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79" r:id="rId3"/>
    <p:sldId id="280" r:id="rId4"/>
    <p:sldId id="281" r:id="rId5"/>
    <p:sldId id="282" r:id="rId6"/>
    <p:sldId id="257" r:id="rId7"/>
    <p:sldId id="271" r:id="rId8"/>
    <p:sldId id="258" r:id="rId9"/>
    <p:sldId id="260" r:id="rId10"/>
    <p:sldId id="283" r:id="rId11"/>
    <p:sldId id="261" r:id="rId12"/>
    <p:sldId id="270" r:id="rId13"/>
    <p:sldId id="284" r:id="rId14"/>
    <p:sldId id="263" r:id="rId15"/>
    <p:sldId id="264" r:id="rId16"/>
    <p:sldId id="265" r:id="rId17"/>
    <p:sldId id="266" r:id="rId18"/>
    <p:sldId id="268" r:id="rId19"/>
    <p:sldId id="269" r:id="rId20"/>
    <p:sldId id="278" r:id="rId21"/>
  </p:sldIdLst>
  <p:sldSz cx="9144000" cy="6858000" type="screen4x3"/>
  <p:notesSz cx="6851650" cy="8924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58" autoAdjust="0"/>
    <p:restoredTop sz="94660"/>
  </p:normalViewPr>
  <p:slideViewPr>
    <p:cSldViewPr>
      <p:cViewPr varScale="1">
        <p:scale>
          <a:sx n="68" d="100"/>
          <a:sy n="68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45" tIns="45072" rIns="90145" bIns="45072" numCol="1" anchor="t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7021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45" tIns="45072" rIns="90145" bIns="45072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477250"/>
            <a:ext cx="297021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45" tIns="45072" rIns="90145" bIns="45072" numCol="1" anchor="b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477250"/>
            <a:ext cx="297021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45" tIns="45072" rIns="90145" bIns="45072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pPr>
              <a:defRPr/>
            </a:pPr>
            <a:fld id="{94C223E4-4961-4885-B77C-21BC660CC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9FB2F-2FA5-41CA-8E70-5DE9BBB56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41055-5768-4AB7-B9C2-641FB2825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09848-A5D4-4FD6-B8CC-55DD932FA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94049-A3F1-4E5A-ADC1-379F1EB6E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07DD0-8A4C-4484-B656-77ED73B43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0457D-2265-4F49-B019-144D9A97E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5D76-6694-4902-ADF1-5590AAD9D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5FD65-B3F9-4C23-8C17-15CC4D796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725D0-DAC3-4248-A725-E5DB820A5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7E868-9020-4F07-914F-1DC4DE7BC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D9FD3-13A3-455B-9D52-7B012679C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55405-BE73-4802-87A7-45CA072AD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72D82-3DAD-4050-9467-57328DC99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00"/>
            </a:gs>
            <a:gs pos="100000">
              <a:srgbClr val="FFCC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5EB6B4-0FB8-490B-B4E6-4C4E75FBF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concern-eap.com/images/jpg-gif/depression_graphic.jpg&amp;imgrefurl=http://www.concern-eap.com/ee-dep/depression.htm&amp;usg=__QgjDb1Dqe5XuKO_Jpdk82K5CTyE=&amp;h=289&amp;w=286&amp;sz=20&amp;hl=en&amp;start=1&amp;tbnid=HFyBdzF8PeqQvM:&amp;tbnh=115&amp;tbnw=114&amp;prev=/images?q=depression&amp;gbv=2&amp;hl=en&amp;safe=activ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vorprojec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GMA/OnCall/video/americas-health-helping-teens-depression-11632048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epression_graphi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762000"/>
            <a:ext cx="543718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0425"/>
            <a:ext cx="5257800" cy="1470025"/>
          </a:xfrm>
        </p:spPr>
        <p:txBody>
          <a:bodyPr/>
          <a:lstStyle/>
          <a:p>
            <a:pPr eaLnBrk="1" hangingPunct="1"/>
            <a:r>
              <a:rPr lang="en-US" sz="8000" b="1" smtClean="0">
                <a:latin typeface="Chiller" pitchFamily="82" charset="0"/>
              </a:rPr>
              <a:t>Depression and Suicide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4800" b="1" smtClean="0">
              <a:latin typeface="Chiller" pitchFamily="82" charset="0"/>
            </a:endParaRPr>
          </a:p>
          <a:p>
            <a:pPr eaLnBrk="1" hangingPunct="1"/>
            <a:r>
              <a:rPr lang="en-US" sz="4800" b="1" smtClean="0">
                <a:latin typeface="Chiller" pitchFamily="82" charset="0"/>
              </a:rPr>
              <a:t>7</a:t>
            </a:r>
            <a:r>
              <a:rPr lang="en-US" sz="4800" b="1" baseline="30000" smtClean="0">
                <a:latin typeface="Chiller" pitchFamily="82" charset="0"/>
              </a:rPr>
              <a:t>th</a:t>
            </a:r>
            <a:r>
              <a:rPr lang="en-US" sz="4800" b="1" smtClean="0">
                <a:latin typeface="Chiller" pitchFamily="82" charset="0"/>
              </a:rPr>
              <a:t> Grade Health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b="1" dirty="0" smtClean="0">
                <a:latin typeface="Chiller" pitchFamily="82" charset="0"/>
              </a:rPr>
              <a:t>Famous people who have struggled with depression</a:t>
            </a:r>
            <a:endParaRPr lang="en-US" sz="4300" dirty="0"/>
          </a:p>
        </p:txBody>
      </p:sp>
      <p:pic>
        <p:nvPicPr>
          <p:cNvPr id="1026" name="Picture 2" descr="http://4.bp.blogspot.com/-GvfE2wUyVL4/T7oYkFf9_wI/AAAAAAAABio/UZoxJyNERyc/s1600/angelina+jolie+hair++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1676400" cy="2095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upload.wikimedia.org/wikipedia/commons/thumb/1/1b/Abraham_Lincoln_November_1863.jpg/220px-Abraham_Lincoln_November_18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86200"/>
            <a:ext cx="1828800" cy="22610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Demi Lovato- What To Do Lyric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371600"/>
            <a:ext cx="2047875" cy="20478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81000" y="3124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Angelina Jolie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3048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Demi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Lovato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715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Abraham Lincoln</a:t>
            </a:r>
          </a:p>
        </p:txBody>
      </p:sp>
      <p:pic>
        <p:nvPicPr>
          <p:cNvPr id="1032" name="Picture 8" descr="http://www.englishexercises.org/makeagame/my_documents/my_pictures/2009/ago/979_102743-004-EC818A8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3810000"/>
            <a:ext cx="2133600" cy="2347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2971800" y="5791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J.K. Rowling</a:t>
            </a:r>
          </a:p>
        </p:txBody>
      </p:sp>
      <p:pic>
        <p:nvPicPr>
          <p:cNvPr id="1038" name="Picture 14" descr="http://cdn-images.hollywood.com/cms/294x255/53917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295400"/>
            <a:ext cx="2185371" cy="1895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6019800" y="2895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Jim Carrey</a:t>
            </a:r>
          </a:p>
        </p:txBody>
      </p:sp>
      <p:pic>
        <p:nvPicPr>
          <p:cNvPr id="1040" name="Picture 16" descr="http://ia.media-imdb.com/images/M/MV5BMjIxNzc5MDAzOV5BMl5BanBnXkFtZTcwMDUxMjMxMw@@._V1._SY314_CR9,0,214,314_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3657600"/>
            <a:ext cx="1726755" cy="2533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6096000" y="5791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Halle Berry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Chiller" pitchFamily="82" charset="0"/>
              </a:rPr>
              <a:t>Why do kids get depressed?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Reaction to stressful situations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For example: family problems, death of a loved one, being bullied at school, fitting in, questioning your sexual identity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Hormonal changes in body, chemical changes in brain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Genetic predisposition – it runs in your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000" b="1" dirty="0" smtClean="0">
                <a:latin typeface="Chiller" pitchFamily="82" charset="0"/>
              </a:rPr>
              <a:t>Suicide Statistics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In Connecticut, suicide is the 2</a:t>
            </a:r>
            <a:r>
              <a:rPr lang="en-US" sz="2800" b="1" baseline="3000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leading cause of death in 10-to14-year-olds!!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In the U.S., suicide is the 3</a:t>
            </a:r>
            <a:r>
              <a:rPr lang="en-US" sz="2800" baseline="30000" smtClean="0">
                <a:latin typeface="Times New Roman" pitchFamily="18" charset="0"/>
              </a:rPr>
              <a:t>rd</a:t>
            </a:r>
            <a:r>
              <a:rPr lang="en-US" sz="2800" smtClean="0">
                <a:latin typeface="Times New Roman" pitchFamily="18" charset="0"/>
              </a:rPr>
              <a:t> leading cause of death in 10- to 24-year-olds.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Each year, more children and young adults die from suicide than from cancer, heart disease, AIDS, birth defects, stroke, and chronic lung disease (CDC, 2004).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hiller" pitchFamily="82" charset="0"/>
              </a:rPr>
              <a:t>Teen 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447800"/>
            <a:ext cx="4876800" cy="3657600"/>
          </a:xfrm>
        </p:spPr>
        <p:txBody>
          <a:bodyPr/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Jessica Laney, 16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Committed suicide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December 2012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Cyberbullying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believed to have led her to hang herself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Jamey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Rodemeyer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 14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Committed suicide September, 2011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Bullied because of his sexuality</a:t>
            </a:r>
          </a:p>
          <a:p>
            <a:pPr lvl="1"/>
            <a:endParaRPr lang="en-US" sz="2400" dirty="0" smtClean="0"/>
          </a:p>
          <a:p>
            <a:pPr lvl="2">
              <a:buNone/>
            </a:pPr>
            <a:endParaRPr lang="en-US" sz="2000" dirty="0" smtClean="0"/>
          </a:p>
          <a:p>
            <a:pPr lvl="1"/>
            <a:endParaRPr lang="en-US" sz="2400" dirty="0"/>
          </a:p>
        </p:txBody>
      </p:sp>
      <p:pic>
        <p:nvPicPr>
          <p:cNvPr id="9218" name="Picture 2" descr="Jessica_Laney_on_askfm_20121211095901_640_480_20121211130144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1905000" cy="1428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20" name="Picture 4" descr="https://encrypted-tbn3.gstatic.com/images?q=tbn:ANd9GcQ4akvXbmIlbiLCNoW9h70cwMemwpSNDui0KIFX89Df_ulQH1JwL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124200"/>
            <a:ext cx="1752599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219200" y="53340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Eras Demi ITC" pitchFamily="34" charset="0"/>
              </a:rPr>
              <a:t>Bully victims are between 2 to 9 times more likely to consider suicide than non-victims, according to studies by Yale University </a:t>
            </a:r>
            <a:endParaRPr lang="en-US" b="1" dirty="0">
              <a:latin typeface="Eras Demi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>
                <a:latin typeface="Chiller" pitchFamily="82" charset="0"/>
              </a:rPr>
              <a:t>Warning signs of SUICIDE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Deep and persistent depression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Expressing feelings of being trapped and hopeless; of feeling unbearable pain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Loss of interest in activities once enjoyed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Complaining of being a bad person, feeling rotten inside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Writings or drawings with messages of self-destruction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>
                <a:latin typeface="Chiller" pitchFamily="82" charset="0"/>
              </a:rPr>
              <a:t>Warning signs of SUICIDE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Major changes in behavior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Alcohol or drug abuse; other impulsive or reckless behavior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Withdrawal from family and friends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Recent traumatic loss, such as the death of a loved one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Identifying with someone who committed suicide</a:t>
            </a:r>
          </a:p>
          <a:p>
            <a:pPr eaLnBrk="1" hangingPunct="1">
              <a:buFontTx/>
              <a:buNone/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>
                <a:latin typeface="Chiller" pitchFamily="82" charset="0"/>
              </a:rPr>
              <a:t>Warning signs of SUICIDE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Giving away favorite possessions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Putting personal affairs in order (i.e., cleaning up bedroom, etc)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Becoming suddenly cheerful after a period of serious depression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Giving verbal hints, such as: “I won’t be a problem much longer,” “Nothing matters,”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Signs of a suicide plan (i.e., storing up pills)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Writing goodbye letters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Previous suicide attempts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>
                <a:latin typeface="Chiller" pitchFamily="82" charset="0"/>
              </a:rPr>
              <a:t>What should you do if you feel depressed and/or suicidal?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6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TALK TO SOMEONE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>
                <a:latin typeface="Times New Roman" pitchFamily="18" charset="0"/>
              </a:rPr>
              <a:t>A family member or friend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>
                <a:latin typeface="Times New Roman" pitchFamily="18" charset="0"/>
              </a:rPr>
              <a:t>Your school counselor, psychologist or social worker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>
                <a:latin typeface="Times New Roman" pitchFamily="18" charset="0"/>
              </a:rPr>
              <a:t>Call a hotline number like 2-1-1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80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latin typeface="Times New Roman" pitchFamily="18" charset="0"/>
              </a:rPr>
              <a:t>				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YOU ARE NOT ALONE!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36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1" name="Picture 5" descr="MCj010521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91000"/>
            <a:ext cx="220980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latin typeface="Chiller" pitchFamily="82" charset="0"/>
              </a:rPr>
              <a:t>What should you do if a friend is suicidal?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36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DON’T KEEP IT A SECRET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i="1">
                <a:latin typeface="Times New Roman" pitchFamily="18" charset="0"/>
              </a:rPr>
              <a:t>Suicidal feelings should never be kept secret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>
                <a:latin typeface="Times New Roman" pitchFamily="18" charset="0"/>
              </a:rPr>
              <a:t>Even if your friend is “joking,” take suicidal comments seriously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>
                <a:latin typeface="Times New Roman" pitchFamily="18" charset="0"/>
              </a:rPr>
              <a:t>Listen to your friend without being judgmental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>
                <a:latin typeface="Times New Roman" pitchFamily="18" charset="0"/>
              </a:rPr>
              <a:t>Talk to a trusted adult who can help your friend find support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>
                <a:latin typeface="Times New Roman" pitchFamily="18" charset="0"/>
              </a:rPr>
              <a:t>Get support for yourself, too!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2400">
              <a:latin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40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80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36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36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7" descr="MCPE02182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419600"/>
            <a:ext cx="1633538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>
                <a:latin typeface="Chiller" pitchFamily="82" charset="0"/>
              </a:rPr>
              <a:t>Resources for LGBTQ Youth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Lesbian, gay, bisexual, transgender, and questioning (LGBTQ) youth are at high risk for suicide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Trevor Project (</a:t>
            </a:r>
            <a:r>
              <a:rPr lang="en-US" sz="2800" smtClean="0">
                <a:hlinkClick r:id="rId2"/>
              </a:rPr>
              <a:t>www.trevorproject.org</a:t>
            </a:r>
            <a:r>
              <a:rPr lang="en-US" sz="2800" smtClean="0"/>
              <a:t>) has a helpline specifically for LGBTQ youth: 1-866-4-U-TREVOR or 1-866-488-7386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If you would like to discuss LGBTQ issues, you can safely and confidentially do so with Mrs. Swartz (school psychologist) or Mr. Johnson (school social worker)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Chiller" pitchFamily="82" charset="0"/>
              </a:rPr>
              <a:t>What is Mental Health, Anyway?</a:t>
            </a:r>
            <a:endParaRPr lang="en-US" sz="6000" b="1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5638800" cy="27432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Emotional and psychological well-being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ability to function with the demands of every day life.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ability to have fulfilling relationships with other people.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ability to adapt to change and cope with adversity.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health.state.mn.us/youth/images/im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981200"/>
            <a:ext cx="32004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http://abcnews.go.com/GMA/OnCall/video/americas-health-helping-teens-depression-11632048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Chiller" pitchFamily="82" charset="0"/>
              </a:rPr>
              <a:t>Ok, So What is Mental Illness?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676400"/>
            <a:ext cx="50292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mental illness changes a person’s thinking, feelings, or behavior (or all three).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STIGMA attached to mental illness prevents people from getting help!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://www.teenmentalhealth.org/images/uploads/anxie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3379454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Chiller" pitchFamily="82" charset="0"/>
              </a:rPr>
              <a:t>What is a STIGMA?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For many people, there is </a:t>
            </a:r>
            <a:r>
              <a:rPr lang="en-US" i="1" dirty="0" smtClean="0">
                <a:latin typeface="Times New Roman" pitchFamily="18" charset="0"/>
              </a:rPr>
              <a:t>unnecessary shame</a:t>
            </a:r>
            <a:r>
              <a:rPr lang="en-US" dirty="0" smtClean="0">
                <a:latin typeface="Times New Roman" pitchFamily="18" charset="0"/>
              </a:rPr>
              <a:t> associated with mental illness.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Unfortunately, too many people feel ashamed to admit they are struggling with depression, anxiety, or other mental illnesses.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Mental illness should be treated like any other type of illness (e.g. diabetes or cancer).  There are ways to treat and cope with mental illness.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Chiller" pitchFamily="82" charset="0"/>
              </a:rPr>
              <a:t>Common mental illnesses for teens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Depression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20% of teens will experience teen depression before they reach adulthood! (That’s one out of every five people!)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Anxiety Disorders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Eating Disorders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Attention Deficit/Hyperactivity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http://www.depressiontreatmenthelp101.com/wp-content/uploads/2011/04/26April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67000" y="1524000"/>
            <a:ext cx="3810000" cy="4486276"/>
          </a:xfrm>
          <a:prstGeom prst="rect">
            <a:avLst/>
          </a:prstGeom>
          <a:noFill/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Chiller" pitchFamily="82" charset="0"/>
              </a:rPr>
              <a:t>When you’re depressed…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  <a:solidFill>
            <a:srgbClr val="FFCC66">
              <a:alpha val="62744"/>
            </a:srgbClr>
          </a:solidFill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You feel sad a lot and it doesn’t go away.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You feel guilty for no real reason.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You feel like you’re no good (no confidence).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Life seems meaningless or like nothing good is ever going to happen again.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You have a negative attitude a lot of the time, or it seems like you have no feelings.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depres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7924800" cy="635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EPRESSION_by_optiknerve_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524000"/>
            <a:ext cx="4114800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Chiller" pitchFamily="82" charset="0"/>
              </a:rPr>
              <a:t>When you’re depressed…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  <a:solidFill>
            <a:srgbClr val="FFCC66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You don’t feel like doing a lot of the things you used to like – like music, sports, being with friends, going out… you want to be left alone most of the time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It’s hard to make up your mind. You forget lots of things and it’s hard to concentrate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You get irritated often.  Little things make you lose your temper…you overreact.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oltquarterly.files.wordpress.com/2011/03/depression-stamp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contrast="-20000"/>
          </a:blip>
          <a:srcRect/>
          <a:stretch>
            <a:fillRect/>
          </a:stretch>
        </p:blipFill>
        <p:spPr bwMode="auto">
          <a:xfrm>
            <a:off x="6705600" y="2514600"/>
            <a:ext cx="2086663" cy="18826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>
                <a:latin typeface="Chiller" pitchFamily="82" charset="0"/>
              </a:rPr>
              <a:t>When you’re depressed…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7818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You may have changes in how much you eat or sleep.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You may be in the habit of hurting yourself in some way (scratching, cutting, pulling out hair, etc)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You think about death, or feel like you’re dying, or have thoughts about committing suicide</a:t>
            </a: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7354</TotalTime>
  <Words>909</Words>
  <Application>Microsoft Office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Depression and Suicide</vt:lpstr>
      <vt:lpstr>What is Mental Health, Anyway?</vt:lpstr>
      <vt:lpstr>Ok, So What is Mental Illness?</vt:lpstr>
      <vt:lpstr>What is a STIGMA?</vt:lpstr>
      <vt:lpstr>Common mental illnesses for teens</vt:lpstr>
      <vt:lpstr>When you’re depressed…</vt:lpstr>
      <vt:lpstr>Slide 7</vt:lpstr>
      <vt:lpstr>When you’re depressed…</vt:lpstr>
      <vt:lpstr>When you’re depressed…</vt:lpstr>
      <vt:lpstr>Famous people who have struggled with depression</vt:lpstr>
      <vt:lpstr>Why do kids get depressed?</vt:lpstr>
      <vt:lpstr>Suicide Statistics</vt:lpstr>
      <vt:lpstr>Teen Suicide</vt:lpstr>
      <vt:lpstr>Warning signs of SUICIDE</vt:lpstr>
      <vt:lpstr>Warning signs of SUICIDE</vt:lpstr>
      <vt:lpstr>Warning signs of SUICIDE</vt:lpstr>
      <vt:lpstr>What should you do if you feel depressed and/or suicidal?</vt:lpstr>
      <vt:lpstr>What should you do if a friend is suicidal?</vt:lpstr>
      <vt:lpstr>Resources for LGBTQ Youth</vt:lpstr>
      <vt:lpstr>Slide 20</vt:lpstr>
    </vt:vector>
  </TitlesOfParts>
  <Company>NHPS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 and Suicide</dc:title>
  <dc:creator>Swartz.Stacy</dc:creator>
  <cp:lastModifiedBy>Administrator</cp:lastModifiedBy>
  <cp:revision>152</cp:revision>
  <dcterms:created xsi:type="dcterms:W3CDTF">2008-03-26T15:15:25Z</dcterms:created>
  <dcterms:modified xsi:type="dcterms:W3CDTF">2013-03-14T14:43:25Z</dcterms:modified>
</cp:coreProperties>
</file>