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85" r:id="rId4"/>
    <p:sldId id="257" r:id="rId5"/>
    <p:sldId id="290" r:id="rId6"/>
    <p:sldId id="258" r:id="rId7"/>
    <p:sldId id="284" r:id="rId8"/>
    <p:sldId id="296" r:id="rId9"/>
    <p:sldId id="286" r:id="rId10"/>
    <p:sldId id="295" r:id="rId11"/>
    <p:sldId id="259" r:id="rId12"/>
    <p:sldId id="287" r:id="rId13"/>
    <p:sldId id="292" r:id="rId14"/>
    <p:sldId id="261" r:id="rId15"/>
    <p:sldId id="263" r:id="rId16"/>
    <p:sldId id="293" r:id="rId17"/>
    <p:sldId id="294" r:id="rId18"/>
    <p:sldId id="308" r:id="rId19"/>
    <p:sldId id="309" r:id="rId20"/>
    <p:sldId id="310" r:id="rId21"/>
    <p:sldId id="311" r:id="rId22"/>
    <p:sldId id="312" r:id="rId23"/>
    <p:sldId id="313" r:id="rId24"/>
    <p:sldId id="314" r:id="rId25"/>
    <p:sldId id="315" r:id="rId26"/>
    <p:sldId id="266" r:id="rId27"/>
    <p:sldId id="267" r:id="rId28"/>
    <p:sldId id="269" r:id="rId29"/>
    <p:sldId id="272" r:id="rId30"/>
    <p:sldId id="274" r:id="rId31"/>
    <p:sldId id="275" r:id="rId32"/>
    <p:sldId id="316" r:id="rId33"/>
    <p:sldId id="31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4660"/>
  </p:normalViewPr>
  <p:slideViewPr>
    <p:cSldViewPr>
      <p:cViewPr>
        <p:scale>
          <a:sx n="90" d="100"/>
          <a:sy n="90" d="100"/>
        </p:scale>
        <p:origin x="-1428"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76A74C-28D2-4C11-AEC6-227C2FC1584C}"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6A74C-28D2-4C11-AEC6-227C2FC1584C}"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6A74C-28D2-4C11-AEC6-227C2FC1584C}"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76A74C-28D2-4C11-AEC6-227C2FC1584C}"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76A74C-28D2-4C11-AEC6-227C2FC1584C}" type="datetimeFigureOut">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76A74C-28D2-4C11-AEC6-227C2FC1584C}"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76A74C-28D2-4C11-AEC6-227C2FC1584C}" type="datetimeFigureOut">
              <a:rPr lang="en-US" smtClean="0"/>
              <a:pPr/>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76A74C-28D2-4C11-AEC6-227C2FC1584C}" type="datetimeFigureOut">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6A74C-28D2-4C11-AEC6-227C2FC1584C}" type="datetimeFigureOut">
              <a:rPr lang="en-US" smtClean="0"/>
              <a:pPr/>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6A74C-28D2-4C11-AEC6-227C2FC1584C}"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6A74C-28D2-4C11-AEC6-227C2FC1584C}" type="datetimeFigureOut">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FD77B-F526-4F4D-8B0E-11539A4E7C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6A74C-28D2-4C11-AEC6-227C2FC1584C}" type="datetimeFigureOut">
              <a:rPr lang="en-US" smtClean="0"/>
              <a:pPr/>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FD77B-F526-4F4D-8B0E-11539A4E7C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p of us.gif"/>
          <p:cNvPicPr>
            <a:picLocks noChangeAspect="1"/>
          </p:cNvPicPr>
          <p:nvPr/>
        </p:nvPicPr>
        <p:blipFill>
          <a:blip r:embed="rId2" cstate="print"/>
          <a:stretch>
            <a:fillRect/>
          </a:stretch>
        </p:blipFill>
        <p:spPr>
          <a:xfrm>
            <a:off x="0" y="0"/>
            <a:ext cx="9131643" cy="6858000"/>
          </a:xfrm>
          <a:prstGeom prst="rect">
            <a:avLst/>
          </a:prstGeom>
        </p:spPr>
      </p:pic>
      <p:sp>
        <p:nvSpPr>
          <p:cNvPr id="2" name="Title 1"/>
          <p:cNvSpPr>
            <a:spLocks noGrp="1"/>
          </p:cNvSpPr>
          <p:nvPr>
            <p:ph type="ctrTitle"/>
          </p:nvPr>
        </p:nvSpPr>
        <p:spPr>
          <a:xfrm>
            <a:off x="457200" y="304801"/>
            <a:ext cx="7772400" cy="990600"/>
          </a:xfrm>
        </p:spPr>
        <p:style>
          <a:lnRef idx="2">
            <a:schemeClr val="accent5"/>
          </a:lnRef>
          <a:fillRef idx="1">
            <a:schemeClr val="lt1"/>
          </a:fillRef>
          <a:effectRef idx="0">
            <a:schemeClr val="accent5"/>
          </a:effectRef>
          <a:fontRef idx="minor">
            <a:schemeClr val="dk1"/>
          </a:fontRef>
        </p:style>
        <p:txBody>
          <a:bodyPr/>
          <a:lstStyle/>
          <a:p>
            <a:r>
              <a:rPr lang="en-US" dirty="0" smtClean="0">
                <a:solidFill>
                  <a:srgbClr val="FF0000"/>
                </a:solidFill>
              </a:rPr>
              <a:t>5</a:t>
            </a:r>
            <a:r>
              <a:rPr lang="en-US" baseline="30000" dirty="0" smtClean="0">
                <a:solidFill>
                  <a:srgbClr val="FF0000"/>
                </a:solidFill>
              </a:rPr>
              <a:t>th</a:t>
            </a:r>
            <a:r>
              <a:rPr lang="en-US" dirty="0" smtClean="0">
                <a:solidFill>
                  <a:srgbClr val="FF0000"/>
                </a:solidFill>
              </a:rPr>
              <a:t> Grade Social Studies</a:t>
            </a:r>
            <a:endParaRPr lang="en-US" dirty="0">
              <a:solidFill>
                <a:srgbClr val="FF0000"/>
              </a:solidFill>
            </a:endParaRPr>
          </a:p>
        </p:txBody>
      </p:sp>
      <p:sp>
        <p:nvSpPr>
          <p:cNvPr id="3" name="Subtitle 2"/>
          <p:cNvSpPr>
            <a:spLocks noGrp="1"/>
          </p:cNvSpPr>
          <p:nvPr>
            <p:ph type="subTitle" idx="1"/>
          </p:nvPr>
        </p:nvSpPr>
        <p:spPr>
          <a:xfrm>
            <a:off x="4114800" y="5105400"/>
            <a:ext cx="5029200" cy="1752600"/>
          </a:xfrm>
        </p:spPr>
        <p:style>
          <a:lnRef idx="2">
            <a:schemeClr val="accent5"/>
          </a:lnRef>
          <a:fillRef idx="1">
            <a:schemeClr val="lt1"/>
          </a:fillRef>
          <a:effectRef idx="0">
            <a:schemeClr val="accent5"/>
          </a:effectRef>
          <a:fontRef idx="minor">
            <a:schemeClr val="dk1"/>
          </a:fontRef>
        </p:style>
        <p:txBody>
          <a:bodyPr/>
          <a:lstStyle/>
          <a:p>
            <a:r>
              <a:rPr lang="en-US" dirty="0" smtClean="0"/>
              <a:t>Topic 1: Introduction to United States History &amp; Geography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dirty="0" smtClean="0"/>
              <a:t>Cont. </a:t>
            </a:r>
            <a:endParaRPr lang="en-US" dirty="0"/>
          </a:p>
        </p:txBody>
      </p:sp>
      <p:sp>
        <p:nvSpPr>
          <p:cNvPr id="3" name="Content Placeholder 2"/>
          <p:cNvSpPr>
            <a:spLocks noGrp="1"/>
          </p:cNvSpPr>
          <p:nvPr>
            <p:ph idx="1"/>
          </p:nvPr>
        </p:nvSpPr>
        <p:spPr>
          <a:xfrm>
            <a:off x="1828800" y="1600200"/>
            <a:ext cx="5334000" cy="4525963"/>
          </a:xfrm>
        </p:spPr>
        <p:style>
          <a:lnRef idx="2">
            <a:schemeClr val="accent3">
              <a:shade val="50000"/>
            </a:schemeClr>
          </a:lnRef>
          <a:fillRef idx="1">
            <a:schemeClr val="accent3"/>
          </a:fillRef>
          <a:effectRef idx="0">
            <a:schemeClr val="accent3"/>
          </a:effectRef>
          <a:fontRef idx="minor">
            <a:schemeClr val="lt1"/>
          </a:fontRef>
        </p:style>
        <p:txBody>
          <a:bodyPr/>
          <a:lstStyle/>
          <a:p>
            <a:endParaRPr lang="en-US" dirty="0" smtClean="0"/>
          </a:p>
          <a:p>
            <a:r>
              <a:rPr lang="en-US" dirty="0" smtClean="0"/>
              <a:t>Rocky Mountains</a:t>
            </a:r>
          </a:p>
          <a:p>
            <a:r>
              <a:rPr lang="en-US" dirty="0" smtClean="0"/>
              <a:t>Appalachian Mountains</a:t>
            </a:r>
          </a:p>
          <a:p>
            <a:r>
              <a:rPr lang="en-US" dirty="0" smtClean="0"/>
              <a:t>Great Plains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Physical Map of U.S.</a:t>
            </a:r>
            <a:endParaRPr lang="en-US" dirty="0"/>
          </a:p>
        </p:txBody>
      </p:sp>
      <p:pic>
        <p:nvPicPr>
          <p:cNvPr id="4" name="Content Placeholder 3" descr="map.jpg"/>
          <p:cNvPicPr>
            <a:picLocks noGrp="1" noChangeAspect="1"/>
          </p:cNvPicPr>
          <p:nvPr>
            <p:ph idx="1"/>
          </p:nvPr>
        </p:nvPicPr>
        <p:blipFill>
          <a:blip r:embed="rId2" cstate="print"/>
          <a:stretch>
            <a:fillRect/>
          </a:stretch>
        </p:blipFill>
        <p:spPr>
          <a:xfrm>
            <a:off x="152400" y="609600"/>
            <a:ext cx="8763000" cy="51054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90600"/>
            <a:ext cx="7772400" cy="1981200"/>
          </a:xfrm>
        </p:spPr>
        <p:style>
          <a:lnRef idx="2">
            <a:schemeClr val="accent2"/>
          </a:lnRef>
          <a:fillRef idx="1">
            <a:schemeClr val="lt1"/>
          </a:fillRef>
          <a:effectRef idx="0">
            <a:schemeClr val="accent2"/>
          </a:effectRef>
          <a:fontRef idx="minor">
            <a:schemeClr val="dk1"/>
          </a:fontRef>
        </p:style>
        <p:txBody>
          <a:bodyPr>
            <a:normAutofit/>
          </a:bodyPr>
          <a:lstStyle/>
          <a:p>
            <a:r>
              <a:rPr lang="en-US" dirty="0" smtClean="0"/>
              <a:t>Topic 1: Introduction to United States History &amp; Geography</a:t>
            </a:r>
            <a:endParaRPr lang="en-US" dirty="0"/>
          </a:p>
        </p:txBody>
      </p:sp>
      <p:sp>
        <p:nvSpPr>
          <p:cNvPr id="3" name="Subtitle 2"/>
          <p:cNvSpPr>
            <a:spLocks noGrp="1"/>
          </p:cNvSpPr>
          <p:nvPr>
            <p:ph type="subTitle" idx="1"/>
          </p:nvPr>
        </p:nvSpPr>
        <p:spPr>
          <a:xfrm>
            <a:off x="2133600" y="3733800"/>
            <a:ext cx="5029200" cy="1066800"/>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n-US" dirty="0" smtClean="0"/>
              <a:t>LESSON: 3</a:t>
            </a:r>
          </a:p>
          <a:p>
            <a:r>
              <a:rPr lang="en-US" dirty="0" smtClean="0"/>
              <a:t>Regions of the US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Regions of the US</a:t>
            </a:r>
            <a:endParaRPr lang="en-US" dirty="0"/>
          </a:p>
        </p:txBody>
      </p:sp>
      <p:sp>
        <p:nvSpPr>
          <p:cNvPr id="3" name="Content Placeholder 2"/>
          <p:cNvSpPr>
            <a:spLocks noGrp="1"/>
          </p:cNvSpPr>
          <p:nvPr>
            <p:ph idx="1"/>
          </p:nvPr>
        </p:nvSpPr>
        <p:spPr>
          <a:ln>
            <a:solidFill>
              <a:srgbClr val="FF0066"/>
            </a:solidFill>
          </a:ln>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en-US" dirty="0" smtClean="0"/>
              <a:t>New England Region</a:t>
            </a:r>
          </a:p>
          <a:p>
            <a:r>
              <a:rPr lang="en-US" dirty="0" smtClean="0"/>
              <a:t>Middle Atlantic Region</a:t>
            </a:r>
          </a:p>
          <a:p>
            <a:r>
              <a:rPr lang="en-US" dirty="0" smtClean="0"/>
              <a:t>Appalachian Highlands </a:t>
            </a:r>
          </a:p>
          <a:p>
            <a:r>
              <a:rPr lang="en-US" dirty="0" smtClean="0"/>
              <a:t>Southeast Region</a:t>
            </a:r>
          </a:p>
          <a:p>
            <a:r>
              <a:rPr lang="en-US" dirty="0" smtClean="0"/>
              <a:t>Midwest Region</a:t>
            </a:r>
          </a:p>
          <a:p>
            <a:r>
              <a:rPr lang="en-US" dirty="0" smtClean="0"/>
              <a:t>Great Plains or Heartland Region</a:t>
            </a:r>
          </a:p>
          <a:p>
            <a:r>
              <a:rPr lang="en-US" dirty="0" smtClean="0"/>
              <a:t>South Central Region</a:t>
            </a:r>
          </a:p>
          <a:p>
            <a:r>
              <a:rPr lang="en-US" dirty="0" smtClean="0"/>
              <a:t>Mountain West Region</a:t>
            </a:r>
          </a:p>
          <a:p>
            <a:r>
              <a:rPr lang="en-US" dirty="0" smtClean="0"/>
              <a:t>Pacific West Region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Regions of the US</a:t>
            </a:r>
            <a:endParaRPr lang="en-US" dirty="0"/>
          </a:p>
        </p:txBody>
      </p:sp>
      <p:pic>
        <p:nvPicPr>
          <p:cNvPr id="4" name="Content Placeholder 3" descr="regions of us.gif"/>
          <p:cNvPicPr>
            <a:picLocks noGrp="1" noChangeAspect="1"/>
          </p:cNvPicPr>
          <p:nvPr>
            <p:ph idx="1"/>
          </p:nvPr>
        </p:nvPicPr>
        <p:blipFill>
          <a:blip r:embed="rId2" cstate="print"/>
          <a:stretch>
            <a:fillRect/>
          </a:stretch>
        </p:blipFill>
        <p:spPr>
          <a:xfrm>
            <a:off x="152400" y="1600200"/>
            <a:ext cx="8839200" cy="4953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Noncontiguous States</a:t>
            </a:r>
            <a:endParaRPr lang="en-US" dirty="0"/>
          </a:p>
        </p:txBody>
      </p:sp>
      <p:pic>
        <p:nvPicPr>
          <p:cNvPr id="4" name="Content Placeholder 3" descr="Alaska.gif"/>
          <p:cNvPicPr>
            <a:picLocks noGrp="1" noChangeAspect="1"/>
          </p:cNvPicPr>
          <p:nvPr>
            <p:ph idx="1"/>
          </p:nvPr>
        </p:nvPicPr>
        <p:blipFill>
          <a:blip r:embed="rId2" cstate="print"/>
          <a:stretch>
            <a:fillRect/>
          </a:stretch>
        </p:blipFill>
        <p:spPr>
          <a:xfrm>
            <a:off x="152400" y="1580827"/>
            <a:ext cx="8915400" cy="497237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a:t>New </a:t>
            </a:r>
            <a:r>
              <a:rPr lang="en-US" dirty="0" smtClean="0"/>
              <a:t>England</a:t>
            </a:r>
            <a:endParaRPr lang="en-US" dirty="0"/>
          </a:p>
        </p:txBody>
      </p:sp>
      <p:sp>
        <p:nvSpPr>
          <p:cNvPr id="3" name="Content Placeholder 2"/>
          <p:cNvSpPr>
            <a:spLocks noGrp="1"/>
          </p:cNvSpPr>
          <p:nvPr>
            <p:ph idx="1"/>
          </p:nvPr>
        </p:nvSpPr>
        <p:spPr>
          <a:ln>
            <a:solidFill>
              <a:srgbClr val="FF0066"/>
            </a:solidFill>
          </a:ln>
        </p:spPr>
        <p:style>
          <a:lnRef idx="2">
            <a:schemeClr val="accent2"/>
          </a:lnRef>
          <a:fillRef idx="1">
            <a:schemeClr val="lt1"/>
          </a:fillRef>
          <a:effectRef idx="0">
            <a:schemeClr val="accent2"/>
          </a:effectRef>
          <a:fontRef idx="minor">
            <a:schemeClr val="dk1"/>
          </a:fontRef>
        </p:style>
        <p:txBody>
          <a:bodyPr/>
          <a:lstStyle/>
          <a:p>
            <a:pPr>
              <a:buNone/>
            </a:pPr>
            <a:r>
              <a:rPr lang="en-US" dirty="0" smtClean="0"/>
              <a:t>	Made </a:t>
            </a:r>
            <a:r>
              <a:rPr lang="en-US" dirty="0"/>
              <a:t>up of Connecticut, Maine, Massachusetts, New Hampshire, Vermont, and Rhode Island, New England is the easternmost region of the United States. The Atlantic Ocean shoreline in New England is dotted with many islands, bays, and coves. Some of the earliest and most successful English colonies were established here, giving the region its name.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New England Region</a:t>
            </a:r>
            <a:endParaRPr lang="en-US" dirty="0"/>
          </a:p>
        </p:txBody>
      </p:sp>
      <p:pic>
        <p:nvPicPr>
          <p:cNvPr id="4" name="Content Placeholder 3" descr="New England.gif"/>
          <p:cNvPicPr>
            <a:picLocks noGrp="1" noChangeAspect="1"/>
          </p:cNvPicPr>
          <p:nvPr>
            <p:ph idx="1"/>
          </p:nvPr>
        </p:nvPicPr>
        <p:blipFill>
          <a:blip r:embed="rId2" cstate="print"/>
          <a:stretch>
            <a:fillRect/>
          </a:stretch>
        </p:blipFill>
        <p:spPr>
          <a:xfrm>
            <a:off x="152400" y="1600200"/>
            <a:ext cx="8839200" cy="51054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a:t>The Mid-Atlantic </a:t>
            </a:r>
            <a:r>
              <a:rPr lang="en-US" dirty="0" smtClean="0"/>
              <a:t>States</a:t>
            </a:r>
            <a:endParaRPr lang="en-US" dirty="0"/>
          </a:p>
        </p:txBody>
      </p:sp>
      <p:sp>
        <p:nvSpPr>
          <p:cNvPr id="3" name="Content Placeholder 2"/>
          <p:cNvSpPr>
            <a:spLocks noGrp="1"/>
          </p:cNvSpPr>
          <p:nvPr>
            <p:ph idx="1"/>
          </p:nvPr>
        </p:nvSpPr>
        <p:spPr/>
        <p:txBody>
          <a:bodyPr/>
          <a:lstStyle/>
          <a:p>
            <a:r>
              <a:rPr lang="en-US" dirty="0" smtClean="0"/>
              <a:t>The </a:t>
            </a:r>
            <a:r>
              <a:rPr lang="en-US" dirty="0"/>
              <a:t>Mid-Atlantic region is comprised of the Appalachians and their </a:t>
            </a:r>
            <a:r>
              <a:rPr lang="en-US" dirty="0" smtClean="0"/>
              <a:t>foothills and Atlantic </a:t>
            </a:r>
            <a:r>
              <a:rPr lang="en-US" dirty="0"/>
              <a:t>Coastal Plain. To the north and northwest, it is bordered by the easternmost Great Lakes. The region includes Delaware, Maryland, New Jersey, Pennsylvania, and New York, which is home to largest city in the United States, New York City.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Mid-Atlantic States.gif"/>
          <p:cNvPicPr>
            <a:picLocks noGrp="1" noChangeAspect="1"/>
          </p:cNvPicPr>
          <p:nvPr>
            <p:ph idx="1"/>
          </p:nvPr>
        </p:nvPicPr>
        <p:blipFill>
          <a:blip r:embed="rId2" cstate="print"/>
          <a:stretch>
            <a:fillRect/>
          </a:stretch>
        </p:blipFill>
        <p:spPr>
          <a:xfrm>
            <a:off x="457200" y="1447800"/>
            <a:ext cx="8305800" cy="44196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99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981200"/>
          </a:xfrm>
        </p:spPr>
        <p:style>
          <a:lnRef idx="2">
            <a:schemeClr val="accent5"/>
          </a:lnRef>
          <a:fillRef idx="1">
            <a:schemeClr val="lt1"/>
          </a:fillRef>
          <a:effectRef idx="0">
            <a:schemeClr val="accent5"/>
          </a:effectRef>
          <a:fontRef idx="minor">
            <a:schemeClr val="dk1"/>
          </a:fontRef>
        </p:style>
        <p:txBody>
          <a:bodyPr>
            <a:normAutofit/>
          </a:bodyPr>
          <a:lstStyle/>
          <a:p>
            <a:r>
              <a:rPr lang="en-US" dirty="0" smtClean="0"/>
              <a:t>Topic 1: Introduction to United States History &amp; Geography</a:t>
            </a:r>
            <a:endParaRPr lang="en-US" dirty="0"/>
          </a:p>
        </p:txBody>
      </p:sp>
      <p:sp>
        <p:nvSpPr>
          <p:cNvPr id="3" name="Subtitle 2"/>
          <p:cNvSpPr>
            <a:spLocks noGrp="1"/>
          </p:cNvSpPr>
          <p:nvPr>
            <p:ph type="subTitle" idx="1"/>
          </p:nvPr>
        </p:nvSpPr>
        <p:spPr>
          <a:xfrm>
            <a:off x="2133600" y="3733800"/>
            <a:ext cx="5029200" cy="1219200"/>
          </a:xfrm>
        </p:spPr>
        <p:style>
          <a:lnRef idx="2">
            <a:schemeClr val="accent5"/>
          </a:lnRef>
          <a:fillRef idx="1">
            <a:schemeClr val="lt1"/>
          </a:fillRef>
          <a:effectRef idx="0">
            <a:schemeClr val="accent5"/>
          </a:effectRef>
          <a:fontRef idx="minor">
            <a:schemeClr val="dk1"/>
          </a:fontRef>
        </p:style>
        <p:txBody>
          <a:bodyPr>
            <a:normAutofit/>
          </a:bodyPr>
          <a:lstStyle/>
          <a:p>
            <a:r>
              <a:rPr lang="en-US" dirty="0" smtClean="0"/>
              <a:t>LESSON</a:t>
            </a:r>
            <a:r>
              <a:rPr lang="en-US" smtClean="0"/>
              <a:t>: 1</a:t>
            </a:r>
            <a:endParaRPr lang="en-US" dirty="0" smtClean="0"/>
          </a:p>
          <a:p>
            <a:r>
              <a:rPr lang="en-US" dirty="0" smtClean="0"/>
              <a:t>Intro to U.S. Geography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t>The Appalachian Highlands</a:t>
            </a:r>
          </a:p>
        </p:txBody>
      </p:sp>
      <p:sp>
        <p:nvSpPr>
          <p:cNvPr id="3" name="Content Placeholder 2"/>
          <p:cNvSpPr>
            <a:spLocks noGrp="1"/>
          </p:cNvSpPr>
          <p:nvPr>
            <p:ph idx="1"/>
          </p:nvPr>
        </p:nvSpPr>
        <p:spPr/>
        <p:txBody>
          <a:bodyPr>
            <a:normAutofit/>
          </a:bodyPr>
          <a:lstStyle/>
          <a:p>
            <a:r>
              <a:rPr lang="en-US" dirty="0" smtClean="0"/>
              <a:t>Several </a:t>
            </a:r>
            <a:r>
              <a:rPr lang="en-US" dirty="0"/>
              <a:t>mountain ranges make up the Appalachians, </a:t>
            </a:r>
            <a:r>
              <a:rPr lang="en-US" dirty="0" smtClean="0"/>
              <a:t>including:</a:t>
            </a:r>
          </a:p>
          <a:p>
            <a:pPr lvl="1"/>
            <a:r>
              <a:rPr lang="en-US" dirty="0" smtClean="0"/>
              <a:t>the </a:t>
            </a:r>
            <a:r>
              <a:rPr lang="en-US" dirty="0"/>
              <a:t>Blue Ridge Mountains and the </a:t>
            </a:r>
            <a:r>
              <a:rPr lang="en-US" dirty="0" err="1" smtClean="0"/>
              <a:t>Smokies</a:t>
            </a:r>
            <a:r>
              <a:rPr lang="en-US" dirty="0" smtClean="0"/>
              <a:t>.</a:t>
            </a:r>
          </a:p>
          <a:p>
            <a:r>
              <a:rPr lang="en-US" dirty="0" smtClean="0"/>
              <a:t>Kentucky</a:t>
            </a:r>
            <a:r>
              <a:rPr lang="en-US" dirty="0"/>
              <a:t>, North Carolina, Tennessee, Virginia, and West Virginia are the region's states, and along the Atlantic Ocean in North Carolina, a thin chain of islands called the Outer Banks protect the mainland from the sea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Appalachian Highlands.gif"/>
          <p:cNvPicPr>
            <a:picLocks noGrp="1" noChangeAspect="1"/>
          </p:cNvPicPr>
          <p:nvPr>
            <p:ph idx="1"/>
          </p:nvPr>
        </p:nvPicPr>
        <p:blipFill>
          <a:blip r:embed="rId2" cstate="print"/>
          <a:stretch>
            <a:fillRect/>
          </a:stretch>
        </p:blipFill>
        <p:spPr>
          <a:xfrm>
            <a:off x="533400" y="1371600"/>
            <a:ext cx="8229600" cy="51054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a:t>The Southwest</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States </a:t>
            </a:r>
            <a:r>
              <a:rPr lang="en-US" dirty="0"/>
              <a:t>such as Arizona and New Mexico, in the western portion of the region, have large expanses of desert as well as canyons, </a:t>
            </a:r>
            <a:r>
              <a:rPr lang="en-US" dirty="0" smtClean="0"/>
              <a:t>mesas</a:t>
            </a:r>
          </a:p>
          <a:p>
            <a:pPr lvl="1"/>
            <a:r>
              <a:rPr lang="en-US" dirty="0" smtClean="0"/>
              <a:t>Grand Canyon, located in Arizona</a:t>
            </a:r>
          </a:p>
          <a:p>
            <a:r>
              <a:rPr lang="en-US" dirty="0" smtClean="0"/>
              <a:t>States </a:t>
            </a:r>
            <a:r>
              <a:rPr lang="en-US" dirty="0"/>
              <a:t>such as Oklahoma and Texas, in the eastern portion, are characterized by broad grasslands. </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Southwest.gif"/>
          <p:cNvPicPr>
            <a:picLocks noGrp="1" noChangeAspect="1"/>
          </p:cNvPicPr>
          <p:nvPr>
            <p:ph idx="1"/>
          </p:nvPr>
        </p:nvPicPr>
        <p:blipFill>
          <a:blip r:embed="rId2" cstate="print"/>
          <a:stretch>
            <a:fillRect/>
          </a:stretch>
        </p:blipFill>
        <p:spPr>
          <a:xfrm>
            <a:off x="2557462" y="2629694"/>
            <a:ext cx="4029075" cy="2466975"/>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Midwest</a:t>
            </a:r>
            <a:br>
              <a:rPr lang="en-US" b="1"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states surrounding the Great Lakes make up the Midwest. Major cities and manufacturing centers — like Detroit, Michigan; Chicago, Illinois; and Cleveland, Ohio — border the lakes. Farther away from the lakes are agricultural areas, including a major center of dairy farming in Wisconsin and soybean production in Indiana.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Midwest.gif"/>
          <p:cNvPicPr>
            <a:picLocks noGrp="1" noChangeAspect="1"/>
          </p:cNvPicPr>
          <p:nvPr>
            <p:ph idx="1"/>
          </p:nvPr>
        </p:nvPicPr>
        <p:blipFill>
          <a:blip r:embed="rId2" cstate="print"/>
          <a:stretch>
            <a:fillRect/>
          </a:stretch>
        </p:blipFill>
        <p:spPr>
          <a:xfrm>
            <a:off x="2557462" y="2629694"/>
            <a:ext cx="4029075" cy="2466975"/>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Mountain States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Rocky Mountains are the dominant geographic feature of this region of the West. Colorado, Idaho, Montana, Nevada, Utah, and Wyoming are among the most sparsely populated states in the contiguous 48 and have a fairly dry climate. The eastern edge of this region levels off to broad, rolling prairies.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ountain States.gif"/>
          <p:cNvPicPr>
            <a:picLocks noGrp="1" noChangeAspect="1"/>
          </p:cNvPicPr>
          <p:nvPr>
            <p:ph idx="1"/>
          </p:nvPr>
        </p:nvPicPr>
        <p:blipFill>
          <a:blip r:embed="rId2" cstate="print"/>
          <a:stretch>
            <a:fillRect/>
          </a:stretch>
        </p:blipFill>
        <p:spPr>
          <a:xfrm>
            <a:off x="2557462" y="2629694"/>
            <a:ext cx="4029075" cy="2466975"/>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Heartland</a:t>
            </a:r>
            <a:br>
              <a:rPr lang="en-US" b="1" dirty="0"/>
            </a:br>
            <a:endParaRPr lang="en-US" dirty="0"/>
          </a:p>
        </p:txBody>
      </p:sp>
      <p:sp>
        <p:nvSpPr>
          <p:cNvPr id="3" name="Content Placeholder 2"/>
          <p:cNvSpPr>
            <a:spLocks noGrp="1"/>
          </p:cNvSpPr>
          <p:nvPr>
            <p:ph idx="1"/>
          </p:nvPr>
        </p:nvSpPr>
        <p:spPr/>
        <p:txBody>
          <a:bodyPr/>
          <a:lstStyle/>
          <a:p>
            <a:r>
              <a:rPr lang="en-US" dirty="0"/>
              <a:t>The dominant geographic feature of the Heartland is the broad expanse of the Great Plains. The states in the region — North Dakota , South Dakota , Nebraska , Kansas , Minnesota , Iowa , and Missouri — are considered to be the "breadbasket of America" and produce agricultural staples such as corn, wheat, milk, and cattle for the United States and the world.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Heartland.gif"/>
          <p:cNvPicPr>
            <a:picLocks noGrp="1" noChangeAspect="1"/>
          </p:cNvPicPr>
          <p:nvPr>
            <p:ph idx="1"/>
          </p:nvPr>
        </p:nvPicPr>
        <p:blipFill>
          <a:blip r:embed="rId2" cstate="print"/>
          <a:stretch>
            <a:fillRect/>
          </a:stretch>
        </p:blipFill>
        <p:spPr>
          <a:xfrm>
            <a:off x="2557462" y="2629694"/>
            <a:ext cx="4029075" cy="24669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Vocabulary</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t>Compass Rose</a:t>
            </a:r>
          </a:p>
          <a:p>
            <a:r>
              <a:rPr lang="en-US" dirty="0" smtClean="0"/>
              <a:t>Map Legend</a:t>
            </a:r>
          </a:p>
          <a:p>
            <a:r>
              <a:rPr lang="en-US" dirty="0" smtClean="0"/>
              <a:t>Latitude</a:t>
            </a:r>
          </a:p>
          <a:p>
            <a:r>
              <a:rPr lang="en-US" dirty="0" smtClean="0"/>
              <a:t>Longitude</a:t>
            </a:r>
          </a:p>
          <a:p>
            <a:r>
              <a:rPr lang="en-US" dirty="0" smtClean="0"/>
              <a:t>Geographical feature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Southeast</a:t>
            </a:r>
            <a:br>
              <a:rPr lang="en-US" b="1" dirty="0"/>
            </a:br>
            <a:endParaRPr lang="en-US" dirty="0"/>
          </a:p>
        </p:txBody>
      </p:sp>
      <p:sp>
        <p:nvSpPr>
          <p:cNvPr id="3" name="Content Placeholder 2"/>
          <p:cNvSpPr>
            <a:spLocks noGrp="1"/>
          </p:cNvSpPr>
          <p:nvPr>
            <p:ph idx="1"/>
          </p:nvPr>
        </p:nvSpPr>
        <p:spPr/>
        <p:txBody>
          <a:bodyPr/>
          <a:lstStyle/>
          <a:p>
            <a:r>
              <a:rPr lang="en-US" dirty="0"/>
              <a:t>Many of the most low-lying areas in the United States are in the Southeast. The Mississippi River, which tracks the borders of Arkansas and Mississippi, empties into the Gulf of Mexico in Louisiana. States such as Alabama, South Carolina, and Georgia have piney forests and swamps, and Florida, a peninsula between the Atlantic Ocean and the Gulf of Mexico, has a tropical climate.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e Southeast.gif"/>
          <p:cNvPicPr>
            <a:picLocks noGrp="1" noChangeAspect="1"/>
          </p:cNvPicPr>
          <p:nvPr>
            <p:ph idx="1"/>
          </p:nvPr>
        </p:nvPicPr>
        <p:blipFill>
          <a:blip r:embed="rId2" cstate="print"/>
          <a:stretch>
            <a:fillRect/>
          </a:stretch>
        </p:blipFill>
        <p:spPr>
          <a:xfrm>
            <a:off x="304800" y="1447800"/>
            <a:ext cx="8382000" cy="5562600"/>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a:t>Pacific Coast </a:t>
            </a:r>
            <a:r>
              <a:rPr lang="en-US" dirty="0" smtClean="0"/>
              <a:t>States</a:t>
            </a:r>
            <a:endParaRPr lang="en-US" dirty="0"/>
          </a:p>
        </p:txBody>
      </p:sp>
      <p:sp>
        <p:nvSpPr>
          <p:cNvPr id="3" name="Content Placeholder 2"/>
          <p:cNvSpPr>
            <a:spLocks noGrp="1"/>
          </p:cNvSpPr>
          <p:nvPr>
            <p:ph idx="1"/>
          </p:nvPr>
        </p:nvSpPr>
        <p:spPr>
          <a:ln>
            <a:solidFill>
              <a:srgbClr val="FF0066"/>
            </a:solidFill>
          </a:ln>
        </p:spPr>
        <p:style>
          <a:lnRef idx="2">
            <a:schemeClr val="accent2"/>
          </a:lnRef>
          <a:fillRef idx="1">
            <a:schemeClr val="lt1"/>
          </a:fillRef>
          <a:effectRef idx="0">
            <a:schemeClr val="accent2"/>
          </a:effectRef>
          <a:fontRef idx="minor">
            <a:schemeClr val="dk1"/>
          </a:fontRef>
        </p:style>
        <p:txBody>
          <a:bodyPr/>
          <a:lstStyle/>
          <a:p>
            <a:pPr>
              <a:buNone/>
            </a:pPr>
            <a:r>
              <a:rPr lang="en-US" dirty="0" smtClean="0"/>
              <a:t>	The </a:t>
            </a:r>
            <a:r>
              <a:rPr lang="en-US" dirty="0"/>
              <a:t>states of the contiguous 48 that border the Pacific Ocean include Washington, Oregon, and California. They are characterized by soaring, snow-capped mountains surrounded by fertile valleys and forests, and contain arid desert areas to the east. This region is also geologically active, with earthquake-prone areas and volcanoes.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dirty="0" smtClean="0"/>
              <a:t>Pacific West Region</a:t>
            </a:r>
            <a:endParaRPr lang="en-US" dirty="0"/>
          </a:p>
        </p:txBody>
      </p:sp>
      <p:pic>
        <p:nvPicPr>
          <p:cNvPr id="4" name="Content Placeholder 3" descr="fifty_pic2.gif"/>
          <p:cNvPicPr>
            <a:picLocks noGrp="1" noChangeAspect="1"/>
          </p:cNvPicPr>
          <p:nvPr>
            <p:ph idx="1"/>
          </p:nvPr>
        </p:nvPicPr>
        <p:blipFill>
          <a:blip r:embed="rId2" cstate="print"/>
          <a:stretch>
            <a:fillRect/>
          </a:stretch>
        </p:blipFill>
        <p:spPr>
          <a:xfrm>
            <a:off x="457200" y="1828800"/>
            <a:ext cx="7696200" cy="404936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The Compass Rose</a:t>
            </a:r>
            <a:endParaRPr lang="en-US" dirty="0"/>
          </a:p>
        </p:txBody>
      </p:sp>
      <p:sp>
        <p:nvSpPr>
          <p:cNvPr id="3" name="Content Placeholder 2"/>
          <p:cNvSpPr>
            <a:spLocks noGrp="1"/>
          </p:cNvSpPr>
          <p:nvPr>
            <p:ph idx="1"/>
          </p:nvPr>
        </p:nvSpPr>
        <p:spPr>
          <a:xfrm>
            <a:off x="2286000" y="1600201"/>
            <a:ext cx="6400800" cy="4800599"/>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dirty="0" smtClean="0"/>
              <a:t>	The </a:t>
            </a:r>
            <a:r>
              <a:rPr lang="en-US" dirty="0"/>
              <a:t>compass rose is a design, often with decorations, to show direction. Usually, north is at the top, south is at the bottom, east is on the right, and west is on the left. The directions are commonly abbreviated to their first letters, for example "E" for "east</a:t>
            </a:r>
            <a:r>
              <a:rPr lang="en-US" dirty="0" smtClean="0"/>
              <a:t>.”</a:t>
            </a:r>
            <a:endParaRPr lang="en-US" dirty="0"/>
          </a:p>
        </p:txBody>
      </p:sp>
      <p:pic>
        <p:nvPicPr>
          <p:cNvPr id="1026" name="Picture 2" descr="Compass Rose"/>
          <p:cNvPicPr>
            <a:picLocks noChangeAspect="1" noChangeArrowheads="1"/>
          </p:cNvPicPr>
          <p:nvPr/>
        </p:nvPicPr>
        <p:blipFill>
          <a:blip r:embed="rId2" cstate="print"/>
          <a:srcRect/>
          <a:stretch>
            <a:fillRect/>
          </a:stretch>
        </p:blipFill>
        <p:spPr bwMode="auto">
          <a:xfrm>
            <a:off x="304800" y="2286000"/>
            <a:ext cx="2286000" cy="2743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Compass Ross</a:t>
            </a:r>
            <a:endParaRPr lang="en-US" dirty="0"/>
          </a:p>
        </p:txBody>
      </p:sp>
      <p:sp>
        <p:nvSpPr>
          <p:cNvPr id="4" name="Content Placeholder 3"/>
          <p:cNvSpPr txBox="1">
            <a:spLocks noGrp="1"/>
          </p:cNvSpPr>
          <p:nvPr>
            <p:ph idx="1"/>
          </p:nvPr>
        </p:nvSpPr>
        <p:spPr>
          <a:xfrm>
            <a:off x="457200" y="1600200"/>
            <a:ext cx="8229600" cy="501675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4000" dirty="0" smtClean="0"/>
              <a:t>The compass rose can be divided further to show more directions: northeast for the area between north and east; northwest for the area between north and west; southeast for the area between south and east; southwest for the area between south and west. </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n-US" dirty="0"/>
              <a:t/>
            </a:r>
            <a:br>
              <a:rPr lang="en-US" dirty="0"/>
            </a:br>
            <a:r>
              <a:rPr lang="en-US" dirty="0" smtClean="0"/>
              <a:t> The Legend </a:t>
            </a:r>
            <a:r>
              <a:rPr lang="en-US" dirty="0"/>
              <a:t/>
            </a:r>
            <a:br>
              <a:rPr lang="en-US" dirty="0"/>
            </a:br>
            <a:endParaRPr lang="en-US" dirty="0"/>
          </a:p>
        </p:txBody>
      </p:sp>
      <p:sp>
        <p:nvSpPr>
          <p:cNvPr id="4" name="Rectangle 3"/>
          <p:cNvSpPr/>
          <p:nvPr/>
        </p:nvSpPr>
        <p:spPr>
          <a:xfrm>
            <a:off x="2362200" y="2160181"/>
            <a:ext cx="6324600" cy="355481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US" sz="2500" dirty="0"/>
              <a:t>The legend, or key, can be used to understand the symbols included on the map. Symbols such as lines, colors, or pictures are often used in maps to represent geographical features, such as lakes, rivers, or mountains. They can also be used to represent borders between countries, cities, capitals, and other manmade landmarks. Samples of common map symbols are shown in the legend at right</a:t>
            </a:r>
          </a:p>
        </p:txBody>
      </p:sp>
      <p:pic>
        <p:nvPicPr>
          <p:cNvPr id="15362" name="Picture 2" descr="Legend"/>
          <p:cNvPicPr>
            <a:picLocks noChangeAspect="1" noChangeArrowheads="1"/>
          </p:cNvPicPr>
          <p:nvPr/>
        </p:nvPicPr>
        <p:blipFill>
          <a:blip r:embed="rId2" cstate="print"/>
          <a:srcRect/>
          <a:stretch>
            <a:fillRect/>
          </a:stretch>
        </p:blipFill>
        <p:spPr bwMode="auto">
          <a:xfrm>
            <a:off x="228600" y="1905000"/>
            <a:ext cx="1828800" cy="4038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lvl="0"/>
            <a:r>
              <a:rPr lang="en-US" dirty="0" smtClean="0"/>
              <a:t>Latitude/Longitude </a:t>
            </a:r>
            <a:br>
              <a:rPr lang="en-US" dirty="0" smtClean="0"/>
            </a:b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342900" lvl="1" indent="-342900">
              <a:buFont typeface="Arial" pitchFamily="34" charset="0"/>
              <a:buChar char="•"/>
            </a:pPr>
            <a:endParaRPr lang="en-US" dirty="0" smtClean="0"/>
          </a:p>
          <a:p>
            <a:pPr marL="342900" lvl="1" indent="-342900">
              <a:buFont typeface="Arial" pitchFamily="34" charset="0"/>
              <a:buChar char="•"/>
            </a:pPr>
            <a:r>
              <a:rPr lang="en-US" dirty="0" smtClean="0"/>
              <a:t>Longitude – The distance of a place east or west</a:t>
            </a:r>
          </a:p>
          <a:p>
            <a:pPr marL="342900" lvl="1" indent="-342900">
              <a:buFont typeface="Arial" pitchFamily="34" charset="0"/>
              <a:buChar char="•"/>
            </a:pPr>
            <a:endParaRPr lang="en-US" dirty="0" smtClean="0"/>
          </a:p>
          <a:p>
            <a:pPr marL="342900" lvl="1" indent="-342900">
              <a:buFont typeface="Arial" pitchFamily="34" charset="0"/>
              <a:buChar char="•"/>
            </a:pPr>
            <a:endParaRPr lang="en-US" dirty="0" smtClean="0"/>
          </a:p>
          <a:p>
            <a:pPr marL="342900" lvl="1" indent="-342900">
              <a:buFont typeface="Arial" pitchFamily="34" charset="0"/>
              <a:buChar char="•"/>
            </a:pPr>
            <a:r>
              <a:rPr lang="en-US" dirty="0" smtClean="0"/>
              <a:t>Latitude – The distance of a place north or south</a:t>
            </a:r>
          </a:p>
          <a:p>
            <a:endParaRPr lang="en-US" dirty="0"/>
          </a:p>
        </p:txBody>
      </p:sp>
      <p:sp>
        <p:nvSpPr>
          <p:cNvPr id="4" name="Minus 3"/>
          <p:cNvSpPr/>
          <p:nvPr/>
        </p:nvSpPr>
        <p:spPr>
          <a:xfrm>
            <a:off x="1676400" y="2667000"/>
            <a:ext cx="5257800" cy="533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4038600" y="4267200"/>
            <a:ext cx="381000" cy="1752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Geographical Features</a:t>
            </a:r>
            <a:endParaRPr lang="en-US"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r>
              <a:rPr lang="en-US" dirty="0" smtClean="0"/>
              <a:t>Geographical features include</a:t>
            </a:r>
          </a:p>
          <a:p>
            <a:pPr lvl="1"/>
            <a:r>
              <a:rPr lang="en-US" dirty="0" smtClean="0"/>
              <a:t>Mountains</a:t>
            </a:r>
          </a:p>
          <a:p>
            <a:pPr lvl="1"/>
            <a:r>
              <a:rPr lang="en-US" dirty="0" smtClean="0"/>
              <a:t>Plateaus</a:t>
            </a:r>
          </a:p>
          <a:p>
            <a:pPr lvl="1"/>
            <a:r>
              <a:rPr lang="en-US" dirty="0" smtClean="0"/>
              <a:t>Deserts </a:t>
            </a:r>
          </a:p>
          <a:p>
            <a:pPr lvl="1"/>
            <a:r>
              <a:rPr lang="en-US" dirty="0" smtClean="0"/>
              <a:t>Bodies of water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dirty="0" smtClean="0"/>
              <a:t>Geographical Features of US</a:t>
            </a:r>
            <a:endParaRPr lang="en-US" dirty="0"/>
          </a:p>
        </p:txBody>
      </p:sp>
      <p:sp>
        <p:nvSpPr>
          <p:cNvPr id="3" name="Content Placeholder 2"/>
          <p:cNvSpPr>
            <a:spLocks noGrp="1"/>
          </p:cNvSpPr>
          <p:nvPr>
            <p:ph idx="1"/>
          </p:nvPr>
        </p:nvSpPr>
        <p:spPr>
          <a:xfrm>
            <a:off x="457200" y="1600200"/>
            <a:ext cx="3581400" cy="4525963"/>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en-US" dirty="0" smtClean="0"/>
              <a:t>Colorado River</a:t>
            </a:r>
          </a:p>
          <a:p>
            <a:r>
              <a:rPr lang="en-US" dirty="0" smtClean="0"/>
              <a:t>Missouri River </a:t>
            </a:r>
          </a:p>
          <a:p>
            <a:r>
              <a:rPr lang="en-US" dirty="0" smtClean="0"/>
              <a:t>Columbia River </a:t>
            </a:r>
          </a:p>
          <a:p>
            <a:r>
              <a:rPr lang="en-US" dirty="0" smtClean="0"/>
              <a:t>Rio Grande</a:t>
            </a:r>
          </a:p>
          <a:p>
            <a:r>
              <a:rPr lang="en-US" dirty="0" smtClean="0"/>
              <a:t>Mississippi River</a:t>
            </a:r>
          </a:p>
          <a:p>
            <a:r>
              <a:rPr lang="en-US" dirty="0" smtClean="0"/>
              <a:t>Ohio River</a:t>
            </a:r>
          </a:p>
          <a:p>
            <a:r>
              <a:rPr lang="en-US" dirty="0" smtClean="0"/>
              <a:t>Hudson River</a:t>
            </a:r>
          </a:p>
          <a:p>
            <a:r>
              <a:rPr lang="en-US" dirty="0" smtClean="0"/>
              <a:t>St. Lawrence River</a:t>
            </a:r>
          </a:p>
          <a:p>
            <a:endParaRPr lang="en-US" dirty="0"/>
          </a:p>
        </p:txBody>
      </p:sp>
      <p:sp>
        <p:nvSpPr>
          <p:cNvPr id="4" name="Content Placeholder 2"/>
          <p:cNvSpPr txBox="1">
            <a:spLocks/>
          </p:cNvSpPr>
          <p:nvPr/>
        </p:nvSpPr>
        <p:spPr>
          <a:xfrm>
            <a:off x="4953000" y="1600200"/>
            <a:ext cx="3581400" cy="45259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lt1"/>
                </a:solidFill>
                <a:effectLst/>
                <a:uLnTx/>
                <a:uFillTx/>
                <a:latin typeface="+mn-lt"/>
                <a:ea typeface="+mn-ea"/>
                <a:cs typeface="+mn-cs"/>
              </a:rPr>
              <a:t>Great Salt Lakes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Lake Superior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lt1"/>
                </a:solidFill>
                <a:effectLst/>
                <a:uLnTx/>
                <a:uFillTx/>
                <a:latin typeface="+mn-lt"/>
                <a:ea typeface="+mn-ea"/>
                <a:cs typeface="+mn-cs"/>
              </a:rPr>
              <a:t>Lake Erie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Lake Michigan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Lake Huron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Lake Ontario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l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l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572</TotalTime>
  <Words>766</Words>
  <Application>Microsoft Office PowerPoint</Application>
  <PresentationFormat>On-screen Show (4:3)</PresentationFormat>
  <Paragraphs>91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5th Grade Social Studies</vt:lpstr>
      <vt:lpstr>Topic 1: Introduction to United States History &amp; Geography</vt:lpstr>
      <vt:lpstr>Vocabulary</vt:lpstr>
      <vt:lpstr>The Compass Rose</vt:lpstr>
      <vt:lpstr>Compass Ross</vt:lpstr>
      <vt:lpstr>  The Legend  </vt:lpstr>
      <vt:lpstr>Latitude/Longitude  </vt:lpstr>
      <vt:lpstr>Geographical Features</vt:lpstr>
      <vt:lpstr>Geographical Features of US</vt:lpstr>
      <vt:lpstr>Cont. </vt:lpstr>
      <vt:lpstr>Physical Map of U.S.</vt:lpstr>
      <vt:lpstr>Topic 1: Introduction to United States History &amp; Geography</vt:lpstr>
      <vt:lpstr>Regions of the US</vt:lpstr>
      <vt:lpstr>Regions of the US</vt:lpstr>
      <vt:lpstr>Noncontiguous States</vt:lpstr>
      <vt:lpstr>New England</vt:lpstr>
      <vt:lpstr>New England Region</vt:lpstr>
      <vt:lpstr>The Mid-Atlantic States</vt:lpstr>
      <vt:lpstr>Slide 19</vt:lpstr>
      <vt:lpstr>The Appalachian Highlands</vt:lpstr>
      <vt:lpstr>Slide 21</vt:lpstr>
      <vt:lpstr>The Southwest </vt:lpstr>
      <vt:lpstr>Slide 23</vt:lpstr>
      <vt:lpstr>The Midwest </vt:lpstr>
      <vt:lpstr>Slide 25</vt:lpstr>
      <vt:lpstr>Mountain States</vt:lpstr>
      <vt:lpstr>Slide 27</vt:lpstr>
      <vt:lpstr>The Heartland </vt:lpstr>
      <vt:lpstr>Slide 29</vt:lpstr>
      <vt:lpstr>The Southeast </vt:lpstr>
      <vt:lpstr>Slide 31</vt:lpstr>
      <vt:lpstr>Pacific Coast States</vt:lpstr>
      <vt:lpstr>Pacific West Region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Social Studies</dc:title>
  <dc:creator>S. Labissiere</dc:creator>
  <cp:lastModifiedBy>Ms. Labissiere (014)</cp:lastModifiedBy>
  <cp:revision>55</cp:revision>
  <dcterms:created xsi:type="dcterms:W3CDTF">2011-08-21T02:05:37Z</dcterms:created>
  <dcterms:modified xsi:type="dcterms:W3CDTF">2011-09-12T23:55:27Z</dcterms:modified>
</cp:coreProperties>
</file>