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60"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574" autoAdjust="0"/>
  </p:normalViewPr>
  <p:slideViewPr>
    <p:cSldViewPr>
      <p:cViewPr varScale="1">
        <p:scale>
          <a:sx n="74" d="100"/>
          <a:sy n="74" d="100"/>
        </p:scale>
        <p:origin x="-7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1" y="3539865"/>
            <a:ext cx="5114779"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16CE488-E5CA-415D-B3EB-1A009662669D}" type="datetimeFigureOut">
              <a:rPr lang="en-US" smtClean="0"/>
              <a:pPr/>
              <a:t>10/30/2013</a:t>
            </a:fld>
            <a:endParaRPr lang="en-US" dirty="0"/>
          </a:p>
        </p:txBody>
      </p:sp>
      <p:sp>
        <p:nvSpPr>
          <p:cNvPr id="18" name="Footer Placeholder 17"/>
          <p:cNvSpPr>
            <a:spLocks noGrp="1"/>
          </p:cNvSpPr>
          <p:nvPr>
            <p:ph type="ftr" sz="quarter" idx="11"/>
          </p:nvPr>
        </p:nvSpPr>
        <p:spPr>
          <a:xfrm>
            <a:off x="2819400" y="6557946"/>
            <a:ext cx="2927723"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4A393D7-30E7-473D-BFF5-E5EF7A944A0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6CE488-E5CA-415D-B3EB-1A009662669D}" type="datetimeFigureOut">
              <a:rPr lang="en-US" smtClean="0"/>
              <a:pPr/>
              <a:t>10/30/2013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6"/>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3"/>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A16CE488-E5CA-415D-B3EB-1A009662669D}" type="datetimeFigureOut">
              <a:rPr lang="en-US" smtClean="0"/>
              <a:pPr/>
              <a:t>10/30/2013</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4A393D7-30E7-473D-BFF5-E5EF7A944A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6CE488-E5CA-415D-B3EB-1A009662669D}" type="datetimeFigureOut">
              <a:rPr lang="en-US" smtClean="0"/>
              <a:pPr/>
              <a:t>10/30/2013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8"/>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1"/>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9" y="6556810"/>
            <a:ext cx="2002464" cy="226902"/>
          </a:xfrm>
        </p:spPr>
        <p:txBody>
          <a:bodyPr bIns="0" anchor="b"/>
          <a:lstStyle>
            <a:lvl1pPr>
              <a:defRPr>
                <a:solidFill>
                  <a:schemeClr val="tx2"/>
                </a:solidFill>
              </a:defRPr>
            </a:lvl1pPr>
            <a:extLst/>
          </a:lstStyle>
          <a:p>
            <a:fld id="{A16CE488-E5CA-415D-B3EB-1A009662669D}" type="datetimeFigureOut">
              <a:rPr lang="en-US" smtClean="0"/>
              <a:pPr/>
              <a:t>10/30/2013</a:t>
            </a:fld>
            <a:endParaRPr lang="en-US" dirty="0"/>
          </a:p>
        </p:txBody>
      </p:sp>
      <p:sp>
        <p:nvSpPr>
          <p:cNvPr id="5" name="Footer Placeholder 4"/>
          <p:cNvSpPr>
            <a:spLocks noGrp="1"/>
          </p:cNvSpPr>
          <p:nvPr>
            <p:ph type="ftr" sz="quarter" idx="11"/>
          </p:nvPr>
        </p:nvSpPr>
        <p:spPr>
          <a:xfrm>
            <a:off x="1735359"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1"/>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6CE488-E5CA-415D-B3EB-1A009662669D}" type="datetimeFigureOut">
              <a:rPr lang="en-US" smtClean="0"/>
              <a:pPr/>
              <a:t>10/30/2013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16CE488-E5CA-415D-B3EB-1A009662669D}" type="datetimeFigureOut">
              <a:rPr lang="en-US" smtClean="0"/>
              <a:pPr/>
              <a:t>10/30/2013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16CE488-E5CA-415D-B3EB-1A009662669D}" type="datetimeFigureOut">
              <a:rPr lang="en-US" smtClean="0"/>
              <a:pPr/>
              <a:t>10/30/2013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A16CE488-E5CA-415D-B3EB-1A009662669D}" type="datetimeFigureOut">
              <a:rPr lang="en-US" smtClean="0"/>
              <a:pPr/>
              <a:t>10/30/2013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7"/>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1"/>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16CE488-E5CA-415D-B3EB-1A009662669D}" type="datetimeFigureOut">
              <a:rPr lang="en-US" smtClean="0"/>
              <a:pPr/>
              <a:t>10/30/2013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4A393D7-30E7-473D-BFF5-E5EF7A944A0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70" y="1004669"/>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7" y="998817"/>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9"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9"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16CE488-E5CA-415D-B3EB-1A009662669D}" type="datetimeFigureOut">
              <a:rPr lang="en-US" smtClean="0"/>
              <a:pPr/>
              <a:t>10/30/2013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4A393D7-30E7-473D-BFF5-E5EF7A944A01}" type="slidenum">
              <a:rPr lang="en-US" smtClean="0"/>
              <a:pPr/>
              <a:t>‹#›</a:t>
            </a:fld>
            <a:endParaRPr lang="en-US" dirty="0"/>
          </a:p>
        </p:txBody>
      </p:sp>
      <p:sp>
        <p:nvSpPr>
          <p:cNvPr id="10" name="Picture Placeholder 9"/>
          <p:cNvSpPr>
            <a:spLocks noGrp="1"/>
          </p:cNvSpPr>
          <p:nvPr>
            <p:ph type="pic" idx="1"/>
          </p:nvPr>
        </p:nvSpPr>
        <p:spPr>
          <a:xfrm>
            <a:off x="663683"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16CE488-E5CA-415D-B3EB-1A009662669D}" type="datetimeFigureOut">
              <a:rPr lang="en-US" smtClean="0"/>
              <a:pPr/>
              <a:t>10/30/2013</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4A393D7-30E7-473D-BFF5-E5EF7A944A01}"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schlastic.com/"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ln w="500">
                  <a:noFill/>
                </a:ln>
                <a:solidFill>
                  <a:schemeClr val="tx1"/>
                </a:solidFill>
                <a:latin typeface="Calisto MT" pitchFamily="18" charset="0"/>
              </a:rPr>
              <a:t>How can parents help their children at home</a:t>
            </a:r>
            <a:endParaRPr lang="en-US" sz="3600" dirty="0">
              <a:ln w="500">
                <a:noFill/>
              </a:ln>
              <a:solidFill>
                <a:schemeClr val="tx1"/>
              </a:solidFill>
              <a:latin typeface="Calisto MT" pitchFamily="18" charset="0"/>
            </a:endParaRPr>
          </a:p>
        </p:txBody>
      </p:sp>
      <p:sp>
        <p:nvSpPr>
          <p:cNvPr id="3" name="Subtitle 2"/>
          <p:cNvSpPr>
            <a:spLocks noGrp="1"/>
          </p:cNvSpPr>
          <p:nvPr>
            <p:ph type="subTitle" idx="1"/>
          </p:nvPr>
        </p:nvSpPr>
        <p:spPr/>
        <p:txBody>
          <a:bodyPr/>
          <a:lstStyle/>
          <a:p>
            <a:pPr algn="ctr"/>
            <a:r>
              <a:rPr lang="en-US" i="1" dirty="0" smtClean="0">
                <a:latin typeface="Calisto MT" pitchFamily="18" charset="0"/>
              </a:rPr>
              <a:t>Let’s Work Together</a:t>
            </a:r>
            <a:endParaRPr lang="en-US" i="1" dirty="0">
              <a:latin typeface="Calisto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a:solidFill>
            <a:schemeClr val="tx1"/>
          </a:solidFill>
        </p:spPr>
        <p:txBody>
          <a:bodyPr>
            <a:normAutofit/>
          </a:bodyPr>
          <a:lstStyle/>
          <a:p>
            <a:r>
              <a:rPr lang="en-US" sz="5400" cap="none" dirty="0" smtClean="0">
                <a:ln w="10541" cmpd="sng">
                  <a:solidFill>
                    <a:schemeClr val="bg1"/>
                  </a:solidFill>
                  <a:prstDash val="solid"/>
                </a:ln>
                <a:solidFill>
                  <a:schemeClr val="bg1"/>
                </a:solidFill>
                <a:latin typeface="Calisto MT" pitchFamily="18" charset="0"/>
              </a:rPr>
              <a:t>Homework</a:t>
            </a:r>
            <a:endParaRPr lang="en-US" sz="5400" cap="none" dirty="0">
              <a:ln w="10541" cmpd="sng">
                <a:solidFill>
                  <a:schemeClr val="bg1"/>
                </a:solidFill>
                <a:prstDash val="solid"/>
              </a:ln>
              <a:solidFill>
                <a:schemeClr val="bg1"/>
              </a:solidFill>
              <a:latin typeface="Calisto MT" pitchFamily="18" charset="0"/>
            </a:endParaRPr>
          </a:p>
        </p:txBody>
      </p:sp>
      <p:sp>
        <p:nvSpPr>
          <p:cNvPr id="3" name="Content Placeholder 2"/>
          <p:cNvSpPr>
            <a:spLocks noGrp="1"/>
          </p:cNvSpPr>
          <p:nvPr>
            <p:ph idx="1"/>
          </p:nvPr>
        </p:nvSpPr>
        <p:spPr>
          <a:xfrm>
            <a:off x="457200" y="1609416"/>
            <a:ext cx="7239000" cy="4791384"/>
          </a:xfrm>
        </p:spPr>
        <p:txBody>
          <a:bodyPr>
            <a:normAutofit fontScale="55000" lnSpcReduction="20000"/>
          </a:bodyPr>
          <a:lstStyle/>
          <a:p>
            <a:pPr marL="514350" indent="-514350">
              <a:lnSpc>
                <a:spcPct val="150000"/>
              </a:lnSpc>
              <a:buClr>
                <a:schemeClr val="bg1">
                  <a:lumMod val="95000"/>
                  <a:lumOff val="5000"/>
                </a:schemeClr>
              </a:buClr>
              <a:buFont typeface="Wingdings" pitchFamily="2" charset="2"/>
              <a:buChar char="v"/>
            </a:pPr>
            <a:r>
              <a:rPr lang="en-US" sz="3200" dirty="0" smtClean="0">
                <a:latin typeface="Calisto MT" pitchFamily="18" charset="0"/>
              </a:rPr>
              <a:t>The purpose of homework is to reinforce the skills taught in class and should take no longer than 1 hr. This should include 20 minutes of reading.</a:t>
            </a:r>
          </a:p>
          <a:p>
            <a:pPr marL="514350" indent="-514350">
              <a:lnSpc>
                <a:spcPct val="150000"/>
              </a:lnSpc>
              <a:buClr>
                <a:schemeClr val="bg1"/>
              </a:buClr>
              <a:buFont typeface="Wingdings" pitchFamily="2" charset="2"/>
              <a:buChar char="v"/>
            </a:pPr>
            <a:r>
              <a:rPr lang="en-US" sz="3200" dirty="0" smtClean="0">
                <a:latin typeface="Calisto MT" pitchFamily="18" charset="0"/>
              </a:rPr>
              <a:t>Make sure that your child completes their work every night and check for errors.</a:t>
            </a:r>
          </a:p>
          <a:p>
            <a:pPr marL="514350" indent="-514350">
              <a:lnSpc>
                <a:spcPct val="150000"/>
              </a:lnSpc>
              <a:buClr>
                <a:schemeClr val="bg1"/>
              </a:buClr>
              <a:buFont typeface="Wingdings" pitchFamily="2" charset="2"/>
              <a:buChar char="v"/>
            </a:pPr>
            <a:r>
              <a:rPr lang="en-US" sz="3200" dirty="0" smtClean="0">
                <a:latin typeface="Calisto MT" pitchFamily="18" charset="0"/>
              </a:rPr>
              <a:t>If your child is a fan of electronics try adding educational apps to your/their smart devices.  Apps such as PBSkids, NickJr, ABC Mouse, and Starfall. This activity can be added into their 1 hour of homework.</a:t>
            </a:r>
          </a:p>
          <a:p>
            <a:pPr marL="514350" indent="-514350">
              <a:lnSpc>
                <a:spcPct val="150000"/>
              </a:lnSpc>
              <a:buClr>
                <a:schemeClr val="bg1"/>
              </a:buClr>
              <a:buFont typeface="Wingdings" pitchFamily="2" charset="2"/>
              <a:buChar char="v"/>
            </a:pPr>
            <a:r>
              <a:rPr lang="en-US" sz="3200" dirty="0" smtClean="0">
                <a:latin typeface="Calisto MT" pitchFamily="18" charset="0"/>
              </a:rPr>
              <a:t>Feel free to replace other expensive hand-held devices with less expensive but, educational ones. Such as: Leapfrog and V-tech games.</a:t>
            </a:r>
          </a:p>
          <a:p>
            <a:pPr marL="514350" indent="-514350">
              <a:lnSpc>
                <a:spcPct val="150000"/>
              </a:lnSpc>
              <a:buClr>
                <a:schemeClr val="bg1"/>
              </a:buClr>
              <a:buFont typeface="Wingdings" pitchFamily="2" charset="2"/>
              <a:buChar char="v"/>
            </a:pPr>
            <a:endParaRPr lang="en-US" sz="3200" dirty="0" smtClean="0">
              <a:latin typeface="Arial Rounded MT Bold" pitchFamily="34" charset="0"/>
            </a:endParaRPr>
          </a:p>
          <a:p>
            <a:pPr marL="514350" indent="-514350">
              <a:lnSpc>
                <a:spcPct val="150000"/>
              </a:lnSpc>
              <a:buNone/>
            </a:pPr>
            <a:endParaRPr lang="en-US" sz="2400" dirty="0" smtClean="0">
              <a:latin typeface="Arial Rounded MT Bold" pitchFamily="34" charset="0"/>
            </a:endParaRPr>
          </a:p>
          <a:p>
            <a:pPr>
              <a:buNone/>
            </a:pPr>
            <a:endParaRPr lang="en-US" dirty="0" smtClean="0"/>
          </a:p>
          <a:p>
            <a:pPr>
              <a:buNone/>
            </a:pPr>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a:ln>
            <a:noFill/>
          </a:ln>
        </p:spPr>
        <p:txBody>
          <a:bodyPr/>
          <a:lstStyle/>
          <a:p>
            <a:r>
              <a:rPr lang="en-US" sz="5400" dirty="0" smtClean="0">
                <a:ln w="500">
                  <a:noFill/>
                </a:ln>
                <a:solidFill>
                  <a:schemeClr val="bg1"/>
                </a:solidFill>
                <a:latin typeface="Calisto MT" pitchFamily="18" charset="0"/>
              </a:rPr>
              <a:t>Homework</a:t>
            </a:r>
            <a:r>
              <a:rPr lang="en-US" dirty="0" smtClean="0">
                <a:ln w="500">
                  <a:noFill/>
                </a:ln>
                <a:solidFill>
                  <a:schemeClr val="bg1"/>
                </a:solidFill>
                <a:latin typeface="Calisto MT" pitchFamily="18" charset="0"/>
              </a:rPr>
              <a:t> </a:t>
            </a:r>
            <a:r>
              <a:rPr lang="en-US" sz="2000" dirty="0" smtClean="0">
                <a:ln w="500">
                  <a:noFill/>
                </a:ln>
                <a:solidFill>
                  <a:schemeClr val="bg1"/>
                </a:solidFill>
                <a:latin typeface="Calisto MT" pitchFamily="18" charset="0"/>
              </a:rPr>
              <a:t>(continued)</a:t>
            </a:r>
            <a:endParaRPr lang="en-US" sz="2000" dirty="0">
              <a:ln w="500">
                <a:noFill/>
              </a:ln>
              <a:solidFill>
                <a:schemeClr val="bg1"/>
              </a:solidFill>
              <a:latin typeface="Calisto MT" pitchFamily="18" charset="0"/>
            </a:endParaRPr>
          </a:p>
        </p:txBody>
      </p:sp>
      <p:sp>
        <p:nvSpPr>
          <p:cNvPr id="3" name="Content Placeholder 2"/>
          <p:cNvSpPr>
            <a:spLocks noGrp="1"/>
          </p:cNvSpPr>
          <p:nvPr>
            <p:ph idx="1"/>
          </p:nvPr>
        </p:nvSpPr>
        <p:spPr/>
        <p:txBody>
          <a:bodyPr>
            <a:normAutofit/>
          </a:bodyPr>
          <a:lstStyle/>
          <a:p>
            <a:pPr marL="514350" indent="-514350">
              <a:lnSpc>
                <a:spcPct val="150000"/>
              </a:lnSpc>
              <a:buClr>
                <a:schemeClr val="bg1"/>
              </a:buClr>
              <a:buFont typeface="Wingdings" pitchFamily="2" charset="2"/>
              <a:buChar char="v"/>
            </a:pPr>
            <a:r>
              <a:rPr lang="en-US" sz="1900" dirty="0" smtClean="0">
                <a:latin typeface="Calisto MT" pitchFamily="18" charset="0"/>
              </a:rPr>
              <a:t>You can also encourage you children to put down the smart devices and pick up a set of sight words cards, letter cards, and number cards. These </a:t>
            </a:r>
            <a:r>
              <a:rPr lang="en-US" sz="1900" dirty="0" smtClean="0">
                <a:latin typeface="Calisto MT" pitchFamily="18" charset="0"/>
              </a:rPr>
              <a:t>can </a:t>
            </a:r>
            <a:r>
              <a:rPr lang="en-US" sz="1900" dirty="0" smtClean="0">
                <a:latin typeface="Calisto MT" pitchFamily="18" charset="0"/>
              </a:rPr>
              <a:t>be purchased at The Dollar Tree, Dollar General, or Wal-Mart.</a:t>
            </a:r>
          </a:p>
          <a:p>
            <a:pPr marL="514350" indent="-514350">
              <a:lnSpc>
                <a:spcPct val="150000"/>
              </a:lnSpc>
              <a:buClr>
                <a:schemeClr val="bg1"/>
              </a:buClr>
              <a:buFont typeface="Wingdings" pitchFamily="2" charset="2"/>
              <a:buChar char="v"/>
            </a:pPr>
            <a:r>
              <a:rPr lang="en-US" sz="1900" dirty="0" smtClean="0">
                <a:ln w="500">
                  <a:noFill/>
                </a:ln>
                <a:latin typeface="Calisto MT" pitchFamily="18" charset="0"/>
              </a:rPr>
              <a:t>If they say, “We don’t have any homework”, the fun doesn’t have to end. This is an opportunity for you to be creative.</a:t>
            </a:r>
          </a:p>
          <a:p>
            <a:pPr marL="761238" lvl="1" indent="-514350">
              <a:lnSpc>
                <a:spcPct val="150000"/>
              </a:lnSpc>
              <a:buClr>
                <a:schemeClr val="bg1"/>
              </a:buClr>
              <a:buFont typeface="Wingdings" pitchFamily="2" charset="2"/>
              <a:buChar char="v"/>
            </a:pPr>
            <a:r>
              <a:rPr lang="en-US" sz="1600" dirty="0" smtClean="0">
                <a:ln w="500">
                  <a:noFill/>
                </a:ln>
                <a:latin typeface="Calisto MT" pitchFamily="18" charset="0"/>
              </a:rPr>
              <a:t>Encourage your  students to spend some time on the </a:t>
            </a:r>
            <a:r>
              <a:rPr lang="en-US" sz="1600" dirty="0" smtClean="0">
                <a:ln w="500">
                  <a:noFill/>
                </a:ln>
                <a:latin typeface="Calisto MT" pitchFamily="18" charset="0"/>
              </a:rPr>
              <a:t>ConnectEd</a:t>
            </a:r>
            <a:r>
              <a:rPr lang="en-US" sz="1600" dirty="0" smtClean="0">
                <a:ln w="500">
                  <a:noFill/>
                </a:ln>
                <a:latin typeface="Calisto MT" pitchFamily="18" charset="0"/>
              </a:rPr>
              <a:t> website.</a:t>
            </a:r>
          </a:p>
          <a:p>
            <a:pPr marL="761238" lvl="1" indent="-514350">
              <a:lnSpc>
                <a:spcPct val="150000"/>
              </a:lnSpc>
              <a:buClr>
                <a:schemeClr val="bg1"/>
              </a:buClr>
              <a:buFont typeface="Wingdings" pitchFamily="2" charset="2"/>
              <a:buChar char="v"/>
            </a:pPr>
            <a:r>
              <a:rPr lang="en-US" sz="1600" dirty="0" smtClean="0">
                <a:ln w="500">
                  <a:noFill/>
                </a:ln>
                <a:latin typeface="Calisto MT" pitchFamily="18" charset="0"/>
              </a:rPr>
              <a:t>Have </a:t>
            </a:r>
            <a:r>
              <a:rPr lang="en-US" sz="1600" dirty="0" smtClean="0">
                <a:ln w="500">
                  <a:noFill/>
                </a:ln>
                <a:latin typeface="Calisto MT" pitchFamily="18" charset="0"/>
              </a:rPr>
              <a:t>them go through the kitchen and tell you the beginning sounds of different items. </a:t>
            </a:r>
            <a:r>
              <a:rPr lang="en-US" sz="1600" dirty="0" smtClean="0">
                <a:ln w="500">
                  <a:noFill/>
                </a:ln>
                <a:latin typeface="Calisto MT" pitchFamily="18" charset="0"/>
              </a:rPr>
              <a:t>For </a:t>
            </a:r>
            <a:r>
              <a:rPr lang="en-US" sz="1600" dirty="0" smtClean="0">
                <a:ln w="500">
                  <a:noFill/>
                </a:ln>
                <a:latin typeface="Calisto MT" pitchFamily="18" charset="0"/>
              </a:rPr>
              <a:t>example: stove begins with s, cabinet begins with c. Use chocolate sauce to write sight words on graham crackers</a:t>
            </a:r>
            <a:r>
              <a:rPr lang="en-US" sz="1600" dirty="0" smtClean="0">
                <a:ln w="500">
                  <a:noFill/>
                </a:ln>
                <a:latin typeface="Calisto MT" pitchFamily="18" charset="0"/>
              </a:rPr>
              <a:t>. </a:t>
            </a:r>
            <a:r>
              <a:rPr lang="en-US" sz="1600" dirty="0" smtClean="0">
                <a:ln w="500">
                  <a:noFill/>
                </a:ln>
                <a:latin typeface="Arial Rounded MT Bold" pitchFamily="34" charset="0"/>
              </a:rPr>
              <a:t/>
            </a:r>
            <a:br>
              <a:rPr lang="en-US" sz="1600" dirty="0" smtClean="0">
                <a:ln w="500">
                  <a:noFill/>
                </a:ln>
                <a:latin typeface="Arial Rounded MT Bold" pitchFamily="34" charset="0"/>
              </a:rPr>
            </a:br>
            <a:endParaRPr lang="en-US" sz="1600" dirty="0" smtClean="0">
              <a:latin typeface="Arial Rounded MT Bold" pitchFamily="34" charset="0"/>
            </a:endParaRPr>
          </a:p>
          <a:p>
            <a:pPr>
              <a:buNone/>
            </a:pPr>
            <a:endParaRPr lang="en-US"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7242048" cy="1143000"/>
          </a:xfrm>
          <a:solidFill>
            <a:schemeClr val="tx1"/>
          </a:solidFill>
          <a:ln>
            <a:noFill/>
          </a:ln>
        </p:spPr>
        <p:txBody>
          <a:bodyPr>
            <a:normAutofit/>
          </a:bodyPr>
          <a:lstStyle/>
          <a:p>
            <a:r>
              <a:rPr lang="en-US" sz="5400" cap="none" dirty="0" smtClean="0">
                <a:ln w="10541" cmpd="sng">
                  <a:solidFill>
                    <a:schemeClr val="bg1"/>
                  </a:solidFill>
                  <a:prstDash val="solid"/>
                </a:ln>
                <a:solidFill>
                  <a:schemeClr val="bg1"/>
                </a:solidFill>
                <a:latin typeface="Calisto MT" pitchFamily="18" charset="0"/>
              </a:rPr>
              <a:t>BOOK IT!</a:t>
            </a:r>
            <a:endParaRPr lang="en-US" sz="5400" cap="none" dirty="0">
              <a:ln w="10541" cmpd="sng">
                <a:solidFill>
                  <a:schemeClr val="bg1"/>
                </a:solidFill>
                <a:prstDash val="solid"/>
              </a:ln>
              <a:solidFill>
                <a:schemeClr val="bg1"/>
              </a:solidFill>
              <a:latin typeface="Calisto MT" pitchFamily="18" charset="0"/>
            </a:endParaRPr>
          </a:p>
        </p:txBody>
      </p:sp>
      <p:sp>
        <p:nvSpPr>
          <p:cNvPr id="6" name="Text Placeholder 5"/>
          <p:cNvSpPr>
            <a:spLocks noGrp="1"/>
          </p:cNvSpPr>
          <p:nvPr>
            <p:ph type="subTitle" idx="4294967295"/>
          </p:nvPr>
        </p:nvSpPr>
        <p:spPr>
          <a:xfrm>
            <a:off x="838201" y="1905000"/>
            <a:ext cx="6400799" cy="990600"/>
          </a:xfrm>
          <a:ln>
            <a:noFill/>
          </a:ln>
        </p:spPr>
        <p:txBody>
          <a:bodyPr>
            <a:noAutofit/>
          </a:bodyPr>
          <a:lstStyle/>
          <a:p>
            <a:pPr algn="ctr">
              <a:buNone/>
            </a:pPr>
            <a:r>
              <a:rPr lang="en-US" sz="2800" b="1" dirty="0" smtClean="0">
                <a:solidFill>
                  <a:schemeClr val="bg2"/>
                </a:solidFill>
                <a:latin typeface="Calisto MT" pitchFamily="18" charset="0"/>
              </a:rPr>
              <a:t>Program Date: </a:t>
            </a:r>
          </a:p>
          <a:p>
            <a:pPr algn="ctr">
              <a:buNone/>
            </a:pPr>
            <a:r>
              <a:rPr lang="en-US" sz="2800" b="1" dirty="0" smtClean="0">
                <a:latin typeface="Calisto MT" pitchFamily="18" charset="0"/>
              </a:rPr>
              <a:t>October 1, 2013 to March 31, 2014</a:t>
            </a:r>
          </a:p>
          <a:p>
            <a:pPr algn="ctr">
              <a:buNone/>
            </a:pPr>
            <a:endParaRPr lang="en-US" sz="2800" b="1" dirty="0" smtClean="0">
              <a:latin typeface="Arial Rounded MT Bold" pitchFamily="34" charset="0"/>
            </a:endParaRPr>
          </a:p>
          <a:p>
            <a:pPr algn="ctr">
              <a:buNone/>
            </a:pPr>
            <a:r>
              <a:rPr lang="en-US" sz="2800" b="1" dirty="0" smtClean="0">
                <a:solidFill>
                  <a:schemeClr val="bg2"/>
                </a:solidFill>
                <a:latin typeface="Calisto MT" pitchFamily="18" charset="0"/>
              </a:rPr>
              <a:t>Make The Promise: </a:t>
            </a:r>
            <a:r>
              <a:rPr lang="en-US" sz="2800" dirty="0" smtClean="0">
                <a:latin typeface="Calisto MT" pitchFamily="18" charset="0"/>
              </a:rPr>
              <a:t>The minutes read outside of school are what make the difference. Promise to read to or with your kids daily for at least 20 minutes.</a:t>
            </a:r>
          </a:p>
          <a:p>
            <a:pPr algn="ctr">
              <a:buNone/>
            </a:pPr>
            <a:endParaRPr lang="en-US" sz="2800" b="1" dirty="0" smtClean="0">
              <a:solidFill>
                <a:schemeClr val="tx2"/>
              </a:solidFill>
              <a:latin typeface="Arial Narrow" pitchFamily="34" charset="0"/>
            </a:endParaRPr>
          </a:p>
          <a:p>
            <a:pPr algn="ctr">
              <a:buNone/>
            </a:pPr>
            <a:endParaRPr lang="en-US" sz="2000" b="1" dirty="0" smtClean="0"/>
          </a:p>
          <a:p>
            <a:pPr>
              <a:buNone/>
            </a:pPr>
            <a:endParaRPr lang="en-US" sz="2400" b="1" i="1" dirty="0"/>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438400"/>
            <a:ext cx="6858000" cy="4038600"/>
          </a:xfrm>
        </p:spPr>
        <p:txBody>
          <a:bodyPr>
            <a:normAutofit fontScale="90000"/>
          </a:bodyPr>
          <a:lstStyle/>
          <a:p>
            <a:pPr algn="l"/>
            <a:r>
              <a:rPr lang="en-US" sz="2200" cap="none" dirty="0" smtClean="0">
                <a:ln w="10541" cmpd="sng">
                  <a:noFill/>
                  <a:prstDash val="solid"/>
                </a:ln>
                <a:solidFill>
                  <a:schemeClr val="tx1"/>
                </a:solidFill>
                <a:latin typeface="Calisto MT" pitchFamily="18" charset="0"/>
              </a:rPr>
              <a:t>The majority of teachers have setup an online account which allows parents to go online and place book orders from the comfort of their home. </a:t>
            </a:r>
            <a:br>
              <a:rPr lang="en-US" sz="2200" cap="none" dirty="0" smtClean="0">
                <a:ln w="10541" cmpd="sng">
                  <a:noFill/>
                  <a:prstDash val="solid"/>
                </a:ln>
                <a:solidFill>
                  <a:schemeClr val="tx1"/>
                </a:solidFill>
                <a:latin typeface="Calisto MT" pitchFamily="18" charset="0"/>
              </a:rPr>
            </a:br>
            <a:r>
              <a:rPr lang="en-US" sz="2200" cap="none" dirty="0" smtClean="0">
                <a:ln w="10541" cmpd="sng">
                  <a:noFill/>
                  <a:prstDash val="solid"/>
                </a:ln>
                <a:solidFill>
                  <a:schemeClr val="tx1"/>
                </a:solidFill>
                <a:latin typeface="Calisto MT" pitchFamily="18" charset="0"/>
              </a:rPr>
              <a:t/>
            </a:r>
            <a:br>
              <a:rPr lang="en-US" sz="2200" cap="none" dirty="0" smtClean="0">
                <a:ln w="10541" cmpd="sng">
                  <a:noFill/>
                  <a:prstDash val="solid"/>
                </a:ln>
                <a:solidFill>
                  <a:schemeClr val="tx1"/>
                </a:solidFill>
                <a:latin typeface="Calisto MT" pitchFamily="18" charset="0"/>
              </a:rPr>
            </a:br>
            <a:r>
              <a:rPr lang="en-US" sz="2200" cap="none" dirty="0" smtClean="0">
                <a:ln w="10541" cmpd="sng">
                  <a:noFill/>
                  <a:prstDash val="solid"/>
                </a:ln>
                <a:solidFill>
                  <a:schemeClr val="tx1"/>
                </a:solidFill>
                <a:latin typeface="Calisto MT" pitchFamily="18" charset="0"/>
              </a:rPr>
              <a:t>Students have already begun receiving Scholastic’s booklets with a variety of seasonal books; with prices as low as $1.</a:t>
            </a:r>
            <a:br>
              <a:rPr lang="en-US" sz="2200" cap="none" dirty="0" smtClean="0">
                <a:ln w="10541" cmpd="sng">
                  <a:noFill/>
                  <a:prstDash val="solid"/>
                </a:ln>
                <a:solidFill>
                  <a:schemeClr val="tx1"/>
                </a:solidFill>
                <a:latin typeface="Calisto MT" pitchFamily="18" charset="0"/>
              </a:rPr>
            </a:br>
            <a:r>
              <a:rPr lang="en-US" sz="2200" cap="none" dirty="0" smtClean="0">
                <a:ln w="10541" cmpd="sng">
                  <a:noFill/>
                  <a:prstDash val="solid"/>
                </a:ln>
                <a:solidFill>
                  <a:schemeClr val="tx1"/>
                </a:solidFill>
                <a:latin typeface="Calisto MT" pitchFamily="18" charset="0"/>
              </a:rPr>
              <a:t/>
            </a:r>
            <a:br>
              <a:rPr lang="en-US" sz="2200" cap="none" dirty="0" smtClean="0">
                <a:ln w="10541" cmpd="sng">
                  <a:noFill/>
                  <a:prstDash val="solid"/>
                </a:ln>
                <a:solidFill>
                  <a:schemeClr val="tx1"/>
                </a:solidFill>
                <a:latin typeface="Calisto MT" pitchFamily="18" charset="0"/>
              </a:rPr>
            </a:br>
            <a:r>
              <a:rPr lang="en-US" sz="2200" cap="none" dirty="0" smtClean="0">
                <a:ln w="10541" cmpd="sng">
                  <a:noFill/>
                  <a:prstDash val="solid"/>
                </a:ln>
                <a:solidFill>
                  <a:schemeClr val="tx1"/>
                </a:solidFill>
                <a:latin typeface="Calisto MT" pitchFamily="18" charset="0"/>
              </a:rPr>
              <a:t>With each purchase teachers will earn points which can be used to build classroom libraries and more importantly your child’s personal library. </a:t>
            </a:r>
            <a:br>
              <a:rPr lang="en-US" sz="2200" cap="none" dirty="0" smtClean="0">
                <a:ln w="10541" cmpd="sng">
                  <a:noFill/>
                  <a:prstDash val="solid"/>
                </a:ln>
                <a:solidFill>
                  <a:schemeClr val="tx1"/>
                </a:solidFill>
                <a:latin typeface="Calisto MT" pitchFamily="18" charset="0"/>
              </a:rPr>
            </a:br>
            <a:r>
              <a:rPr lang="en-US" sz="2200" cap="none" dirty="0" smtClean="0">
                <a:ln w="10541" cmpd="sng">
                  <a:noFill/>
                  <a:prstDash val="solid"/>
                </a:ln>
                <a:solidFill>
                  <a:schemeClr val="tx1"/>
                </a:solidFill>
                <a:latin typeface="Calisto MT" pitchFamily="18" charset="0"/>
              </a:rPr>
              <a:t/>
            </a:r>
            <a:br>
              <a:rPr lang="en-US" sz="2200" cap="none" dirty="0" smtClean="0">
                <a:ln w="10541" cmpd="sng">
                  <a:noFill/>
                  <a:prstDash val="solid"/>
                </a:ln>
                <a:solidFill>
                  <a:schemeClr val="tx1"/>
                </a:solidFill>
                <a:latin typeface="Calisto MT" pitchFamily="18" charset="0"/>
              </a:rPr>
            </a:br>
            <a:r>
              <a:rPr lang="en-US" sz="2200" cap="none" dirty="0" smtClean="0">
                <a:ln w="10541" cmpd="sng">
                  <a:noFill/>
                  <a:prstDash val="solid"/>
                </a:ln>
                <a:solidFill>
                  <a:schemeClr val="tx1"/>
                </a:solidFill>
                <a:latin typeface="Calisto MT" pitchFamily="18" charset="0"/>
              </a:rPr>
              <a:t>GO ONLINE TO </a:t>
            </a:r>
            <a:r>
              <a:rPr lang="en-US" sz="2200" cap="none" dirty="0" smtClean="0">
                <a:ln w="10541" cmpd="sng">
                  <a:noFill/>
                  <a:prstDash val="solid"/>
                </a:ln>
                <a:solidFill>
                  <a:schemeClr val="tx1"/>
                </a:solidFill>
                <a:latin typeface="Calisto MT" pitchFamily="18" charset="0"/>
                <a:hlinkClick r:id="rId2"/>
              </a:rPr>
              <a:t>WWW.SCHLASTIC.COM</a:t>
            </a:r>
            <a:r>
              <a:rPr lang="en-US" sz="2200" cap="none" dirty="0" smtClean="0">
                <a:ln w="10541" cmpd="sng">
                  <a:noFill/>
                  <a:prstDash val="solid"/>
                </a:ln>
                <a:solidFill>
                  <a:schemeClr val="tx1"/>
                </a:solidFill>
                <a:latin typeface="Calisto MT" pitchFamily="18" charset="0"/>
              </a:rPr>
              <a:t> AND SIGN UP.</a:t>
            </a:r>
            <a:r>
              <a:rPr lang="en-US" sz="2000" cap="none" dirty="0" smtClean="0">
                <a:ln w="10541" cmpd="sng">
                  <a:noFill/>
                  <a:prstDash val="solid"/>
                </a:ln>
                <a:solidFill>
                  <a:schemeClr val="tx1"/>
                </a:solidFill>
                <a:latin typeface="Calisto MT" pitchFamily="18" charset="0"/>
              </a:rPr>
              <a:t/>
            </a:r>
            <a:br>
              <a:rPr lang="en-US" sz="2000" cap="none" dirty="0" smtClean="0">
                <a:ln w="10541" cmpd="sng">
                  <a:noFill/>
                  <a:prstDash val="solid"/>
                </a:ln>
                <a:solidFill>
                  <a:schemeClr val="tx1"/>
                </a:solidFill>
                <a:latin typeface="Calisto MT" pitchFamily="18" charset="0"/>
              </a:rPr>
            </a:br>
            <a:r>
              <a:rPr lang="en-US" sz="2000" dirty="0" smtClean="0">
                <a:latin typeface="Arial Rounded MT Bold" pitchFamily="34" charset="0"/>
              </a:rPr>
              <a:t/>
            </a:r>
            <a:br>
              <a:rPr lang="en-US" sz="2000" dirty="0" smtClean="0">
                <a:latin typeface="Arial Rounded MT Bold" pitchFamily="34" charset="0"/>
              </a:rPr>
            </a:br>
            <a:endParaRPr lang="en-US" sz="2000" dirty="0">
              <a:latin typeface="Arial Rounded MT Bold" pitchFamily="34" charset="0"/>
            </a:endParaRPr>
          </a:p>
        </p:txBody>
      </p:sp>
      <p:sp>
        <p:nvSpPr>
          <p:cNvPr id="3" name="Text Placeholder 2"/>
          <p:cNvSpPr>
            <a:spLocks noGrp="1"/>
          </p:cNvSpPr>
          <p:nvPr>
            <p:ph type="body" idx="1"/>
          </p:nvPr>
        </p:nvSpPr>
        <p:spPr>
          <a:xfrm>
            <a:off x="1066800" y="762001"/>
            <a:ext cx="6858000" cy="1524000"/>
          </a:xfrm>
          <a:solidFill>
            <a:schemeClr val="tx1"/>
          </a:solidFill>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en-US" sz="4800" b="1" dirty="0" smtClean="0">
                <a:ln w="50800"/>
                <a:solidFill>
                  <a:schemeClr val="bg1">
                    <a:shade val="50000"/>
                  </a:schemeClr>
                </a:solidFill>
                <a:latin typeface="Calisto MT" pitchFamily="18" charset="0"/>
              </a:rPr>
              <a:t>SCHOLASTIC BOOK CLUB</a:t>
            </a:r>
            <a:endParaRPr lang="en-US" sz="4800" b="1" dirty="0">
              <a:ln w="50800"/>
              <a:solidFill>
                <a:schemeClr val="bg1">
                  <a:shade val="50000"/>
                </a:schemeClr>
              </a:solidFill>
              <a:latin typeface="Calisto MT" pitchFamily="18"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981200"/>
            <a:ext cx="6248400" cy="3962400"/>
          </a:xfrm>
          <a:ln>
            <a:noFill/>
          </a:ln>
        </p:spPr>
        <p:txBody>
          <a:bodyPr>
            <a:normAutofit fontScale="90000"/>
          </a:bodyPr>
          <a:lstStyle/>
          <a:p>
            <a:pPr algn="ctr"/>
            <a:r>
              <a:rPr lang="en-US" sz="2700" dirty="0" smtClean="0">
                <a:ln w="500">
                  <a:noFill/>
                </a:ln>
                <a:solidFill>
                  <a:schemeClr val="tx1"/>
                </a:solidFill>
                <a:latin typeface="Arial Rounded MT Bold" pitchFamily="34" charset="0"/>
              </a:rPr>
              <a:t/>
            </a:r>
            <a:br>
              <a:rPr lang="en-US" sz="2700" dirty="0" smtClean="0">
                <a:ln w="500">
                  <a:noFill/>
                </a:ln>
                <a:solidFill>
                  <a:schemeClr val="tx1"/>
                </a:solidFill>
                <a:latin typeface="Arial Rounded MT Bold" pitchFamily="34" charset="0"/>
              </a:rPr>
            </a:br>
            <a:r>
              <a:rPr lang="en-US" sz="2700" dirty="0" smtClean="0">
                <a:ln w="500">
                  <a:noFill/>
                </a:ln>
                <a:solidFill>
                  <a:schemeClr val="tx1"/>
                </a:solidFill>
                <a:latin typeface="Calisto MT" pitchFamily="18" charset="0"/>
              </a:rPr>
              <a:t>CACS has begun collecting Box Tops for this school year. </a:t>
            </a:r>
            <a:br>
              <a:rPr lang="en-US" sz="2700" dirty="0" smtClean="0">
                <a:ln w="500">
                  <a:noFill/>
                </a:ln>
                <a:solidFill>
                  <a:schemeClr val="tx1"/>
                </a:solidFill>
                <a:latin typeface="Calisto MT" pitchFamily="18" charset="0"/>
              </a:rPr>
            </a:br>
            <a:r>
              <a:rPr lang="en-US" sz="2700" dirty="0" smtClean="0">
                <a:ln w="500">
                  <a:noFill/>
                </a:ln>
                <a:solidFill>
                  <a:schemeClr val="tx1"/>
                </a:solidFill>
                <a:latin typeface="Calisto MT" pitchFamily="18" charset="0"/>
              </a:rPr>
              <a:t/>
            </a:r>
            <a:br>
              <a:rPr lang="en-US" sz="2700" dirty="0" smtClean="0">
                <a:ln w="500">
                  <a:noFill/>
                </a:ln>
                <a:solidFill>
                  <a:schemeClr val="tx1"/>
                </a:solidFill>
                <a:latin typeface="Calisto MT" pitchFamily="18" charset="0"/>
              </a:rPr>
            </a:br>
            <a:r>
              <a:rPr lang="en-US" sz="2700" dirty="0" smtClean="0">
                <a:ln w="500">
                  <a:noFill/>
                </a:ln>
                <a:solidFill>
                  <a:schemeClr val="tx1"/>
                </a:solidFill>
                <a:latin typeface="Calisto MT" pitchFamily="18" charset="0"/>
              </a:rPr>
              <a:t/>
            </a:r>
            <a:br>
              <a:rPr lang="en-US" sz="2700" dirty="0" smtClean="0">
                <a:ln w="500">
                  <a:noFill/>
                </a:ln>
                <a:solidFill>
                  <a:schemeClr val="tx1"/>
                </a:solidFill>
                <a:latin typeface="Calisto MT" pitchFamily="18" charset="0"/>
              </a:rPr>
            </a:br>
            <a:r>
              <a:rPr lang="en-US" sz="2700" dirty="0" smtClean="0">
                <a:ln w="500">
                  <a:noFill/>
                </a:ln>
                <a:solidFill>
                  <a:schemeClr val="bg2"/>
                </a:solidFill>
                <a:latin typeface="Calisto MT" pitchFamily="18" charset="0"/>
              </a:rPr>
              <a:t>The Purpose: </a:t>
            </a:r>
            <a:br>
              <a:rPr lang="en-US" sz="2700" dirty="0" smtClean="0">
                <a:ln w="500">
                  <a:noFill/>
                </a:ln>
                <a:solidFill>
                  <a:schemeClr val="bg2"/>
                </a:solidFill>
                <a:latin typeface="Calisto MT" pitchFamily="18" charset="0"/>
              </a:rPr>
            </a:br>
            <a:r>
              <a:rPr lang="en-US" sz="2700" cap="none" dirty="0" smtClean="0">
                <a:ln w="10541" cmpd="sng">
                  <a:noFill/>
                  <a:prstDash val="solid"/>
                </a:ln>
                <a:solidFill>
                  <a:schemeClr val="tx1"/>
                </a:solidFill>
                <a:latin typeface="Calisto MT" pitchFamily="18" charset="0"/>
              </a:rPr>
              <a:t>K-2 Fundraiser for our end of the year field trip.</a:t>
            </a:r>
            <a:br>
              <a:rPr lang="en-US" sz="2700" cap="none" dirty="0" smtClean="0">
                <a:ln w="10541" cmpd="sng">
                  <a:noFill/>
                  <a:prstDash val="solid"/>
                </a:ln>
                <a:solidFill>
                  <a:schemeClr val="tx1"/>
                </a:solidFill>
                <a:latin typeface="Calisto MT" pitchFamily="18" charset="0"/>
              </a:rPr>
            </a:br>
            <a:r>
              <a:rPr lang="en-US" sz="2700" cap="none" dirty="0" smtClean="0">
                <a:ln w="10541" cmpd="sng">
                  <a:noFill/>
                  <a:prstDash val="solid"/>
                </a:ln>
                <a:solidFill>
                  <a:schemeClr val="tx1"/>
                </a:solidFill>
                <a:latin typeface="Calisto MT" pitchFamily="18" charset="0"/>
              </a:rPr>
              <a:t/>
            </a:r>
            <a:br>
              <a:rPr lang="en-US" sz="2700" cap="none" dirty="0" smtClean="0">
                <a:ln w="10541" cmpd="sng">
                  <a:noFill/>
                  <a:prstDash val="solid"/>
                </a:ln>
                <a:solidFill>
                  <a:schemeClr val="tx1"/>
                </a:solidFill>
                <a:latin typeface="Calisto MT" pitchFamily="18" charset="0"/>
              </a:rPr>
            </a:br>
            <a:r>
              <a:rPr lang="en-US" sz="2700" dirty="0" smtClean="0">
                <a:ln w="500">
                  <a:noFill/>
                </a:ln>
                <a:solidFill>
                  <a:schemeClr val="bg2"/>
                </a:solidFill>
                <a:latin typeface="Calisto MT" pitchFamily="18" charset="0"/>
              </a:rPr>
              <a:t>Our Goal: </a:t>
            </a:r>
            <a:br>
              <a:rPr lang="en-US" sz="2700" dirty="0" smtClean="0">
                <a:ln w="500">
                  <a:noFill/>
                </a:ln>
                <a:solidFill>
                  <a:schemeClr val="bg2"/>
                </a:solidFill>
                <a:latin typeface="Calisto MT" pitchFamily="18" charset="0"/>
              </a:rPr>
            </a:br>
            <a:r>
              <a:rPr lang="en-US" sz="2700" dirty="0" smtClean="0">
                <a:ln w="500">
                  <a:noFill/>
                </a:ln>
                <a:solidFill>
                  <a:schemeClr val="tx1"/>
                </a:solidFill>
                <a:latin typeface="Calisto MT" pitchFamily="18" charset="0"/>
              </a:rPr>
              <a:t>30,000 box tops</a:t>
            </a:r>
            <a:br>
              <a:rPr lang="en-US" sz="2700" dirty="0" smtClean="0">
                <a:ln w="500">
                  <a:noFill/>
                </a:ln>
                <a:solidFill>
                  <a:schemeClr val="tx1"/>
                </a:solidFill>
                <a:latin typeface="Calisto MT" pitchFamily="18" charset="0"/>
              </a:rPr>
            </a:br>
            <a:r>
              <a:rPr lang="en-US" sz="2700" dirty="0" smtClean="0">
                <a:solidFill>
                  <a:schemeClr val="tx1"/>
                </a:solidFill>
                <a:latin typeface="Arial Narrow" pitchFamily="34" charset="0"/>
              </a:rPr>
              <a:t/>
            </a:r>
            <a:br>
              <a:rPr lang="en-US" sz="2700" dirty="0" smtClean="0">
                <a:solidFill>
                  <a:schemeClr val="tx1"/>
                </a:solidFill>
                <a:latin typeface="Arial Narrow" pitchFamily="34" charset="0"/>
              </a:rPr>
            </a:br>
            <a:r>
              <a:rPr lang="en-US" sz="2400" dirty="0" smtClean="0">
                <a:solidFill>
                  <a:schemeClr val="tx1"/>
                </a:solidFill>
                <a:latin typeface="Arial Narrow" pitchFamily="34" charset="0"/>
              </a:rPr>
              <a:t/>
            </a:r>
            <a:br>
              <a:rPr lang="en-US" sz="2400" dirty="0" smtClean="0">
                <a:solidFill>
                  <a:schemeClr val="tx1"/>
                </a:solidFill>
                <a:latin typeface="Arial Narrow" pitchFamily="34" charset="0"/>
              </a:rPr>
            </a:br>
            <a:r>
              <a:rPr lang="en-US" sz="2400" dirty="0" smtClean="0">
                <a:solidFill>
                  <a:schemeClr val="tx1"/>
                </a:solidFill>
                <a:latin typeface="Arial Narrow" pitchFamily="34" charset="0"/>
              </a:rPr>
              <a:t/>
            </a:r>
            <a:br>
              <a:rPr lang="en-US" sz="2400" dirty="0" smtClean="0">
                <a:solidFill>
                  <a:schemeClr val="tx1"/>
                </a:solidFill>
                <a:latin typeface="Arial Narrow" pitchFamily="34" charset="0"/>
              </a:rPr>
            </a:br>
            <a:endParaRPr lang="en-US" sz="2400" dirty="0">
              <a:solidFill>
                <a:schemeClr val="tx1"/>
              </a:solidFill>
              <a:latin typeface="Arial Narrow" pitchFamily="34" charset="0"/>
            </a:endParaRPr>
          </a:p>
        </p:txBody>
      </p:sp>
      <p:sp>
        <p:nvSpPr>
          <p:cNvPr id="3" name="Text Placeholder 2"/>
          <p:cNvSpPr>
            <a:spLocks noGrp="1"/>
          </p:cNvSpPr>
          <p:nvPr>
            <p:ph type="body" idx="1"/>
          </p:nvPr>
        </p:nvSpPr>
        <p:spPr>
          <a:xfrm>
            <a:off x="1066800" y="685801"/>
            <a:ext cx="6255488" cy="914399"/>
          </a:xfrm>
          <a:solidFill>
            <a:schemeClr val="tx1"/>
          </a:solidFill>
          <a:ln>
            <a:solidFill>
              <a:schemeClr val="tx1"/>
            </a:solidFill>
          </a:ln>
        </p:spPr>
        <p:txBody>
          <a:bodyPr>
            <a:normAutofit fontScale="92500"/>
          </a:bodyPr>
          <a:lstStyle/>
          <a:p>
            <a:pPr algn="l"/>
            <a:r>
              <a:rPr lang="en-US" sz="4800" b="1" dirty="0" smtClean="0">
                <a:ln w="10541" cmpd="sng">
                  <a:solidFill>
                    <a:schemeClr val="bg1"/>
                  </a:solidFill>
                  <a:prstDash val="solid"/>
                </a:ln>
                <a:solidFill>
                  <a:schemeClr val="bg1"/>
                </a:solidFill>
                <a:latin typeface="Calisto MT" pitchFamily="18" charset="0"/>
              </a:rPr>
              <a:t>Box Tops For Education</a:t>
            </a:r>
            <a:endParaRPr lang="en-US" sz="4800" b="1" dirty="0">
              <a:ln w="10541" cmpd="sng">
                <a:solidFill>
                  <a:schemeClr val="bg1"/>
                </a:solidFill>
                <a:prstDash val="solid"/>
              </a:ln>
              <a:solidFill>
                <a:schemeClr val="bg1"/>
              </a:solidFill>
              <a:latin typeface="Calisto MT" pitchFamily="18" charset="0"/>
            </a:endParaRPr>
          </a:p>
        </p:txBody>
      </p:sp>
    </p:spTree>
  </p:cSld>
  <p:clrMapOvr>
    <a:masterClrMapping/>
  </p:clrMapOvr>
  <p:transition spd="slow">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600200"/>
            <a:ext cx="7242048" cy="2743200"/>
          </a:xfrm>
        </p:spPr>
        <p:txBody>
          <a:bodyPr>
            <a:noAutofit/>
          </a:bodyPr>
          <a:lstStyle/>
          <a:p>
            <a:pPr algn="ctr"/>
            <a:r>
              <a:rPr lang="en-US" sz="5400" cap="none" dirty="0" smtClean="0">
                <a:ln w="10541" cmpd="sng">
                  <a:solidFill>
                    <a:schemeClr val="bg1"/>
                  </a:solidFill>
                  <a:prstDash val="solid"/>
                </a:ln>
                <a:solidFill>
                  <a:schemeClr val="bg2">
                    <a:lumMod val="60000"/>
                    <a:lumOff val="40000"/>
                  </a:schemeClr>
                </a:solidFill>
                <a:latin typeface="Calisto MT" pitchFamily="18" charset="0"/>
              </a:rPr>
              <a:t>With your help this can the best school year ever! </a:t>
            </a:r>
            <a:endParaRPr lang="en-US" sz="5400" cap="none" dirty="0">
              <a:ln w="10541" cmpd="sng">
                <a:solidFill>
                  <a:schemeClr val="bg1"/>
                </a:solidFill>
                <a:prstDash val="solid"/>
              </a:ln>
              <a:solidFill>
                <a:schemeClr val="bg2">
                  <a:lumMod val="60000"/>
                  <a:lumOff val="40000"/>
                </a:schemeClr>
              </a:solidFill>
              <a:latin typeface="Calisto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360</TotalTime>
  <Words>340</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How can parents help their children at home</vt:lpstr>
      <vt:lpstr>Homework</vt:lpstr>
      <vt:lpstr>Homework (continued)</vt:lpstr>
      <vt:lpstr>BOOK IT!</vt:lpstr>
      <vt:lpstr>The majority of teachers have setup an online account which allows parents to go online and place book orders from the comfort of their home.   Students have already begun receiving Scholastic’s booklets with a variety of seasonal books; with prices as low as $1.  With each purchase teachers will earn points which can be used to build classroom libraries and more importantly your child’s personal library.   GO ONLINE TO WWW.SCHLASTIC.COM AND SIGN UP.  </vt:lpstr>
      <vt:lpstr> CACS has begun collecting Box Tops for this school year.    The Purpose:  K-2 Fundraiser for our end of the year field trip.  Our Goal:  30,000 box tops    </vt:lpstr>
      <vt:lpstr>With your help this can the best school year ever!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do, you do,  we do</dc:title>
  <dc:creator>JaquarEG</dc:creator>
  <cp:lastModifiedBy>Naytasha Marshall</cp:lastModifiedBy>
  <cp:revision>50</cp:revision>
  <dcterms:created xsi:type="dcterms:W3CDTF">2013-10-27T15:39:02Z</dcterms:created>
  <dcterms:modified xsi:type="dcterms:W3CDTF">2013-10-30T16:12:24Z</dcterms:modified>
</cp:coreProperties>
</file>