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44" d="100"/>
          <a:sy n="44" d="100"/>
        </p:scale>
        <p:origin x="5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1EE4-73AA-4AD8-A68F-C9D795288E8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3EE-73D6-4CD5-9392-6E4DA87B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1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1EE4-73AA-4AD8-A68F-C9D795288E8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3EE-73D6-4CD5-9392-6E4DA87B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7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1EE4-73AA-4AD8-A68F-C9D795288E8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3EE-73D6-4CD5-9392-6E4DA87B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9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1EE4-73AA-4AD8-A68F-C9D795288E8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3EE-73D6-4CD5-9392-6E4DA87B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5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1EE4-73AA-4AD8-A68F-C9D795288E8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3EE-73D6-4CD5-9392-6E4DA87B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5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1EE4-73AA-4AD8-A68F-C9D795288E8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3EE-73D6-4CD5-9392-6E4DA87B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3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1EE4-73AA-4AD8-A68F-C9D795288E8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3EE-73D6-4CD5-9392-6E4DA87B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2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1EE4-73AA-4AD8-A68F-C9D795288E8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3EE-73D6-4CD5-9392-6E4DA87B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4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1EE4-73AA-4AD8-A68F-C9D795288E8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3EE-73D6-4CD5-9392-6E4DA87B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5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1EE4-73AA-4AD8-A68F-C9D795288E8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3EE-73D6-4CD5-9392-6E4DA87B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8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1EE4-73AA-4AD8-A68F-C9D795288E8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3EE-73D6-4CD5-9392-6E4DA87B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7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1EE4-73AA-4AD8-A68F-C9D795288E8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033EE-73D6-4CD5-9392-6E4DA87BA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8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006guBgSf14" TargetMode="External"/><Relationship Id="rId2" Type="http://schemas.openxmlformats.org/officeDocument/2006/relationships/hyperlink" Target="http://youtu.be/MRykm-xjPs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WUegShRWs0&amp;feature=share&amp;list=PLjzOc3wmoa1i-8SzFQup3po5S4mtRPiFW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youtu.be/Cdh853PdV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Cdh853PdVb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youtu.be/zP4rgvu4x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7nZlGg59MRw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youtu.be/NxWbR60tFlg" TargetMode="External"/><Relationship Id="rId4" Type="http://schemas.openxmlformats.org/officeDocument/2006/relationships/hyperlink" Target="http://youtu.be/exlVSEPEXK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RLWIBrweSU8" TargetMode="External"/><Relationship Id="rId2" Type="http://schemas.openxmlformats.org/officeDocument/2006/relationships/hyperlink" Target="http://youtu.be/RDDfkKEa2l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youtu.be/jM8h60S1Gs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youtu.be/ur0k7UDrrv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Hurricanes, Thunderstorms, &amp; Tornadoes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S6E4</a:t>
            </a:r>
          </a:p>
          <a:p>
            <a:r>
              <a:rPr lang="en-US" dirty="0" smtClean="0"/>
              <a:t>I can relate unequal heating of land and water surfaces to form tornados and thunderstorms.</a:t>
            </a:r>
          </a:p>
          <a:p>
            <a:r>
              <a:rPr lang="en-US" dirty="0" smtClean="0"/>
              <a:t>I can relate how moisture evaporating from the oceans affects the weather patterns and events such as hurricanes.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914" y="192088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4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3669792" cy="1143000"/>
          </a:xfrm>
        </p:spPr>
        <p:txBody>
          <a:bodyPr/>
          <a:lstStyle/>
          <a:p>
            <a:r>
              <a:rPr lang="en-US" b="1" dirty="0" smtClean="0"/>
              <a:t>Precipitation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0668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Precipitation</a:t>
            </a:r>
            <a:r>
              <a:rPr lang="en-US" sz="2400" dirty="0"/>
              <a:t> is any form of water falling to Earth – rain, sleet, snow or hail.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Rain is the most common form.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Sleet starts out as rain and then freezes.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Snow forms from a gas (water vapor) into a solid.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Hail is very damaging because it is balls of ice.</a:t>
            </a:r>
          </a:p>
        </p:txBody>
      </p:sp>
      <p:sp>
        <p:nvSpPr>
          <p:cNvPr id="43010" name="AutoShape 2" descr="data:image/jpeg;base64,/9j/4AAQSkZJRgABAQAAAQABAAD/2wCEAAkGBhISEBUUEhIVFRQUFRUUFBUUFRUVFBQUFBQVFBUVFRQXHCYfFxkjGRQUHy8gIycpLCwsFR4xNTAqNSYrLCkBCQoKDgwOGg8PGisdHxwsLCwsKikpKiksLCwpKSwpLCkpLCwsKSkpKSwsLCksLCwpLCkpLCwsKSwsKSwsLCwpLP/AABEIAMgA8AMBIgACEQEDEQH/xAAbAAABBQEBAAAAAAAAAAAAAAADAAIEBQYBB//EAEcQAAIBAgMEBQkEBwcEAwEAAAECAAMRBBIhBTFBUQYTYXGRIjJSgZKhscHRFBVC8BYjU2JyouEHM0OCg7LCRJPS8SRUYxf/xAAaAQADAQEBAQAAAAAAAAAAAAAAAQIDBAUG/8QAMxEAAgECBQMABwcFAAAAAAAAAAECAxESEyExUQRBYQUUFXGBkaEiMlKxwdHwQoKSouH/2gAMAwEAAhEDEQA/ANLQwbuSBwNiTuB5SQdjP6Q98tVQDcLd2kcJs6sr6GCoRtqVKbGa+radl7++SF2KvNvGTwYanJxyY8uKIH6PqRoW7rzj9Hf4vUQflL2jSJF+EKH0jxPklxjwZ1Oj6jUlz2EgX9Yhhs5B+Ffj8Za1DIrxOT5LjFcFfW2ah4W7V090ijYw4ufUJaMY2JTa7lOnF7oq6ux9PJYk8iN/rEjUdnOWsQV5k/KXsQEpVZEOjFu5CTY6fvH12+EMmx09H3n6yYsKsnFJ9x4Y8EQ7Ep8B7z9Z37gTkPFpYJJCLKu+SWkUf6Pr6J9szqbCQa2J7CxI9Yl64kdjE5PkSSfYidRYW+Gg9QEaVh3gTINkwTreQK2yVJuCV5ga+F90sTGGNSa2BxT3IQ2TT/e9qcfZKHcWHruPCToo8cuRZceDN1kKsVO8Htg798tcVspmYsGGpvrpaB+6G017+QHznQqkbanG6cr7EC8VzL5Nm0wPNv2nfO/dtL0B4mLOReRIoAY4A9s0tLDgCwFh2QyhQddZOd4KyPJmvt7jQNaI45yCCb+4jwkc74pthXBhifI4VWGoJv2bz3c5N2Z0mDoG3g8QLEEaEMp3MDoR2TK9JcVem9KxIKZqzZM606LFgGNqiG+ZSfJufIOknbI2aKFML5OYm7sgKh33F8pJsTbWS4qWhUZOKvc1Y6RACwzeA+shvtxjuA9ZJlbFBU4jdWTNCuIy01d6gOb8Kg3ELhcStQ2VwT7/AFiZomFw7OpuoOnK/wAu8SJUluXGs9jT4mjka17+EFKg7bffYHv7eUQ201/NFu8/GZ5UjXOiW4jgZmNs9JGpo7IblQDlsLqGNgWyhiFGpJtuUwGztrVai5m05MlQVKbjgyMOHYQDGqTE6yNipj89hKjB7YG59Dz4H6SwLg6g3BkNOJakpbBhiyOEcjO34iJGEkUKlpJTQdle3lNeRCMp0kmpiweMi1GjYojqdTmZ0yBV2hTU2La9msadtU/3j6o1GT7CcoruTjGGRaW1EbmCTax90kk84mmtyoyT2OhTwEf1DcjCUCN8k1K4IhYG3cryIo+qZErY5FNmOvcYkr7DuluSVWSaVESn+9hnAtZfSvfu04Szp143FrcjEpbEwYRRrAVUEFU2mq6Egd5Ejvtan6Q9WsdrivbdmaMBXxio6qb3fMexVQAszE+aouNe0Q53wGK2dTrW6ymtTKbjMuYA6Dd+ROxnEtyh2bQ+1VOsqEOBcMNDTIzlkWnWosFqKCBdHBINzYX11DUWAuQQOZHf9DImDwQp5yCSaj52JsNbBQAoAAAVQLW4S2xu0usRVsPJFr213nS/cAb6cd8WqG7M7suui5s65tCQP8p+V9ON5ExDAuSDe533Jv267oOIGO2txX0sKTMHtI01ZQAQ3MD885DivB2Fex0mCxGIVFLObKouTr3cNSb20hJB2y9DqwK5sjMADcrZx5QYMuq2tfNwteMaKja+IesUajkZCQEsHSr1n6wM2dSHpZTYeaRq15ocPQCKFHAamwGY8WNgBcnUmV+y9hLRdmOVyWLCo9NevuxJbPW/HfS2glpJS7jk+yFHK5G4kdxIhamXq0sRe7luY1AHugYydh5rOPxN4nj65IobUdVtYHle9/6wOMqBqjFfNJ04aQMWFPcpSa2ZJbHuSSWbsCm1pCfaiioKZqEORdVYsMw/cJ0c9g1ixGIVELsbKouTYmw52GszW1cQKtQKqApVa1N1ZHWswWmCxpOMrqAQLqwdcjHSJpLYavLc1RY8Zycw9EKFUGwFluSTYbr3Op9ZkjHYdUcqrhwAPKG7tErwTbuBVrG8I2Kc7zca6Hd4RNXugXKuhJzAeUb8CYKFr7he2zLLDbYIWzAkjcRx7+2MbazknXKOHk38ZAik4I3uXmSJDY2oTfOfhv7IAnnf4zki4/aApBfJZ3dsqU0tndrFjbMQNACd8qyRGsiLtbahWy0yQ5azWQO4QC7OlIkGoLkDyb2ueUsNn4uqaYzONdR1ecIQdzBW1Ukfh1tM0lQYuspSt1tJz1jIygrSQZCqgMvk1POGZGvc67pqYlrqU9B2c3vx7dfjEXJOvwA+EfWw7JbMLXAb1GDEog4ZPwW0giMpUHNx48Nx8fCQD9YbCqpdQ5IW+pG+0TGiP1mpA3gXt37tOUAzZhuIdSNL8dN3MEXkraWHXOeqPmnyCeI4hhyMjIQzK246qwvxGtu8a+Mh3ZSLLAU6RJ61iqhSQRxI4SHTUgam+p95v8CIPEE3QDi4v3AMflHksTZBc3tuvryA4mPZi3SLDZZp5/1oJFtLb/Vp85GxBBY5d353Cw0jEwjKtzrexLHjfd/6E5GuRPg5UcAEncASbAk2AvuG+Z7aj9fVyArk81Lh8tRmVlqp19Mk0nAJXIy2OtxLTbOO6qixBIZrqllzEMVY3sSNwBO/hIWwsERUdjlYJeilT/FqBWObrjxZNKet9VJ4weuhS0VyVsbZPUhrtnZyCWAIzECwZrk3c3JJ7rAAWljDYNlFRS58kG5PcCYBXBFwbg6gjjGuCXrqdnWW2/v9R3Tl/nD42uHfMosLKAD2KB8oABVbm3PTx0nai2JHIkeBtO0qhVgRvBBHeCCJyo9ySeJJ8TeAiHtDrwL0DTzAN5NQGzG3k2dfNseYIPG0ibB2YlNAwpvTqWK1cx1qPe7VGCkqxJvZhwNpaxQsO+lhRWh2oL1YfOLliMn4gOZgIILCiijlUk2AuTwG+MQ5FXK1yQwtlAFwddbnhpBxzKQbEWPI74fBbPeqSEG4XN9BFew9XoiNA4vBU6q5KiK6ngwuO8cj2iSHQgkHeDY943xsYgGBwfVJkDuyjzQ7Zsi2ACA78otxuZIE5HVEKmx36e/WAPUk7SxxquGPAAfGRRJOzMJ1lUKTYbyTyEDVSzkcmI8DAWwMxRGPpVMrA8iDAZHfEWNsrG4uLWNxpfjpvkZ3AqK2V1ubMCulyMoa4vY8O6W22K61mUqMmW1svA24X4bwRaV9XDuQRnBuCLMotqLb11HvmLuaKw56eeoq66AnTTViEUE9usPQTKwJFh+HTcL2LAc7g+HfBbGxwWuCy3uiKwsxuc7AqbGwW4uSeWkm47EB2uFAJJuNSVsbZb3sRppaEZYmxyVkiTtLGhwvkgEIttL6HfrfRufOVt4pX7XwVSoENJ0D02LqtRSabNlKqWym4y3JG/XeDNdkZ7vUq9q9biHIp0+sogmmNU6vrkJBZ9cwUEqQym/kEAXN5oKGHVFCIoVRooG4DX63Mg7IwQUZ2pNTq5clQlgTUy2/WMVNnvvzEA6kSzy6X4fO17RJdxy4RDasd+oZPPXgV4kfEH1SXhaipYtuvfszMTlHdmYeq8iYiojUyyuMy6KDcZgwOZSeG7xtO1HzJTtY5ilr7tBmO7+GZ33LtsFLLTUAn6knU6d5PjJmDUHNm0sjEA87aCC2bRDVVLHS+88bAn1C4tGy1wQzoE5DYN1WopbzQbnwPztAyiRRRSTs6kjVAKjZVO8wbsNa6EaKHxtNFqMEN1B0MBAGrBK4UN5BJFhqRY3trpH4PFGm4cAEjgYCO6s5c1jlva/C++14PgNb3QXHYs1ahcgAngN0bhsU9M3RipIsbQUULK1hXd7nSb6njORRRgEoOA6k7gQT6jeG2nixUqlxxt2bhykWOp0yxAG8kAd5NoCO0qpU3U2MfhcO1Rwq6k3PzJjtoYM0qhQ8APeI7Z2NNJ8w4i2nbb6QAimKaBOhdY72Qesn5SQnQduNYepL/EzPMjya5Un2MwrWPvkvaGOFQiyhbC2m7/3NEvQdeNVvUqj6wg6E0fTqeK/STmRKVKexgcOlq9TlZCPXmPxkyaHB9FaTYuuhZ7IlAjUXOYVb307Ja/oZQ51PaH0kxqRSKlSk2ZHBV1SoGdQwG8HdBV6gLEgWBOg5TY/oVR9Op4r9I09CaX7Sp/L9JWbEnJnaxjYY1h1YW2uctfvUAfAzTP0HHCsfWoPzEj1OhFT8NVT3gj6x5kWLKmuxl8rhWVHyqzBipUMMwvuvrbU6SHTpv1qIBc5qjeQPwlLkgE6bm48ZqavRLEDcFbub62lVW2dXo4mkxpsGyVgNM1xlF/N5ZpErW+yyo4lpJAU3brdm+3rhsPRLGw5E+pReDItpx5cfCEo1mQkjipU9zCxm5h31BgRQ+DcK4LbgG4ccpA95gLRXAUUVoQ12KhCfJBJA5E8Yw0BxR9AqGBZSyg6gGxI741t+g04QuAlF907nNrXNr3tfS/O3OOo1mRgymxG4xkAOTpEQk7am0+uy2QLlHjFfUatbcgRRTjNaDnFbsm52OpuQQRvGsHn1i6wWkqrDkLphq9cuxY7zGCNB8Z1WlY48jXBvdndJ8PVpq/WopIuVZ1BU7iCCeBk1dq0Tuq0/bX6zMNiG3nZ1U3/coH/lIeL2hRW+fAspsSM9Gjw4mxva885ysbwrN2V7v3NfoblcSh3Mp7iDHhgd08k2JVpKzCpSzl7ZQtBapvqSQOE0WxNs08Ox/V1gjb1XBsgBH4iVvf8ArJjUxGlWtlVME7fX9jaU8IgdnCgM+UMeJCXC37rnxhpmMR0/w4uAtY9vUuB77TL7S6ULWb9ZiKgUG4VKJQD157n1ynNIyq9dSgtHdnp94rzyqntGgd2Prp/EH+Tx4x9IbtqVx6nPxMnMMfaC4X+SPUrxTyp9u283aWIP+l84fAdOKlIm+J669v76k4C24gp+dIZiF7Tp3tJW+KZ6dKjG0ycdh2scop4i5ANgT1NrncL2PhMjV/tCrHzamHH+niD8RIGI6d4vhXpdyof+Qg6sQfpSguWemYvZ9KqLVKauP3lBma210GwnVu656WVWbyGOXQE+abiZT9PcaP8AFpnsyC8j7T6b4qvSNJyoVvOKrZmHIm+6S6sWctb0j0tSLvG79xRCqeZ8TO9a3pHxMZFOe7Pmcb5H9c3pN4mLr29JvExkUMT5DHLkf1zek3iZzrW9I+JjYoXYY5cjutPM+Ji61vSPiY2KGJhifJIRXP4jbmCfVaFpIxtdmH+Y7vrGYHFKgbML6aC3HiOyWDILBl3WuAd+inWcNavUi7HpdPTjNXv8CMUcHUt4mwAAv8bQta2XRiDbmdbldx9RjUa48bd84z+WRcabrbtBOZ1Jy3Z2qKiOUEgjMe8G3vnQTmOpOptqfVAYkqLWPE6dlgB8DHmsgGp4HdvJI0+cPt20uLGlq7fMJdgfOJ38bnh4cYWkzZgC2g1I/P50jVQBARqCCfde95ylWvcnj+RIdWb7mySS3PRR0hxS/wB7gKludJ0qe42Mw3SPGtVxLuyMm4KrizKoAsCOHP1z1ueW9IsVTfG1WLEBTyuGNPIuUcvxanlPoaq03PpOkhKEnd4iLsGstOqapIHVU3dASAWe2VQBx1a/qmw6BYitUSq1V2cFwFLG5uB5VuzVfCZJ1XEV6gpqq0wajiyi9gbKddRclRbtmzpdAqAUAPVVwNXSoyEnnlBtJpJ30NOplJR0Sbf5GltEaY5TMnozi0/udoVe6qq1B46Ro+9qf/16w/zIflOjFyjzc5r70H9H+RpGwyHeqn1CBfZNE76VM96L9JSL0jxiG1XZ7ntpOrjwNvjOt0rxB8zZ+IP8WRfmYYkLPpPdf6v9i2fo/hjvw9I/6afSCbothDvw1L2APhKpukG0D5uzyP4qq/ACCfaO1z5uGor3vf8A5RXXH0M5VaL/AKG/7f8Ahanobgj/ANMnv+sG3QfAn/p1HcW+spmo7af8dJO7L9DAVeiW06n95jB3B3HuVRJ0/CYylB/doN/BIscd0R2ZSF6gCDtqsPAX1mA6Q/ZetthM2QA3LEkM1/w31tNXS/stYm9TE352S59pmllhf7NcKurmpU/iYAeCgSJRctkkcVbpa1dYY0owXPcwuzeieJr0xUpIChJAJZRuNjodZNH9nuM9FPbE9Sw+FWmgRFCqosANABOmWqMe5rH0RRSWJts8uH9nmL//AD9v+kd//O8V6VL2j/4z0swbS1QgP2XQ8/M80f8As/xQ/Znuf6iBPQfF+gvtrPTjBsRH6vAzfouj5PNf0Ixfop7axfoRiuSe2J6M0G0r1aBHs2j5PPf0KxPJPbE6OhmJ5oP8/PuE3rRhj9Vpvcn2fSXPzMOOh2IH409pvpGfobX9Kn4n6TbmDaUujpEvo6fn5mL/AEPrelT8W/8AGOXofU41EHcGPyE1xjGlrpKRn6nS/jM8nRprWNc2AI0W2h7zEOjYFrVW3+iPrL0xhlepUPwl5UVp+prH2c9vJrv67H4WnmbbEcuBmDXqNTJ7RV6strzIJ9UbsXptiMOQpPW0wbZXOoH7r7x3ayfsnaqM6g3Ulmcq2l2fEhxYnzjZzunmykp2Poeg9IQrpuOj4ZO2ZsDLQZ0e2aqlLj5vXJy7fhL6lneo9NMUGdPOW7AiA2K3/wAJL8cTbwr2HwheiWxjTavVdgzPUdQbHctRsx9Z+AmkdLJHbLW7YR8Dih+Jj2h984mCxZ4sO95op2amJnThsXuu3fmFo8YLF+n/ADf0l/FACh+7cV+1/nP0gzsrE+mf+400N4rwAoBgMWPxn25w4HF+kfbmgzdk5m7ICuZ07MxPM/8Ac/rCU9jV7a1Lf5mMvs3ZOFuyFguUZ2HU41f931jfuVx/i/7vrLonsjGPZKSIcim+5X41P9x+c4din0/d/WWxbsg2PZKwmbmVn3MPTPhOfdS8z7hLEk8oNieUtRRDqMh/d6dvjF9mUcJIY9kGx7JSijKU3yMIjDHEnl74xr/kzRGDYwwbR5J/JjDKRmwZjGjzGGUjJgzGGPaMMszZR9Buj/2jEZ3H6ukbnkz3uq/M+qWWIwalqPkA5sEXOl7uKlMX7DblNpsLZC4agtNeGrH0mO8yFsHZikUK1zenRaiF0tYvqT2+TPFULKx7Po/pl01Kz3e5TbFwzjBU2R92JsKbapdcQVFmHlLu7e6W2w9vIMtGoDTqM9XLm1V/1rk5H3N3aHsjtj7FcYY038kjEPUHHyRX6xdx4iVPT6tRTDpRT++NQPSAN3Vi5YtzFyxA7THqlc06qplQc09u3Jtp2CoXyrm86wv321hDNTZO52KDKN6XuE51ben7hAYS0UGaben7hG9W/p/yiABooLq39P8AlEXVt6f8ogAWcMH1bemfAThpt6Z8BABzQZnGpN6Z8BGmmfSPgJSIZwwbRxTtMYy9plIyY1oNo8jtg2EtGcveR2V+a+Bgyr+kPCSTBtNVI55QXJHYNzEGc0kNGGWpeDKUPIA3jTeFMG0rF4M3HyMMYbRzRjS1Iho4cvbGkryM4Ywx3M2RsLsHHoP1dADiLYqqB4Z7S2oU9rAAKuHQDmS31mtpjQdw+EfPHweT1odGobSl8zK1NkbSq6VMXTpDiKKEnxa0k7H6F0KD9YS1Wrv6yobkHmBz7d80MUeFbmy6amnier8u5ydiilHQKKNZuyN63sgASKD63snOugAWKC66LroAFjTGddOGr2QA6YwxGp2RheUjNjTBtHkmMMpGbAMW5DxP0g2Lcl8T9IcwbTRMwaAktyHj/SDZm9H3wxPYYNj2TRMya8gSzej74OrWsLtYDmWAHiYcnsmZ6Y9FPtqrZ8jpuuLowOtiBu146yvgYyvySsR0pwiediaXcHDf7byL+muBJt9oTwcDxtPOdpdBMZRv+q6xedLyvXbf7pSNh3U2ZGHYVIO/tElza7GLbPcMJtGlWF6VRHH7rA+I3iGIlD0V2HhUprXoU2DOnnVC2cA+cttw1HCXpmyYmMIH5H9Ywgcz4f1jiI23bLIZvIoop5R9IAdKl9GXuKE/BhB2rjjTPqdfmZLigBCevXH+Ejd1S3xWNGOq8cO3qZD8xJ8UAIQ2i3GjVHqU/Bpw7UA306o/0yfhJ0UBEE7XpcSw/iRx8o375w/pr67/AEk+K0AIi7UoftE8RCDHUv2ie0v1hig5RhwiHei+yIAcWsh3Mp7iI8gcIE7OpHfST2V+k4dnUv2a+AgMK0GZ0UVG4Ad04ZaM2DMG0IYNpSMmMMG0IYNpaMmDMG0IYNpSM2MaDMeYwy0ZsGYNjCGDaUjNg2jGjzGNKRkwZjDHmMMsyZtPt69vhO/bk7fAxRTyz6Q6MWnOI4xPSnYoAN+2pz9xi+2pz9xiigAvtqcz4GMfaA4An3RRQAb95funxi+8R6JiigA77xHon3RDaK8jFFABwx69vhEcanb4RRQAa2LXt8Iw4pe3wiijJsNNYc4w1BFFKuLAhhcRhMUUeIh0kMIjGiimkXc56kVEGRGlDFFLM1FNAzSP5IjTRPZ4icikqbKlRiNOHPZ7QjGwx7PaEUU0UmY5cRhwp/d9oRv2Nua+0IooY2TkxP/Z"/>
          <p:cNvSpPr>
            <a:spLocks noChangeAspect="1" noChangeArrowheads="1"/>
          </p:cNvSpPr>
          <p:nvPr/>
        </p:nvSpPr>
        <p:spPr bwMode="auto">
          <a:xfrm>
            <a:off x="1587500" y="-927100"/>
            <a:ext cx="2286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2" name="Picture 4" descr="http://2.bp.blogspot.com/_HOZcrEEjhHg/SurPjLepwmI/AAAAAAAAADk/w_F8USIb8OA/s320/Precipitation.jpg"/>
          <p:cNvPicPr>
            <a:picLocks noChangeAspect="1" noChangeArrowheads="1"/>
          </p:cNvPicPr>
          <p:nvPr/>
        </p:nvPicPr>
        <p:blipFill>
          <a:blip r:embed="rId2" cstate="print"/>
          <a:srcRect b="21584"/>
          <a:stretch>
            <a:fillRect/>
          </a:stretch>
        </p:blipFill>
        <p:spPr bwMode="auto">
          <a:xfrm>
            <a:off x="3962400" y="3388259"/>
            <a:ext cx="4953000" cy="3236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5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4419600" cy="1143000"/>
          </a:xfrm>
        </p:spPr>
        <p:txBody>
          <a:bodyPr/>
          <a:lstStyle/>
          <a:p>
            <a:r>
              <a:rPr lang="en-US" b="1" dirty="0" smtClean="0"/>
              <a:t>TORNADOES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752601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A </a:t>
            </a:r>
            <a:r>
              <a:rPr lang="en-US" sz="2400" b="1" u="sng" dirty="0"/>
              <a:t>tornado</a:t>
            </a:r>
            <a:r>
              <a:rPr lang="en-US" sz="2400" dirty="0"/>
              <a:t> is a high-speed, spinning (rotating) column of air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It is a </a:t>
            </a:r>
            <a:r>
              <a:rPr lang="en-US" sz="2400" b="1" dirty="0"/>
              <a:t>LOW AIR PRESSURE </a:t>
            </a:r>
            <a:r>
              <a:rPr lang="en-US" sz="2400" dirty="0"/>
              <a:t>weather system.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Tornadoes produces Earth’s most powerful winds.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Small compared to hurricanes but still deadly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Short-lived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077200" y="1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hlinkClick r:id="rId2"/>
              </a:rPr>
              <a:t>http://youtu.be/MRykm-xjPsk</a:t>
            </a:r>
            <a:endParaRPr lang="en-US" sz="1200" dirty="0"/>
          </a:p>
          <a:p>
            <a:r>
              <a:rPr lang="en-US" sz="1200" dirty="0"/>
              <a:t>1 min The Anatomy of a tornado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8077200" y="381001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hlinkClick r:id="rId3"/>
              </a:rPr>
              <a:t>http://youtu.be/006guBgSf14</a:t>
            </a:r>
            <a:endParaRPr lang="en-US" sz="1200" dirty="0"/>
          </a:p>
          <a:p>
            <a:r>
              <a:rPr lang="en-US" sz="1200" dirty="0"/>
              <a:t>2 ½ min Actual footage of a forming tornado</a:t>
            </a:r>
            <a:endParaRPr lang="en-US" sz="1200" dirty="0"/>
          </a:p>
        </p:txBody>
      </p:sp>
      <p:pic>
        <p:nvPicPr>
          <p:cNvPr id="4097" name="Picture 1" descr="C:\Users\tcs\AppData\Local\Microsoft\Windows\Temporary Internet Files\Content.Outlook\9ARVN2PN\tornado 2.jpg"/>
          <p:cNvPicPr>
            <a:picLocks noChangeAspect="1" noChangeArrowheads="1"/>
          </p:cNvPicPr>
          <p:nvPr/>
        </p:nvPicPr>
        <p:blipFill>
          <a:blip r:embed="rId4" cstate="print"/>
          <a:srcRect l="12857" b="17143"/>
          <a:stretch>
            <a:fillRect/>
          </a:stretch>
        </p:blipFill>
        <p:spPr bwMode="auto">
          <a:xfrm>
            <a:off x="5791200" y="2057400"/>
            <a:ext cx="4808483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70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0"/>
            <a:ext cx="29718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TORNADOES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39624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Begins as a funnel-shaped cloud that is rotating.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When the funnel cloud touches the Earth’s surface, it picks up dust and debris.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u="sng" dirty="0"/>
              <a:t>flying debris causes the most damage</a:t>
            </a:r>
            <a:r>
              <a:rPr lang="en-US" sz="2400" dirty="0"/>
              <a:t> to property and buildings, and to the people inside the buildings. </a:t>
            </a:r>
            <a:endParaRPr lang="en-US" sz="2400" dirty="0"/>
          </a:p>
        </p:txBody>
      </p:sp>
      <p:pic>
        <p:nvPicPr>
          <p:cNvPr id="3073" name="Picture 1" descr="C:\Users\tcs\AppData\Local\Microsoft\Windows\Temporary Internet Files\Content.Outlook\9ARVN2PN\tornado.jpg"/>
          <p:cNvPicPr>
            <a:picLocks noChangeAspect="1" noChangeArrowheads="1"/>
          </p:cNvPicPr>
          <p:nvPr/>
        </p:nvPicPr>
        <p:blipFill>
          <a:blip r:embed="rId2" cstate="print"/>
          <a:srcRect l="13889"/>
          <a:stretch>
            <a:fillRect/>
          </a:stretch>
        </p:blipFill>
        <p:spPr bwMode="auto">
          <a:xfrm>
            <a:off x="5562600" y="47626"/>
            <a:ext cx="5029200" cy="3923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17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822192" cy="1143000"/>
          </a:xfrm>
        </p:spPr>
        <p:txBody>
          <a:bodyPr/>
          <a:lstStyle/>
          <a:p>
            <a:r>
              <a:rPr lang="en-US" b="1" dirty="0" smtClean="0"/>
              <a:t>Hurricanes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295401"/>
            <a:ext cx="403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Large, rotating, </a:t>
            </a:r>
            <a:r>
              <a:rPr lang="en-US" sz="2400" b="1" u="sng" dirty="0"/>
              <a:t>LOW</a:t>
            </a:r>
            <a:r>
              <a:rPr lang="en-US" sz="2400" u="sng" dirty="0"/>
              <a:t> </a:t>
            </a:r>
            <a:r>
              <a:rPr lang="en-US" sz="2400" b="1" u="sng" dirty="0"/>
              <a:t>AIR</a:t>
            </a:r>
            <a:r>
              <a:rPr lang="en-US" sz="2400" u="sng" dirty="0"/>
              <a:t> </a:t>
            </a:r>
            <a:r>
              <a:rPr lang="en-US" sz="2400" b="1" u="sng" dirty="0"/>
              <a:t>PRESSURE</a:t>
            </a:r>
            <a:r>
              <a:rPr lang="en-US" sz="2400" u="sng" dirty="0"/>
              <a:t> weather system </a:t>
            </a:r>
            <a:r>
              <a:rPr lang="en-US" sz="2400" dirty="0"/>
              <a:t>that forms over the warm ocean waters near the equator.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Occur from summer through fall due to the oceans heating up.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Similar storms that form over the Indian &amp; Pacific Oceans are called </a:t>
            </a:r>
            <a:r>
              <a:rPr lang="en-US" sz="2400" u="sng" dirty="0"/>
              <a:t>cyclones</a:t>
            </a:r>
            <a:r>
              <a:rPr lang="en-US" sz="2400" dirty="0"/>
              <a:t>.</a:t>
            </a:r>
          </a:p>
        </p:txBody>
      </p:sp>
      <p:pic>
        <p:nvPicPr>
          <p:cNvPr id="1028" name="Picture 4" descr="http://geology.com/hurricanes/named-hurricane-fr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77" y="1371600"/>
            <a:ext cx="4002115" cy="32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0" y="62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>
                <a:hlinkClick r:id="rId3"/>
              </a:rPr>
              <a:t>http://www.youtube.com/watch?v=xWUegShRWs0&amp;feature=share&amp;list=PLjzOc3wmoa1i-8SzFQup3po5S4mtRPiFW</a:t>
            </a:r>
            <a:endParaRPr lang="en-US" sz="1200" dirty="0"/>
          </a:p>
          <a:p>
            <a:r>
              <a:rPr lang="en-US" sz="1200" dirty="0"/>
              <a:t>4 min  What is a hurricane?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8229600" y="5715001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hlinkClick r:id="rId4"/>
              </a:rPr>
              <a:t>http://youtu.be/Cdh853PdVb0</a:t>
            </a:r>
            <a:endParaRPr lang="en-US" sz="1200" dirty="0"/>
          </a:p>
          <a:p>
            <a:r>
              <a:rPr lang="en-US" sz="1200" dirty="0"/>
              <a:t>4 min  Hurricanes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83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3669792" cy="1143000"/>
          </a:xfrm>
        </p:spPr>
        <p:txBody>
          <a:bodyPr/>
          <a:lstStyle/>
          <a:p>
            <a:r>
              <a:rPr lang="en-US" b="1" dirty="0" smtClean="0"/>
              <a:t>Hurricanes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143000"/>
            <a:ext cx="8001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/>
              <a:t>Begins as a </a:t>
            </a:r>
            <a:r>
              <a:rPr lang="en-US" sz="2200" u="sng" dirty="0"/>
              <a:t>low air pressure system</a:t>
            </a:r>
            <a:r>
              <a:rPr lang="en-US" sz="2200" dirty="0"/>
              <a:t> – </a:t>
            </a:r>
            <a:r>
              <a:rPr lang="en-US" sz="2200" u="sng" dirty="0"/>
              <a:t>tropical storm or depression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Over warm,  Atlantic Ocean water near Africa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Winds push it eastward</a:t>
            </a:r>
          </a:p>
          <a:p>
            <a:pPr>
              <a:buFont typeface="Arial" pitchFamily="34" charset="0"/>
              <a:buChar char="•"/>
            </a:pPr>
            <a:r>
              <a:rPr lang="en-US" sz="2200" u="sng" dirty="0"/>
              <a:t>Gains energy from the warm, humid air</a:t>
            </a:r>
            <a:r>
              <a:rPr lang="en-US" sz="2200" dirty="0"/>
              <a:t> just above the water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Increases wind speed and rotation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/>
              <a:t>At wind speed of </a:t>
            </a:r>
            <a:r>
              <a:rPr lang="en-US" sz="2200" b="1" u="sng" dirty="0"/>
              <a:t>75+ mph</a:t>
            </a:r>
            <a:r>
              <a:rPr lang="en-US" sz="2200" b="1" dirty="0"/>
              <a:t>, it becomes a hurricane.</a:t>
            </a:r>
            <a:r>
              <a:rPr lang="en-US" sz="2400" dirty="0"/>
              <a:t>	</a:t>
            </a:r>
            <a:endParaRPr lang="en-US" sz="2400" dirty="0"/>
          </a:p>
        </p:txBody>
      </p:sp>
      <p:pic>
        <p:nvPicPr>
          <p:cNvPr id="6152" name="Picture 8" descr="http://blogs.palmbeachpost.com/eyeonthestorm/files/2009/09/ts-fred-550x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630" y="3581400"/>
            <a:ext cx="7438571" cy="3124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534400" y="1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hlinkClick r:id="rId3"/>
              </a:rPr>
              <a:t>http://youtu.be/Cdh853PdVb0</a:t>
            </a:r>
            <a:endParaRPr lang="en-US" sz="1200" dirty="0"/>
          </a:p>
          <a:p>
            <a:r>
              <a:rPr lang="en-US" sz="1200" dirty="0"/>
              <a:t>4 min  Hurricanes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8534400" y="381001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hlinkClick r:id="rId4"/>
              </a:rPr>
              <a:t>http://youtu.be/zP4rgvu4xDE</a:t>
            </a:r>
            <a:endParaRPr lang="en-US" sz="1200" dirty="0"/>
          </a:p>
          <a:p>
            <a:r>
              <a:rPr lang="en-US" sz="1200" dirty="0"/>
              <a:t>3 min Hurricanes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19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R5gCzxkcs7Dgj9ASkXFj6aJF9UpKocZoQ9SZWOgTLFm1GTjg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1" y="4191000"/>
            <a:ext cx="5378819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84582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Hurricanes – when they reach land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067342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/>
              <a:t>Bring heavy rains and strong winds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Winds blow seawater toward land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The rise in water as it moves inland is called a </a:t>
            </a:r>
            <a:r>
              <a:rPr lang="en-US" sz="2200" b="1" u="sng" dirty="0"/>
              <a:t>storm surge</a:t>
            </a:r>
            <a:r>
              <a:rPr lang="en-US" sz="22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Storm surges causes the most damage - flooding in the coastal areas </a:t>
            </a:r>
            <a:endParaRPr lang="en-US" sz="2200" dirty="0"/>
          </a:p>
        </p:txBody>
      </p:sp>
      <p:pic>
        <p:nvPicPr>
          <p:cNvPr id="13314" name="Picture 2" descr="http://t3.gstatic.com/images?q=tbn:ANd9GcT0HsHwozvwSRsxvkkZGldcZ6zYUMUC7b4eZme_VNR_d5IzgP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838199"/>
            <a:ext cx="3505200" cy="2273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75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320"/>
            <a:ext cx="3212592" cy="1143000"/>
          </a:xfrm>
        </p:spPr>
        <p:txBody>
          <a:bodyPr/>
          <a:lstStyle/>
          <a:p>
            <a:r>
              <a:rPr lang="en-US" b="1" dirty="0" smtClean="0"/>
              <a:t>Hurricanes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1676400"/>
            <a:ext cx="388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u="sng" dirty="0"/>
              <a:t>A hurricane weakens as it moves inland or makes landfal</a:t>
            </a:r>
            <a:r>
              <a:rPr lang="en-US" sz="2400" dirty="0"/>
              <a:t>l.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WHY?  </a:t>
            </a:r>
            <a:r>
              <a:rPr lang="en-US" sz="2400" dirty="0"/>
              <a:t> Without the heat energy from the ocean, it loses energy quickly.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A huge weather storm that can last for days and even weeks.</a:t>
            </a:r>
          </a:p>
        </p:txBody>
      </p:sp>
      <p:pic>
        <p:nvPicPr>
          <p:cNvPr id="12290" name="Picture 2" descr="http://t3.gstatic.com/images?q=tbn:ANd9GcS72xQxKTZ8BiicWLD69cHYYoYn7S4IgQXDfF9Agq-K2Rt-t7q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438" y="2133600"/>
            <a:ext cx="4012163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4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5650992" cy="1143000"/>
          </a:xfrm>
        </p:spPr>
        <p:txBody>
          <a:bodyPr/>
          <a:lstStyle/>
          <a:p>
            <a:r>
              <a:rPr lang="en-US" b="1" dirty="0" smtClean="0"/>
              <a:t>THUNDERSTORMS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2192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LOW AIR PRESSURE </a:t>
            </a:r>
            <a:r>
              <a:rPr lang="en-US" sz="2400" dirty="0"/>
              <a:t>weather system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Heavy rainstorm that includes lightning as well as thunder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Form when there is unstable air and moisture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Common on hot, humid days, especially on summer afternoons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Small compared to hurricanes,  but can be deadly.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Short-lived</a:t>
            </a:r>
          </a:p>
        </p:txBody>
      </p:sp>
      <p:sp>
        <p:nvSpPr>
          <p:cNvPr id="11266" name="AutoShape 2" descr="data:image/jpeg;base64,/9j/4AAQSkZJRgABAQAAAQABAAD/2wCEAAkGBhQSERQUEhMVFRUVFxUXFRcXGBYUFBUYFxcWFRcVFRQXHiYeGB0jGRgUHy8gJCgpLCwsFR4xNTAqNSYsLCkBCQoKDgwOGg8PGiwlHyQqLCwsLCwtLCwpLSkpLCwpKiksLCkpLCksLCwsLCwpLCwpKSwsLCwsLCwsLCwsKSksLP/AABEIAKABOwMBIgACEQEDEQH/xAAcAAAABwEBAAAAAAAAAAAAAAAAAQIDBAUGBwj/xABIEAACAQIDBAUJBQUGBgIDAAABAhEAAwQSIRMxQVEFImFxkQYUMlKBkqGx0QcVI0JTcqKywdIkM0OCk/AXYrPT4fE0wmO04v/EABoBAAIDAQEAAAAAAAAAAAAAAAECAAMFBAb/xAAyEQACAQIEAwcDBAIDAAAAAAAAAQIDEQQSITETQVEFFDJhcaGxIoHwUsHR4UKRI0Px/9oADAMBAAIRAxEAPwDlIH8qOKC7qOvWpKxeFFCKOhTWRAooRR0KlkQKKEUdCpZECihFHQqWRAooRR0VSyICKndG+T2Ivrms4e7cUTLKhK+MQahCvQnkVgSej8LLSdjbMwBAKiFIG+AYnea5MVW4KTsLJ22OMWfILHMYGFeYkzkWP2pbQ9lXPk35BMcQLOMwl6CM20Rhs1A4ORp4Gdd1d2To1eI4Qe7l20jzNV9EDfr31nSx8mrWK22znzfZBg21h13bmMacYMwT4dlQsf8AYrZYzZvtbEeiyC6J5zIMeNdUbDDdoOOmp04VEYqN/wCbdHVj2Hf7K5u9zjq5ASfI894vyDxVu+LLW950ugFrJGpzZgNNx0OtXGH+zZRG1uNu1yooE9jH6V2fDWQwOYHMCZEeyRz9lOfcykHMd/ADX5V0LtDPFW9gSznJMJ9kK3PRxBEEmCiyBw469/wqu6T+yHF2w7WzauquoCkrcYdiMInsza8JrulzDACdABprod24H48qh4llVTJ1H5efcfGgsZUvoFNrc814Hoe7edrdu3Lr6QMKV1iDmiDOkVPPkVi/0Z7mt/1V3y/gLQGc5STGoGpPACBLGZ0GtKPQSAC5cyqF6zZtIET1jOnt5Vau0oydo20+SNz6HmrE4RrblLiFWXQqwgj2U3FbL7SunMNiL6jDgHZ5g1wABX3AKnNRB13a6SNaxtalKWeKk1YuWq1CA+dXHQ3ktfxJ/CtkjnEDxp3yO6BOLxKp+WZbuFehuhejEsoERQABXLicSqKslqBuxxm39kWKO9VHtFL/AOD+K9VfEV3WkXMQFKjeWMdwgmfhWbLtCcd7CptnDj9j2K9VfEUn/hBivVTxFd0e7SM9N32p5AzHDh9kGJ9VPEUo/Y5iuSeIrt4fWls9B46ougcxwp/shxXJKiYn7LcUv5FPcRXeVxAI0Mjnw5Uw7U8cbU8hczOCf8PMQN9uPCmx9n+JLZQgPbwrvF0iokxVixsuiF4jR576R6Eu2GK3EII7NKqcQnWPs+Qr04nRttwTcRWnmJrmXln0daXGXAqKBltaQONq2T8aFTGKUbWHzXRjMBh8KyJtb15HJGaLYe2AWgMGBzaCCdD2VH6SSwCNg9xhBzF1C6gwIjeCIOu6Y4SZieVuJAEOuiBB+Hb9HKFjdyA7dKj4zp69d/vHn8Q3PRUQ7ABmECBIA07K1Iqd7v5/osK/MOdDMOdSfvG563wX6UPvG563wX6VbqEjZhzoZhzqT943PW+C/Sh943PW+C/SpqQjZhzoZhzqT943PW+C/Sh943PW+C/SpqQjZhzoZhzqT943PW+C/Sh943PW+C/SpqQjZhzp/BKjOBcZlXWSih2mNAFkTJgb+PZSvvG563wX6U7humr1tgyvqI/KpGjK4kRB6yIfZQd7EJdzA4MKT51cOrBBscpMCVZpbQNMTPPlXdPJN7y4DBbJLRBw1jNnZlOqbxE8cnjXB7HlNfQAK6gAKB1LZgKIG9Tw385MzXcfJHoi0+BwrMnWbD4fN1mGbKlqJgx/h293q99ZeNTSWb8+CmonY0WDvX2k3ltKpBICsWaer6W8bpOnrL7ZNu0SY1nj/wC+FQcN0PZthSiQVzZTmYkFgFYancQBNSrSiQIBPdHCsl25Cxutx5sMxOv86C4UneAw9hHgaJnUbwo3b4A5cfZShcTTqDlOlLdMYZudHIIgZTPDTjJJ50hGfNBMld41OYHcR3aeIqZfw66DKvfFQbtkAqYGjAHTg2mvsNUySh9a+/p/QVroKxD6HeJ7NDr7KrrlszC9Ytu0kINJMchppxJFWWNw4ynqj4SKiYSwDmYgcFE8Av8A/RY1ZN3tBc9/RAXUcwWEVXBglhPWPWOu8g8NAPlurAfbR5Rm3b82V8pvZWcDe1tSwg8gXA7SFPCt9etwwKgQOzf2Vyz7af7zD3FYISrpkBgkAhs+h3AnLurswkI8RLkRO7OY2spZcxMSM0amJ1IHExNXBwWCAJN/EAAbjZCkmBoOsV0Y6yRpu1NVlrHXFIZXYEajX61MHlLiBJDgTmmEQTm2c/l//HbjlkERx35qT2/PYtZqPspx1i3jLgLPDEraaBqJOr8iRk0HEmu2pdAGhJ9ndXnXofyqxC3V/EkG9tSCiemXRi3o6aohjd1RXerGPZkBzQSBqYjXXXsmsTtBZPrl0+BGtSzW9NR7S5nZ+CmBvgmIYnnoQPYaiJdU6wN5nvBg9+s08uWPRA9grOcVO0ugL2uSnai2kVDJHIUZy8hVopJe9AnXwJ+AqHcdn9KVU8PzEHfJ/LPZqJ38lkDkKQyLyFVzpxn4tunIKbWxN2ojQRAgCIAG6AOFRrjUhFXkKS6LyFWqyBYWLc8/h/OiezA9IjtIU6dgiPnTTXVHAVnPKLyxtYZZ0LjcBzocBVnZq40brY0OKxdiwha5dYKNSW+Q4DhpAFcX8r/LFLuMuva6yHIFO6cttFOneDTHS3l/ir75s4UAyAFT1SkGRqMpIjtPHWsx0ljHu3C9xszELJIEmFCjcOQFaHcskVmC0KXd4UdEu7wo620WAoUKFEgKFChUIChQoVCAoUKFQgKFChUIAV6P8jB/YMGd/wDZ7I/cHCvOAr0Z5Iufu/B5dT5vZ4x+QVl9o+GJXM0DrHbTVxCsFYzMcq74k8Sezf7KetXIbKRpln4/+aTfuTctgDnHcQZb2CfEV56rU+my5u3vqRLUFnCop6wzHixEk907u4UWNuIoE7zMA8e4DUxUtV11/wDFPNbEeO7xp3G0bR0E53ZW2ca+TrI0bpGh5TlJkDvoXDmWFPEQRru5/Gp6WoAnfUfDYbrPIgZhl8JPxpFFr6W7ph9Ar6nITGp+FRLQyrB0Op4kGSTv7JqZfxI6yj8pE9syfZVZi+kNYAk7zrAA7TBgnXTsNNKcUsy1ey/PsS3IPaCcpO4ZiToO3uET4Vxb7W+kRd6Qyq6Otq0iAoZgmXZWIJBIZuHCBvmujeUnRb4nC37SvDskkgkISDmFv9kiQZ1MyeVcDFbPZ1PM870a5BhuHRUdFW0Wj2BaLi/tD513/A3ZRe4V58tNBnka7h0Djs9i23NRWT2gvpixJl8H1O/geyTv147p/wA1KW9Udb80h7lYsVlVhG7ku7cpvzjtqIbhpLNu7Z+EfWnuluAmtiYpIxVQ5NDPFEhKbE0k4ud1QMTcMDtLfu5ZP7wHjQOIyrJoqz2CQ/KTprY2zB1rkHSeONxySZ1rQeWXTW0cgHSskTW9hKOSN2WJAqLf9Lw+QqVUW/6Xh8hVmJ8K9SS2LROib2n4VzVcw6jarpru3ajXtpF3AXFjNbdZYqJVhLCCVGmpEjTtp2303fAAF+6NANHI0iMo5CNI3U3f6RuvOe47S2Y5mJljvbXj21bHPzsHUT5lc/Tf3G+lDzK5+m/uN9Kb2h9Y+JobQ+sfE0+odRzzK5+m/uN9KHmVz9N/cb6U3tD6x8TQ2h9Y+Jqag1HPMrn6b+430oeZXP039xvpTW0PrHxNHtD6x8TU1DqOeZXP039xvpQ8yufpv7jfSm9ofWPiaG0PrHxNTUGo55lc/Tf3G+lHbwFxmVBbcsxhVytLGJgCNdKa2h9Y+Jo0vsCCGYEaggmR3HhU1JqPp0XdOotXDuOiMdGUODoOKEMOw13fySxqpgMMNombYWZlguUFbYE+1094Vwa10jdX0btxZIJh2Go3HQ13PyUwivg8LCKTsLMkgcETn+yvgOVZnaG0cxXUvyNJhsfba4Mt1DmR4hgcxGUkDnoQT2GpDYpSQSQSAVBkQJg7vZUDB4RA46irCtEACDKCR2wIqbxOo3D41gU7Wfq/lgbfsOo4nRl3xvA7vZSm6Rg7wQDrAB05kzpUTCjrNPFh/CtFfwgzQZIM/naO6JiKXNKUE47+YbJPUsVxKOZV1I/aHhNOi6ojrLv5j61XPaU67jwI0+VSMDiZEHfIHw3/AO+RoqTTyy+wLdCMQIuQ89YLvWSAJkcycxqst3MyQI63WJJAgnXTjoIA7qs7zdS5yztMaH0V/lVcbmRQZyqYH8oA37uFV0FGEVJ7W+WGbbdhljlUqsazOoPDj8a4V5TdFG1i7yLbIUOSoVTlCsAwygaAa13q/wBIIVyhh3AMWnkRFcf+1bDouPJTQuitcEg9Yk6wDpIgx7a2ezaylP6QRTi7GQbDsN6sO8EfOpR6Dv5iuxuZlJBGUkgqyoQQNdHdF72HOoVPDHXJJ2jyd5ztJ3bzOu5fdHKt15uRbqOW+ibxmLVww5Q9U+nIXIeRllEdorqPkhburhVFy265Z9JSIAMTrwk1y2z0reWct24OsWMMdWJBzHmZC679BXRfI/H3DhwWuOxJI1YnTlrWdjVLha2FlsahL1La7UdcxskwYV1JPAZlZd/fk8RzpAuaVhRmpN+TFaJS4il3bmif5/mKhFqcu4tcttQIKhy511lhl8QCfZSVH9Ubdf2YVzHjfpD4qKgXcXFRDjQd5FXpXFLfHuNoFUkhFCkxEMSXYdsZgD3RwNZ/yk6XKoQoJPYCflUfpPyhW2sKawnSfSZuMSTXbgcG7LNyH3dxrFI7sTkf3W+lMNh2AkqwA3kqwHiRSJoTW8lYcmN0NfBg2nnlGvobXd+wQ3dVbj7DW7hV1KMIlWBVhoDqD2RUsYxwQc7yIAOZpAAgAGeUj21Cxdws5LEsdNSSToABqeyB7K5MTmyoSQ+u7woU6qaDuHyo9nXWg5kM0Ke2dDZ0SZkM0Ke2dDZ1CZkM0Ke2dDZ1CZkM0Ke2dDZ1CZkM0Ke2dDZ1CZkNCu9+R12cDhQp/wAG0D2nL/4rhISu2+SDHzLDAafg2/l/OsvtHwxK5s09u4FcA69U/wAS042J9nZUEGI4nL/P/wAU4gPGsGktH6v5Ysv4+ALiSGbvH8Ca0pcSd9EkSRpvj91aMGdFGvboNKSnNRpKT6Bkm5WF7Zo7KFi4QeQ07zBJ/n8ajJiJEgGOB01HPLMx8eyloZ1H++GlOpRmwWaHnugqy6+n49VKjmQxbhqq9gBhiO0sDPYAOFGjakd2v+VaYclRoery/n40tGF4xfRfjDJ7lB0v5XWLAdhdDG3ANsMNoWkdUA8flGtcq8qenfPMS14JkEKqrOYwogFmgSdT8BR+UmFyYu+IA/EcgDQAMc4Hx+FVuzr0+Gw8YJT5jQSWo1FCndnQ2ddo+ZDIre+RuLmxHqmsOLfzNWnQnSmwJkEg74rkxNJ1KVkBtNHSFxpCsoOjFCf8jZh8fnRjE1lF8q7XHMPZRXPK22ASMxgE7qwu6zi39O4t7mrfFVBxPSqJvcD21mPKzphlvvZtyFXJx1Oa2j7+9jWZdid5mraNDPFSfMNupqumPK9YIt6nnWc++LnrGouzoZK0adKEVZIZNIVdxJbeabpwW6PZ1oRskTMhmhT2zobOmJmQ1UW/6Xh8hU7Z1ExKdY+z5CubE+H7iykrGotdC2SFnF2h1AT1SYaAcmjGeOu7dPYzi+jbaejiEuddlMKw6oAi4AZJBMiBqI130zbTQdw+VK2dPFPqcnEE+aL+qvuXP6aHmq/qr7tz+mlbOi2dOTiBear+qvu3P6aLzVP1V9y7/RSxZnQAnu1PgK6p5FfZ/Z83t3b9nNeYl4uTCCWCrsvRIyw0MDqe6KK9eNGN5Dxblsco81T9Vfduf00fmq/qr7lz+mu63/IjDG2LZw9ooNyhchBEah1hp0A36iuW+WHke+EvOUtv5ucpt3D1lGYDqs4GhD5gAdYy75mqaGNhVeXZ/YMs0dTOear+qvu3P6aHmq/qr7tz+mlbOhs67SviCfNV/VX3bn9NKs4NC6BroCswDPkuHIOLFSATHIUNnQ2dSxOIPYfo20wGbEoh6sgpcOpzZgMu+CBrpIYGN4HVfJd7gwuHiwWC2bJBDAA9VJ37tGuGT+n21yQW67r5HW5wOFAG+zbk8+qP9+ysvtB5YxvqPF5gYRnZ0zWSoKnN1gchzNG70gY4bpFWIwpbXLp2kVKt2PxGOkQAvtJL/EKPZTt2+sb/APYrCptparm/kvaRAsWPS6syxO8clH8qF7o+SMyyORbqnjJEa+2RT+BuaGeLN4Tvo7l+DpHZxnuqunZUo32svgZr6nYZOH0iPjSDhDvC/GnVxe/KpIBIJkbxv0mfhT9rGqd+/XQakxqRA4/WnhVjPYDgytbDkgkDcdd3Jaau2ZEgbtKtMO0FyFJGc8uSREntJ/y+Ma9fXaEcCII3aqcs+2YpadTLGKfPQkoXbOQfaL0Hs8RtpCre4QSQ6qA0ndqIOnI1k9gvrfun613Dys6Ft4nDOrmCgLo4EspUTu5EDKRyNcUVNK9Nga3Ep2fI5pvKMvZEaGTyiKnt0bYzMBiRAz5WNq4QwAtldN4LZrgjcNmNesDUfZ0NnXa0+ovEJNnoqwZnFKPxCo/DcSmZBtNd3VLnKdep2ihf6LsAHLigxyFh+GygsCIQknqysmdd0VEW3v7z86PJSKL3uTiDOxHrfumkPhwQQGkkEABWJJOgAFSDbpJTkYPA8jwIqibYymWPlbhoxl3MSv8Ad6FGGmxtifgfA1UbBfW/dNWfT/SrYrEPef0nyDuCoqx4gn2moISuGgpRpxUt7K40qmuggYcetu39VtJ0E8taGwX1v3TVpgE/s+L/AGcN/wDsrVfs6vhUzNro/wBkwOdhAsL637po9gvrfumnFSj2daENhOINbBfW/dNA2R60+w07s6PZ05OIOLgLJIHnESEkm25Ck22ZwY1MXFVNN+fNOhiq6UwyLdIS6HELDZWSZUE9U6iDI9lWGzqsx69c9y/wiuTEJ5VqMp3Lu3b0HcPkKVs6ft2+qO4fIUezroWxncQl4ro/DKGyX2dtMvU6plyuvGQgzHvAE8IXmyfqfuNO+OMcNfhStnR5KCT6h4q5r5L7yCwSNjUKscyLcdcwCgmGXqgMSxytm4bm5V1PzZwJDH3R/MmsZ9nfQCqPOLg65kWgQdFiC4P/ADajdu3b6273wIiYP/rvrz+OqKdXTkamHvku0HaxLEHrnTsTjy01iD40nGkFXVyrIysGDpK5TwYSJAE6UeD1zTuEe2QGHz+FMdL4UXLVxNoyZ1K5lPXWREjn3cprihJOzRe2zhqW7ZA1uDQflVvy6/mHGPYedO4bB2mdQ90qpIDMUPVGUknQmetA9s07jujms3HtsCChI1GWQD1WAPBhBHfTGzr1kXeOjMaVWzs0DF2LYy7NmYFQTmgFTxUgaaGRx3TxgR8lSNnQ2dMtBHUuRwldZ8neg0uYWwxLGbFuVkLBy2xKkCRonHmeyOXi3XWvJl4wmHE/4KfKs3tGTUY2OrCtSbuaCwd4HLcdNJIBA5UL6buymExw0BAjTWOI499JQ9VoJEMe0RA598948cGU7O3qzRSTJOFMrEfmfu0c03i0mBqP2fSI0nLx47xuqPaaM+p0Z92nEyBp2+INOWWaGIMdZ/bDFdfYAPZVVNpwjHrH+P5Ga1bJFq1AAChVGgAPfp3ERu17aRbshX0EbjxOu7UnfoBTRxJmN07uEH2b6cw9wn0jMa8NfZV4t7i7cw+/0v8A6rTFxddeIPwI+ppQxgBftIP7o+lMX7skHt+B0+ZWuePgi+jX8fuNzYxisGjKyESrqVI1EhgQRzG86iDWK8ovJPD28PmRCmRreZgWYlCyq5YMTMSTp6vfWyuGWgHd4VzjyqtYkXWF5mKZmyQRsyoIjRSY0ymDrWthM7naMrHLWmlG7Vylx+GtKBsnZjLg5tNAxCkDKIBAU7z6RELGsTJUjZ0NnXoI6IzHUB0fZtQ5uswIJyhZGbRzE5GAltmJ7TpR4uzaznZs4TSM4BMZTJMR+aANNxnSIKETf3mlbOktzuHijBwp4FT3MJ0XOdDB0Gm7eCBJoNg2H5TpM6SBlAZtRyUgnsNOG3SSgrkmx1URGvYVgdUYRM9U6ZYzTpwkTykUXm7DerCJnqkRETOnCRPKRzqRjMI1sqG/MiXBBnq3FzCfZvFNhjzPHieMTPfA8KpUlLVFrkkWfR+AfzXFts3gbAE5WgFb4ZgdN4Gp5VW+bN6radh4HKfjp31Mw/SbravWgTlvbPNqf8Nzc+J30yGPM+J5z89aSkpKUm9m9P8ASBKpGyELhW9VvdPPLy9bTv030sYJvVI3anqjVssyYHpAiew0tQeZ8Tzn560ezrTpt5Sl1IibOEBZQzqoJUEzOUM0EmNOrvMkaEex3HYK2oU27meSwPo6ZTlnRiYPpCQBDCC0GEbOhkp7O97i8Uj5KqOkV/EPcv8ACKv9nVN0mn4h7l/hFc+J8K9S6jO8jYYbDYbKua5dHUWQFB62UbjuiaRibFkf3b3D1yOso9CBlIEjrTMgkU1at9Vf2V+Qpezq1LzMx1RvZJ6z/wCmv/cobJPWf3F/7lObOpnRFpdsmYSJ3QTrwOnI6+yhOWWLYYTzSUepu/J0hcLaRgwKgiCqhozMVkBjBgjTfz5VYLcBMEncCCQNdSOfAiqrDgzNS714ArruXTd+ZmJ3fsr4dteUqzbqK3Nu/wDpnpoRtGzH2vQT1mJhBMAiMgIO8ayxNMHEQTJaRHAaggMPzdvwpD3YOvFbf/TSkXLkmWMyicuAI4D1g/h7KopNxUYrZpjy1uzIeVfRyi6bpuOc5AjIpykLAAOcaQvfVHsk9Z/cX/uVrvKbWw0QIKkzyncO2Y+NZXZ16jBVHOnryMDGf8dT1G9knrP7i/8AcpVuzbzLLPlzDOcoBCzqVhmkxNK2dDZ12nHxR63hcPpN24NEmLYOpBzgaiAGiOYnlWt6Ba95vayhCuzTLJYHesz7Np7cvbWMFut30A5GGs/sD51m4/6VE0MDLO5ImYZ70rnFuDIbLmncMpE9sz2RVhbcgtuILNp3GP5VG2wzKDxIHiabtYsESTvlveOb+dYTeaovQ2ErInKCIAj4k6mSd2+Sab89KiBG9vizdlDCYwSBzIFRhBUEEagHx1of9novl/0HkLuYok8vbu+FPW8UTEActCfGqy/d0pzCYkRv3VcITLkg8JhfhmHLspBY7joDIJ5ToD7DB9lJa+JXtX4qzH/7ihduVRBZqeV+fyO97lfcvHjoZM9+4/GmM0mOdTcXbzDNz3/tAfzGveGqvbFIm+Z7Qa6KVTNHz/cplGzGOkeg7b2wiqqRGUqo0jhwkGs/jej7Fu4yF7uk6hUO9UZNJ4y08ur7dAembIOrge2fgBWVudYsx3sSee8yBJ7NK1sG5ttNuxnYxwja24rD2cPLy12NocpyrqmZd41hoz8SJilX7OG1yG9OUxmCRnkRMcIme2Kj27e/9pvnSildzjpuzPdUjFB2+A+tNFV5t4D+qpFxaYYVzMeMyR5QKuezq3/xsLwH6Q7arVRebe6P6qufKrCZLtkZlb+zYb0ZIgW8o3gb4JHYRVOFrjwrTpRaO2rK0mLVV5t4D+qlqi828B/VUjCYcG1fYjVBaynXTNeVT39UkUyq10Rkm2uhRJtDqWxzbwH1peyH/N4D60q0mlO7Ou2lscsqmozsx2+A+tEbQ7fAD+dP7Ohs6tF4gtLNiBma6DpmhVIHU1iYn8SPZWd6btJtmyM5WEjMoB9BZmDG+av9nWf6YX8Zu5P4FrlxKtHfmdeFqZpW8jUWbJyrp+VfkKVsTyq5w+C6ifsJ/CKc8xp1VVjPdN3KLYnlTlhmtnMFkidO/tq58xo1wQkSDHGIB9hOlCc4uLTGhCUZKSImF6bv3GCLbCzvYt1UUas7diiWPdTWL8objOxS0cpPUkwcigKkjgSoBPfVo9nqlVUIp9LXM7xqA7QOrOuUADnNNeZVmwwsJSzyVlyXP1NKeMqpWWpB6R6VvBrcLvsWCdeJtrNP4bpm6bJITr2t4ka2mM5h+w8z2XZ4GpV7D5iDEQiJ7ihZ+FFawxUhlMEbiPD26SI4zSrBw4a/Uvz32C8bUU/IqrvTl1lKm3oQQTm5iOFRVsHlWhu4ZSNLeVv+Vvw+2FIkdwaO7dTfmNdmGcYLRNepx4iU6rV2UWxPKhsTyq98xoeY11cVHNwpFGLJ5U5h+lL6W1CxlUGJHImrgYGmMPgrZRRduC0pJlsrsYzHdlUge01zYmpTyXny+50YeNVStB7kLAeUV9tq7QFtW2gwR+Jc/DtD3mLd1s1WYbpnEM0BoA7BU/E5BbKWp2YdjmMZrr6rtCBoFC6KusBiSZbRnonCSC3OsylFNubW/wAGpUlUSsmWGA6YvAuzQVt2rz8tQhVB7bjIPbUfDdP4gjcumnGpmPa0tnZ285uOym4xXKpVZYIstMZgp1XWOFLwXR/UHbr40+HhCpOUnGy218v/AEpq1KtOmtdSE/St87wKbGNvjdAq58xovMK0FRpdDkeIrvmRl6TvCwrQCyXWU8sty2rL8bT+Apk9PYj1R8as0w8K6xIYL2QymVb2dYRyY035jVNPD005Jrnp9/7uWSxNaysyHhunbwb8RQUbRwvpAcGWdMynUc93Gm8devqYOR1YSjgHK6+svLtG8HQ1YeY09ZtFQVgMp1KNJWfWEEFW/wCYEGpLDwjLPBeq6/38kjiKrVpMzjqznM4EwBoNIFDYHlWhu4JTGVSuussGERw6oO+N9N+YV106iy6Kxx1Kc3K7dzP27J62n5m+dKNk1dWcD6X7b/OivYOpOroDhNszl20aYa2eVXl3C1GbDVyuojqhQaKW/mYjNrAVR2KihVHsAFJFs1Y3cPrQXD0qkkrIvcGwsFbOxxHdY/661HW32Vd4O4q2b6FFLXNkEYjVYeWI7hqO0VHXDVVTm807rn+yDOldR1/LkfD2jFSNieVTsJhKnjA9ld9KqtjOqUWmUewNDYGrzzHsoeY9lXcQr4TKLYms503b/GbuT+Ba6B5jWQ8o8NGIfThb/wCmlc+IqXidmDg1N+hOw2HxbWdqtx9moEnbKIgHTKXzflMCNY0mmDisRu2t7h+Z511HiKvMFCWsoNvrNYuSWUw1oErpOo62oPKrJumXzZg1tTBy9fOVYu77QMzElgblwCdAHgc68b3yP637ltm9/wCTI+d4iCdregQSczwAdxJ4TSjexOXNtbsTHptMwT6MzEA6xGm+tTc6TJW4s2gHkAKwARTbWzkAJMqERQAd2p40dzpdy1xs6Tca45OfVS9o2YU5tAFMjtqd8h+t+5Mr6+xkzisRr+Le00PWfQjgeR7Kk27OMa2boe9kGbXaRISA5VS2ZgsiSAQONadulA1u6GZc1wXBo4yjaLZViTn1P4QOqk66ESar2yG0tthZbIHFti3Wti42ZoAbKTmkgkaTUeMiv837gyyM+MTid21vTujM+/cR46UPOsR+re1iOs+s7o7+Fa9+m2zEg2lJLsctwjV71u++pfiyRHJiKFvppgwYm0xBVhmc71v3MQuobcDcKgHSAKnfIX8b9w5X19jJ3bmKXLNy8Myqy9djKsCQdCd4B7dKQcViNPxb3W9HrP1pMDLz100rV2OkyoUfhHKEAl9xW3dtZtG1JW62+RuqLjSLoQMbcoIzFgWbRQAxnUQo036nXkHjI28b9wOMrafBU4jCY1CQz3pVWZgLmfKEIDZsjHLBIBBgid1RTicTp+Le1EjrPqOY5jtrV4jpQvOtsTbuWj+KzNlcq394zljlKjKCSAJHGlL0oCRmKKoW4vUeSBcFmQCbisADaXXNOpEmn73B/wCb9xnHXR+xkfO8Rv2t6AYnM8A8iefZUZLlxlGa5cO/e7H8x7a22P6U2ouLNsK73G9NZh7u1KnWCc0a/SapcNgEyjrJx/MvrHtqqeMj+psSSmvCUmR4jM0csxjwo0zjQO47mYfI1f8AmCesnvr9aHmCesnvL9ar74urE/5iEfJ7FFA8nKbJvztf8MAHnOaCDlptMDjIP/yAFQ3DLXV6ixLCSJAkbtda0BxrbPZ7S3kyhYlZgWTh9+b1D4gHso72NLKVJsZSt1CogLlu7POAA+mttCIiCDpBire+Uv1Mvav1M2tjFEwDiSddAbpOmWdOzMvvDnTdw4hQrM99QwlSWugMN8qSddCN3MVqMRj2cMC1kZ1uK0EAnaC2HJOfeRaT46cm8feN4AO9vSDowEkKqBmBYrOVQNAKDxkOUmI4ytpcq7/QmNR8ha4Xys5VbzMyhAGbMA0jQiOBJgEmoYsYrq64nrglNb3WAGYleYjXThrWlfHEhRNgKq3VCgwsXU2bwM/VlRuUqByo0x2gRjayQwKqUE5rWxMhiRqupAAk66U3fKbfiYzjfa5mHtYoBiWxACmGJN4BSYMMTuOq7+Y50z5ze/Wu/wCo/wBa1+P6Ua7tBmthXLGM/WUPkDLIYAg5FmVO8xFVf3enrJ7y/WkljIraTK5xmn9JSecXv1rv+o/1oecXv1rv+o/1q78wT1k99frQ+709ZPeX60nffNiWqlDbxN7X8W76Tf4j8++lG/d/Vue+/wBauLWATrdZPSb8y8++l/d6esnvL9aLxnmwtVehX2uicQ9rahyVi4QNrDkWgDcKoTLZQQdOdM3ujr6kg7UwQpKm4VkxAB471HtFaO1fK2tmDZgC6A0g3FF5QtzK2eBKiPRJHCnbuPZs0talmDzJ6pBQjJ+J1P7tdRDb9eVve6dt2X2duZlvuy/rpckFVy9fOSyuwhYk6Ix9lJPR18Zure6np6XOrpMNy0g+0Vr8P0kVuZzsjqCQCBJW3etKSSxJ0vNJMkwNRTRxhhwNgM65DGhCbIWAgOeYCARmnXWp3qnbxMln1ZnMR0JiUJVhdzBspUFmacgublmRlO8Uy2BxADEi8AhIY/iAKREhjuBEjfzFam7jmbP1rQ2mYtBAktZ83Y+nocnx7NKdv9IB7dxXKFnziQyAKHa0zQDJ32lMSdTOkQZ3mm/8mTK+TZml6KxOyW6HfKxhBtGDMcwt9VZ16xiN/ZGtJxOExdsuHOIGzJVzmulVIIB6wMcRrPEcxV9au5bTWlNoK4hiCAzDMH162UmQIYrmA0BAp18ex2sGypum4XK6Em4VZoJc/mWRMxJ4aVO907eJgytrmZs4XF5sv9qzQTH40wIBMb4kgd5HOo/nN79W7/qP9a2uI6YlupswOtmDMpzFr23nqFSCH5HWTpuApnwakkl1JJJJLLJJMknXnQni4rSMmxZwkvCUfnN79a7/AKj/AFqi6WuObrEu5MLqWYn0V4k1t/u9PWT3l+tZjp7CqL7AFdycQfyLVmHxOeVrsfDqpm1P/9k="/>
          <p:cNvSpPr>
            <a:spLocks noChangeAspect="1" noChangeArrowheads="1"/>
          </p:cNvSpPr>
          <p:nvPr/>
        </p:nvSpPr>
        <p:spPr bwMode="auto">
          <a:xfrm>
            <a:off x="1587501" y="-744538"/>
            <a:ext cx="300037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://upload.wikimedia.org/wikipedia/commons/thumb/c/c8/Thunderstorm_formation.jpg/500px-Thunderstorm_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4776" y="3733800"/>
            <a:ext cx="5378824" cy="2743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6172201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hlinkClick r:id="rId3"/>
              </a:rPr>
              <a:t>http://youtu.be/7nZlGg59MRw</a:t>
            </a:r>
            <a:endParaRPr lang="en-US" sz="1200" dirty="0"/>
          </a:p>
          <a:p>
            <a:r>
              <a:rPr lang="en-US" sz="1200" dirty="0"/>
              <a:t>3 ½ min Thunderstorm song Mr. Parr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8229600" y="152401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hlinkClick r:id="rId4"/>
              </a:rPr>
              <a:t>http://youtu.be/exlVSEPEXKc</a:t>
            </a:r>
            <a:endParaRPr lang="en-US" sz="1200" dirty="0"/>
          </a:p>
          <a:p>
            <a:r>
              <a:rPr lang="en-US" sz="1200" dirty="0"/>
              <a:t>1 min thunderstorm formation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8077200" y="685801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hlinkClick r:id="rId5"/>
              </a:rPr>
              <a:t>http://youtu.be/NxWbR60tFlg</a:t>
            </a:r>
            <a:endParaRPr lang="en-US" sz="1200" dirty="0"/>
          </a:p>
          <a:p>
            <a:r>
              <a:rPr lang="en-US" sz="1200" dirty="0"/>
              <a:t>1 ½ min The Thunderstorm Recipe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18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320"/>
            <a:ext cx="6031992" cy="1143000"/>
          </a:xfrm>
        </p:spPr>
        <p:txBody>
          <a:bodyPr/>
          <a:lstStyle/>
          <a:p>
            <a:r>
              <a:rPr lang="en-US" b="1" dirty="0" smtClean="0"/>
              <a:t>THUNDERSTORMS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1371601"/>
            <a:ext cx="3276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Winds inside the thunderstorm cause electrical charges to build up.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When charges move from cloud to cloud, or to ground, this is called </a:t>
            </a:r>
            <a:r>
              <a:rPr lang="en-US" sz="2400" b="1" dirty="0"/>
              <a:t>lightning</a:t>
            </a:r>
            <a:r>
              <a:rPr lang="en-US" sz="24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Lightning heats the air, causing the air to expand.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Which causes a shock wave or </a:t>
            </a:r>
            <a:r>
              <a:rPr lang="en-US" sz="2400" b="1" dirty="0"/>
              <a:t>thunder</a:t>
            </a:r>
            <a:r>
              <a:rPr lang="en-US" sz="2400" dirty="0"/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229600" y="152401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hlinkClick r:id="rId2"/>
              </a:rPr>
              <a:t>http://youtu.be/RDDfkKEa2ls</a:t>
            </a:r>
            <a:endParaRPr lang="en-US" sz="1200" dirty="0"/>
          </a:p>
          <a:p>
            <a:r>
              <a:rPr lang="en-US" sz="1200" dirty="0"/>
              <a:t>2 min upward lightning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8153400" y="609601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hlinkClick r:id="rId3"/>
              </a:rPr>
              <a:t>http://youtu.be/RLWIBrweSU8</a:t>
            </a:r>
            <a:endParaRPr lang="en-US" sz="1200" dirty="0"/>
          </a:p>
          <a:p>
            <a:r>
              <a:rPr lang="en-US" sz="1200" dirty="0"/>
              <a:t>3 min lightning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8001000" y="1066801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hlinkClick r:id="rId4"/>
              </a:rPr>
              <a:t>http://youtu.be/jM8h60S1GsM</a:t>
            </a:r>
            <a:endParaRPr lang="en-US" sz="1200" dirty="0"/>
          </a:p>
          <a:p>
            <a:r>
              <a:rPr lang="en-US" sz="1200" dirty="0"/>
              <a:t>2 min explains lightning</a:t>
            </a:r>
            <a:endParaRPr lang="en-US" sz="1200" dirty="0"/>
          </a:p>
        </p:txBody>
      </p:sp>
      <p:pic>
        <p:nvPicPr>
          <p:cNvPr id="11265" name="Picture 1" descr="C:\Users\tcs\AppData\Local\Microsoft\Windows\Temporary Internet Files\Content.Outlook\9ARVN2PN\lightning and c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981200"/>
            <a:ext cx="5029200" cy="37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37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320"/>
            <a:ext cx="5574792" cy="1143000"/>
          </a:xfrm>
        </p:spPr>
        <p:txBody>
          <a:bodyPr/>
          <a:lstStyle/>
          <a:p>
            <a:r>
              <a:rPr lang="en-US" b="1" dirty="0" smtClean="0"/>
              <a:t>THUNDERSTORMS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524000"/>
            <a:ext cx="32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The SUN heats the Earth’s surface.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 surface heats the air above it.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This produces convection currents – </a:t>
            </a:r>
            <a:r>
              <a:rPr lang="en-US" sz="2400" u="sng" dirty="0"/>
              <a:t>warm air rises </a:t>
            </a:r>
            <a:r>
              <a:rPr lang="en-US" sz="2400" dirty="0"/>
              <a:t>and </a:t>
            </a:r>
            <a:r>
              <a:rPr lang="en-US" sz="2400" u="sng" dirty="0"/>
              <a:t>cool air sinks</a:t>
            </a:r>
            <a:r>
              <a:rPr lang="en-US" sz="2400" dirty="0"/>
              <a:t> in to replace it.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Tall clouds called </a:t>
            </a:r>
            <a:r>
              <a:rPr lang="en-US" sz="2400" b="1" dirty="0"/>
              <a:t>thunderheads</a:t>
            </a:r>
            <a:r>
              <a:rPr lang="en-US" sz="2400" dirty="0"/>
              <a:t> are formed.</a:t>
            </a:r>
            <a:endParaRPr lang="en-US" sz="2400" dirty="0"/>
          </a:p>
        </p:txBody>
      </p:sp>
      <p:pic>
        <p:nvPicPr>
          <p:cNvPr id="10241" name="Picture 1" descr="C:\Users\tcs\AppData\Local\Microsoft\Windows\Temporary Internet Files\Content.Outlook\9ARVN2PN\thunderstorm clouds (2).jpg"/>
          <p:cNvPicPr>
            <a:picLocks noChangeAspect="1" noChangeArrowheads="1"/>
          </p:cNvPicPr>
          <p:nvPr/>
        </p:nvPicPr>
        <p:blipFill>
          <a:blip r:embed="rId2" cstate="print"/>
          <a:srcRect l="4592" b="20408"/>
          <a:stretch>
            <a:fillRect/>
          </a:stretch>
        </p:blipFill>
        <p:spPr bwMode="auto">
          <a:xfrm>
            <a:off x="5638800" y="2133600"/>
            <a:ext cx="5029200" cy="3146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85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320"/>
            <a:ext cx="3288792" cy="1143000"/>
          </a:xfrm>
        </p:spPr>
        <p:txBody>
          <a:bodyPr/>
          <a:lstStyle/>
          <a:p>
            <a:r>
              <a:rPr lang="en-US" b="1" dirty="0" smtClean="0"/>
              <a:t>CLOUDS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1219201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A </a:t>
            </a:r>
            <a:r>
              <a:rPr lang="en-US" sz="2400" b="1" u="sng" dirty="0"/>
              <a:t>cloud</a:t>
            </a:r>
            <a:r>
              <a:rPr lang="en-US" sz="2400" dirty="0"/>
              <a:t> is a collection of millions of tiny water droplets.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4303456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Remember the </a:t>
            </a:r>
            <a:r>
              <a:rPr lang="en-US" sz="2000" b="1" dirty="0"/>
              <a:t>WATER CYCLE </a:t>
            </a:r>
            <a:r>
              <a:rPr lang="en-US" sz="2000" dirty="0"/>
              <a:t>–</a:t>
            </a:r>
          </a:p>
          <a:p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HEAT (Sun)</a:t>
            </a:r>
          </a:p>
          <a:p>
            <a:pPr>
              <a:buFont typeface="Wingdings"/>
              <a:buChar char="à"/>
            </a:pPr>
            <a:r>
              <a:rPr lang="en-US" sz="2000" dirty="0">
                <a:sym typeface="Wingdings" pitchFamily="2" charset="2"/>
              </a:rPr>
              <a:t>EVAPORATION       water vapor</a:t>
            </a:r>
          </a:p>
          <a:p>
            <a:pPr>
              <a:buFont typeface="Wingdings"/>
              <a:buChar char="à"/>
            </a:pPr>
            <a:r>
              <a:rPr lang="en-US" sz="2000" dirty="0">
                <a:sym typeface="Wingdings" pitchFamily="2" charset="2"/>
              </a:rPr>
              <a:t>cool air</a:t>
            </a:r>
          </a:p>
          <a:p>
            <a:r>
              <a:rPr lang="en-US" sz="2000" dirty="0">
                <a:sym typeface="Wingdings" pitchFamily="2" charset="2"/>
              </a:rPr>
              <a:t>CONDENSATION  water droplets</a:t>
            </a:r>
          </a:p>
          <a:p>
            <a:pPr>
              <a:buFont typeface="Wingdings"/>
              <a:buChar char="à"/>
            </a:pPr>
            <a:r>
              <a:rPr lang="en-US" sz="2000" dirty="0">
                <a:sym typeface="Wingdings" pitchFamily="2" charset="2"/>
              </a:rPr>
              <a:t>cloud formation</a:t>
            </a:r>
          </a:p>
          <a:p>
            <a:pPr>
              <a:buFont typeface="Wingdings"/>
              <a:buChar char="à"/>
            </a:pPr>
            <a:r>
              <a:rPr lang="en-US" sz="2000" dirty="0">
                <a:sym typeface="Wingdings" pitchFamily="2" charset="2"/>
              </a:rPr>
              <a:t>PRECIPITATION (rain, snow, sleet or hail)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8534400" y="1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hlinkClick r:id="rId2"/>
              </a:rPr>
              <a:t>http://youtu.be/ur0k7UDrrvg</a:t>
            </a:r>
            <a:endParaRPr lang="en-US" sz="1200" dirty="0"/>
          </a:p>
          <a:p>
            <a:r>
              <a:rPr lang="en-US" sz="1200" dirty="0"/>
              <a:t>4 min cloud types with music</a:t>
            </a:r>
            <a:endParaRPr lang="en-US" sz="1200" dirty="0"/>
          </a:p>
        </p:txBody>
      </p:sp>
      <p:pic>
        <p:nvPicPr>
          <p:cNvPr id="9218" name="Picture 2" descr="C:\Users\tcs\AppData\Local\Microsoft\Windows\Temporary Internet Files\Content.Outlook\9ARVN2PN\lightning and sn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971800"/>
            <a:ext cx="3860800" cy="2895600"/>
          </a:xfrm>
          <a:prstGeom prst="rect">
            <a:avLst/>
          </a:prstGeom>
          <a:noFill/>
        </p:spPr>
      </p:pic>
      <p:pic>
        <p:nvPicPr>
          <p:cNvPr id="8" name="Picture 1" descr="C:\Users\tcs\AppData\Local\Microsoft\Windows\Temporary Internet Files\Content.Outlook\9ARVN2PN\clouds.jpg"/>
          <p:cNvPicPr>
            <a:picLocks noChangeAspect="1" noChangeArrowheads="1"/>
          </p:cNvPicPr>
          <p:nvPr/>
        </p:nvPicPr>
        <p:blipFill>
          <a:blip r:embed="rId4" cstate="print"/>
          <a:srcRect b="16216"/>
          <a:stretch>
            <a:fillRect/>
          </a:stretch>
        </p:blipFill>
        <p:spPr bwMode="auto">
          <a:xfrm>
            <a:off x="5842000" y="1752600"/>
            <a:ext cx="3759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5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Hurricanes, Thunderstorms, &amp; Tornadoes</vt:lpstr>
      <vt:lpstr>Hurricanes</vt:lpstr>
      <vt:lpstr>Hurricanes</vt:lpstr>
      <vt:lpstr>Hurricanes – when they reach land</vt:lpstr>
      <vt:lpstr>Hurricanes</vt:lpstr>
      <vt:lpstr>THUNDERSTORMS</vt:lpstr>
      <vt:lpstr>THUNDERSTORMS</vt:lpstr>
      <vt:lpstr>THUNDERSTORMS</vt:lpstr>
      <vt:lpstr>CLOUDS</vt:lpstr>
      <vt:lpstr>Precipitation</vt:lpstr>
      <vt:lpstr>TORNADOES</vt:lpstr>
      <vt:lpstr>TORNADOES</vt:lpstr>
    </vt:vector>
  </TitlesOfParts>
  <Company>Ben Hill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Hurricanes, Thunderstorms, &amp; Tornadoes</dc:title>
  <dc:creator>Vaughn, Katrina</dc:creator>
  <cp:lastModifiedBy>Vaughn, Katrina</cp:lastModifiedBy>
  <cp:revision>1</cp:revision>
  <dcterms:created xsi:type="dcterms:W3CDTF">2015-10-21T19:20:16Z</dcterms:created>
  <dcterms:modified xsi:type="dcterms:W3CDTF">2015-10-21T19:20:36Z</dcterms:modified>
</cp:coreProperties>
</file>