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3" r:id="rId7"/>
    <p:sldId id="286" r:id="rId8"/>
    <p:sldId id="261" r:id="rId9"/>
    <p:sldId id="262" r:id="rId10"/>
    <p:sldId id="264" r:id="rId11"/>
    <p:sldId id="266" r:id="rId12"/>
    <p:sldId id="265" r:id="rId13"/>
    <p:sldId id="267" r:id="rId14"/>
    <p:sldId id="268" r:id="rId15"/>
    <p:sldId id="269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87" r:id="rId24"/>
    <p:sldId id="276" r:id="rId25"/>
    <p:sldId id="277" r:id="rId26"/>
    <p:sldId id="278" r:id="rId27"/>
    <p:sldId id="279" r:id="rId28"/>
    <p:sldId id="281" r:id="rId29"/>
    <p:sldId id="282" r:id="rId30"/>
    <p:sldId id="280" r:id="rId31"/>
    <p:sldId id="288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747C7-7C19-4330-B644-2D06799FC772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3480D-CFC5-4257-8390-A5CF8EBE9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3480D-CFC5-4257-8390-A5CF8EBE9E5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A353-D097-4C90-8DFC-9FEB109B4634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096F-599D-470D-A18F-69DE0FD35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http://www.bmb.psu.edu/courses/bisci004a/cells/membran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lstar.ote.cmu.edu/biology/MembranePage/index2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dirty="0" smtClean="0"/>
              <a:t>Homeostasis </a:t>
            </a:r>
            <a:endParaRPr lang="en-US" dirty="0"/>
          </a:p>
        </p:txBody>
      </p:sp>
      <p:pic>
        <p:nvPicPr>
          <p:cNvPr id="15362" name="Picture 2" descr="http://www.sciencephoto.com/image/214883/large/G4600099-Animal_cell_membrane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5048250" cy="33623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How do cells move molecules?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Cells maintain homeostasis by moving molecules in and out of the cell membrane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Passive Transport</a:t>
            </a:r>
          </a:p>
          <a:p>
            <a:pPr lvl="1"/>
            <a:r>
              <a:rPr lang="en-US" dirty="0" smtClean="0"/>
              <a:t>Requires no cellular energy (ATP made by the mitochondria) </a:t>
            </a:r>
          </a:p>
          <a:p>
            <a:pPr lvl="1"/>
            <a:r>
              <a:rPr lang="en-US" dirty="0" smtClean="0"/>
              <a:t>Example: Osmosis and Diffusion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Active Transport</a:t>
            </a:r>
          </a:p>
          <a:p>
            <a:pPr lvl="1"/>
            <a:r>
              <a:rPr lang="en-US" dirty="0" smtClean="0"/>
              <a:t>Requires the usage of ATP</a:t>
            </a:r>
          </a:p>
          <a:p>
            <a:pPr lvl="1"/>
            <a:r>
              <a:rPr lang="en-US" dirty="0" smtClean="0"/>
              <a:t>Example: Na/K pumps </a:t>
            </a:r>
          </a:p>
          <a:p>
            <a:endParaRPr lang="en-US" dirty="0" smtClean="0"/>
          </a:p>
        </p:txBody>
      </p:sp>
      <p:pic>
        <p:nvPicPr>
          <p:cNvPr id="24577" name="Picture 1" descr="C:\Documents and Settings\dwilson\Local Settings\Temporary Internet Files\Content.IE5\DPUVIFMO\MC9002342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19600"/>
            <a:ext cx="2767343" cy="17865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Freeform 4"/>
          <p:cNvSpPr>
            <a:spLocks/>
          </p:cNvSpPr>
          <p:nvPr/>
        </p:nvSpPr>
        <p:spPr bwMode="auto">
          <a:xfrm>
            <a:off x="0" y="762000"/>
            <a:ext cx="8110538" cy="5659438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509" y="477"/>
              </a:cxn>
              <a:cxn ang="0">
                <a:pos x="3333" y="3069"/>
              </a:cxn>
              <a:cxn ang="0">
                <a:pos x="5109" y="3453"/>
              </a:cxn>
            </a:cxnLst>
            <a:rect l="0" t="0" r="r" b="b"/>
            <a:pathLst>
              <a:path w="5109" h="3565">
                <a:moveTo>
                  <a:pt x="0" y="208"/>
                </a:moveTo>
                <a:cubicBezTo>
                  <a:pt x="249" y="253"/>
                  <a:pt x="953" y="0"/>
                  <a:pt x="1509" y="477"/>
                </a:cubicBezTo>
                <a:cubicBezTo>
                  <a:pt x="2065" y="954"/>
                  <a:pt x="2733" y="2573"/>
                  <a:pt x="3333" y="3069"/>
                </a:cubicBezTo>
                <a:cubicBezTo>
                  <a:pt x="3933" y="3565"/>
                  <a:pt x="4813" y="3389"/>
                  <a:pt x="5109" y="34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0" y="106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04800" y="10668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04800" y="3581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Concentration Gradient</a:t>
            </a:r>
            <a:r>
              <a:rPr lang="en-US" sz="1600" dirty="0">
                <a:latin typeface="Comic Sans MS" pitchFamily="66" charset="0"/>
              </a:rPr>
              <a:t> </a:t>
            </a: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1524000" y="76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67056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cellular energy (ATP) is used </a:t>
            </a:r>
          </a:p>
          <a:p>
            <a:r>
              <a:rPr lang="en-US" dirty="0" smtClean="0"/>
              <a:t>Diffusion</a:t>
            </a:r>
          </a:p>
          <a:p>
            <a:pPr lvl="1"/>
            <a:r>
              <a:rPr lang="en-US" dirty="0" smtClean="0"/>
              <a:t>The movement of molecules from an area of high concentration to low concentration </a:t>
            </a:r>
            <a:endParaRPr lang="en-US" dirty="0"/>
          </a:p>
        </p:txBody>
      </p:sp>
      <p:pic>
        <p:nvPicPr>
          <p:cNvPr id="4" name="Picture 4" descr="The image “http://discover.edventures.com/images/termlib/p/passive_transport/support.gif” cannot be displayed, because it contains errors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962400"/>
            <a:ext cx="2971800" cy="23119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r>
              <a:rPr lang="en-US" dirty="0" smtClean="0"/>
              <a:t>Equilibrium: When the concentration of molecules on both sides of the membrane are equal</a:t>
            </a:r>
          </a:p>
          <a:p>
            <a:pPr lvl="1"/>
            <a:r>
              <a:rPr lang="en-US" dirty="0" smtClean="0"/>
              <a:t>No more movement will happen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b="6561"/>
          <a:stretch>
            <a:fillRect/>
          </a:stretch>
        </p:blipFill>
        <p:spPr bwMode="auto">
          <a:xfrm>
            <a:off x="1066800" y="3048000"/>
            <a:ext cx="6934200" cy="253365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2895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Molecule of dye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76400" y="3124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38600" y="2895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/>
              <a:t>Membrane 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95800" y="3124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72200" y="2895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/>
              <a:t>Equal on both sides 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4953000"/>
          </a:xfrm>
        </p:spPr>
        <p:txBody>
          <a:bodyPr/>
          <a:lstStyle/>
          <a:p>
            <a:r>
              <a:rPr lang="en-US" dirty="0" smtClean="0"/>
              <a:t>Facilitated Diffusion:</a:t>
            </a:r>
          </a:p>
          <a:p>
            <a:pPr lvl="1"/>
            <a:r>
              <a:rPr lang="en-US" dirty="0" smtClean="0"/>
              <a:t>Facilitate- “to help”</a:t>
            </a:r>
          </a:p>
          <a:p>
            <a:pPr lvl="1"/>
            <a:r>
              <a:rPr lang="en-US" dirty="0" smtClean="0"/>
              <a:t>Molecules that can not pass through the phospholipid layer pass through proteins </a:t>
            </a:r>
          </a:p>
          <a:p>
            <a:pPr lvl="1"/>
            <a:r>
              <a:rPr lang="en-US" dirty="0" smtClean="0"/>
              <a:t>Glucose </a:t>
            </a:r>
          </a:p>
          <a:p>
            <a:pPr lvl="2"/>
            <a:r>
              <a:rPr lang="en-US" dirty="0" smtClean="0"/>
              <a:t>Blood sugar </a:t>
            </a:r>
          </a:p>
          <a:p>
            <a:endParaRPr lang="en-US" dirty="0"/>
          </a:p>
        </p:txBody>
      </p:sp>
      <p:pic>
        <p:nvPicPr>
          <p:cNvPr id="1026" name="Picture 2" descr="http://schoolworkhelper.net/wp-content/uploads/2010/07/faciliated-diffusion.jpg"/>
          <p:cNvPicPr>
            <a:picLocks noChangeAspect="1" noChangeArrowheads="1"/>
          </p:cNvPicPr>
          <p:nvPr/>
        </p:nvPicPr>
        <p:blipFill>
          <a:blip r:embed="rId3" cstate="print"/>
          <a:srcRect t="22222" b="13333"/>
          <a:stretch>
            <a:fillRect/>
          </a:stretch>
        </p:blipFill>
        <p:spPr bwMode="auto">
          <a:xfrm>
            <a:off x="1752600" y="3810000"/>
            <a:ext cx="5410200" cy="26149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r>
              <a:rPr lang="en-US" dirty="0" smtClean="0"/>
              <a:t>Osmosis:</a:t>
            </a:r>
          </a:p>
          <a:p>
            <a:pPr lvl="1"/>
            <a:r>
              <a:rPr lang="en-US" dirty="0" smtClean="0"/>
              <a:t>The diffusion of H</a:t>
            </a:r>
            <a:r>
              <a:rPr lang="en-US" baseline="-25000" dirty="0" smtClean="0"/>
              <a:t>2</a:t>
            </a:r>
            <a:r>
              <a:rPr lang="en-US" dirty="0" smtClean="0"/>
              <a:t>O across a cell membrane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moves from high concentration to lower concentration  </a:t>
            </a:r>
            <a:endParaRPr lang="en-US" dirty="0"/>
          </a:p>
        </p:txBody>
      </p:sp>
      <p:pic>
        <p:nvPicPr>
          <p:cNvPr id="26626" name="Picture 2" descr="http://users.bergen.org/dondew/bio/AnP/AnP2/AnP2Tri1/AnP2Tri1QFYC1osm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5867400" cy="4029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505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a lot of H</a:t>
            </a:r>
            <a:r>
              <a:rPr lang="en-US" baseline="-25000" dirty="0" smtClean="0"/>
              <a:t>2</a:t>
            </a:r>
            <a:r>
              <a:rPr lang="en-US" dirty="0" smtClean="0"/>
              <a:t>O=Lower concentration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3505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lot of H</a:t>
            </a:r>
            <a:r>
              <a:rPr lang="en-US" baseline="-25000" dirty="0" smtClean="0"/>
              <a:t>2</a:t>
            </a:r>
            <a:r>
              <a:rPr lang="en-US" dirty="0" smtClean="0"/>
              <a:t>O=Higher concentration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715000"/>
          </a:xfrm>
        </p:spPr>
        <p:txBody>
          <a:bodyPr/>
          <a:lstStyle/>
          <a:p>
            <a:r>
              <a:rPr lang="en-US" dirty="0" smtClean="0"/>
              <a:t>Just a reminder…..</a:t>
            </a:r>
          </a:p>
          <a:p>
            <a:pPr lvl="1"/>
            <a:r>
              <a:rPr lang="en-US" dirty="0" smtClean="0"/>
              <a:t>Solute: What is being dissolved</a:t>
            </a:r>
          </a:p>
          <a:p>
            <a:pPr lvl="1"/>
            <a:r>
              <a:rPr lang="en-US" dirty="0" smtClean="0"/>
              <a:t>Solvent: What is doing the dissolving</a:t>
            </a:r>
          </a:p>
          <a:p>
            <a:pPr lvl="2"/>
            <a:r>
              <a:rPr lang="en-US" dirty="0" smtClean="0"/>
              <a:t>Water is the universal solvent </a:t>
            </a:r>
          </a:p>
          <a:p>
            <a:pPr lvl="1"/>
            <a:r>
              <a:rPr lang="en-US" dirty="0" smtClean="0"/>
              <a:t>When making sweet tea-</a:t>
            </a:r>
          </a:p>
          <a:p>
            <a:pPr lvl="2"/>
            <a:r>
              <a:rPr lang="en-US" dirty="0" smtClean="0"/>
              <a:t>The water is the solvent </a:t>
            </a:r>
          </a:p>
          <a:p>
            <a:pPr lvl="2"/>
            <a:r>
              <a:rPr lang="en-US" dirty="0" smtClean="0"/>
              <a:t>The tea and sugar are the solutes </a:t>
            </a:r>
          </a:p>
          <a:p>
            <a:pPr lvl="1"/>
            <a:endParaRPr lang="en-US" dirty="0"/>
          </a:p>
        </p:txBody>
      </p:sp>
      <p:pic>
        <p:nvPicPr>
          <p:cNvPr id="45058" name="Picture 2" descr="http://www.addabbo.org/images/EHR_Images/remi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2966">
            <a:off x="6468662" y="266454"/>
            <a:ext cx="2408883" cy="2408883"/>
          </a:xfrm>
          <a:prstGeom prst="rect">
            <a:avLst/>
          </a:prstGeom>
          <a:noFill/>
        </p:spPr>
      </p:pic>
      <p:pic>
        <p:nvPicPr>
          <p:cNvPr id="5" name="Picture 6" descr="http://t1.gstatic.com/images?q=tbn:ANd9GcSvsRoSaRSedNIekM7tAL-_ZKN6glYIO1yi5Q8sgjjCBqyOqNjmrpnb_ac5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960812"/>
            <a:ext cx="17526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17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Osmosis creates different conditions for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Hypotonic:</a:t>
            </a:r>
          </a:p>
          <a:p>
            <a:pPr marL="914400" lvl="1" indent="-514350"/>
            <a:r>
              <a:rPr lang="en-US" dirty="0" smtClean="0"/>
              <a:t>Hypo= lower </a:t>
            </a:r>
          </a:p>
          <a:p>
            <a:pPr marL="914400" lvl="1" indent="-514350"/>
            <a:r>
              <a:rPr lang="en-US" dirty="0" smtClean="0"/>
              <a:t>Concentration of solute molecules is lower in the environment than in the cell </a:t>
            </a:r>
          </a:p>
          <a:p>
            <a:pPr marL="914400" lvl="1" indent="-514350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moves into the cell and it swells</a:t>
            </a:r>
          </a:p>
          <a:p>
            <a:pPr marL="1314450" lvl="2" indent="-514350"/>
            <a:r>
              <a:rPr lang="en-US" dirty="0" smtClean="0"/>
              <a:t>Eventually the cell will burst if H</a:t>
            </a:r>
            <a:r>
              <a:rPr lang="en-US" baseline="-25000" dirty="0" smtClean="0"/>
              <a:t>2</a:t>
            </a:r>
            <a:r>
              <a:rPr lang="en-US" dirty="0" smtClean="0"/>
              <a:t>O does not move out of the cell  (cytolysis)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7650" name="Picture 2" descr="http://www.biology.arizona.edu/cell_bio/problem_sets/membranes/graphics/osmosis_anim.gif"/>
          <p:cNvPicPr>
            <a:picLocks noChangeAspect="1" noChangeArrowheads="1"/>
          </p:cNvPicPr>
          <p:nvPr/>
        </p:nvPicPr>
        <p:blipFill>
          <a:blip r:embed="rId3" cstate="print"/>
          <a:srcRect l="67546"/>
          <a:stretch>
            <a:fillRect/>
          </a:stretch>
        </p:blipFill>
        <p:spPr bwMode="auto">
          <a:xfrm>
            <a:off x="3886200" y="3733800"/>
            <a:ext cx="2590800" cy="29067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yp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5943600" cy="50264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1905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 is 90%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90% +10% </a:t>
            </a:r>
            <a:r>
              <a:rPr lang="en-US" dirty="0" err="1" smtClean="0"/>
              <a:t>NaCl</a:t>
            </a:r>
            <a:r>
              <a:rPr lang="en-US" dirty="0" smtClean="0"/>
              <a:t>= 100%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56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is 80%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90% +20% </a:t>
            </a:r>
            <a:r>
              <a:rPr lang="en-US" dirty="0" err="1" smtClean="0"/>
              <a:t>NaCl</a:t>
            </a:r>
            <a:r>
              <a:rPr lang="en-US" dirty="0" smtClean="0"/>
              <a:t>= 100%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09800" y="48768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81600" y="2514600"/>
            <a:ext cx="1295400" cy="609600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58674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Hypertonic</a:t>
            </a:r>
          </a:p>
          <a:p>
            <a:pPr marL="914400" lvl="1" indent="-514350"/>
            <a:r>
              <a:rPr lang="en-US" dirty="0" smtClean="0"/>
              <a:t>Hyper= Higher </a:t>
            </a:r>
          </a:p>
          <a:p>
            <a:pPr marL="914400" lvl="1" indent="-514350"/>
            <a:r>
              <a:rPr lang="en-US" dirty="0" smtClean="0"/>
              <a:t>Concentration of solute molecules is higher in the environment than in the cell </a:t>
            </a:r>
          </a:p>
          <a:p>
            <a:pPr marL="914400" lvl="1" indent="-514350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will leave the cell and it will shrink </a:t>
            </a:r>
          </a:p>
          <a:p>
            <a:pPr marL="914400" lvl="1" indent="-514350"/>
            <a:r>
              <a:rPr lang="en-US" dirty="0" smtClean="0"/>
              <a:t>Example: Dehydration</a:t>
            </a:r>
          </a:p>
          <a:p>
            <a:pPr marL="914400" lvl="1" indent="-514350"/>
            <a:endParaRPr lang="en-US" dirty="0"/>
          </a:p>
        </p:txBody>
      </p:sp>
      <p:pic>
        <p:nvPicPr>
          <p:cNvPr id="28674" name="Picture 2" descr="http://www.biology.arizona.edu/cell_bio/problem_sets/membranes/graphics/osmosis_anim.gif"/>
          <p:cNvPicPr>
            <a:picLocks noChangeAspect="1" noChangeArrowheads="1"/>
          </p:cNvPicPr>
          <p:nvPr/>
        </p:nvPicPr>
        <p:blipFill>
          <a:blip r:embed="rId3" cstate="print"/>
          <a:srcRect r="60563" b="-6769"/>
          <a:stretch>
            <a:fillRect/>
          </a:stretch>
        </p:blipFill>
        <p:spPr bwMode="auto">
          <a:xfrm>
            <a:off x="3429000" y="3733800"/>
            <a:ext cx="2438400" cy="24037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Homeo-What?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Homeo= Same </a:t>
            </a:r>
          </a:p>
          <a:p>
            <a:r>
              <a:rPr lang="en-US" dirty="0" smtClean="0"/>
              <a:t>Stasis= State</a:t>
            </a:r>
          </a:p>
          <a:p>
            <a:r>
              <a:rPr lang="en-US" dirty="0" smtClean="0"/>
              <a:t>Homeostasis: Maintaining a constant internal balance </a:t>
            </a:r>
          </a:p>
          <a:p>
            <a:pPr lvl="1"/>
            <a:r>
              <a:rPr lang="en-US" dirty="0" smtClean="0"/>
              <a:t>Example: When your body temperature is over 98.6</a:t>
            </a:r>
            <a:r>
              <a:rPr lang="en-US" baseline="30000" dirty="0" smtClean="0"/>
              <a:t>o</a:t>
            </a:r>
            <a:r>
              <a:rPr lang="en-US" dirty="0" smtClean="0"/>
              <a:t>, your body is out of homeostasis </a:t>
            </a:r>
          </a:p>
          <a:p>
            <a:pPr lvl="1"/>
            <a:r>
              <a:rPr lang="en-US" dirty="0" smtClean="0"/>
              <a:t>Example: When you are dehydrated, your body is out of homeostasis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 descr="C:\Documents and Settings\dwilson\Local Settings\Temporary Internet Files\Content.IE5\W5TQ7C0Z\MC9003897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"/>
            <a:ext cx="1818742" cy="178948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yper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257800" cy="44467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213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 is 80%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80% +20% </a:t>
            </a:r>
            <a:r>
              <a:rPr lang="en-US" dirty="0" err="1" smtClean="0"/>
              <a:t>NaCl</a:t>
            </a:r>
            <a:r>
              <a:rPr lang="en-US" dirty="0" smtClean="0"/>
              <a:t>= 100%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19600" y="2438400"/>
            <a:ext cx="1295400" cy="609600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556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is 90%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90% +10% </a:t>
            </a:r>
            <a:r>
              <a:rPr lang="en-US" dirty="0" err="1" smtClean="0"/>
              <a:t>NaCl</a:t>
            </a:r>
            <a:r>
              <a:rPr lang="en-US" dirty="0" smtClean="0"/>
              <a:t>= 100%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00200" y="5029200"/>
            <a:ext cx="1447800" cy="609600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Isotonic</a:t>
            </a:r>
          </a:p>
          <a:p>
            <a:pPr marL="914400" lvl="1" indent="-514350"/>
            <a:r>
              <a:rPr lang="en-US" dirty="0" err="1" smtClean="0"/>
              <a:t>Iso</a:t>
            </a:r>
            <a:r>
              <a:rPr lang="en-US" dirty="0" smtClean="0"/>
              <a:t>= equal </a:t>
            </a:r>
          </a:p>
          <a:p>
            <a:pPr marL="914400" lvl="1" indent="-514350"/>
            <a:r>
              <a:rPr lang="en-US" dirty="0" smtClean="0"/>
              <a:t>The concentration of the solute molecules is equal on both sides of the cell membrane</a:t>
            </a:r>
          </a:p>
          <a:p>
            <a:pPr marL="914400" lvl="1" indent="-514350"/>
            <a:r>
              <a:rPr lang="en-US" dirty="0" smtClean="0"/>
              <a:t>Cells neither </a:t>
            </a:r>
            <a:r>
              <a:rPr lang="en-US" smtClean="0"/>
              <a:t>gain </a:t>
            </a:r>
            <a:r>
              <a:rPr lang="en-US" smtClean="0"/>
              <a:t>nor lose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914400" lvl="1" indent="-514350"/>
            <a:r>
              <a:rPr lang="en-US" dirty="0" smtClean="0"/>
              <a:t>Cells are in homeostasis </a:t>
            </a:r>
            <a:endParaRPr lang="en-US" dirty="0"/>
          </a:p>
        </p:txBody>
      </p:sp>
      <p:pic>
        <p:nvPicPr>
          <p:cNvPr id="30722" name="Picture 2" descr="http://www.biology.arizona.edu/cell_bio/problem_sets/membranes/graphics/osmosis_ani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05200"/>
            <a:ext cx="6068938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alem.k12.va.us/staff/jwright/vocabulary/isoton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1" y="1066800"/>
            <a:ext cx="5630540" cy="457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Franklin Gothic Heavy" pitchFamily="34" charset="0"/>
              </a:rPr>
              <a:t>Complete Catch It Questions 3-6</a:t>
            </a:r>
          </a:p>
        </p:txBody>
      </p:sp>
      <p:sp>
        <p:nvSpPr>
          <p:cNvPr id="4" name="Curved Up Ribbon 3"/>
          <p:cNvSpPr/>
          <p:nvPr/>
        </p:nvSpPr>
        <p:spPr>
          <a:xfrm>
            <a:off x="1143000" y="609600"/>
            <a:ext cx="7543800" cy="2286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4191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Comp Book Time! </a:t>
            </a:r>
            <a:endParaRPr lang="en-US" dirty="0"/>
          </a:p>
        </p:txBody>
      </p:sp>
      <p:pic>
        <p:nvPicPr>
          <p:cNvPr id="5125" name="Picture 2" descr="C:\Documents and Settings\dwilson\Local Settings\Temporary Internet Files\Content.IE5\6YVEYQXU\MC9003666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91000"/>
            <a:ext cx="2514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5943600"/>
          </a:xfrm>
        </p:spPr>
        <p:txBody>
          <a:bodyPr/>
          <a:lstStyle/>
          <a:p>
            <a:r>
              <a:rPr lang="en-US" dirty="0" smtClean="0"/>
              <a:t>Cytolysis:</a:t>
            </a:r>
          </a:p>
          <a:p>
            <a:pPr lvl="1"/>
            <a:r>
              <a:rPr lang="en-US" dirty="0" smtClean="0"/>
              <a:t>An animal cell in a hypotonic environment will eventually swell and burst</a:t>
            </a:r>
          </a:p>
          <a:p>
            <a:r>
              <a:rPr lang="en-US" dirty="0" err="1" smtClean="0"/>
              <a:t>Turgor</a:t>
            </a:r>
            <a:r>
              <a:rPr lang="en-US" dirty="0" smtClean="0"/>
              <a:t> Pressure:</a:t>
            </a:r>
          </a:p>
          <a:p>
            <a:pPr lvl="1"/>
            <a:r>
              <a:rPr lang="en-US" dirty="0" smtClean="0"/>
              <a:t>A plant cell is restricted by the cell wall </a:t>
            </a:r>
          </a:p>
          <a:p>
            <a:pPr lvl="1"/>
            <a:r>
              <a:rPr lang="en-US" dirty="0" smtClean="0"/>
              <a:t>A plant cell in a hypotonic environment will stand up to gain access to more sunlight </a:t>
            </a:r>
          </a:p>
          <a:p>
            <a:pPr lvl="2"/>
            <a:r>
              <a:rPr lang="en-US" dirty="0" smtClean="0"/>
              <a:t>Cells do not burst due to the cell wall </a:t>
            </a:r>
          </a:p>
        </p:txBody>
      </p:sp>
      <p:pic>
        <p:nvPicPr>
          <p:cNvPr id="4" name="Picture 8" descr="cytoly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21203"/>
            <a:ext cx="3429000" cy="2257175"/>
          </a:xfrm>
          <a:prstGeom prst="rect">
            <a:avLst/>
          </a:prstGeom>
          <a:noFill/>
        </p:spPr>
      </p:pic>
      <p:pic>
        <p:nvPicPr>
          <p:cNvPr id="5" name="Picture 4" descr="The image “http://mil.citrus.cc.ca.us/cat2courses/bio104/ChapterNotes/images/ch4/0072l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t="16589" r="50000"/>
          <a:stretch>
            <a:fillRect/>
          </a:stretch>
        </p:blipFill>
        <p:spPr bwMode="auto">
          <a:xfrm>
            <a:off x="6248400" y="3352800"/>
            <a:ext cx="2493963" cy="31194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smtClean="0"/>
              <a:t>Plasmolysis: When a plant cell is in a hypertonic environment, water leaves the cell and the vacuole shrinks</a:t>
            </a:r>
          </a:p>
          <a:p>
            <a:pPr lvl="1"/>
            <a:r>
              <a:rPr lang="en-US" dirty="0" smtClean="0"/>
              <a:t>Plant wilting </a:t>
            </a:r>
            <a:endParaRPr lang="en-US" dirty="0"/>
          </a:p>
        </p:txBody>
      </p:sp>
      <p:pic>
        <p:nvPicPr>
          <p:cNvPr id="4" name="Picture 5" descr="The image “http://mil.citrus.cc.ca.us/cat2courses/bio104/ChapterNotes/images/ch4/0072l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l="50000" t="14734"/>
          <a:stretch>
            <a:fillRect/>
          </a:stretch>
        </p:blipFill>
        <p:spPr bwMode="auto">
          <a:xfrm>
            <a:off x="5029200" y="2286000"/>
            <a:ext cx="3048000" cy="3896139"/>
          </a:xfrm>
          <a:prstGeom prst="rect">
            <a:avLst/>
          </a:prstGeom>
          <a:noFill/>
        </p:spPr>
      </p:pic>
      <p:pic>
        <p:nvPicPr>
          <p:cNvPr id="10242" name="Picture 2" descr="http://wpcontent.answcdn.com/wikipedia/commons/thumb/a/ab/Turgor_pressure_on_plant_cells_diagram.svg/220px-Turgor_pressure_on_plant_cells_diagram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4200"/>
            <a:ext cx="4419600" cy="174775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Active 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dirty="0" smtClean="0"/>
              <a:t>Cellular Energy (ATP) is used </a:t>
            </a:r>
          </a:p>
          <a:p>
            <a:r>
              <a:rPr lang="en-US" dirty="0" smtClean="0"/>
              <a:t>Moving molecules from an area of low concentration to an area of high concentration</a:t>
            </a:r>
          </a:p>
          <a:p>
            <a:r>
              <a:rPr lang="en-US" dirty="0" smtClean="0"/>
              <a:t>Na/K pumps in neurons </a:t>
            </a:r>
          </a:p>
        </p:txBody>
      </p:sp>
      <p:pic>
        <p:nvPicPr>
          <p:cNvPr id="33794" name="Picture 2" descr="http://www.biology4kids.com/files/art/cell2_active1_240x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3276600" cy="2457450"/>
          </a:xfrm>
          <a:prstGeom prst="rect">
            <a:avLst/>
          </a:prstGeom>
          <a:noFill/>
        </p:spPr>
      </p:pic>
      <p:pic>
        <p:nvPicPr>
          <p:cNvPr id="33796" name="Picture 4" descr="http://writespeaksell.com/wp-content/uploads/2010/03/Salmon-imming_730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505200" cy="31051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4525963"/>
          </a:xfrm>
        </p:spPr>
        <p:txBody>
          <a:bodyPr/>
          <a:lstStyle/>
          <a:p>
            <a:r>
              <a:rPr lang="en-US" dirty="0" err="1" smtClean="0"/>
              <a:t>Endocytosis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Endo= into </a:t>
            </a:r>
          </a:p>
          <a:p>
            <a:pPr lvl="1"/>
            <a:r>
              <a:rPr lang="en-US" dirty="0" err="1" smtClean="0"/>
              <a:t>Cyto</a:t>
            </a:r>
            <a:r>
              <a:rPr lang="en-US" dirty="0" smtClean="0"/>
              <a:t>= cell </a:t>
            </a:r>
          </a:p>
          <a:p>
            <a:pPr lvl="1"/>
            <a:r>
              <a:rPr lang="en-US" dirty="0" smtClean="0"/>
              <a:t>Cell membranes change shape to allow large molecules to enter the cell </a:t>
            </a:r>
          </a:p>
          <a:p>
            <a:pPr lvl="1"/>
            <a:r>
              <a:rPr lang="en-US" dirty="0" smtClean="0"/>
              <a:t>Example: cells engulf protein molecules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7181"/>
          <a:stretch>
            <a:fillRect/>
          </a:stretch>
        </p:blipFill>
        <p:spPr bwMode="auto">
          <a:xfrm>
            <a:off x="1676400" y="3581400"/>
            <a:ext cx="6096000" cy="28074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Endocytosis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Pinocytosis</a:t>
            </a:r>
          </a:p>
          <a:p>
            <a:pPr marL="971550" lvl="1" indent="-514350"/>
            <a:r>
              <a:rPr lang="en-US" dirty="0" err="1" smtClean="0"/>
              <a:t>Pino</a:t>
            </a:r>
            <a:r>
              <a:rPr lang="en-US" dirty="0" smtClean="0"/>
              <a:t>= Drinking</a:t>
            </a:r>
          </a:p>
          <a:p>
            <a:pPr marL="971550" lvl="1" indent="-514350"/>
            <a:r>
              <a:rPr lang="en-US" dirty="0" err="1" smtClean="0"/>
              <a:t>Cyto</a:t>
            </a:r>
            <a:r>
              <a:rPr lang="en-US" dirty="0" smtClean="0"/>
              <a:t>= Cell </a:t>
            </a:r>
          </a:p>
          <a:p>
            <a:pPr marL="971550" lvl="1" indent="-514350"/>
            <a:r>
              <a:rPr lang="en-US" dirty="0" smtClean="0"/>
              <a:t>The movement of solutes or fluids into the cell </a:t>
            </a:r>
          </a:p>
        </p:txBody>
      </p:sp>
      <p:pic>
        <p:nvPicPr>
          <p:cNvPr id="38914" name="Picture 2" descr="http://images.wellcome.ac.uk/indexplus/obf_images/1a/01/a069d60dfb68c403560c02b78a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971800"/>
            <a:ext cx="5181600" cy="37404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52596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 err="1" smtClean="0"/>
              <a:t>Phagocytosis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Phag</a:t>
            </a:r>
            <a:r>
              <a:rPr lang="en-US" dirty="0" smtClean="0"/>
              <a:t>= to eat</a:t>
            </a:r>
          </a:p>
          <a:p>
            <a:pPr marL="914400" lvl="1" indent="-514350"/>
            <a:r>
              <a:rPr lang="en-US" dirty="0" err="1" smtClean="0"/>
              <a:t>Cyto</a:t>
            </a:r>
            <a:r>
              <a:rPr lang="en-US" dirty="0" smtClean="0"/>
              <a:t>= cell </a:t>
            </a:r>
          </a:p>
          <a:p>
            <a:pPr marL="914400" lvl="1" indent="-514350"/>
            <a:r>
              <a:rPr lang="en-US" dirty="0" smtClean="0"/>
              <a:t>The movement of large particles or entire organisms into a cell </a:t>
            </a:r>
          </a:p>
          <a:p>
            <a:pPr marL="914400" lvl="1" indent="-514350"/>
            <a:r>
              <a:rPr lang="en-US" dirty="0" smtClean="0"/>
              <a:t>Example: White Blood Cells (</a:t>
            </a:r>
            <a:r>
              <a:rPr lang="en-US" dirty="0" err="1" smtClean="0"/>
              <a:t>wbc</a:t>
            </a:r>
            <a:r>
              <a:rPr lang="en-US" dirty="0" smtClean="0"/>
              <a:t>), Amoeba </a:t>
            </a:r>
            <a:endParaRPr lang="en-US" dirty="0"/>
          </a:p>
        </p:txBody>
      </p:sp>
      <p:pic>
        <p:nvPicPr>
          <p:cNvPr id="41986" name="Picture 2" descr="http://t0.gstatic.com/images?q=tbn:ANd9GcShvGzTzfMGOTIcC5cFVmhqs0A7M1_BvcrKc4JEfGJMQFBTbvmRRg7Ro-ke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97" y="3429000"/>
            <a:ext cx="4603303" cy="3130926"/>
          </a:xfrm>
          <a:prstGeom prst="rect">
            <a:avLst/>
          </a:prstGeom>
          <a:noFill/>
        </p:spPr>
      </p:pic>
      <p:pic>
        <p:nvPicPr>
          <p:cNvPr id="41988" name="Picture 4" descr="http://leavingbio.net/Amoeba/Amoeba_files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4077165" cy="29718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maintain homeostasis?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Membranes! </a:t>
            </a:r>
          </a:p>
          <a:p>
            <a:r>
              <a:rPr lang="en-US" dirty="0" smtClean="0"/>
              <a:t>Surrounds the outer portion of an animal cell</a:t>
            </a:r>
          </a:p>
          <a:p>
            <a:r>
              <a:rPr lang="en-US" dirty="0" smtClean="0"/>
              <a:t>Is found inside of the cell wall of a plant cell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macronutrients.net/wp-content/uploads/2011/12/Homeosta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3581400" cy="24975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4038600"/>
          </a:xfrm>
        </p:spPr>
        <p:txBody>
          <a:bodyPr/>
          <a:lstStyle/>
          <a:p>
            <a:r>
              <a:rPr lang="en-US" dirty="0" err="1" smtClean="0"/>
              <a:t>Exocytosis</a:t>
            </a:r>
            <a:endParaRPr lang="en-US" dirty="0" smtClean="0"/>
          </a:p>
          <a:p>
            <a:pPr lvl="1"/>
            <a:r>
              <a:rPr lang="en-US" dirty="0" err="1" smtClean="0"/>
              <a:t>Exo</a:t>
            </a:r>
            <a:r>
              <a:rPr lang="en-US" dirty="0" smtClean="0"/>
              <a:t>= exit</a:t>
            </a:r>
          </a:p>
          <a:p>
            <a:pPr lvl="1"/>
            <a:r>
              <a:rPr lang="en-US" dirty="0" err="1" smtClean="0"/>
              <a:t>Cyto</a:t>
            </a:r>
            <a:r>
              <a:rPr lang="en-US" dirty="0" smtClean="0"/>
              <a:t>= cell</a:t>
            </a:r>
          </a:p>
          <a:p>
            <a:pPr lvl="1"/>
            <a:r>
              <a:rPr lang="en-US" dirty="0" smtClean="0"/>
              <a:t>Passage of large molecules to the outside of the cell</a:t>
            </a:r>
          </a:p>
          <a:p>
            <a:pPr lvl="1"/>
            <a:r>
              <a:rPr lang="en-US" dirty="0" smtClean="0"/>
              <a:t>The cell membrane changes shape</a:t>
            </a:r>
          </a:p>
          <a:p>
            <a:pPr lvl="1"/>
            <a:r>
              <a:rPr lang="en-US" dirty="0" smtClean="0"/>
              <a:t>Example: Waste products are secreted into the environment, Golgi Body secretions, Hormones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7066"/>
          <a:stretch>
            <a:fillRect/>
          </a:stretch>
        </p:blipFill>
        <p:spPr bwMode="auto">
          <a:xfrm>
            <a:off x="1752600" y="4267200"/>
            <a:ext cx="5257800" cy="241729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838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dirty="0" smtClean="0">
                <a:latin typeface="Franklin Gothic Heavy" pitchFamily="34" charset="0"/>
              </a:rPr>
              <a:t>Complete Catch It Questions 7-10</a:t>
            </a:r>
          </a:p>
          <a:p>
            <a:pPr algn="ctr">
              <a:buFontTx/>
              <a:buNone/>
            </a:pPr>
            <a:endParaRPr lang="en-US" dirty="0" smtClean="0">
              <a:latin typeface="Franklin Gothic Heavy" pitchFamily="34" charset="0"/>
            </a:endParaRPr>
          </a:p>
        </p:txBody>
      </p:sp>
      <p:sp>
        <p:nvSpPr>
          <p:cNvPr id="4" name="Curved Up Ribbon 3"/>
          <p:cNvSpPr/>
          <p:nvPr/>
        </p:nvSpPr>
        <p:spPr>
          <a:xfrm>
            <a:off x="1143000" y="609600"/>
            <a:ext cx="7543800" cy="2286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4191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Comp Book Time! </a:t>
            </a:r>
            <a:endParaRPr lang="en-US" dirty="0"/>
          </a:p>
        </p:txBody>
      </p:sp>
      <p:pic>
        <p:nvPicPr>
          <p:cNvPr id="5125" name="Picture 2" descr="C:\Documents and Settings\dwilson\Local Settings\Temporary Internet Files\Content.IE5\6YVEYQXU\MC9003666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91000"/>
            <a:ext cx="2514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Type of cell - ___________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7162800" y="381000"/>
            <a:ext cx="1524000" cy="1676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Type of solution - _____________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How will water move?  _____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6670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By what process?  ______________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57200" y="3352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How will salt move?  ______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371600" y="3962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By what process?  _______________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What will happen to the cell?  _____________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371600" y="5867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Biological term - __________________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086600" y="2209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45% NaCl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239000" y="83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8.5% NaCl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239000" y="1219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91.5% H</a:t>
            </a:r>
            <a:r>
              <a:rPr lang="en-US" sz="1800" baseline="-25000"/>
              <a:t>2</a:t>
            </a:r>
            <a:r>
              <a:rPr lang="en-US" sz="1800"/>
              <a:t>O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086600" y="2590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55% H</a:t>
            </a:r>
            <a:r>
              <a:rPr lang="en-US" sz="1800" baseline="-25000"/>
              <a:t>2</a:t>
            </a:r>
            <a:r>
              <a:rPr lang="en-US" sz="1800"/>
              <a:t>O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048000" y="304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Animal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733800" y="990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hypertonic</a:t>
            </a:r>
          </a:p>
        </p:txBody>
      </p:sp>
      <p:cxnSp>
        <p:nvCxnSpPr>
          <p:cNvPr id="28693" name="AutoShape 21"/>
          <p:cNvCxnSpPr>
            <a:cxnSpLocks noChangeShapeType="1"/>
          </p:cNvCxnSpPr>
          <p:nvPr/>
        </p:nvCxnSpPr>
        <p:spPr bwMode="auto">
          <a:xfrm flipV="1">
            <a:off x="8458200" y="1066800"/>
            <a:ext cx="152400" cy="1385888"/>
          </a:xfrm>
          <a:prstGeom prst="curvedConnector3">
            <a:avLst>
              <a:gd name="adj1" fmla="val 250000"/>
            </a:avLst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</p:cxnSp>
      <p:cxnSp>
        <p:nvCxnSpPr>
          <p:cNvPr id="28695" name="AutoShape 23"/>
          <p:cNvCxnSpPr>
            <a:cxnSpLocks noChangeShapeType="1"/>
            <a:stCxn id="28685" idx="1"/>
            <a:endCxn id="28686" idx="1"/>
          </p:cNvCxnSpPr>
          <p:nvPr/>
        </p:nvCxnSpPr>
        <p:spPr bwMode="auto">
          <a:xfrm rot="10800000" flipV="1">
            <a:off x="7086600" y="1403350"/>
            <a:ext cx="152400" cy="1371600"/>
          </a:xfrm>
          <a:prstGeom prst="curvedConnector3">
            <a:avLst>
              <a:gd name="adj1" fmla="val 250000"/>
            </a:avLst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</p:cxn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4419600" y="1676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876800" y="25908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osmosis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4114800" y="3276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4800600" y="38862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diffusion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638800" y="48768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shrink in size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419600" y="5715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plasmolysis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  <p:bldP spid="28685" grpId="0"/>
      <p:bldP spid="28686" grpId="0"/>
      <p:bldP spid="28690" grpId="0"/>
      <p:bldP spid="28691" grpId="0"/>
      <p:bldP spid="28696" grpId="0"/>
      <p:bldP spid="28697" grpId="0"/>
      <p:bldP spid="28698" grpId="0"/>
      <p:bldP spid="28699" grpId="0"/>
      <p:bldP spid="28700" grpId="0"/>
      <p:bldP spid="2870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Type of cell - ___________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Type of solution - _____________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How will water move?  _____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26670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By what process?  ______________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57200" y="3352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How will salt move?  ______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371600" y="3962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By what process?  _______________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What will happen to the cell?  _____________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371600" y="5867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Biological term - __________________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781800" y="25146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Distilled water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239000" y="83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8.5% NaCl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239000" y="1219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91.5% H</a:t>
            </a:r>
            <a:r>
              <a:rPr lang="en-US" sz="1800" baseline="-25000"/>
              <a:t>2</a:t>
            </a:r>
            <a:r>
              <a:rPr lang="en-US" sz="1800"/>
              <a:t>O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7239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0% NaCl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048000" y="304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Plant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733800" y="990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hypotonic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419600" y="1676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876800" y="25908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osmosis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114800" y="3276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800600" y="38862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diffusion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638800" y="4495800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swell and become rigid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4419600" y="5715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turgor pressure</a:t>
            </a:r>
          </a:p>
        </p:txBody>
      </p:sp>
      <p:cxnSp>
        <p:nvCxnSpPr>
          <p:cNvPr id="30750" name="AutoShape 30"/>
          <p:cNvCxnSpPr>
            <a:cxnSpLocks noChangeShapeType="1"/>
            <a:stCxn id="30731" idx="1"/>
            <a:endCxn id="30733" idx="1"/>
          </p:cNvCxnSpPr>
          <p:nvPr/>
        </p:nvCxnSpPr>
        <p:spPr bwMode="auto">
          <a:xfrm rot="10800000" flipH="1">
            <a:off x="6781800" y="1403350"/>
            <a:ext cx="457200" cy="1309688"/>
          </a:xfrm>
          <a:prstGeom prst="curvedConnector3">
            <a:avLst>
              <a:gd name="adj1" fmla="val -50000"/>
            </a:avLst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</p:cxnSp>
      <p:cxnSp>
        <p:nvCxnSpPr>
          <p:cNvPr id="30752" name="AutoShape 32"/>
          <p:cNvCxnSpPr>
            <a:cxnSpLocks noChangeShapeType="1"/>
            <a:stCxn id="30732" idx="3"/>
            <a:endCxn id="30734" idx="3"/>
          </p:cNvCxnSpPr>
          <p:nvPr/>
        </p:nvCxnSpPr>
        <p:spPr bwMode="auto">
          <a:xfrm flipH="1">
            <a:off x="8382000" y="1022350"/>
            <a:ext cx="457200" cy="1295400"/>
          </a:xfrm>
          <a:prstGeom prst="curvedConnector3">
            <a:avLst>
              <a:gd name="adj1" fmla="val -50000"/>
            </a:avLst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</p:cxn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781800" y="533400"/>
            <a:ext cx="2133600" cy="121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7543800" y="2895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100% H</a:t>
            </a:r>
            <a:r>
              <a:rPr lang="en-US" sz="1800" baseline="-25000"/>
              <a:t>2</a:t>
            </a:r>
            <a:r>
              <a:rPr lang="en-US" sz="1800"/>
              <a:t>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30733" grpId="0"/>
      <p:bldP spid="30734" grpId="0"/>
      <p:bldP spid="30735" grpId="0"/>
      <p:bldP spid="30736" grpId="0"/>
      <p:bldP spid="30739" grpId="0"/>
      <p:bldP spid="30740" grpId="0"/>
      <p:bldP spid="30741" grpId="0"/>
      <p:bldP spid="30742" grpId="0"/>
      <p:bldP spid="30743" grpId="0"/>
      <p:bldP spid="30744" grpId="0"/>
      <p:bldP spid="307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Cell Membrane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Phospholipid</a:t>
            </a:r>
            <a:r>
              <a:rPr lang="en-US" dirty="0" smtClean="0"/>
              <a:t>- Phosphate and lipid that forms the “wall” portion of the membrane</a:t>
            </a:r>
          </a:p>
          <a:p>
            <a:pPr lvl="1"/>
            <a:r>
              <a:rPr lang="en-US" dirty="0" smtClean="0"/>
              <a:t>Small molecules such as H</a:t>
            </a:r>
            <a:r>
              <a:rPr lang="en-US" baseline="-25000" dirty="0" smtClean="0"/>
              <a:t>2</a:t>
            </a:r>
            <a:r>
              <a:rPr lang="en-US" dirty="0" smtClean="0"/>
              <a:t>O and O</a:t>
            </a:r>
            <a:r>
              <a:rPr lang="en-US" baseline="-25000" dirty="0" smtClean="0"/>
              <a:t>2</a:t>
            </a:r>
            <a:r>
              <a:rPr lang="en-US" dirty="0" smtClean="0"/>
              <a:t> can pass through</a:t>
            </a:r>
          </a:p>
          <a:p>
            <a:pPr lvl="1"/>
            <a:r>
              <a:rPr lang="en-US" dirty="0" smtClean="0"/>
              <a:t>Phosphate- Is polar and hydrophilic  (water loving)</a:t>
            </a:r>
          </a:p>
          <a:p>
            <a:pPr lvl="1"/>
            <a:r>
              <a:rPr lang="en-US" dirty="0" smtClean="0"/>
              <a:t>Lipid- Is non-polar and hydrophobic (water hater)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Protein-Protein portion that forms the “door” portion of the membrane</a:t>
            </a:r>
          </a:p>
          <a:p>
            <a:pPr lvl="1"/>
            <a:r>
              <a:rPr lang="en-US" dirty="0" smtClean="0"/>
              <a:t>Allows large molecules (such as Na and K) to pass into or out of the cell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bmb.psu.edu/courses/bisci004a/cells/membrane.jpg"/>
          <p:cNvPicPr>
            <a:picLocks noChangeAspect="1" noChangeArrowheads="1"/>
          </p:cNvPicPr>
          <p:nvPr/>
        </p:nvPicPr>
        <p:blipFill>
          <a:blip r:embed="rId3" r:link="rId4" cstate="print">
            <a:grayscl/>
          </a:blip>
          <a:srcRect/>
          <a:stretch>
            <a:fillRect/>
          </a:stretch>
        </p:blipFill>
        <p:spPr bwMode="auto">
          <a:xfrm>
            <a:off x="1295400" y="685800"/>
            <a:ext cx="6827998" cy="531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276600" cy="129540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Phosphate-hydrophilic</a:t>
            </a:r>
          </a:p>
          <a:p>
            <a:pPr>
              <a:buNone/>
            </a:pPr>
            <a:r>
              <a:rPr lang="en-US" dirty="0" smtClean="0"/>
              <a:t>Outside portion of the cell membrane </a:t>
            </a:r>
            <a:endParaRPr lang="en-US" dirty="0"/>
          </a:p>
        </p:txBody>
      </p:sp>
      <p:pic>
        <p:nvPicPr>
          <p:cNvPr id="19458" name="Picture 2" descr="http://healthspotlight.com/phospholipid1.gif"/>
          <p:cNvPicPr>
            <a:picLocks noChangeAspect="1" noChangeArrowheads="1"/>
          </p:cNvPicPr>
          <p:nvPr/>
        </p:nvPicPr>
        <p:blipFill>
          <a:blip r:embed="rId3" cstate="print"/>
          <a:srcRect r="65227" b="-2273"/>
          <a:stretch>
            <a:fillRect/>
          </a:stretch>
        </p:blipFill>
        <p:spPr bwMode="auto">
          <a:xfrm>
            <a:off x="3048000" y="1981200"/>
            <a:ext cx="1905000" cy="3429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3733800"/>
            <a:ext cx="2895600" cy="1219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Lipid-hydrophobic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 portion of the cell membrane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Franklin Gothic Heavy" pitchFamily="34" charset="0"/>
              </a:rPr>
              <a:t>Complete Catch It Questions 1-2</a:t>
            </a:r>
          </a:p>
        </p:txBody>
      </p:sp>
      <p:sp>
        <p:nvSpPr>
          <p:cNvPr id="4" name="Curved Up Ribbon 3"/>
          <p:cNvSpPr/>
          <p:nvPr/>
        </p:nvSpPr>
        <p:spPr>
          <a:xfrm>
            <a:off x="1143000" y="609600"/>
            <a:ext cx="7543800" cy="2286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4191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Comp Book Time! </a:t>
            </a:r>
            <a:endParaRPr lang="en-US" dirty="0"/>
          </a:p>
        </p:txBody>
      </p:sp>
      <p:pic>
        <p:nvPicPr>
          <p:cNvPr id="5125" name="Picture 2" descr="C:\Documents and Settings\dwilson\Local Settings\Temporary Internet Files\Content.IE5\6YVEYQXU\MC9003666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91000"/>
            <a:ext cx="2514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Semi-Permeable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Cell membrane allows some molecules to enter and others to exit the cell</a:t>
            </a:r>
          </a:p>
          <a:p>
            <a:r>
              <a:rPr lang="en-US" dirty="0" smtClean="0"/>
              <a:t>Keeps unneeded molecules out of the cell </a:t>
            </a:r>
          </a:p>
          <a:p>
            <a:r>
              <a:rPr lang="en-US" dirty="0" smtClean="0"/>
              <a:t>Is also called selectively permeable membrane </a:t>
            </a:r>
            <a:endParaRPr lang="en-US" dirty="0"/>
          </a:p>
        </p:txBody>
      </p:sp>
      <p:pic>
        <p:nvPicPr>
          <p:cNvPr id="18434" name="Picture 2" descr="http://upload.wikimedia.org/wikipedia/commons/2/2a/Semipermeable_membr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67472"/>
            <a:ext cx="4191000" cy="315349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67200"/>
            <a:ext cx="1981200" cy="990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Outside of cell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34200" y="4419600"/>
            <a:ext cx="1981200" cy="990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 of cell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Cell membranes are in constant motion</a:t>
            </a:r>
          </a:p>
          <a:p>
            <a:r>
              <a:rPr lang="en-US" dirty="0" smtClean="0"/>
              <a:t>Is called the Fluid Mosaic Model</a:t>
            </a:r>
          </a:p>
          <a:p>
            <a:r>
              <a:rPr lang="en-US" dirty="0" smtClean="0"/>
              <a:t>Are moving to maintain homeostasis</a:t>
            </a:r>
          </a:p>
          <a:p>
            <a:pPr lvl="1"/>
            <a:r>
              <a:rPr lang="en-US" dirty="0" smtClean="0"/>
              <a:t>Letting certain molecules in and out as needed </a:t>
            </a:r>
          </a:p>
          <a:p>
            <a:endParaRPr lang="en-US" dirty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http://telstar.ote.cmu.edu/biology/MembranePage/index2.html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25602" name="Picture 2" descr="http://dickinsonn.ism-online.org/files/2010/09/plasma-membrane-structure-by-wellcome-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038600"/>
            <a:ext cx="2971800" cy="256151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958</Words>
  <Application>Microsoft Office PowerPoint</Application>
  <PresentationFormat>On-screen Show (4:3)</PresentationFormat>
  <Paragraphs>179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Homeostasis </vt:lpstr>
      <vt:lpstr>Homeo-What? </vt:lpstr>
      <vt:lpstr>How do we maintain homeostasis?</vt:lpstr>
      <vt:lpstr>Cell Membrane Structure </vt:lpstr>
      <vt:lpstr>Slide 5</vt:lpstr>
      <vt:lpstr>Phospholipid Structure </vt:lpstr>
      <vt:lpstr>Comp Book Time! </vt:lpstr>
      <vt:lpstr>Semi-Permeable Membrane</vt:lpstr>
      <vt:lpstr>Fluid Mosaic Model</vt:lpstr>
      <vt:lpstr>How do cells move molecules?</vt:lpstr>
      <vt:lpstr>Slide 11</vt:lpstr>
      <vt:lpstr>Passive Transport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Comp Book Time! </vt:lpstr>
      <vt:lpstr>Slide 24</vt:lpstr>
      <vt:lpstr>Slide 25</vt:lpstr>
      <vt:lpstr>Active Transport </vt:lpstr>
      <vt:lpstr>Slide 27</vt:lpstr>
      <vt:lpstr>Slide 28</vt:lpstr>
      <vt:lpstr>Slide 29</vt:lpstr>
      <vt:lpstr>Slide 30</vt:lpstr>
      <vt:lpstr>Comp Book Time! 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 </dc:title>
  <dc:creator>dwilson</dc:creator>
  <cp:lastModifiedBy>rbrice</cp:lastModifiedBy>
  <cp:revision>58</cp:revision>
  <dcterms:created xsi:type="dcterms:W3CDTF">2012-02-10T15:54:21Z</dcterms:created>
  <dcterms:modified xsi:type="dcterms:W3CDTF">2014-09-15T16:45:59Z</dcterms:modified>
</cp:coreProperties>
</file>