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8" r:id="rId10"/>
    <p:sldId id="269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65" r:id="rId19"/>
    <p:sldId id="276" r:id="rId20"/>
    <p:sldId id="278" r:id="rId21"/>
    <p:sldId id="26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95E5-9E38-49FB-8D24-954207A27855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6C1-2CFC-4CA2-9501-64278830A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95E5-9E38-49FB-8D24-954207A27855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6C1-2CFC-4CA2-9501-64278830A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95E5-9E38-49FB-8D24-954207A27855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6C1-2CFC-4CA2-9501-64278830A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95E5-9E38-49FB-8D24-954207A27855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6C1-2CFC-4CA2-9501-64278830A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95E5-9E38-49FB-8D24-954207A27855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6C1-2CFC-4CA2-9501-64278830A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95E5-9E38-49FB-8D24-954207A27855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6C1-2CFC-4CA2-9501-64278830A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95E5-9E38-49FB-8D24-954207A27855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6C1-2CFC-4CA2-9501-64278830A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95E5-9E38-49FB-8D24-954207A27855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6C1-2CFC-4CA2-9501-64278830A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95E5-9E38-49FB-8D24-954207A27855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6C1-2CFC-4CA2-9501-64278830A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95E5-9E38-49FB-8D24-954207A27855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6C1-2CFC-4CA2-9501-64278830A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95E5-9E38-49FB-8D24-954207A27855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6C1-2CFC-4CA2-9501-64278830A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95E5-9E38-49FB-8D24-954207A27855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F86C1-2CFC-4CA2-9501-64278830A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AQUATIC ECOSYSTEMS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Determined by the salinity of water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types: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Freshwater &amp; Marine</a:t>
            </a:r>
            <a:endParaRPr lang="en-US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Swamps – woody plants</a:t>
            </a:r>
          </a:p>
          <a:p>
            <a:r>
              <a:rPr lang="en-US" dirty="0" smtClean="0"/>
              <a:t>Poorly drained land, near streams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Marshes – non-woody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plants (cattails, grasses)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Little water movement</a:t>
            </a:r>
            <a:endParaRPr lang="en-US" dirty="0"/>
          </a:p>
        </p:txBody>
      </p:sp>
      <p:pic>
        <p:nvPicPr>
          <p:cNvPr id="5" name="Picture 4" descr="cypress_swamp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124200"/>
            <a:ext cx="3581400" cy="3352800"/>
          </a:xfrm>
          <a:prstGeom prst="rect">
            <a:avLst/>
          </a:prstGeom>
        </p:spPr>
      </p:pic>
      <p:pic>
        <p:nvPicPr>
          <p:cNvPr id="6" name="Picture 5" descr="thumbnailCABFHF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200400"/>
            <a:ext cx="32766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915399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Trap &amp; filter sediments, nutrients, pollutants</a:t>
            </a:r>
          </a:p>
          <a:p>
            <a:r>
              <a:rPr lang="en-US" dirty="0" smtClean="0"/>
              <a:t>Reduce flooding</a:t>
            </a:r>
          </a:p>
          <a:p>
            <a:r>
              <a:rPr lang="en-US" dirty="0" smtClean="0"/>
              <a:t>Buffer shoreline against erosion</a:t>
            </a:r>
          </a:p>
          <a:p>
            <a:r>
              <a:rPr lang="en-US" dirty="0" smtClean="0"/>
              <a:t>Spawning grounds &amp; habitat for fish &amp; shellfish</a:t>
            </a:r>
          </a:p>
          <a:p>
            <a:r>
              <a:rPr lang="en-US" dirty="0" smtClean="0"/>
              <a:t>Provide habitat for rare, threatened, endangered species</a:t>
            </a:r>
          </a:p>
          <a:p>
            <a:r>
              <a:rPr lang="en-US" dirty="0" smtClean="0"/>
              <a:t>Recreation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Impact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Considered wasteland &amp; breeders of disease carrying insects. Drained, cleared &amp; developed.</a:t>
            </a:r>
          </a:p>
          <a:p>
            <a:r>
              <a:rPr lang="en-US" dirty="0" smtClean="0"/>
              <a:t>Now we recognize importance as water purifiers &amp; flood prevention.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Headwaters – origin may be snowmelt or </a:t>
            </a:r>
            <a:r>
              <a:rPr lang="en-US" dirty="0" smtClean="0"/>
              <a:t>rain</a:t>
            </a:r>
          </a:p>
          <a:p>
            <a:r>
              <a:rPr lang="en-US" dirty="0" smtClean="0"/>
              <a:t>Full of oxygen, runs swiftly through shallow riverbed</a:t>
            </a:r>
          </a:p>
          <a:p>
            <a:r>
              <a:rPr lang="en-US" dirty="0" smtClean="0"/>
              <a:t>Becomes wider, warmer, slower, contains more vegetation &amp; less oxygen</a:t>
            </a:r>
          </a:p>
          <a:p>
            <a:r>
              <a:rPr lang="en-US" dirty="0" smtClean="0"/>
              <a:t>Communities &amp; industries affect health of rivers.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ECOSYSTEMS</a:t>
            </a:r>
            <a:endParaRPr lang="en-US" dirty="0"/>
          </a:p>
        </p:txBody>
      </p:sp>
      <p:pic>
        <p:nvPicPr>
          <p:cNvPr id="4" name="Content Placeholder 3" descr="marine_ecosystem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8077200" cy="518159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6% of land surface covered by wetland</a:t>
            </a:r>
          </a:p>
          <a:p>
            <a:r>
              <a:rPr lang="en-US" dirty="0" smtClean="0"/>
              <a:t>Land covered by saltwater for all or part time</a:t>
            </a:r>
          </a:p>
          <a:p>
            <a:r>
              <a:rPr lang="en-US" dirty="0" smtClean="0"/>
              <a:t>Provide habitat &amp; nesting areas for fish &amp; wildlife</a:t>
            </a:r>
          </a:p>
          <a:p>
            <a:r>
              <a:rPr lang="en-US" dirty="0" smtClean="0"/>
              <a:t>Absorb excess rain to prevent flooding, filters pollutants &amp; sediments, &amp; provides recreation</a:t>
            </a:r>
          </a:p>
          <a:p>
            <a:r>
              <a:rPr lang="en-US" dirty="0" smtClean="0"/>
              <a:t>Prevents coastal erosion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Estuaries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area where fresh water from a river mixes with salt water </a:t>
            </a:r>
          </a:p>
          <a:p>
            <a:r>
              <a:rPr lang="en-US" dirty="0" smtClean="0"/>
              <a:t>Becomes a nutrient trap- are very productive because receives constant supply of nutrients</a:t>
            </a:r>
          </a:p>
          <a:p>
            <a:r>
              <a:rPr lang="en-US" dirty="0" smtClean="0"/>
              <a:t>Support many marine organisms due to large supply of light for photosynthesis &amp; nutrients </a:t>
            </a:r>
          </a:p>
          <a:p>
            <a:r>
              <a:rPr lang="en-US" dirty="0" smtClean="0"/>
              <a:t>Provide protected harbors &amp; access to rivers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Estuaries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as solid waste landfills</a:t>
            </a:r>
          </a:p>
          <a:p>
            <a:r>
              <a:rPr lang="en-US" dirty="0" smtClean="0"/>
              <a:t>Used as building sites</a:t>
            </a:r>
          </a:p>
          <a:p>
            <a:r>
              <a:rPr lang="en-US" dirty="0" smtClean="0"/>
              <a:t>Traps run-off from land and industry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SUNLIGHT</a:t>
            </a:r>
          </a:p>
          <a:p>
            <a:r>
              <a:rPr lang="en-US" dirty="0" smtClean="0"/>
              <a:t>OXYGEN</a:t>
            </a:r>
          </a:p>
          <a:p>
            <a:r>
              <a:rPr lang="en-US" dirty="0" smtClean="0"/>
              <a:t>NUTRIENTS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581400" y="1828800"/>
            <a:ext cx="3810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2514600"/>
            <a:ext cx="3917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Determines which organisms live where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rash_on_beach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3276600" cy="5943600"/>
          </a:xfrm>
        </p:spPr>
      </p:pic>
      <p:pic>
        <p:nvPicPr>
          <p:cNvPr id="1026" name="Picture 2" descr="http://www.wild-lab.com/courses/wetlands/research/graphics/marinedebris_files/scu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0"/>
            <a:ext cx="2590800" cy="5943600"/>
          </a:xfrm>
          <a:prstGeom prst="rect">
            <a:avLst/>
          </a:prstGeom>
          <a:noFill/>
        </p:spPr>
      </p:pic>
      <p:pic>
        <p:nvPicPr>
          <p:cNvPr id="6" name="Picture 5" descr="trash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9000" y="304800"/>
            <a:ext cx="3175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types of organisms</a:t>
            </a:r>
            <a:br>
              <a:rPr lang="en-US" dirty="0" smtClean="0"/>
            </a:br>
            <a:r>
              <a:rPr lang="en-US" dirty="0" smtClean="0"/>
              <a:t>based on location &amp; adaptations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Plankton</a:t>
            </a:r>
          </a:p>
          <a:p>
            <a:pPr lvl="1"/>
            <a:r>
              <a:rPr lang="en-US" dirty="0" err="1" smtClean="0"/>
              <a:t>Phytonplankton</a:t>
            </a:r>
            <a:endParaRPr lang="en-US" dirty="0" smtClean="0"/>
          </a:p>
          <a:p>
            <a:pPr lvl="1"/>
            <a:r>
              <a:rPr lang="en-US" dirty="0" smtClean="0"/>
              <a:t>zooplankton</a:t>
            </a:r>
            <a:endParaRPr lang="en-US" dirty="0"/>
          </a:p>
          <a:p>
            <a:r>
              <a:rPr lang="en-US" dirty="0" smtClean="0"/>
              <a:t>Nekton</a:t>
            </a:r>
          </a:p>
          <a:p>
            <a:endParaRPr lang="en-US" dirty="0"/>
          </a:p>
          <a:p>
            <a:r>
              <a:rPr lang="en-US" dirty="0" smtClean="0"/>
              <a:t>Benthos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Plankton – microscopic drifters</a:t>
            </a:r>
            <a:endParaRPr lang="en-US" dirty="0"/>
          </a:p>
        </p:txBody>
      </p:sp>
      <p:pic>
        <p:nvPicPr>
          <p:cNvPr id="6" name="Content Placeholder 5" descr="mix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70104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Nekton – free-swimming</a:t>
            </a:r>
            <a:endParaRPr lang="en-US" dirty="0"/>
          </a:p>
        </p:txBody>
      </p:sp>
      <p:pic>
        <p:nvPicPr>
          <p:cNvPr id="4" name="Content Placeholder 3" descr="08oHoreseyeJack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Benthos – bottom dwelling</a:t>
            </a:r>
            <a:endParaRPr lang="en-US" dirty="0"/>
          </a:p>
        </p:txBody>
      </p:sp>
      <p:pic>
        <p:nvPicPr>
          <p:cNvPr id="4" name="Content Placeholder 3" descr="JRPBahamasspongesandcoral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4114800"/>
            <a:ext cx="69494" cy="92537"/>
          </a:xfrm>
        </p:spPr>
      </p:pic>
      <p:pic>
        <p:nvPicPr>
          <p:cNvPr id="1026" name="Picture 2" descr="http://actualdownload.com/pictures/screenshot/simaquarium-tank-5-12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77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LAKES, PONDS, RIVERS, STREAMS, &amp; WETLANDS</a:t>
            </a:r>
          </a:p>
          <a:p>
            <a:endParaRPr lang="en-US" dirty="0"/>
          </a:p>
          <a:p>
            <a:r>
              <a:rPr lang="en-US" dirty="0" smtClean="0"/>
              <a:t>Littoral zone = nutrient rich, near shore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diverse &amp; abundant life.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Plants rooted here with leaves that float or extend above water</a:t>
            </a:r>
          </a:p>
          <a:p>
            <a:r>
              <a:rPr lang="en-US" dirty="0" smtClean="0"/>
              <a:t>Open water = no rooted plants.  Phytoplankton</a:t>
            </a:r>
          </a:p>
          <a:p>
            <a:r>
              <a:rPr lang="en-US" dirty="0" smtClean="0"/>
              <a:t>Benthic zone = bottom. Decomposers , may be little light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nutrients affect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Eutrophication</a:t>
            </a:r>
            <a:r>
              <a:rPr lang="en-US" dirty="0" smtClean="0"/>
              <a:t>= an increase in the amount of nutrients in an aquatic ecosystem.</a:t>
            </a:r>
          </a:p>
          <a:p>
            <a:r>
              <a:rPr lang="en-US" dirty="0" smtClean="0"/>
              <a:t>Plants &amp; algae grow</a:t>
            </a:r>
          </a:p>
          <a:p>
            <a:r>
              <a:rPr lang="en-US" dirty="0" smtClean="0"/>
              <a:t>Bacteria feeding on decaying plants grow</a:t>
            </a:r>
          </a:p>
          <a:p>
            <a:r>
              <a:rPr lang="en-US" dirty="0" smtClean="0"/>
              <a:t>Bacteria use oxygen in water</a:t>
            </a:r>
          </a:p>
          <a:p>
            <a:r>
              <a:rPr lang="en-US" dirty="0" smtClean="0"/>
              <a:t>Reduced oxygen levels kills fish </a:t>
            </a:r>
          </a:p>
          <a:p>
            <a:r>
              <a:rPr lang="en-US" dirty="0" smtClean="0"/>
              <a:t>Run-off increase nutrients</a:t>
            </a:r>
            <a:endParaRPr lang="en-US" dirty="0"/>
          </a:p>
        </p:txBody>
      </p:sp>
      <p:pic>
        <p:nvPicPr>
          <p:cNvPr id="5" name="Content Placeholder 4" descr="clip_image001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24000"/>
            <a:ext cx="4267200" cy="4267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385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AQUATIC ECOSYSTEMS</vt:lpstr>
      <vt:lpstr>CHARACTERISTICS</vt:lpstr>
      <vt:lpstr>Three types of organisms based on location &amp; adaptations</vt:lpstr>
      <vt:lpstr>Plankton – microscopic drifters</vt:lpstr>
      <vt:lpstr>Nekton – free-swimming</vt:lpstr>
      <vt:lpstr>Benthos – bottom dwelling</vt:lpstr>
      <vt:lpstr>FRESH WATER</vt:lpstr>
      <vt:lpstr>Slide 8</vt:lpstr>
      <vt:lpstr>How nutrients affect lakes</vt:lpstr>
      <vt:lpstr>Freshwater Wetlands</vt:lpstr>
      <vt:lpstr>Slide 11</vt:lpstr>
      <vt:lpstr>Function of Wetlands</vt:lpstr>
      <vt:lpstr>Human Impact </vt:lpstr>
      <vt:lpstr>Rivers</vt:lpstr>
      <vt:lpstr>MARINE ECOSYSTEMS</vt:lpstr>
      <vt:lpstr>Coastal Wetlands</vt:lpstr>
      <vt:lpstr>Estuaries</vt:lpstr>
      <vt:lpstr>Slide 18</vt:lpstr>
      <vt:lpstr>Threats to Estuaries</vt:lpstr>
      <vt:lpstr>OCEANS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ECOSYSTEMS</dc:title>
  <dc:creator>pbaxter</dc:creator>
  <cp:lastModifiedBy>pbaxter</cp:lastModifiedBy>
  <cp:revision>27</cp:revision>
  <dcterms:created xsi:type="dcterms:W3CDTF">2010-11-23T15:02:32Z</dcterms:created>
  <dcterms:modified xsi:type="dcterms:W3CDTF">2010-11-29T13:54:13Z</dcterms:modified>
</cp:coreProperties>
</file>