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tags/tag1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Lst>
  <p:notesMasterIdLst>
    <p:notesMasterId r:id="rId61"/>
  </p:notesMasterIdLst>
  <p:sldIdLst>
    <p:sldId id="256" r:id="rId2"/>
    <p:sldId id="259" r:id="rId3"/>
    <p:sldId id="269" r:id="rId4"/>
    <p:sldId id="268" r:id="rId5"/>
    <p:sldId id="267"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 id="307" r:id="rId44"/>
    <p:sldId id="308" r:id="rId45"/>
    <p:sldId id="309" r:id="rId46"/>
    <p:sldId id="310" r:id="rId47"/>
    <p:sldId id="311" r:id="rId48"/>
    <p:sldId id="312" r:id="rId49"/>
    <p:sldId id="313" r:id="rId50"/>
    <p:sldId id="314" r:id="rId51"/>
    <p:sldId id="315" r:id="rId52"/>
    <p:sldId id="316" r:id="rId53"/>
    <p:sldId id="317" r:id="rId54"/>
    <p:sldId id="318" r:id="rId55"/>
    <p:sldId id="319" r:id="rId56"/>
    <p:sldId id="320" r:id="rId57"/>
    <p:sldId id="321" r:id="rId58"/>
    <p:sldId id="322" r:id="rId59"/>
    <p:sldId id="323" r:id="rId6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7" autoAdjust="0"/>
    <p:restoredTop sz="94694" autoAdjust="0"/>
  </p:normalViewPr>
  <p:slideViewPr>
    <p:cSldViewPr>
      <p:cViewPr varScale="1">
        <p:scale>
          <a:sx n="70" d="100"/>
          <a:sy n="70" d="100"/>
        </p:scale>
        <p:origin x="-108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14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3549CD0-4819-4376-AFFD-4AF86BAEFCCA}"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436FCD-7A00-4A6A-A558-77E752096B1A}" type="slidenum">
              <a:rPr lang="en-US"/>
              <a:pPr/>
              <a:t>2</a:t>
            </a:fld>
            <a:endParaRPr lang="en-US"/>
          </a:p>
        </p:txBody>
      </p:sp>
      <p:sp>
        <p:nvSpPr>
          <p:cNvPr id="59394" name="Rectangle 2"/>
          <p:cNvSpPr>
            <a:spLocks noRo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CF5DA9-756F-4779-A018-4C4E1C5F7F60}" type="slidenum">
              <a:rPr lang="en-US"/>
              <a:pPr/>
              <a:t>35</a:t>
            </a:fld>
            <a:endParaRPr lang="en-US"/>
          </a:p>
        </p:txBody>
      </p:sp>
      <p:sp>
        <p:nvSpPr>
          <p:cNvPr id="273410" name="Rectangle 2"/>
          <p:cNvSpPr>
            <a:spLocks noRot="1" noChangeArrowheads="1" noTextEdit="1"/>
          </p:cNvSpPr>
          <p:nvPr>
            <p:ph type="sldImg"/>
          </p:nvPr>
        </p:nvSpPr>
        <p:spPr>
          <a:ln/>
        </p:spPr>
      </p:sp>
      <p:sp>
        <p:nvSpPr>
          <p:cNvPr id="273411" name="Rectangle 3"/>
          <p:cNvSpPr>
            <a:spLocks noGrp="1" noChangeArrowheads="1"/>
          </p:cNvSpPr>
          <p:nvPr>
            <p:ph type="body" idx="1"/>
          </p:nvPr>
        </p:nvSpPr>
        <p:spPr/>
        <p:txBody>
          <a:bodyPr/>
          <a:lstStyle/>
          <a:p>
            <a:r>
              <a:rPr lang="en-US"/>
              <a:t>Answer: low revenues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8378AC-3D06-4C9F-81B1-7B172DE324A4}" type="slidenum">
              <a:rPr lang="en-US"/>
              <a:pPr/>
              <a:t>36</a:t>
            </a:fld>
            <a:endParaRPr lang="en-US"/>
          </a:p>
        </p:txBody>
      </p:sp>
      <p:sp>
        <p:nvSpPr>
          <p:cNvPr id="274434" name="Rectangle 2"/>
          <p:cNvSpPr>
            <a:spLocks noRot="1" noChangeArrowheads="1" noTextEdit="1"/>
          </p:cNvSpPr>
          <p:nvPr>
            <p:ph type="sldImg"/>
          </p:nvPr>
        </p:nvSpPr>
        <p:spPr>
          <a:ln/>
        </p:spPr>
      </p:sp>
      <p:sp>
        <p:nvSpPr>
          <p:cNvPr id="274435" name="Rectangle 3"/>
          <p:cNvSpPr>
            <a:spLocks noGrp="1" noChangeArrowheads="1"/>
          </p:cNvSpPr>
          <p:nvPr>
            <p:ph type="body" idx="1"/>
          </p:nvPr>
        </p:nvSpPr>
        <p:spPr/>
        <p:txBody>
          <a:bodyPr/>
          <a:lstStyle/>
          <a:p>
            <a:r>
              <a:rPr lang="en-US"/>
              <a:t>Answer: Answers will vary from student to student.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3F69F8-F20E-4507-B6DD-430E0D345BE5}" type="slidenum">
              <a:rPr lang="en-US"/>
              <a:pPr/>
              <a:t>38</a:t>
            </a:fld>
            <a:endParaRPr lang="en-US"/>
          </a:p>
        </p:txBody>
      </p:sp>
      <p:sp>
        <p:nvSpPr>
          <p:cNvPr id="278530" name="Rectangle 2"/>
          <p:cNvSpPr>
            <a:spLocks noRot="1" noChangeArrowheads="1" noTextEdit="1"/>
          </p:cNvSpPr>
          <p:nvPr>
            <p:ph type="sldImg"/>
          </p:nvPr>
        </p:nvSpPr>
        <p:spPr>
          <a:ln/>
        </p:spPr>
      </p:sp>
      <p:sp>
        <p:nvSpPr>
          <p:cNvPr id="278531" name="Rectangle 3"/>
          <p:cNvSpPr>
            <a:spLocks noGrp="1" noChangeArrowheads="1"/>
          </p:cNvSpPr>
          <p:nvPr>
            <p:ph type="body" idx="1"/>
          </p:nvPr>
        </p:nvSpPr>
        <p:spPr/>
        <p:txBody>
          <a:bodyPr/>
          <a:lstStyle/>
          <a:p>
            <a:r>
              <a:rPr lang="en-US"/>
              <a:t>Answer: 1945</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9B7937-84B8-409B-B67F-526AE5819FD4}" type="slidenum">
              <a:rPr lang="en-US"/>
              <a:pPr/>
              <a:t>46</a:t>
            </a:fld>
            <a:endParaRPr lang="en-US"/>
          </a:p>
        </p:txBody>
      </p:sp>
      <p:sp>
        <p:nvSpPr>
          <p:cNvPr id="281602" name="Rectangle 2"/>
          <p:cNvSpPr>
            <a:spLocks noRot="1" noChangeArrowheads="1" noTextEdit="1"/>
          </p:cNvSpPr>
          <p:nvPr>
            <p:ph type="sldImg"/>
          </p:nvPr>
        </p:nvSpPr>
        <p:spPr>
          <a:ln/>
        </p:spPr>
      </p:sp>
      <p:sp>
        <p:nvSpPr>
          <p:cNvPr id="281603" name="Rectangle 3"/>
          <p:cNvSpPr>
            <a:spLocks noGrp="1" noChangeArrowheads="1"/>
          </p:cNvSpPr>
          <p:nvPr>
            <p:ph type="body" idx="1"/>
          </p:nvPr>
        </p:nvSpPr>
        <p:spPr/>
        <p:txBody>
          <a:bodyPr/>
          <a:lstStyle/>
          <a:p>
            <a:r>
              <a:rPr lang="en-US"/>
              <a:t>Answer: 2000</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1B4771-9F3D-4B49-BFC4-23005A6CA7EF}" type="slidenum">
              <a:rPr lang="en-US"/>
              <a:pPr/>
              <a:t>48</a:t>
            </a:fld>
            <a:endParaRPr lang="en-US"/>
          </a:p>
        </p:txBody>
      </p:sp>
      <p:sp>
        <p:nvSpPr>
          <p:cNvPr id="284674" name="Rectangle 2"/>
          <p:cNvSpPr>
            <a:spLocks noRot="1" noChangeArrowheads="1" noTextEdit="1"/>
          </p:cNvSpPr>
          <p:nvPr>
            <p:ph type="sldImg"/>
          </p:nvPr>
        </p:nvSpPr>
        <p:spPr>
          <a:ln/>
        </p:spPr>
      </p:sp>
      <p:sp>
        <p:nvSpPr>
          <p:cNvPr id="284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8EB84B-35BD-40E1-9022-6638EF7FCE31}" type="slidenum">
              <a:rPr lang="en-US"/>
              <a:pPr/>
              <a:t>49</a:t>
            </a:fld>
            <a:endParaRPr lang="en-US"/>
          </a:p>
        </p:txBody>
      </p:sp>
      <p:sp>
        <p:nvSpPr>
          <p:cNvPr id="311298" name="Rectangle 2"/>
          <p:cNvSpPr>
            <a:spLocks noRot="1" noChangeArrowheads="1" noTextEdit="1"/>
          </p:cNvSpPr>
          <p:nvPr>
            <p:ph type="sldImg"/>
          </p:nvPr>
        </p:nvSpPr>
        <p:spPr>
          <a:ln/>
        </p:spPr>
      </p:sp>
      <p:sp>
        <p:nvSpPr>
          <p:cNvPr id="311299" name="Rectangle 3"/>
          <p:cNvSpPr>
            <a:spLocks noGrp="1" noChangeArrowheads="1"/>
          </p:cNvSpPr>
          <p:nvPr>
            <p:ph type="body" idx="1"/>
          </p:nvPr>
        </p:nvSpPr>
        <p:spPr/>
        <p:txBody>
          <a:bodyPr/>
          <a:lstStyle/>
          <a:p>
            <a:r>
              <a:rPr lang="en-US"/>
              <a:t>Checkpoint Answer: bondholders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4AAAC4-6262-4242-BF6D-EC1EBA382095}" type="slidenum">
              <a:rPr lang="en-US"/>
              <a:pPr/>
              <a:t>51</a:t>
            </a:fld>
            <a:endParaRPr lang="en-US"/>
          </a:p>
        </p:txBody>
      </p:sp>
      <p:sp>
        <p:nvSpPr>
          <p:cNvPr id="288770" name="Rectangle 2"/>
          <p:cNvSpPr>
            <a:spLocks noRot="1" noChangeArrowheads="1" noTextEdit="1"/>
          </p:cNvSpPr>
          <p:nvPr>
            <p:ph type="sldImg"/>
          </p:nvPr>
        </p:nvSpPr>
        <p:spPr>
          <a:ln/>
        </p:spPr>
      </p:sp>
      <p:sp>
        <p:nvSpPr>
          <p:cNvPr id="288771" name="Rectangle 3"/>
          <p:cNvSpPr>
            <a:spLocks noGrp="1" noChangeArrowheads="1"/>
          </p:cNvSpPr>
          <p:nvPr>
            <p:ph type="body" idx="1"/>
          </p:nvPr>
        </p:nvSpPr>
        <p:spPr/>
        <p:txBody>
          <a:bodyPr/>
          <a:lstStyle/>
          <a:p>
            <a:r>
              <a:rPr lang="en-US"/>
              <a:t>Answer: Because the government is borrowing more money in order to fund the war.</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55E468-9987-40FF-AEF1-3AE5F28F8CC1}" type="slidenum">
              <a:rPr lang="en-US"/>
              <a:pPr/>
              <a:t>52</a:t>
            </a:fld>
            <a:endParaRPr lang="en-US"/>
          </a:p>
        </p:txBody>
      </p:sp>
      <p:sp>
        <p:nvSpPr>
          <p:cNvPr id="290818" name="Rectangle 2"/>
          <p:cNvSpPr>
            <a:spLocks noRot="1" noChangeArrowheads="1" noTextEdit="1"/>
          </p:cNvSpPr>
          <p:nvPr>
            <p:ph type="sldImg"/>
          </p:nvPr>
        </p:nvSpPr>
        <p:spPr>
          <a:ln/>
        </p:spPr>
      </p:sp>
      <p:sp>
        <p:nvSpPr>
          <p:cNvPr id="290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AEF758-0775-4580-9679-D0DE07A57078}" type="slidenum">
              <a:rPr lang="en-US"/>
              <a:pPr/>
              <a:t>53</a:t>
            </a:fld>
            <a:endParaRPr lang="en-US"/>
          </a:p>
        </p:txBody>
      </p:sp>
      <p:sp>
        <p:nvSpPr>
          <p:cNvPr id="292866" name="Rectangle 2"/>
          <p:cNvSpPr>
            <a:spLocks noRot="1" noChangeArrowheads="1" noTextEdit="1"/>
          </p:cNvSpPr>
          <p:nvPr>
            <p:ph type="sldImg"/>
          </p:nvPr>
        </p:nvSpPr>
        <p:spPr>
          <a:ln/>
        </p:spPr>
      </p:sp>
      <p:sp>
        <p:nvSpPr>
          <p:cNvPr id="292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3BA1C0-910E-4E30-A09F-B6DC3BD1E437}" type="slidenum">
              <a:rPr lang="en-US"/>
              <a:pPr/>
              <a:t>54</a:t>
            </a:fld>
            <a:endParaRPr lang="en-US"/>
          </a:p>
        </p:txBody>
      </p:sp>
      <p:sp>
        <p:nvSpPr>
          <p:cNvPr id="301058" name="Rectangle 2"/>
          <p:cNvSpPr>
            <a:spLocks noRot="1" noChangeArrowheads="1" noTextEdit="1"/>
          </p:cNvSpPr>
          <p:nvPr>
            <p:ph type="sldImg"/>
          </p:nvPr>
        </p:nvSpPr>
        <p:spPr>
          <a:ln/>
        </p:spPr>
      </p:sp>
      <p:sp>
        <p:nvSpPr>
          <p:cNvPr id="301059" name="Rectangle 3"/>
          <p:cNvSpPr>
            <a:spLocks noGrp="1" noChangeArrowheads="1"/>
          </p:cNvSpPr>
          <p:nvPr>
            <p:ph type="body" idx="1"/>
          </p:nvPr>
        </p:nvSpPr>
        <p:spPr/>
        <p:txBody>
          <a:bodyPr/>
          <a:lstStyle/>
          <a:p>
            <a:r>
              <a:rPr lang="en-US"/>
              <a:t>Checkpoint Answer: A huge national debt reduces the funds available for businesses to invest, the government must pay interest to bondholders, and foreign countries may use their bondholding as a tool to extract favors from the United States.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FA3B69-A12E-4A7A-8E8C-0129B0BC1082}" type="slidenum">
              <a:rPr lang="en-US"/>
              <a:pPr/>
              <a:t>11</a:t>
            </a:fld>
            <a:endParaRPr lang="en-US"/>
          </a:p>
        </p:txBody>
      </p:sp>
      <p:sp>
        <p:nvSpPr>
          <p:cNvPr id="244738" name="Rectangle 2"/>
          <p:cNvSpPr>
            <a:spLocks noRot="1" noChangeArrowheads="1" noTextEdit="1"/>
          </p:cNvSpPr>
          <p:nvPr>
            <p:ph type="sldImg"/>
          </p:nvPr>
        </p:nvSpPr>
        <p:spPr>
          <a:ln/>
        </p:spPr>
      </p:sp>
      <p:sp>
        <p:nvSpPr>
          <p:cNvPr id="244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A8D29D-C5D0-4FB6-95AE-FFD885D53D5F}" type="slidenum">
              <a:rPr lang="en-US"/>
              <a:pPr/>
              <a:t>58</a:t>
            </a:fld>
            <a:endParaRPr lang="en-US"/>
          </a:p>
        </p:txBody>
      </p:sp>
      <p:sp>
        <p:nvSpPr>
          <p:cNvPr id="299010" name="Rectangle 2"/>
          <p:cNvSpPr>
            <a:spLocks noRot="1" noChangeArrowheads="1" noTextEdit="1"/>
          </p:cNvSpPr>
          <p:nvPr>
            <p:ph type="sldImg"/>
          </p:nvPr>
        </p:nvSpPr>
        <p:spPr>
          <a:ln/>
        </p:spPr>
      </p:sp>
      <p:sp>
        <p:nvSpPr>
          <p:cNvPr id="299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68B0FA-7A25-4536-9244-448FB01AD03D}" type="slidenum">
              <a:rPr lang="en-US"/>
              <a:pPr/>
              <a:t>12</a:t>
            </a:fld>
            <a:endParaRPr lang="en-US"/>
          </a:p>
        </p:txBody>
      </p:sp>
      <p:sp>
        <p:nvSpPr>
          <p:cNvPr id="246786" name="Rectangle 2"/>
          <p:cNvSpPr>
            <a:spLocks noRot="1" noChangeArrowheads="1" noTextEdit="1"/>
          </p:cNvSpPr>
          <p:nvPr>
            <p:ph type="sldImg"/>
          </p:nvPr>
        </p:nvSpPr>
        <p:spPr>
          <a:ln/>
        </p:spPr>
      </p:sp>
      <p:sp>
        <p:nvSpPr>
          <p:cNvPr id="246787" name="Rectangle 3"/>
          <p:cNvSpPr>
            <a:spLocks noGrp="1" noChangeArrowheads="1"/>
          </p:cNvSpPr>
          <p:nvPr>
            <p:ph type="body" idx="1"/>
          </p:nvPr>
        </p:nvSpPr>
        <p:spPr/>
        <p:txBody>
          <a:bodyPr/>
          <a:lstStyle/>
          <a:p>
            <a:r>
              <a:rPr lang="en-US"/>
              <a:t>Answer: Federal agencies take the first step when they send requests for money to the OMB.</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4D01E9-6AEE-40B9-A035-196DFFA3D5AB}" type="slidenum">
              <a:rPr lang="en-US"/>
              <a:pPr/>
              <a:t>14</a:t>
            </a:fld>
            <a:endParaRPr lang="en-US"/>
          </a:p>
        </p:txBody>
      </p:sp>
      <p:sp>
        <p:nvSpPr>
          <p:cNvPr id="249858" name="Rectangle 2"/>
          <p:cNvSpPr>
            <a:spLocks noRot="1" noChangeArrowheads="1" noTextEdit="1"/>
          </p:cNvSpPr>
          <p:nvPr>
            <p:ph type="sldImg"/>
          </p:nvPr>
        </p:nvSpPr>
        <p:spPr>
          <a:ln/>
        </p:spPr>
      </p:sp>
      <p:sp>
        <p:nvSpPr>
          <p:cNvPr id="249859" name="Rectangle 3"/>
          <p:cNvSpPr>
            <a:spLocks noGrp="1" noChangeArrowheads="1"/>
          </p:cNvSpPr>
          <p:nvPr>
            <p:ph type="body" idx="1"/>
          </p:nvPr>
        </p:nvSpPr>
        <p:spPr/>
        <p:txBody>
          <a:bodyPr/>
          <a:lstStyle/>
          <a:p>
            <a:r>
              <a:rPr lang="en-US"/>
              <a:t>Add Click to Enlarge feature.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4DB767-4165-49BA-834C-02E68ECBF97A}" type="slidenum">
              <a:rPr lang="en-US"/>
              <a:pPr/>
              <a:t>16</a:t>
            </a:fld>
            <a:endParaRPr lang="en-US"/>
          </a:p>
        </p:txBody>
      </p:sp>
      <p:sp>
        <p:nvSpPr>
          <p:cNvPr id="252930" name="Rectangle 2"/>
          <p:cNvSpPr>
            <a:spLocks noRot="1" noChangeArrowheads="1" noTextEdit="1"/>
          </p:cNvSpPr>
          <p:nvPr>
            <p:ph type="sldImg"/>
          </p:nvPr>
        </p:nvSpPr>
        <p:spPr>
          <a:ln/>
        </p:spPr>
      </p:sp>
      <p:sp>
        <p:nvSpPr>
          <p:cNvPr id="252931" name="Rectangle 3"/>
          <p:cNvSpPr>
            <a:spLocks noGrp="1" noChangeArrowheads="1"/>
          </p:cNvSpPr>
          <p:nvPr>
            <p:ph type="body" idx="1"/>
          </p:nvPr>
        </p:nvSpPr>
        <p:spPr/>
        <p:txBody>
          <a:bodyPr/>
          <a:lstStyle/>
          <a:p>
            <a:r>
              <a:rPr lang="en-US"/>
              <a:t>Answer: Lower government spending causing the equilibrium price and quantity to decrease.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A1185D-9BDD-45EB-B2A6-F1A423733124}" type="slidenum">
              <a:rPr lang="en-US"/>
              <a:pPr/>
              <a:t>28</a:t>
            </a:fld>
            <a:endParaRPr lang="en-US"/>
          </a:p>
        </p:txBody>
      </p:sp>
      <p:sp>
        <p:nvSpPr>
          <p:cNvPr id="260098" name="Rectangle 2"/>
          <p:cNvSpPr>
            <a:spLocks noRot="1" noChangeArrowheads="1" noTextEdit="1"/>
          </p:cNvSpPr>
          <p:nvPr>
            <p:ph type="sldImg"/>
          </p:nvPr>
        </p:nvSpPr>
        <p:spPr>
          <a:ln/>
        </p:spPr>
      </p:sp>
      <p:sp>
        <p:nvSpPr>
          <p:cNvPr id="260099" name="Rectangle 3"/>
          <p:cNvSpPr>
            <a:spLocks noGrp="1" noChangeArrowheads="1"/>
          </p:cNvSpPr>
          <p:nvPr>
            <p:ph type="body" idx="1"/>
          </p:nvPr>
        </p:nvSpPr>
        <p:spPr/>
        <p:txBody>
          <a:bodyPr/>
          <a:lstStyle/>
          <a:p>
            <a:r>
              <a:rPr lang="en-US"/>
              <a:t>Checkpoint Answer: The Great Depression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1A8553-09E6-4F60-AAE0-E51C0B63504F}" type="slidenum">
              <a:rPr lang="en-US"/>
              <a:pPr/>
              <a:t>30</a:t>
            </a:fld>
            <a:endParaRPr lang="en-US"/>
          </a:p>
        </p:txBody>
      </p:sp>
      <p:sp>
        <p:nvSpPr>
          <p:cNvPr id="263170" name="Rectangle 2"/>
          <p:cNvSpPr>
            <a:spLocks noRot="1" noChangeArrowheads="1" noTextEdit="1"/>
          </p:cNvSpPr>
          <p:nvPr>
            <p:ph type="sldImg"/>
          </p:nvPr>
        </p:nvSpPr>
        <p:spPr>
          <a:ln/>
        </p:spPr>
      </p:sp>
      <p:sp>
        <p:nvSpPr>
          <p:cNvPr id="263171" name="Rectangle 3"/>
          <p:cNvSpPr>
            <a:spLocks noGrp="1" noChangeArrowheads="1"/>
          </p:cNvSpPr>
          <p:nvPr>
            <p:ph type="body" idx="1"/>
          </p:nvPr>
        </p:nvSpPr>
        <p:spPr/>
        <p:txBody>
          <a:bodyPr/>
          <a:lstStyle/>
          <a:p>
            <a:r>
              <a:rPr lang="en-US"/>
              <a:t>Answer: Keynes argued that government spending could bring the economy to its production capacity.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A8E43E-C86B-4BDA-80C3-2E3F3E0DC374}" type="slidenum">
              <a:rPr lang="en-US"/>
              <a:pPr/>
              <a:t>33</a:t>
            </a:fld>
            <a:endParaRPr lang="en-US"/>
          </a:p>
        </p:txBody>
      </p:sp>
      <p:sp>
        <p:nvSpPr>
          <p:cNvPr id="267266" name="Rectangle 2"/>
          <p:cNvSpPr>
            <a:spLocks noRot="1" noChangeArrowheads="1" noTextEdit="1"/>
          </p:cNvSpPr>
          <p:nvPr>
            <p:ph type="sldImg"/>
          </p:nvPr>
        </p:nvSpPr>
        <p:spPr>
          <a:ln/>
        </p:spPr>
      </p:sp>
      <p:sp>
        <p:nvSpPr>
          <p:cNvPr id="267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331CCA-5242-4076-B37C-17712B01CA17}" type="slidenum">
              <a:rPr lang="en-US"/>
              <a:pPr/>
              <a:t>34</a:t>
            </a:fld>
            <a:endParaRPr lang="en-US"/>
          </a:p>
        </p:txBody>
      </p:sp>
      <p:sp>
        <p:nvSpPr>
          <p:cNvPr id="269314" name="Rectangle 2"/>
          <p:cNvSpPr>
            <a:spLocks noRot="1" noChangeArrowheads="1" noTextEdit="1"/>
          </p:cNvSpPr>
          <p:nvPr>
            <p:ph type="sldImg"/>
          </p:nvPr>
        </p:nvSpPr>
        <p:spPr>
          <a:ln/>
        </p:spPr>
      </p:sp>
      <p:sp>
        <p:nvSpPr>
          <p:cNvPr id="269315" name="Rectangle 3"/>
          <p:cNvSpPr>
            <a:spLocks noGrp="1" noChangeArrowheads="1"/>
          </p:cNvSpPr>
          <p:nvPr>
            <p:ph type="body" idx="1"/>
          </p:nvPr>
        </p:nvSpPr>
        <p:spPr/>
        <p:txBody>
          <a:bodyPr/>
          <a:lstStyle/>
          <a:p>
            <a:r>
              <a:rPr lang="en-US"/>
              <a:t>Answer: Following WWII, real GDP did not fluctuate as much as it did before WWII, which shows that automatic stabilizers are at work.</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ctrTitle"/>
          </p:nvPr>
        </p:nvSpPr>
        <p:spPr>
          <a:xfrm>
            <a:off x="609600" y="1447800"/>
            <a:ext cx="7772400" cy="1828800"/>
          </a:xfrm>
          <a:solidFill>
            <a:schemeClr val="bg1">
              <a:alpha val="70000"/>
            </a:schemeClr>
          </a:solidFill>
          <a:effectLst/>
        </p:spPr>
        <p:txBody>
          <a:bodyPr/>
          <a:lstStyle>
            <a:lvl1pPr algn="ctr">
              <a:defRPr b="1">
                <a:effectLst>
                  <a:outerShdw blurRad="38100" dist="38100" dir="2700000" algn="tl">
                    <a:srgbClr val="C0C0C0"/>
                  </a:outerShdw>
                </a:effectLst>
              </a:defRPr>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248400" cy="990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19200"/>
            <a:ext cx="8229600" cy="2376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748088"/>
            <a:ext cx="8229600" cy="2378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248400" cy="990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19200"/>
            <a:ext cx="4038600" cy="4906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06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248400" cy="990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19200"/>
            <a:ext cx="4038600" cy="4906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19200"/>
            <a:ext cx="4038600" cy="2376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748088"/>
            <a:ext cx="4038600" cy="2378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457200" y="0"/>
            <a:ext cx="6248400" cy="990600"/>
          </a:xfrm>
          <a:prstGeom prst="rect">
            <a:avLst/>
          </a:prstGeom>
          <a:noFill/>
          <a:ln w="9525">
            <a:noFill/>
            <a:miter lim="800000"/>
            <a:headEnd/>
            <a:tailEnd/>
          </a:ln>
          <a:effectLst>
            <a:outerShdw dist="3592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2467" name="Rectangle 3"/>
          <p:cNvSpPr>
            <a:spLocks noGrp="1" noChangeArrowheads="1"/>
          </p:cNvSpPr>
          <p:nvPr>
            <p:ph type="body" idx="1"/>
          </p:nvPr>
        </p:nvSpPr>
        <p:spPr bwMode="auto">
          <a:xfrm>
            <a:off x="457200" y="1219200"/>
            <a:ext cx="8229600" cy="4906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2468" name="Rectangle 4"/>
          <p:cNvSpPr>
            <a:spLocks noChangeArrowheads="1"/>
          </p:cNvSpPr>
          <p:nvPr/>
        </p:nvSpPr>
        <p:spPr bwMode="auto">
          <a:xfrm>
            <a:off x="3390900" y="6543675"/>
            <a:ext cx="2628900" cy="304800"/>
          </a:xfrm>
          <a:prstGeom prst="rect">
            <a:avLst/>
          </a:prstGeom>
          <a:noFill/>
          <a:ln w="9525">
            <a:noFill/>
            <a:miter lim="800000"/>
            <a:headEnd/>
            <a:tailEnd/>
          </a:ln>
          <a:effectLst/>
        </p:spPr>
        <p:txBody>
          <a:bodyPr/>
          <a:lstStyle/>
          <a:p>
            <a:pPr algn="ctr"/>
            <a:r>
              <a:rPr lang="en-US" sz="1000" b="1">
                <a:solidFill>
                  <a:schemeClr val="bg1"/>
                </a:solidFill>
              </a:rPr>
              <a:t>Copyright © Pearson Education, Inc.</a:t>
            </a:r>
          </a:p>
        </p:txBody>
      </p:sp>
      <p:sp>
        <p:nvSpPr>
          <p:cNvPr id="62469" name="Rectangle 5"/>
          <p:cNvSpPr>
            <a:spLocks noChangeArrowheads="1"/>
          </p:cNvSpPr>
          <p:nvPr/>
        </p:nvSpPr>
        <p:spPr bwMode="auto">
          <a:xfrm>
            <a:off x="6324600" y="6543675"/>
            <a:ext cx="2209800" cy="304800"/>
          </a:xfrm>
          <a:prstGeom prst="rect">
            <a:avLst/>
          </a:prstGeom>
          <a:noFill/>
          <a:ln w="9525">
            <a:noFill/>
            <a:miter lim="800000"/>
            <a:headEnd/>
            <a:tailEnd/>
          </a:ln>
          <a:effectLst/>
        </p:spPr>
        <p:txBody>
          <a:bodyPr/>
          <a:lstStyle/>
          <a:p>
            <a:pPr algn="r"/>
            <a:r>
              <a:rPr lang="en-US" sz="1000" b="1">
                <a:solidFill>
                  <a:schemeClr val="bg1"/>
                </a:solidFill>
              </a:rPr>
              <a:t>Slide </a:t>
            </a:r>
            <a:fld id="{324FF3F8-E353-4ADB-9D57-CA936726C539}" type="slidenum">
              <a:rPr lang="en-US" sz="1000" b="1">
                <a:solidFill>
                  <a:schemeClr val="bg1"/>
                </a:solidFill>
              </a:rPr>
              <a:pPr algn="r"/>
              <a:t>‹#›</a:t>
            </a:fld>
            <a:endParaRPr lang="en-US" sz="1000" b="1">
              <a:solidFill>
                <a:schemeClr val="bg1"/>
              </a:solidFill>
            </a:endParaRPr>
          </a:p>
        </p:txBody>
      </p:sp>
      <p:sp>
        <p:nvSpPr>
          <p:cNvPr id="62471" name="Rectangle 7"/>
          <p:cNvSpPr>
            <a:spLocks noChangeArrowheads="1"/>
          </p:cNvSpPr>
          <p:nvPr userDrawn="1"/>
        </p:nvSpPr>
        <p:spPr bwMode="auto">
          <a:xfrm>
            <a:off x="0" y="6553200"/>
            <a:ext cx="2628900" cy="304800"/>
          </a:xfrm>
          <a:prstGeom prst="rect">
            <a:avLst/>
          </a:prstGeom>
          <a:noFill/>
          <a:ln w="9525">
            <a:noFill/>
            <a:miter lim="800000"/>
            <a:headEnd/>
            <a:tailEnd/>
          </a:ln>
          <a:effectLst/>
        </p:spPr>
        <p:txBody>
          <a:bodyPr/>
          <a:lstStyle/>
          <a:p>
            <a:r>
              <a:rPr lang="en-US" sz="1000" b="1">
                <a:solidFill>
                  <a:schemeClr val="bg1"/>
                </a:solidFill>
              </a:rPr>
              <a:t>Chapter 15, Opener</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Lst>
  <p:txStyles>
    <p:titleStyle>
      <a:lvl1pPr algn="l" rtl="0" fontAlgn="base">
        <a:spcBef>
          <a:spcPct val="0"/>
        </a:spcBef>
        <a:spcAft>
          <a:spcPct val="0"/>
        </a:spcAft>
        <a:defRPr sz="3600">
          <a:solidFill>
            <a:schemeClr val="accent2"/>
          </a:solidFill>
          <a:latin typeface="+mj-lt"/>
          <a:ea typeface="+mj-ea"/>
          <a:cs typeface="+mj-cs"/>
        </a:defRPr>
      </a:lvl1pPr>
      <a:lvl2pPr algn="l" rtl="0" fontAlgn="base">
        <a:spcBef>
          <a:spcPct val="0"/>
        </a:spcBef>
        <a:spcAft>
          <a:spcPct val="0"/>
        </a:spcAft>
        <a:defRPr sz="3600">
          <a:solidFill>
            <a:schemeClr val="accent2"/>
          </a:solidFill>
          <a:latin typeface="Arial" charset="0"/>
        </a:defRPr>
      </a:lvl2pPr>
      <a:lvl3pPr algn="l" rtl="0" fontAlgn="base">
        <a:spcBef>
          <a:spcPct val="0"/>
        </a:spcBef>
        <a:spcAft>
          <a:spcPct val="0"/>
        </a:spcAft>
        <a:defRPr sz="3600">
          <a:solidFill>
            <a:schemeClr val="accent2"/>
          </a:solidFill>
          <a:latin typeface="Arial" charset="0"/>
        </a:defRPr>
      </a:lvl3pPr>
      <a:lvl4pPr algn="l" rtl="0" fontAlgn="base">
        <a:spcBef>
          <a:spcPct val="0"/>
        </a:spcBef>
        <a:spcAft>
          <a:spcPct val="0"/>
        </a:spcAft>
        <a:defRPr sz="3600">
          <a:solidFill>
            <a:schemeClr val="accent2"/>
          </a:solidFill>
          <a:latin typeface="Arial" charset="0"/>
        </a:defRPr>
      </a:lvl4pPr>
      <a:lvl5pPr algn="l" rtl="0" fontAlgn="base">
        <a:spcBef>
          <a:spcPct val="0"/>
        </a:spcBef>
        <a:spcAft>
          <a:spcPct val="0"/>
        </a:spcAft>
        <a:defRPr sz="3600">
          <a:solidFill>
            <a:schemeClr val="accent2"/>
          </a:solidFill>
          <a:latin typeface="Arial" charset="0"/>
        </a:defRPr>
      </a:lvl5pPr>
      <a:lvl6pPr marL="457200" algn="l" rtl="0" fontAlgn="base">
        <a:spcBef>
          <a:spcPct val="0"/>
        </a:spcBef>
        <a:spcAft>
          <a:spcPct val="0"/>
        </a:spcAft>
        <a:defRPr sz="3600">
          <a:solidFill>
            <a:schemeClr val="accent2"/>
          </a:solidFill>
          <a:latin typeface="Arial" charset="0"/>
        </a:defRPr>
      </a:lvl6pPr>
      <a:lvl7pPr marL="914400" algn="l" rtl="0" fontAlgn="base">
        <a:spcBef>
          <a:spcPct val="0"/>
        </a:spcBef>
        <a:spcAft>
          <a:spcPct val="0"/>
        </a:spcAft>
        <a:defRPr sz="3600">
          <a:solidFill>
            <a:schemeClr val="accent2"/>
          </a:solidFill>
          <a:latin typeface="Arial" charset="0"/>
        </a:defRPr>
      </a:lvl7pPr>
      <a:lvl8pPr marL="1371600" algn="l" rtl="0" fontAlgn="base">
        <a:spcBef>
          <a:spcPct val="0"/>
        </a:spcBef>
        <a:spcAft>
          <a:spcPct val="0"/>
        </a:spcAft>
        <a:defRPr sz="3600">
          <a:solidFill>
            <a:schemeClr val="accent2"/>
          </a:solidFill>
          <a:latin typeface="Arial" charset="0"/>
        </a:defRPr>
      </a:lvl8pPr>
      <a:lvl9pPr marL="1828800" algn="l" rtl="0" fontAlgn="base">
        <a:spcBef>
          <a:spcPct val="0"/>
        </a:spcBef>
        <a:spcAft>
          <a:spcPct val="0"/>
        </a:spcAft>
        <a:defRPr sz="3600">
          <a:solidFill>
            <a:schemeClr val="accent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200">
          <a:solidFill>
            <a:schemeClr val="tx1"/>
          </a:solidFill>
          <a:latin typeface="+mn-lt"/>
        </a:defRPr>
      </a:lvl4pPr>
      <a:lvl5pPr marL="2057400" indent="-228600" algn="l" rtl="0" fontAlgn="base">
        <a:spcBef>
          <a:spcPct val="20000"/>
        </a:spcBef>
        <a:spcAft>
          <a:spcPct val="0"/>
        </a:spcAft>
        <a:buChar char="»"/>
        <a:defRPr sz="2200">
          <a:solidFill>
            <a:schemeClr val="tx1"/>
          </a:solidFill>
          <a:latin typeface="+mn-lt"/>
        </a:defRPr>
      </a:lvl5pPr>
      <a:lvl6pPr marL="2514600" indent="-228600" algn="l" rtl="0" fontAlgn="base">
        <a:spcBef>
          <a:spcPct val="20000"/>
        </a:spcBef>
        <a:spcAft>
          <a:spcPct val="0"/>
        </a:spcAft>
        <a:buChar char="»"/>
        <a:defRPr sz="2200">
          <a:solidFill>
            <a:schemeClr val="tx1"/>
          </a:solidFill>
          <a:latin typeface="+mn-lt"/>
        </a:defRPr>
      </a:lvl6pPr>
      <a:lvl7pPr marL="2971800" indent="-228600" algn="l" rtl="0" fontAlgn="base">
        <a:spcBef>
          <a:spcPct val="20000"/>
        </a:spcBef>
        <a:spcAft>
          <a:spcPct val="0"/>
        </a:spcAft>
        <a:buChar char="»"/>
        <a:defRPr sz="2200">
          <a:solidFill>
            <a:schemeClr val="tx1"/>
          </a:solidFill>
          <a:latin typeface="+mn-lt"/>
        </a:defRPr>
      </a:lvl7pPr>
      <a:lvl8pPr marL="3429000" indent="-228600" algn="l" rtl="0" fontAlgn="base">
        <a:spcBef>
          <a:spcPct val="20000"/>
        </a:spcBef>
        <a:spcAft>
          <a:spcPct val="0"/>
        </a:spcAft>
        <a:buChar char="»"/>
        <a:defRPr sz="2200">
          <a:solidFill>
            <a:schemeClr val="tx1"/>
          </a:solidFill>
          <a:latin typeface="+mn-lt"/>
        </a:defRPr>
      </a:lvl8pPr>
      <a:lvl9pPr marL="3886200" indent="-228600" algn="l" rtl="0" fontAlgn="base">
        <a:spcBef>
          <a:spcPct val="20000"/>
        </a:spcBef>
        <a:spcAft>
          <a:spcPct val="0"/>
        </a:spcAft>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054" name="Rectangle 6"/>
          <p:cNvSpPr>
            <a:spLocks noGrp="1" noChangeArrowheads="1"/>
          </p:cNvSpPr>
          <p:nvPr>
            <p:ph type="ctrTitle"/>
          </p:nvPr>
        </p:nvSpPr>
        <p:spPr/>
        <p:txBody>
          <a:bodyPr/>
          <a:lstStyle/>
          <a:p>
            <a:r>
              <a:rPr lang="en-US"/>
              <a:t>Chapter 15: Fiscal Policy</a:t>
            </a:r>
            <a:br>
              <a:rPr lang="en-US"/>
            </a:br>
            <a:r>
              <a:rPr lang="en-US"/>
              <a:t>Opener</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p:txBody>
          <a:bodyPr/>
          <a:lstStyle/>
          <a:p>
            <a:r>
              <a:rPr lang="en-US"/>
              <a:t>Introduction</a:t>
            </a:r>
          </a:p>
        </p:txBody>
      </p:sp>
      <p:sp>
        <p:nvSpPr>
          <p:cNvPr id="265219" name="Rectangle 3"/>
          <p:cNvSpPr>
            <a:spLocks noGrp="1" noChangeArrowheads="1"/>
          </p:cNvSpPr>
          <p:nvPr>
            <p:ph type="body" idx="1"/>
          </p:nvPr>
        </p:nvSpPr>
        <p:spPr/>
        <p:txBody>
          <a:bodyPr/>
          <a:lstStyle/>
          <a:p>
            <a:r>
              <a:rPr lang="en-US"/>
              <a:t>What are the goals and limits of fiscal policy?</a:t>
            </a:r>
          </a:p>
          <a:p>
            <a:pPr lvl="1"/>
            <a:r>
              <a:rPr lang="en-US"/>
              <a:t>The goals of fiscal policy include:</a:t>
            </a:r>
          </a:p>
          <a:p>
            <a:pPr lvl="2"/>
            <a:r>
              <a:rPr lang="en-US"/>
              <a:t>Expand or slow economic growth</a:t>
            </a:r>
          </a:p>
          <a:p>
            <a:pPr lvl="2"/>
            <a:r>
              <a:rPr lang="en-US"/>
              <a:t>Achieve full employment</a:t>
            </a:r>
          </a:p>
          <a:p>
            <a:pPr lvl="2"/>
            <a:r>
              <a:rPr lang="en-US"/>
              <a:t>Maintain price stability</a:t>
            </a:r>
          </a:p>
          <a:p>
            <a:pPr lvl="1"/>
            <a:r>
              <a:rPr lang="en-US"/>
              <a:t>Fiscal policy is limited because it is difficult to know which way the economy is heading and therefore, which type of fiscal policy will be the most helpful.</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65219">
                                            <p:txEl>
                                              <p:pRg st="5" end="5"/>
                                            </p:txEl>
                                          </p:spTgt>
                                        </p:tgtEl>
                                        <p:attrNameLst>
                                          <p:attrName>style.visibility</p:attrName>
                                        </p:attrNameLst>
                                      </p:cBhvr>
                                      <p:to>
                                        <p:strVal val="visible"/>
                                      </p:to>
                                    </p:set>
                                    <p:anim calcmode="lin" valueType="num">
                                      <p:cBhvr additive="base">
                                        <p:cTn id="7" dur="500" fill="hold"/>
                                        <p:tgtEl>
                                          <p:spTgt spid="265219">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521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a:t>What is Fiscal Policy?</a:t>
            </a:r>
          </a:p>
        </p:txBody>
      </p:sp>
      <p:sp>
        <p:nvSpPr>
          <p:cNvPr id="243715" name="Rectangle 3"/>
          <p:cNvSpPr>
            <a:spLocks noGrp="1" noChangeArrowheads="1"/>
          </p:cNvSpPr>
          <p:nvPr>
            <p:ph type="body" sz="half" idx="1"/>
          </p:nvPr>
        </p:nvSpPr>
        <p:spPr>
          <a:xfrm>
            <a:off x="457200" y="1219200"/>
            <a:ext cx="8382000" cy="4906963"/>
          </a:xfrm>
        </p:spPr>
        <p:txBody>
          <a:bodyPr/>
          <a:lstStyle/>
          <a:p>
            <a:r>
              <a:rPr lang="en-US" sz="2800"/>
              <a:t>The government’s taxing and spending decisions are shaped by both budgetary needs and fiscal policy. </a:t>
            </a:r>
          </a:p>
          <a:p>
            <a:pPr lvl="1"/>
            <a:r>
              <a:rPr lang="en-US" sz="2400"/>
              <a:t>Fiscal policy is a tool </a:t>
            </a:r>
            <a:br>
              <a:rPr lang="en-US" sz="2400"/>
            </a:br>
            <a:r>
              <a:rPr lang="en-US" sz="2400"/>
              <a:t>used to expand or slow </a:t>
            </a:r>
            <a:br>
              <a:rPr lang="en-US" sz="2400"/>
            </a:br>
            <a:r>
              <a:rPr lang="en-US" sz="2400"/>
              <a:t>economic growth, </a:t>
            </a:r>
            <a:br>
              <a:rPr lang="en-US" sz="2400"/>
            </a:br>
            <a:r>
              <a:rPr lang="en-US" sz="2400"/>
              <a:t>achieve full employment, </a:t>
            </a:r>
            <a:br>
              <a:rPr lang="en-US" sz="2400"/>
            </a:br>
            <a:r>
              <a:rPr lang="en-US" sz="2400"/>
              <a:t>and maintain price </a:t>
            </a:r>
            <a:br>
              <a:rPr lang="en-US" sz="2400"/>
            </a:br>
            <a:r>
              <a:rPr lang="en-US" sz="2400"/>
              <a:t>stability.</a:t>
            </a:r>
          </a:p>
        </p:txBody>
      </p:sp>
      <p:pic>
        <p:nvPicPr>
          <p:cNvPr id="243718" name="Picture 6" descr="c15_s01_p393"/>
          <p:cNvPicPr>
            <a:picLocks noGrp="1" noChangeAspect="1" noChangeArrowheads="1"/>
          </p:cNvPicPr>
          <p:nvPr>
            <p:ph sz="half" idx="2"/>
          </p:nvPr>
        </p:nvPicPr>
        <p:blipFill>
          <a:blip r:embed="rId3" cstate="print"/>
          <a:srcRect/>
          <a:stretch>
            <a:fillRect/>
          </a:stretch>
        </p:blipFill>
        <p:spPr>
          <a:xfrm>
            <a:off x="4724400" y="2514600"/>
            <a:ext cx="4419600" cy="3832225"/>
          </a:xfrm>
        </p:spPr>
      </p:pic>
      <p:pic>
        <p:nvPicPr>
          <p:cNvPr id="243719" name="Picture 7" descr="ClicktoEnlarge"/>
          <p:cNvPicPr>
            <a:picLocks noChangeAspect="1" noChangeArrowheads="1"/>
          </p:cNvPicPr>
          <p:nvPr/>
        </p:nvPicPr>
        <p:blipFill>
          <a:blip r:embed="rId4" cstate="print"/>
          <a:srcRect/>
          <a:stretch>
            <a:fillRect/>
          </a:stretch>
        </p:blipFill>
        <p:spPr bwMode="auto">
          <a:xfrm>
            <a:off x="8610600" y="3200400"/>
            <a:ext cx="333375" cy="33337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p:txBody>
          <a:bodyPr/>
          <a:lstStyle/>
          <a:p>
            <a:r>
              <a:rPr lang="en-US"/>
              <a:t>Creating the Federal Budget</a:t>
            </a:r>
          </a:p>
        </p:txBody>
      </p:sp>
      <p:sp>
        <p:nvSpPr>
          <p:cNvPr id="245763" name="Rectangle 3"/>
          <p:cNvSpPr>
            <a:spLocks noGrp="1" noChangeArrowheads="1"/>
          </p:cNvSpPr>
          <p:nvPr>
            <p:ph type="body" sz="half" idx="1"/>
          </p:nvPr>
        </p:nvSpPr>
        <p:spPr/>
        <p:txBody>
          <a:bodyPr/>
          <a:lstStyle/>
          <a:p>
            <a:r>
              <a:rPr lang="en-US" sz="2400"/>
              <a:t>The federal government makes key fiscal policy decisions each year when it establishes the federal budget.</a:t>
            </a:r>
          </a:p>
          <a:p>
            <a:pPr lvl="1"/>
            <a:r>
              <a:rPr lang="en-US" sz="2200"/>
              <a:t>The federal government prepares  a new budget for every fiscal year, which goes from October 1 to September 30.</a:t>
            </a:r>
          </a:p>
          <a:p>
            <a:pPr lvl="1"/>
            <a:r>
              <a:rPr lang="en-US" sz="2200">
                <a:solidFill>
                  <a:schemeClr val="accent2"/>
                </a:solidFill>
              </a:rPr>
              <a:t>Who takes the first step in the budget process?</a:t>
            </a:r>
            <a:endParaRPr lang="en-US" sz="2000"/>
          </a:p>
        </p:txBody>
      </p:sp>
      <p:pic>
        <p:nvPicPr>
          <p:cNvPr id="245765" name="Picture 5" descr="c15_s01_p392"/>
          <p:cNvPicPr>
            <a:picLocks noGrp="1" noChangeAspect="1" noChangeArrowheads="1"/>
          </p:cNvPicPr>
          <p:nvPr>
            <p:ph sz="half" idx="2"/>
          </p:nvPr>
        </p:nvPicPr>
        <p:blipFill>
          <a:blip r:embed="rId3" cstate="print"/>
          <a:srcRect/>
          <a:stretch>
            <a:fillRect/>
          </a:stretch>
        </p:blipFill>
        <p:spPr>
          <a:xfrm>
            <a:off x="4648200" y="1400175"/>
            <a:ext cx="4038600" cy="4543425"/>
          </a:xfrm>
        </p:spPr>
      </p:pic>
      <p:pic>
        <p:nvPicPr>
          <p:cNvPr id="245766" name="Picture 6" descr="ClicktoEnlarge"/>
          <p:cNvPicPr>
            <a:picLocks noChangeAspect="1" noChangeArrowheads="1"/>
          </p:cNvPicPr>
          <p:nvPr/>
        </p:nvPicPr>
        <p:blipFill>
          <a:blip r:embed="rId4" cstate="print"/>
          <a:srcRect/>
          <a:stretch>
            <a:fillRect/>
          </a:stretch>
        </p:blipFill>
        <p:spPr bwMode="auto">
          <a:xfrm>
            <a:off x="8534400" y="1447800"/>
            <a:ext cx="333375" cy="33337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lstStyle/>
          <a:p>
            <a:r>
              <a:rPr lang="en-US" sz="3100"/>
              <a:t>Creating the Federal Budget, cont.</a:t>
            </a:r>
            <a:endParaRPr lang="en-US"/>
          </a:p>
        </p:txBody>
      </p:sp>
      <p:sp>
        <p:nvSpPr>
          <p:cNvPr id="247811" name="Rectangle 3"/>
          <p:cNvSpPr>
            <a:spLocks noGrp="1" noChangeArrowheads="1"/>
          </p:cNvSpPr>
          <p:nvPr>
            <p:ph type="body" idx="1"/>
          </p:nvPr>
        </p:nvSpPr>
        <p:spPr/>
        <p:txBody>
          <a:bodyPr/>
          <a:lstStyle/>
          <a:p>
            <a:pPr>
              <a:lnSpc>
                <a:spcPct val="90000"/>
              </a:lnSpc>
            </a:pPr>
            <a:r>
              <a:rPr lang="en-US"/>
              <a:t>Government officials who take part in the budget process debate how much should be spent on specific programs such as defense, education, and scientific research.</a:t>
            </a:r>
          </a:p>
          <a:p>
            <a:pPr lvl="1">
              <a:lnSpc>
                <a:spcPct val="90000"/>
              </a:lnSpc>
            </a:pPr>
            <a:r>
              <a:rPr lang="en-US"/>
              <a:t>Total government spending can be raised or lowered to help increase or decrease the output of the economy.</a:t>
            </a:r>
          </a:p>
          <a:p>
            <a:pPr lvl="1">
              <a:lnSpc>
                <a:spcPct val="90000"/>
              </a:lnSpc>
            </a:pPr>
            <a:r>
              <a:rPr lang="en-US"/>
              <a:t>Similarly, taxes can be raised or lowered to help reduce or boost the output of the economy.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p:txBody>
          <a:bodyPr/>
          <a:lstStyle/>
          <a:p>
            <a:r>
              <a:rPr lang="en-US"/>
              <a:t>Expansionary Fiscal policy</a:t>
            </a:r>
          </a:p>
        </p:txBody>
      </p:sp>
      <p:sp>
        <p:nvSpPr>
          <p:cNvPr id="248835" name="Rectangle 3"/>
          <p:cNvSpPr>
            <a:spLocks noGrp="1" noChangeArrowheads="1"/>
          </p:cNvSpPr>
          <p:nvPr>
            <p:ph type="body" sz="half" idx="1"/>
          </p:nvPr>
        </p:nvSpPr>
        <p:spPr>
          <a:xfrm>
            <a:off x="457200" y="1219200"/>
            <a:ext cx="8686800" cy="4906963"/>
          </a:xfrm>
        </p:spPr>
        <p:txBody>
          <a:bodyPr/>
          <a:lstStyle/>
          <a:p>
            <a:r>
              <a:rPr lang="en-US" sz="2800"/>
              <a:t>Governments use expansionary fiscal policy to encourage growth, either to prevent a recession or to move the economy out of a recession.</a:t>
            </a:r>
          </a:p>
          <a:p>
            <a:r>
              <a:rPr lang="en-US" sz="2800"/>
              <a:t>Expansionary fiscal </a:t>
            </a:r>
            <a:br>
              <a:rPr lang="en-US" sz="2800"/>
            </a:br>
            <a:r>
              <a:rPr lang="en-US" sz="2800"/>
              <a:t>policy involves </a:t>
            </a:r>
            <a:br>
              <a:rPr lang="en-US" sz="2800"/>
            </a:br>
            <a:r>
              <a:rPr lang="en-US" sz="2800"/>
              <a:t>either increasing </a:t>
            </a:r>
            <a:br>
              <a:rPr lang="en-US" sz="2800"/>
            </a:br>
            <a:r>
              <a:rPr lang="en-US" sz="2800"/>
              <a:t>government </a:t>
            </a:r>
            <a:br>
              <a:rPr lang="en-US" sz="2800"/>
            </a:br>
            <a:r>
              <a:rPr lang="en-US" sz="2800"/>
              <a:t>spending or cutting </a:t>
            </a:r>
            <a:br>
              <a:rPr lang="en-US" sz="2800"/>
            </a:br>
            <a:r>
              <a:rPr lang="en-US" sz="2800"/>
              <a:t>taxes, or both.</a:t>
            </a:r>
          </a:p>
        </p:txBody>
      </p:sp>
      <p:pic>
        <p:nvPicPr>
          <p:cNvPr id="248841" name="Picture 9" descr="c15_s01_p395"/>
          <p:cNvPicPr>
            <a:picLocks noChangeAspect="1" noChangeArrowheads="1"/>
          </p:cNvPicPr>
          <p:nvPr>
            <p:ph sz="half" idx="2"/>
          </p:nvPr>
        </p:nvPicPr>
        <p:blipFill>
          <a:blip r:embed="rId3" cstate="print"/>
          <a:srcRect/>
          <a:stretch>
            <a:fillRect/>
          </a:stretch>
        </p:blipFill>
        <p:spPr>
          <a:xfrm>
            <a:off x="4191000" y="2667000"/>
            <a:ext cx="4572000" cy="3317875"/>
          </a:xfrm>
          <a:noFill/>
          <a:ln/>
        </p:spPr>
      </p:pic>
      <p:pic>
        <p:nvPicPr>
          <p:cNvPr id="248842" name="Picture 10" descr="ClicktoEnlarge"/>
          <p:cNvPicPr>
            <a:picLocks noChangeAspect="1" noChangeArrowheads="1"/>
          </p:cNvPicPr>
          <p:nvPr/>
        </p:nvPicPr>
        <p:blipFill>
          <a:blip r:embed="rId4" cstate="print"/>
          <a:srcRect/>
          <a:stretch>
            <a:fillRect/>
          </a:stretch>
        </p:blipFill>
        <p:spPr bwMode="auto">
          <a:xfrm>
            <a:off x="8610600" y="3171825"/>
            <a:ext cx="333375" cy="33337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p:txBody>
          <a:bodyPr/>
          <a:lstStyle/>
          <a:p>
            <a:r>
              <a:rPr lang="en-US"/>
              <a:t>Contractionary Fiscal Policy</a:t>
            </a:r>
          </a:p>
        </p:txBody>
      </p:sp>
      <p:sp>
        <p:nvSpPr>
          <p:cNvPr id="250883" name="Rectangle 3"/>
          <p:cNvSpPr>
            <a:spLocks noGrp="1" noChangeArrowheads="1"/>
          </p:cNvSpPr>
          <p:nvPr>
            <p:ph type="body" idx="1"/>
          </p:nvPr>
        </p:nvSpPr>
        <p:spPr/>
        <p:txBody>
          <a:bodyPr/>
          <a:lstStyle/>
          <a:p>
            <a:r>
              <a:rPr lang="en-US" sz="2800"/>
              <a:t>Contractionary fiscal policy tries to decrease aggregate demand, and in doing so, reduce the growth of economic output.</a:t>
            </a:r>
          </a:p>
          <a:p>
            <a:pPr>
              <a:buFontTx/>
              <a:buNone/>
            </a:pPr>
            <a:endParaRPr lang="en-US" sz="2800"/>
          </a:p>
          <a:p>
            <a:r>
              <a:rPr lang="en-US" sz="2800"/>
              <a:t>Why would the government deliberately slow down economic output?</a:t>
            </a:r>
          </a:p>
          <a:p>
            <a:pPr lvl="1"/>
            <a:r>
              <a:rPr lang="en-US" sz="2400"/>
              <a:t>Because fast growing demand can exceed supply.</a:t>
            </a:r>
          </a:p>
          <a:p>
            <a:pPr lvl="1"/>
            <a:r>
              <a:rPr lang="en-US" sz="2400"/>
              <a:t>If producers cannot expand production to keep up with increasing demand, they will raise prices, which causes inflation.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p:txBody>
          <a:bodyPr/>
          <a:lstStyle/>
          <a:p>
            <a:r>
              <a:rPr lang="en-US" sz="3100"/>
              <a:t>Contractionary Fiscal Policy, cont.</a:t>
            </a:r>
            <a:endParaRPr lang="en-US"/>
          </a:p>
        </p:txBody>
      </p:sp>
      <p:sp>
        <p:nvSpPr>
          <p:cNvPr id="251907" name="Rectangle 3"/>
          <p:cNvSpPr>
            <a:spLocks noGrp="1" noChangeArrowheads="1"/>
          </p:cNvSpPr>
          <p:nvPr>
            <p:ph type="body" sz="half" idx="1"/>
          </p:nvPr>
        </p:nvSpPr>
        <p:spPr>
          <a:xfrm>
            <a:off x="457200" y="1219200"/>
            <a:ext cx="8382000" cy="4906963"/>
          </a:xfrm>
        </p:spPr>
        <p:txBody>
          <a:bodyPr/>
          <a:lstStyle/>
          <a:p>
            <a:r>
              <a:rPr lang="en-US" sz="2800"/>
              <a:t>Fiscal policy aimed at slowing the growth of total output generally involves decreasing government spending or raising taxes or both.</a:t>
            </a:r>
          </a:p>
          <a:p>
            <a:pPr lvl="1"/>
            <a:r>
              <a:rPr lang="en-US" sz="2400">
                <a:solidFill>
                  <a:schemeClr val="accent2"/>
                </a:solidFill>
              </a:rPr>
              <a:t>How does lower </a:t>
            </a:r>
            <a:br>
              <a:rPr lang="en-US" sz="2400">
                <a:solidFill>
                  <a:schemeClr val="accent2"/>
                </a:solidFill>
              </a:rPr>
            </a:br>
            <a:r>
              <a:rPr lang="en-US" sz="2400">
                <a:solidFill>
                  <a:schemeClr val="accent2"/>
                </a:solidFill>
              </a:rPr>
              <a:t>government </a:t>
            </a:r>
            <a:br>
              <a:rPr lang="en-US" sz="2400">
                <a:solidFill>
                  <a:schemeClr val="accent2"/>
                </a:solidFill>
              </a:rPr>
            </a:br>
            <a:r>
              <a:rPr lang="en-US" sz="2400">
                <a:solidFill>
                  <a:schemeClr val="accent2"/>
                </a:solidFill>
              </a:rPr>
              <a:t>spending affect </a:t>
            </a:r>
            <a:br>
              <a:rPr lang="en-US" sz="2400">
                <a:solidFill>
                  <a:schemeClr val="accent2"/>
                </a:solidFill>
              </a:rPr>
            </a:br>
            <a:r>
              <a:rPr lang="en-US" sz="2400">
                <a:solidFill>
                  <a:schemeClr val="accent2"/>
                </a:solidFill>
              </a:rPr>
              <a:t>equilibrium?</a:t>
            </a:r>
            <a:endParaRPr lang="en-US" sz="2400"/>
          </a:p>
        </p:txBody>
      </p:sp>
      <p:pic>
        <p:nvPicPr>
          <p:cNvPr id="251914" name="Picture 10" descr="c15_s01_p396"/>
          <p:cNvPicPr>
            <a:picLocks noChangeAspect="1" noChangeArrowheads="1"/>
          </p:cNvPicPr>
          <p:nvPr>
            <p:ph sz="half" idx="2"/>
          </p:nvPr>
        </p:nvPicPr>
        <p:blipFill>
          <a:blip r:embed="rId3" cstate="print"/>
          <a:srcRect/>
          <a:stretch>
            <a:fillRect/>
          </a:stretch>
        </p:blipFill>
        <p:spPr>
          <a:xfrm>
            <a:off x="3962400" y="2590800"/>
            <a:ext cx="4648200" cy="3263900"/>
          </a:xfrm>
          <a:noFill/>
          <a:ln/>
        </p:spPr>
      </p:pic>
      <p:pic>
        <p:nvPicPr>
          <p:cNvPr id="251915" name="Picture 11" descr="ClicktoEnlarge"/>
          <p:cNvPicPr>
            <a:picLocks noChangeAspect="1" noChangeArrowheads="1"/>
          </p:cNvPicPr>
          <p:nvPr/>
        </p:nvPicPr>
        <p:blipFill>
          <a:blip r:embed="rId4" cstate="print"/>
          <a:srcRect/>
          <a:stretch>
            <a:fillRect/>
          </a:stretch>
        </p:blipFill>
        <p:spPr bwMode="auto">
          <a:xfrm>
            <a:off x="8458200" y="3048000"/>
            <a:ext cx="333375" cy="33337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p:txBody>
          <a:bodyPr/>
          <a:lstStyle/>
          <a:p>
            <a:r>
              <a:rPr lang="en-US"/>
              <a:t>Limits of Fiscal Policy</a:t>
            </a:r>
          </a:p>
        </p:txBody>
      </p:sp>
      <p:sp>
        <p:nvSpPr>
          <p:cNvPr id="253955" name="Rectangle 3"/>
          <p:cNvSpPr>
            <a:spLocks noGrp="1" noChangeArrowheads="1"/>
          </p:cNvSpPr>
          <p:nvPr>
            <p:ph type="body" idx="1"/>
          </p:nvPr>
        </p:nvSpPr>
        <p:spPr/>
        <p:txBody>
          <a:bodyPr/>
          <a:lstStyle/>
          <a:p>
            <a:r>
              <a:rPr lang="en-US"/>
              <a:t>Fiscal policy can be clumsy and difficult to practice.</a:t>
            </a:r>
          </a:p>
          <a:p>
            <a:pPr lvl="1"/>
            <a:r>
              <a:rPr lang="en-US"/>
              <a:t>Increasing or decreasing the amount of federal spending is not an easy task. Since much of the budget goes to pay for entitlement programs only a small amount is available to make significant changes to.</a:t>
            </a:r>
          </a:p>
          <a:p>
            <a:pPr lvl="1"/>
            <a:r>
              <a:rPr lang="en-US"/>
              <a:t>Fiscal policy is made difficult by not knowing what the future of the economy holds.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p:txBody>
          <a:bodyPr/>
          <a:lstStyle/>
          <a:p>
            <a:r>
              <a:rPr lang="en-US"/>
              <a:t>Limits of Fiscal Policy, cont.</a:t>
            </a:r>
          </a:p>
        </p:txBody>
      </p:sp>
      <p:sp>
        <p:nvSpPr>
          <p:cNvPr id="254979" name="Rectangle 3"/>
          <p:cNvSpPr>
            <a:spLocks noGrp="1" noChangeArrowheads="1"/>
          </p:cNvSpPr>
          <p:nvPr>
            <p:ph type="body" idx="1"/>
          </p:nvPr>
        </p:nvSpPr>
        <p:spPr/>
        <p:txBody>
          <a:bodyPr/>
          <a:lstStyle/>
          <a:p>
            <a:r>
              <a:rPr lang="en-US"/>
              <a:t>Changes in fiscal policy need time to take effect. By the time the effects are felt, the economy might be moving in a different direction.</a:t>
            </a:r>
          </a:p>
          <a:p>
            <a:r>
              <a:rPr lang="en-US"/>
              <a:t>Government officials must enact policies that please voters in order to get reelected. Officials often struggle to keep voters happy while doing what is best for the economy.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p:txBody>
          <a:bodyPr/>
          <a:lstStyle/>
          <a:p>
            <a:r>
              <a:rPr lang="en-US"/>
              <a:t>Coordinating Fiscal Policy</a:t>
            </a:r>
          </a:p>
        </p:txBody>
      </p:sp>
      <p:sp>
        <p:nvSpPr>
          <p:cNvPr id="256003" name="Rectangle 3"/>
          <p:cNvSpPr>
            <a:spLocks noGrp="1" noChangeArrowheads="1"/>
          </p:cNvSpPr>
          <p:nvPr>
            <p:ph type="body" idx="1"/>
          </p:nvPr>
        </p:nvSpPr>
        <p:spPr/>
        <p:txBody>
          <a:bodyPr/>
          <a:lstStyle/>
          <a:p>
            <a:r>
              <a:rPr lang="en-US" sz="2800"/>
              <a:t>For fiscal policy to be effective, various branches and levels of government must plan and work together, which is very difficult to do.</a:t>
            </a:r>
          </a:p>
          <a:p>
            <a:pPr>
              <a:buFontTx/>
              <a:buNone/>
            </a:pPr>
            <a:endParaRPr lang="en-US" sz="2800"/>
          </a:p>
          <a:p>
            <a:pPr lvl="1"/>
            <a:r>
              <a:rPr lang="en-US" sz="2400"/>
              <a:t>State and local governments don’t always agree with the fiscal policy decisions of the federal government.</a:t>
            </a:r>
          </a:p>
          <a:p>
            <a:pPr lvl="1"/>
            <a:r>
              <a:rPr lang="en-US" sz="2400"/>
              <a:t>Business people, politicians, and economists often disagree about economic performance and the goals of fiscal policy. </a:t>
            </a:r>
          </a:p>
          <a:p>
            <a:pPr lvl="1"/>
            <a:r>
              <a:rPr lang="en-US" sz="2400"/>
              <a:t>Fiscal policy must also be coordinated with monetary policy.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t>Essential Question</a:t>
            </a:r>
          </a:p>
        </p:txBody>
      </p:sp>
      <p:sp>
        <p:nvSpPr>
          <p:cNvPr id="37893" name="Rectangle 5"/>
          <p:cNvSpPr>
            <a:spLocks noGrp="1" noChangeArrowheads="1"/>
          </p:cNvSpPr>
          <p:nvPr>
            <p:ph type="body" sz="half" idx="1"/>
          </p:nvPr>
        </p:nvSpPr>
        <p:spPr/>
        <p:txBody>
          <a:bodyPr/>
          <a:lstStyle/>
          <a:p>
            <a:r>
              <a:rPr lang="en-US" sz="2800"/>
              <a:t>How effective is fiscal policy as a government tool?</a:t>
            </a:r>
            <a:endParaRPr lang="en-US" sz="2800">
              <a:solidFill>
                <a:schemeClr val="accent2"/>
              </a:solidFill>
            </a:endParaRPr>
          </a:p>
        </p:txBody>
      </p:sp>
      <p:pic>
        <p:nvPicPr>
          <p:cNvPr id="37896" name="Picture 8" descr="c15_sOPEN_p415"/>
          <p:cNvPicPr>
            <a:picLocks noGrp="1" noChangeAspect="1" noChangeArrowheads="1"/>
          </p:cNvPicPr>
          <p:nvPr>
            <p:ph sz="half" idx="2"/>
          </p:nvPr>
        </p:nvPicPr>
        <p:blipFill>
          <a:blip r:embed="rId4" cstate="print"/>
          <a:srcRect/>
          <a:stretch>
            <a:fillRect/>
          </a:stretch>
        </p:blipFill>
        <p:spPr>
          <a:xfrm>
            <a:off x="914400" y="2514600"/>
            <a:ext cx="7467600" cy="3827463"/>
          </a:xfrm>
        </p:spPr>
      </p:pic>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p:txBody>
          <a:bodyPr/>
          <a:lstStyle/>
          <a:p>
            <a:r>
              <a:rPr lang="en-US" sz="3300"/>
              <a:t>Coordinating Fiscal Policy, cont.</a:t>
            </a:r>
            <a:endParaRPr lang="en-US"/>
          </a:p>
        </p:txBody>
      </p:sp>
      <p:sp>
        <p:nvSpPr>
          <p:cNvPr id="257027" name="Rectangle 3"/>
          <p:cNvSpPr>
            <a:spLocks noGrp="1" noChangeArrowheads="1"/>
          </p:cNvSpPr>
          <p:nvPr>
            <p:ph type="body" idx="1"/>
          </p:nvPr>
        </p:nvSpPr>
        <p:spPr/>
        <p:txBody>
          <a:bodyPr/>
          <a:lstStyle/>
          <a:p>
            <a:r>
              <a:rPr lang="en-US"/>
              <a:t>Short-term effects can differ greatly from long-term effects.</a:t>
            </a:r>
          </a:p>
          <a:p>
            <a:pPr lvl="1"/>
            <a:r>
              <a:rPr lang="en-US"/>
              <a:t>For example, a tax cut or an increase in government spending will give a temporary boost to economic production and to employment.</a:t>
            </a:r>
          </a:p>
          <a:p>
            <a:pPr lvl="1"/>
            <a:r>
              <a:rPr lang="en-US"/>
              <a:t>However, as the economy returns to full employment, high levels of government spending will lead to increased inflation as the economy overheats.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r>
              <a:rPr lang="en-US"/>
              <a:t>Review</a:t>
            </a:r>
          </a:p>
        </p:txBody>
      </p:sp>
      <p:sp>
        <p:nvSpPr>
          <p:cNvPr id="152579" name="Rectangle 3"/>
          <p:cNvSpPr>
            <a:spLocks noGrp="1" noChangeArrowheads="1"/>
          </p:cNvSpPr>
          <p:nvPr>
            <p:ph type="body" idx="1"/>
          </p:nvPr>
        </p:nvSpPr>
        <p:spPr/>
        <p:txBody>
          <a:bodyPr/>
          <a:lstStyle/>
          <a:p>
            <a:r>
              <a:rPr lang="en-US"/>
              <a:t>Now that you have learned about the goals and limits of fiscal policy, go back and answer the Chapter Essential Question.</a:t>
            </a:r>
          </a:p>
          <a:p>
            <a:pPr lvl="1"/>
            <a:r>
              <a:rPr lang="en-US">
                <a:solidFill>
                  <a:schemeClr val="accent2"/>
                </a:solidFill>
              </a:rPr>
              <a:t>How effective is fiscal policy as an economic tool?</a:t>
            </a:r>
            <a:endParaRPr lang="en-US"/>
          </a:p>
          <a:p>
            <a:pPr lvl="1"/>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ChangeArrowheads="1"/>
          </p:cNvSpPr>
          <p:nvPr/>
        </p:nvSpPr>
        <p:spPr bwMode="auto">
          <a:xfrm>
            <a:off x="2176463" y="1279525"/>
            <a:ext cx="184150" cy="366713"/>
          </a:xfrm>
          <a:prstGeom prst="rect">
            <a:avLst/>
          </a:prstGeom>
          <a:noFill/>
          <a:ln w="9525">
            <a:noFill/>
            <a:miter lim="800000"/>
            <a:headEnd/>
            <a:tailEnd/>
          </a:ln>
          <a:effectLst/>
        </p:spPr>
        <p:txBody>
          <a:bodyPr wrap="none">
            <a:spAutoFit/>
          </a:bodyPr>
          <a:lstStyle/>
          <a:p>
            <a:endParaRPr lang="en-US"/>
          </a:p>
        </p:txBody>
      </p:sp>
      <p:sp>
        <p:nvSpPr>
          <p:cNvPr id="2055" name="Rectangle 7"/>
          <p:cNvSpPr>
            <a:spLocks noGrp="1" noChangeArrowheads="1"/>
          </p:cNvSpPr>
          <p:nvPr>
            <p:ph type="ctrTitle"/>
          </p:nvPr>
        </p:nvSpPr>
        <p:spPr/>
        <p:txBody>
          <a:bodyPr/>
          <a:lstStyle/>
          <a:p>
            <a:r>
              <a:rPr lang="en-US"/>
              <a:t>Chapter 15: Fiscal Policy </a:t>
            </a:r>
            <a:br>
              <a:rPr lang="en-US"/>
            </a:br>
            <a:r>
              <a:rPr lang="en-US"/>
              <a:t>Section 2</a:t>
            </a:r>
          </a:p>
        </p:txBody>
      </p:sp>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t>Objectives</a:t>
            </a:r>
          </a:p>
        </p:txBody>
      </p:sp>
      <p:sp>
        <p:nvSpPr>
          <p:cNvPr id="37893" name="Rectangle 5"/>
          <p:cNvSpPr>
            <a:spLocks noGrp="1" noChangeArrowheads="1"/>
          </p:cNvSpPr>
          <p:nvPr>
            <p:ph type="body" idx="1"/>
          </p:nvPr>
        </p:nvSpPr>
        <p:spPr/>
        <p:txBody>
          <a:bodyPr/>
          <a:lstStyle/>
          <a:p>
            <a:pPr marL="609600" indent="-609600">
              <a:buFontTx/>
              <a:buAutoNum type="arabicPeriod"/>
            </a:pPr>
            <a:r>
              <a:rPr lang="en-US" b="1"/>
              <a:t>Compare and Contrast</a:t>
            </a:r>
            <a:r>
              <a:rPr lang="en-US"/>
              <a:t> classical economics and Keynesian economics.</a:t>
            </a:r>
          </a:p>
          <a:p>
            <a:pPr marL="609600" indent="-609600">
              <a:buFontTx/>
              <a:buAutoNum type="arabicPeriod"/>
            </a:pPr>
            <a:r>
              <a:rPr lang="en-US" b="1"/>
              <a:t>Explain</a:t>
            </a:r>
            <a:r>
              <a:rPr lang="en-US"/>
              <a:t> the basic principles of supply-side economics.</a:t>
            </a:r>
          </a:p>
          <a:p>
            <a:pPr marL="609600" indent="-609600">
              <a:buFontTx/>
              <a:buAutoNum type="arabicPeriod"/>
            </a:pPr>
            <a:r>
              <a:rPr lang="en-US" b="1"/>
              <a:t>Describe</a:t>
            </a:r>
            <a:r>
              <a:rPr lang="en-US"/>
              <a:t> the role that fiscal policy has played in American history.</a:t>
            </a:r>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t>Key Terms</a:t>
            </a:r>
          </a:p>
        </p:txBody>
      </p:sp>
      <p:sp>
        <p:nvSpPr>
          <p:cNvPr id="56323" name="Rectangle 3"/>
          <p:cNvSpPr>
            <a:spLocks noGrp="1" noChangeArrowheads="1"/>
          </p:cNvSpPr>
          <p:nvPr>
            <p:ph type="body" idx="1"/>
          </p:nvPr>
        </p:nvSpPr>
        <p:spPr/>
        <p:txBody>
          <a:bodyPr/>
          <a:lstStyle/>
          <a:p>
            <a:r>
              <a:rPr lang="en-US" b="1">
                <a:solidFill>
                  <a:srgbClr val="FF0000"/>
                </a:solidFill>
              </a:rPr>
              <a:t>classical economics:</a:t>
            </a:r>
            <a:r>
              <a:rPr lang="en-US"/>
              <a:t> a school of thought based on the idea that free markets regulate themselves</a:t>
            </a:r>
          </a:p>
          <a:p>
            <a:r>
              <a:rPr lang="en-US" b="1">
                <a:solidFill>
                  <a:srgbClr val="FF0000"/>
                </a:solidFill>
              </a:rPr>
              <a:t>productive capacity</a:t>
            </a:r>
            <a:r>
              <a:rPr lang="en-US">
                <a:solidFill>
                  <a:srgbClr val="FF0000"/>
                </a:solidFill>
              </a:rPr>
              <a:t>:</a:t>
            </a:r>
            <a:r>
              <a:rPr lang="en-US"/>
              <a:t> the maximum output that an economy can sustain over a period of time without increasing inflation</a:t>
            </a:r>
          </a:p>
          <a:p>
            <a:r>
              <a:rPr lang="en-US" b="1">
                <a:solidFill>
                  <a:srgbClr val="FF0000"/>
                </a:solidFill>
              </a:rPr>
              <a:t>demand-side economics</a:t>
            </a:r>
            <a:r>
              <a:rPr lang="en-US">
                <a:solidFill>
                  <a:srgbClr val="FF0000"/>
                </a:solidFill>
              </a:rPr>
              <a:t>:</a:t>
            </a:r>
            <a:r>
              <a:rPr lang="en-US"/>
              <a:t> a school of thought based on the idea that demand for goods drives the economy</a:t>
            </a:r>
            <a:endParaRPr lang="en-US" sz="2800"/>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r>
              <a:rPr lang="en-US"/>
              <a:t>Key Terms, cont.</a:t>
            </a:r>
          </a:p>
        </p:txBody>
      </p:sp>
      <p:sp>
        <p:nvSpPr>
          <p:cNvPr id="154627" name="Rectangle 3"/>
          <p:cNvSpPr>
            <a:spLocks noGrp="1" noChangeArrowheads="1"/>
          </p:cNvSpPr>
          <p:nvPr>
            <p:ph type="body" idx="1"/>
          </p:nvPr>
        </p:nvSpPr>
        <p:spPr/>
        <p:txBody>
          <a:bodyPr/>
          <a:lstStyle/>
          <a:p>
            <a:pPr>
              <a:lnSpc>
                <a:spcPct val="90000"/>
              </a:lnSpc>
            </a:pPr>
            <a:r>
              <a:rPr lang="en-US" sz="2700" b="1">
                <a:solidFill>
                  <a:srgbClr val="FF0000"/>
                </a:solidFill>
              </a:rPr>
              <a:t>Keynesian economics</a:t>
            </a:r>
            <a:r>
              <a:rPr lang="en-US" sz="2700">
                <a:solidFill>
                  <a:srgbClr val="FF0000"/>
                </a:solidFill>
              </a:rPr>
              <a:t>:</a:t>
            </a:r>
            <a:r>
              <a:rPr lang="en-US" sz="2700"/>
              <a:t> a school of thought that uses demand-side theory as the basis for encouraging government action to help the economy</a:t>
            </a:r>
          </a:p>
          <a:p>
            <a:pPr>
              <a:lnSpc>
                <a:spcPct val="90000"/>
              </a:lnSpc>
            </a:pPr>
            <a:r>
              <a:rPr lang="en-US" sz="2700" b="1">
                <a:solidFill>
                  <a:srgbClr val="FF0000"/>
                </a:solidFill>
              </a:rPr>
              <a:t>multiplier effect</a:t>
            </a:r>
            <a:r>
              <a:rPr lang="en-US" sz="2700">
                <a:solidFill>
                  <a:srgbClr val="FF0000"/>
                </a:solidFill>
              </a:rPr>
              <a:t>:</a:t>
            </a:r>
            <a:r>
              <a:rPr lang="en-US" sz="2700"/>
              <a:t> the idea that every one dollar change in fiscal policy creates a change greater than one dollar in the national income</a:t>
            </a:r>
          </a:p>
          <a:p>
            <a:pPr>
              <a:lnSpc>
                <a:spcPct val="90000"/>
              </a:lnSpc>
            </a:pPr>
            <a:r>
              <a:rPr lang="en-US" sz="2700" b="1">
                <a:solidFill>
                  <a:srgbClr val="FF0000"/>
                </a:solidFill>
              </a:rPr>
              <a:t>automatic stabilizer</a:t>
            </a:r>
            <a:r>
              <a:rPr lang="en-US" sz="2700">
                <a:solidFill>
                  <a:srgbClr val="FF0000"/>
                </a:solidFill>
              </a:rPr>
              <a:t>:</a:t>
            </a:r>
            <a:r>
              <a:rPr lang="en-US" sz="2700"/>
              <a:t> a tool of fiscal policy that increases or decreases automatically depending on changes in GDP and personal income</a:t>
            </a:r>
          </a:p>
          <a:p>
            <a:pPr>
              <a:lnSpc>
                <a:spcPct val="90000"/>
              </a:lnSpc>
            </a:pPr>
            <a:r>
              <a:rPr lang="en-US" sz="2700" b="1">
                <a:solidFill>
                  <a:srgbClr val="FF0000"/>
                </a:solidFill>
              </a:rPr>
              <a:t>supply-side economics</a:t>
            </a:r>
            <a:r>
              <a:rPr lang="en-US" sz="2700">
                <a:solidFill>
                  <a:srgbClr val="FF0000"/>
                </a:solidFill>
              </a:rPr>
              <a:t>:</a:t>
            </a:r>
            <a:r>
              <a:rPr lang="en-US" sz="2700"/>
              <a:t> a school of thought based on the idea that the supply of goods drives the economy</a:t>
            </a:r>
            <a:endParaRPr lang="en-US" sz="24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p:txBody>
          <a:bodyPr/>
          <a:lstStyle/>
          <a:p>
            <a:r>
              <a:rPr lang="en-US"/>
              <a:t>Introduction</a:t>
            </a:r>
          </a:p>
        </p:txBody>
      </p:sp>
      <p:sp>
        <p:nvSpPr>
          <p:cNvPr id="283651" name="Rectangle 3"/>
          <p:cNvSpPr>
            <a:spLocks noGrp="1" noChangeArrowheads="1"/>
          </p:cNvSpPr>
          <p:nvPr>
            <p:ph type="body" idx="1"/>
          </p:nvPr>
        </p:nvSpPr>
        <p:spPr/>
        <p:txBody>
          <a:bodyPr/>
          <a:lstStyle/>
          <a:p>
            <a:r>
              <a:rPr lang="en-US"/>
              <a:t>What economic ideas have shaped fiscal policy?</a:t>
            </a:r>
          </a:p>
          <a:p>
            <a:pPr lvl="1"/>
            <a:r>
              <a:rPr lang="en-US"/>
              <a:t>Classical economics</a:t>
            </a:r>
          </a:p>
          <a:p>
            <a:pPr lvl="1"/>
            <a:r>
              <a:rPr lang="en-US"/>
              <a:t>Keynesian economics</a:t>
            </a:r>
          </a:p>
          <a:p>
            <a:pPr lvl="1"/>
            <a:r>
              <a:rPr lang="en-US"/>
              <a:t>Supply-side economics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83651">
                                            <p:txEl>
                                              <p:pRg st="3" end="3"/>
                                            </p:txEl>
                                          </p:spTgt>
                                        </p:tgtEl>
                                        <p:attrNameLst>
                                          <p:attrName>style.visibility</p:attrName>
                                        </p:attrNameLst>
                                      </p:cBhvr>
                                      <p:to>
                                        <p:strVal val="visible"/>
                                      </p:to>
                                    </p:set>
                                    <p:anim calcmode="lin" valueType="num">
                                      <p:cBhvr additive="base">
                                        <p:cTn id="7" dur="500" fill="hold"/>
                                        <p:tgtEl>
                                          <p:spTgt spid="283651">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365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p:txBody>
          <a:bodyPr/>
          <a:lstStyle/>
          <a:p>
            <a:r>
              <a:rPr lang="en-US"/>
              <a:t>Classical Economics</a:t>
            </a:r>
          </a:p>
        </p:txBody>
      </p:sp>
      <p:sp>
        <p:nvSpPr>
          <p:cNvPr id="258051" name="Rectangle 3"/>
          <p:cNvSpPr>
            <a:spLocks noGrp="1" noChangeArrowheads="1"/>
          </p:cNvSpPr>
          <p:nvPr>
            <p:ph type="body" idx="1"/>
          </p:nvPr>
        </p:nvSpPr>
        <p:spPr/>
        <p:txBody>
          <a:bodyPr/>
          <a:lstStyle/>
          <a:p>
            <a:r>
              <a:rPr lang="en-US"/>
              <a:t>The ideas that free markets regulate themselves is central to the school of thought known as classical economics.</a:t>
            </a:r>
          </a:p>
          <a:p>
            <a:pPr>
              <a:buFontTx/>
              <a:buNone/>
            </a:pPr>
            <a:endParaRPr lang="en-US"/>
          </a:p>
          <a:p>
            <a:r>
              <a:rPr lang="en-US"/>
              <a:t>The Great Depression, however, challenged these ideas. The economy  was unable to regulate itself, which led to high unemployment and immense bank failures.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p:txBody>
          <a:bodyPr/>
          <a:lstStyle/>
          <a:p>
            <a:r>
              <a:rPr lang="en-US"/>
              <a:t>Classical Economics, cont.</a:t>
            </a:r>
          </a:p>
        </p:txBody>
      </p:sp>
      <p:sp>
        <p:nvSpPr>
          <p:cNvPr id="259075" name="Rectangle 3"/>
          <p:cNvSpPr>
            <a:spLocks noGrp="1" noChangeArrowheads="1"/>
          </p:cNvSpPr>
          <p:nvPr>
            <p:ph type="body" sz="half" idx="1"/>
          </p:nvPr>
        </p:nvSpPr>
        <p:spPr/>
        <p:txBody>
          <a:bodyPr/>
          <a:lstStyle/>
          <a:p>
            <a:pPr>
              <a:lnSpc>
                <a:spcPct val="90000"/>
              </a:lnSpc>
            </a:pPr>
            <a:r>
              <a:rPr lang="en-US" sz="2800">
                <a:solidFill>
                  <a:schemeClr val="accent2"/>
                </a:solidFill>
              </a:rPr>
              <a:t>Checkpoint: What event challenged the dominance of the classical economics school of thought?</a:t>
            </a:r>
            <a:endParaRPr lang="en-US" sz="2800"/>
          </a:p>
          <a:p>
            <a:pPr lvl="1">
              <a:lnSpc>
                <a:spcPct val="90000"/>
              </a:lnSpc>
            </a:pPr>
            <a:r>
              <a:rPr lang="en-US" sz="2400"/>
              <a:t>The Great Depression highlighted a problem with classical economics: it did not address how long it would take for the market to return to equilibrium.</a:t>
            </a:r>
          </a:p>
        </p:txBody>
      </p:sp>
      <p:pic>
        <p:nvPicPr>
          <p:cNvPr id="259077" name="Picture 5" descr="c15_s02_p399"/>
          <p:cNvPicPr>
            <a:picLocks noGrp="1" noChangeAspect="1" noChangeArrowheads="1"/>
          </p:cNvPicPr>
          <p:nvPr>
            <p:ph sz="half" idx="2"/>
          </p:nvPr>
        </p:nvPicPr>
        <p:blipFill>
          <a:blip r:embed="rId3" cstate="print"/>
          <a:srcRect/>
          <a:stretch>
            <a:fillRect/>
          </a:stretch>
        </p:blipFill>
        <p:spPr>
          <a:xfrm>
            <a:off x="4786313" y="1219200"/>
            <a:ext cx="3762375" cy="4906963"/>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p:txBody>
          <a:bodyPr/>
          <a:lstStyle/>
          <a:p>
            <a:r>
              <a:rPr lang="en-US"/>
              <a:t>Keynesian Economics</a:t>
            </a:r>
          </a:p>
        </p:txBody>
      </p:sp>
      <p:sp>
        <p:nvSpPr>
          <p:cNvPr id="261123" name="Rectangle 3"/>
          <p:cNvSpPr>
            <a:spLocks noGrp="1" noChangeArrowheads="1"/>
          </p:cNvSpPr>
          <p:nvPr>
            <p:ph type="body" idx="1"/>
          </p:nvPr>
        </p:nvSpPr>
        <p:spPr/>
        <p:txBody>
          <a:bodyPr/>
          <a:lstStyle/>
          <a:p>
            <a:r>
              <a:rPr lang="en-US" sz="2800"/>
              <a:t>British economist John Maynard Keynes developed a new theory of economics to explain the Depression.</a:t>
            </a:r>
          </a:p>
          <a:p>
            <a:pPr lvl="1"/>
            <a:r>
              <a:rPr lang="en-US" sz="2400"/>
              <a:t>Keynes’ approach focused on the workings of the economy as a whole.</a:t>
            </a:r>
          </a:p>
          <a:p>
            <a:pPr lvl="1"/>
            <a:r>
              <a:rPr lang="en-US" sz="2400"/>
              <a:t>Keynes argued that the Depression was continuing because neither consumers nor businesses had an incentive to spend enough to increase production.</a:t>
            </a:r>
          </a:p>
          <a:p>
            <a:pPr lvl="1"/>
            <a:r>
              <a:rPr lang="en-US" sz="2400"/>
              <a:t>The only way to end the Depression, according to Keynes, would be to find a way to boost demand.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t>Guiding Questions</a:t>
            </a:r>
          </a:p>
        </p:txBody>
      </p:sp>
      <p:sp>
        <p:nvSpPr>
          <p:cNvPr id="68611" name="Rectangle 3"/>
          <p:cNvSpPr>
            <a:spLocks noGrp="1" noChangeArrowheads="1"/>
          </p:cNvSpPr>
          <p:nvPr>
            <p:ph type="body" idx="1"/>
          </p:nvPr>
        </p:nvSpPr>
        <p:spPr/>
        <p:txBody>
          <a:bodyPr/>
          <a:lstStyle/>
          <a:p>
            <a:r>
              <a:rPr lang="en-US"/>
              <a:t>Section 1: Understanding Fiscal Policy</a:t>
            </a:r>
          </a:p>
          <a:p>
            <a:pPr lvl="1"/>
            <a:r>
              <a:rPr lang="en-US"/>
              <a:t>What are the goals and limits of fiscal policy?</a:t>
            </a:r>
          </a:p>
          <a:p>
            <a:pPr lvl="2"/>
            <a:r>
              <a:rPr lang="en-US"/>
              <a:t>The goals of fiscal policy are to expand or slow economic growth, achieve full employment, and maintain price stability. Fiscal policy is limited by the fact that it takes a long time for new policies to take hold and become effective.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8611">
                                            <p:txEl>
                                              <p:pRg st="2" end="2"/>
                                            </p:txEl>
                                          </p:spTgt>
                                        </p:tgtEl>
                                        <p:attrNameLst>
                                          <p:attrName>style.visibility</p:attrName>
                                        </p:attrNameLst>
                                      </p:cBhvr>
                                      <p:to>
                                        <p:strVal val="visible"/>
                                      </p:to>
                                    </p:set>
                                    <p:anim calcmode="lin" valueType="num">
                                      <p:cBhvr additive="base">
                                        <p:cTn id="7" dur="500" fill="hold"/>
                                        <p:tgtEl>
                                          <p:spTgt spid="6861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861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p:txBody>
          <a:bodyPr/>
          <a:lstStyle/>
          <a:p>
            <a:r>
              <a:rPr lang="en-US"/>
              <a:t>Government’s New Role</a:t>
            </a:r>
          </a:p>
        </p:txBody>
      </p:sp>
      <p:sp>
        <p:nvSpPr>
          <p:cNvPr id="262147" name="Rectangle 3"/>
          <p:cNvSpPr>
            <a:spLocks noGrp="1" noChangeArrowheads="1"/>
          </p:cNvSpPr>
          <p:nvPr>
            <p:ph type="body" sz="half" idx="1"/>
          </p:nvPr>
        </p:nvSpPr>
        <p:spPr/>
        <p:txBody>
          <a:bodyPr/>
          <a:lstStyle/>
          <a:p>
            <a:r>
              <a:rPr lang="en-US" sz="2800"/>
              <a:t>Keynes believed that the government should be responsible for spending more money in order to boost demand.</a:t>
            </a:r>
          </a:p>
          <a:p>
            <a:pPr lvl="1"/>
            <a:r>
              <a:rPr lang="en-US" sz="2400"/>
              <a:t>The government could make up for the drop in private spending by buying goods and services on its own.</a:t>
            </a:r>
          </a:p>
        </p:txBody>
      </p:sp>
      <p:sp>
        <p:nvSpPr>
          <p:cNvPr id="262149" name="Text Box 5"/>
          <p:cNvSpPr txBox="1">
            <a:spLocks noChangeArrowheads="1"/>
          </p:cNvSpPr>
          <p:nvPr/>
        </p:nvSpPr>
        <p:spPr bwMode="auto">
          <a:xfrm>
            <a:off x="4495800" y="5562600"/>
            <a:ext cx="4424363" cy="762000"/>
          </a:xfrm>
          <a:prstGeom prst="rect">
            <a:avLst/>
          </a:prstGeom>
          <a:noFill/>
          <a:ln w="9525">
            <a:noFill/>
            <a:miter lim="800000"/>
            <a:headEnd/>
            <a:tailEnd/>
          </a:ln>
          <a:effectLst/>
        </p:spPr>
        <p:txBody>
          <a:bodyPr wrap="none">
            <a:spAutoFit/>
          </a:bodyPr>
          <a:lstStyle/>
          <a:p>
            <a:r>
              <a:rPr lang="en-US" sz="2200">
                <a:solidFill>
                  <a:schemeClr val="accent2"/>
                </a:solidFill>
              </a:rPr>
              <a:t>What role did Keynes envision for </a:t>
            </a:r>
            <a:br>
              <a:rPr lang="en-US" sz="2200">
                <a:solidFill>
                  <a:schemeClr val="accent2"/>
                </a:solidFill>
              </a:rPr>
            </a:br>
            <a:r>
              <a:rPr lang="en-US" sz="2200">
                <a:solidFill>
                  <a:schemeClr val="accent2"/>
                </a:solidFill>
              </a:rPr>
              <a:t>government in the economy?</a:t>
            </a:r>
          </a:p>
        </p:txBody>
      </p:sp>
      <p:pic>
        <p:nvPicPr>
          <p:cNvPr id="262150" name="Picture 6" descr="c15_s02_p400"/>
          <p:cNvPicPr>
            <a:picLocks noGrp="1" noChangeAspect="1" noChangeArrowheads="1"/>
          </p:cNvPicPr>
          <p:nvPr>
            <p:ph sz="half" idx="2"/>
          </p:nvPr>
        </p:nvPicPr>
        <p:blipFill>
          <a:blip r:embed="rId3" cstate="print"/>
          <a:srcRect/>
          <a:stretch>
            <a:fillRect/>
          </a:stretch>
        </p:blipFill>
        <p:spPr>
          <a:xfrm>
            <a:off x="4648200" y="1447800"/>
            <a:ext cx="4114800" cy="3657600"/>
          </a:xfrm>
        </p:spPr>
      </p:pic>
      <p:pic>
        <p:nvPicPr>
          <p:cNvPr id="262151" name="Picture 7" descr="ClicktoEnlarge"/>
          <p:cNvPicPr>
            <a:picLocks noChangeAspect="1" noChangeArrowheads="1"/>
          </p:cNvPicPr>
          <p:nvPr/>
        </p:nvPicPr>
        <p:blipFill>
          <a:blip r:embed="rId4" cstate="print"/>
          <a:srcRect/>
          <a:stretch>
            <a:fillRect/>
          </a:stretch>
        </p:blipFill>
        <p:spPr bwMode="auto">
          <a:xfrm>
            <a:off x="8382000" y="1524000"/>
            <a:ext cx="333375" cy="333375"/>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p:txBody>
          <a:bodyPr/>
          <a:lstStyle/>
          <a:p>
            <a:r>
              <a:rPr lang="en-US"/>
              <a:t>Avoiding Recession</a:t>
            </a:r>
          </a:p>
        </p:txBody>
      </p:sp>
      <p:sp>
        <p:nvSpPr>
          <p:cNvPr id="264195" name="Rectangle 3"/>
          <p:cNvSpPr>
            <a:spLocks noGrp="1" noChangeArrowheads="1"/>
          </p:cNvSpPr>
          <p:nvPr>
            <p:ph type="body" idx="1"/>
          </p:nvPr>
        </p:nvSpPr>
        <p:spPr/>
        <p:txBody>
          <a:bodyPr/>
          <a:lstStyle/>
          <a:p>
            <a:r>
              <a:rPr lang="en-US" sz="2800"/>
              <a:t>Keynes argued that fiscal policy can be used to fight periods of recession and periods of inflation.</a:t>
            </a:r>
          </a:p>
          <a:p>
            <a:pPr lvl="1"/>
            <a:r>
              <a:rPr lang="en-US" sz="2400"/>
              <a:t>The government can respond to a drop in consumer spending by increasing its own spending until spending in the private sector returns to a higher level.</a:t>
            </a:r>
          </a:p>
          <a:p>
            <a:pPr lvl="1"/>
            <a:r>
              <a:rPr lang="en-US" sz="2400"/>
              <a:t>Or it can cut taxes so that spending and investment by consumers and businesses increases.</a:t>
            </a:r>
          </a:p>
          <a:p>
            <a:pPr lvl="1"/>
            <a:r>
              <a:rPr lang="en-US" sz="2400"/>
              <a:t>Keynes also argued that the government can reduce inflation either by increasing taxes or by reducing its own spending.</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p:txBody>
          <a:bodyPr/>
          <a:lstStyle/>
          <a:p>
            <a:r>
              <a:rPr lang="en-US"/>
              <a:t>The Multiplier Effect</a:t>
            </a:r>
          </a:p>
        </p:txBody>
      </p:sp>
      <p:sp>
        <p:nvSpPr>
          <p:cNvPr id="265219" name="Rectangle 3"/>
          <p:cNvSpPr>
            <a:spLocks noGrp="1" noChangeArrowheads="1"/>
          </p:cNvSpPr>
          <p:nvPr>
            <p:ph type="body" idx="1"/>
          </p:nvPr>
        </p:nvSpPr>
        <p:spPr/>
        <p:txBody>
          <a:bodyPr/>
          <a:lstStyle/>
          <a:p>
            <a:r>
              <a:rPr lang="en-US"/>
              <a:t>Keynesian economics holds that the key to the power of fiscal policy is the multiplier effect.</a:t>
            </a:r>
          </a:p>
          <a:p>
            <a:pPr lvl="1"/>
            <a:r>
              <a:rPr lang="en-US"/>
              <a:t>The multiplier effect states that every one dollar change in fiscal policy creates a change much greater than one dollar in the national income.</a:t>
            </a:r>
          </a:p>
          <a:p>
            <a:pPr lvl="1"/>
            <a:r>
              <a:rPr lang="en-US"/>
              <a:t>In other words, the effects of changes in fiscal policy are multiplied.</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p:txBody>
          <a:bodyPr/>
          <a:lstStyle/>
          <a:p>
            <a:r>
              <a:rPr lang="en-US"/>
              <a:t>Automatic Stabilizers</a:t>
            </a:r>
          </a:p>
        </p:txBody>
      </p:sp>
      <p:sp>
        <p:nvSpPr>
          <p:cNvPr id="266243" name="Rectangle 3"/>
          <p:cNvSpPr>
            <a:spLocks noGrp="1" noChangeArrowheads="1"/>
          </p:cNvSpPr>
          <p:nvPr>
            <p:ph type="body" idx="1"/>
          </p:nvPr>
        </p:nvSpPr>
        <p:spPr/>
        <p:txBody>
          <a:bodyPr/>
          <a:lstStyle/>
          <a:p>
            <a:r>
              <a:rPr lang="en-US"/>
              <a:t>One of the most important goals that fiscal policy can achieve is a more stable economy.</a:t>
            </a:r>
          </a:p>
          <a:p>
            <a:pPr>
              <a:buFontTx/>
              <a:buNone/>
            </a:pPr>
            <a:endParaRPr lang="en-US"/>
          </a:p>
          <a:p>
            <a:r>
              <a:rPr lang="en-US"/>
              <a:t>When set up properly, fiscal policy can come close to stabilizing the economy automatically.</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p:txBody>
          <a:bodyPr/>
          <a:lstStyle/>
          <a:p>
            <a:r>
              <a:rPr lang="en-US"/>
              <a:t>Automatic Stabilizers, cont.</a:t>
            </a:r>
          </a:p>
        </p:txBody>
      </p:sp>
      <p:sp>
        <p:nvSpPr>
          <p:cNvPr id="268291" name="Rectangle 3"/>
          <p:cNvSpPr>
            <a:spLocks noGrp="1" noChangeArrowheads="1"/>
          </p:cNvSpPr>
          <p:nvPr>
            <p:ph type="body" sz="half" idx="1"/>
          </p:nvPr>
        </p:nvSpPr>
        <p:spPr/>
        <p:txBody>
          <a:bodyPr/>
          <a:lstStyle/>
          <a:p>
            <a:r>
              <a:rPr lang="en-US" sz="2400"/>
              <a:t>Taxes and most transfer payments are tied to the GDP and to personal income, so they change automatically.</a:t>
            </a:r>
          </a:p>
          <a:p>
            <a:r>
              <a:rPr lang="en-US" sz="2400"/>
              <a:t>Thus, they are called automatic stabilizers—</a:t>
            </a:r>
            <a:br>
              <a:rPr lang="en-US" sz="2400"/>
            </a:br>
            <a:r>
              <a:rPr lang="en-US" sz="2400"/>
              <a:t>tools of fiscal policy that increase or decrease automatically depending on changes in GDP and personal income.</a:t>
            </a:r>
          </a:p>
        </p:txBody>
      </p:sp>
      <p:sp>
        <p:nvSpPr>
          <p:cNvPr id="268294" name="Text Box 6"/>
          <p:cNvSpPr txBox="1">
            <a:spLocks noChangeArrowheads="1"/>
          </p:cNvSpPr>
          <p:nvPr/>
        </p:nvSpPr>
        <p:spPr bwMode="auto">
          <a:xfrm>
            <a:off x="4673600" y="5334000"/>
            <a:ext cx="4470400" cy="1096963"/>
          </a:xfrm>
          <a:prstGeom prst="rect">
            <a:avLst/>
          </a:prstGeom>
          <a:noFill/>
          <a:ln w="9525">
            <a:noFill/>
            <a:miter lim="800000"/>
            <a:headEnd/>
            <a:tailEnd/>
          </a:ln>
          <a:effectLst/>
        </p:spPr>
        <p:txBody>
          <a:bodyPr wrap="none">
            <a:spAutoFit/>
          </a:bodyPr>
          <a:lstStyle/>
          <a:p>
            <a:r>
              <a:rPr lang="en-US" sz="2200">
                <a:solidFill>
                  <a:schemeClr val="accent2"/>
                </a:solidFill>
              </a:rPr>
              <a:t>How do the years after World War </a:t>
            </a:r>
            <a:br>
              <a:rPr lang="en-US" sz="2200">
                <a:solidFill>
                  <a:schemeClr val="accent2"/>
                </a:solidFill>
              </a:rPr>
            </a:br>
            <a:r>
              <a:rPr lang="en-US" sz="2200">
                <a:solidFill>
                  <a:schemeClr val="accent2"/>
                </a:solidFill>
              </a:rPr>
              <a:t>II show the effects of automatic </a:t>
            </a:r>
            <a:br>
              <a:rPr lang="en-US" sz="2200">
                <a:solidFill>
                  <a:schemeClr val="accent2"/>
                </a:solidFill>
              </a:rPr>
            </a:br>
            <a:r>
              <a:rPr lang="en-US" sz="2200">
                <a:solidFill>
                  <a:schemeClr val="accent2"/>
                </a:solidFill>
              </a:rPr>
              <a:t>stabilizers on the economy?</a:t>
            </a:r>
          </a:p>
        </p:txBody>
      </p:sp>
      <p:pic>
        <p:nvPicPr>
          <p:cNvPr id="268295" name="Picture 7" descr="c15_s02_p403"/>
          <p:cNvPicPr>
            <a:picLocks noGrp="1" noChangeAspect="1" noChangeArrowheads="1"/>
          </p:cNvPicPr>
          <p:nvPr>
            <p:ph sz="half" idx="2"/>
          </p:nvPr>
        </p:nvPicPr>
        <p:blipFill>
          <a:blip r:embed="rId3" cstate="print"/>
          <a:srcRect/>
          <a:stretch>
            <a:fillRect/>
          </a:stretch>
        </p:blipFill>
        <p:spPr>
          <a:xfrm>
            <a:off x="4572000" y="1981200"/>
            <a:ext cx="4419600" cy="2903538"/>
          </a:xfrm>
        </p:spPr>
      </p:pic>
      <p:pic>
        <p:nvPicPr>
          <p:cNvPr id="268296" name="Picture 8" descr="ClicktoEnlarge"/>
          <p:cNvPicPr>
            <a:picLocks noChangeAspect="1" noChangeArrowheads="1"/>
          </p:cNvPicPr>
          <p:nvPr/>
        </p:nvPicPr>
        <p:blipFill>
          <a:blip r:embed="rId4" cstate="print"/>
          <a:srcRect/>
          <a:stretch>
            <a:fillRect/>
          </a:stretch>
        </p:blipFill>
        <p:spPr bwMode="auto">
          <a:xfrm>
            <a:off x="8582025" y="2133600"/>
            <a:ext cx="333375" cy="333375"/>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p:txBody>
          <a:bodyPr/>
          <a:lstStyle/>
          <a:p>
            <a:r>
              <a:rPr lang="en-US"/>
              <a:t>Supply-Side Economics</a:t>
            </a:r>
          </a:p>
        </p:txBody>
      </p:sp>
      <p:sp>
        <p:nvSpPr>
          <p:cNvPr id="271363" name="Rectangle 3"/>
          <p:cNvSpPr>
            <a:spLocks noGrp="1" noChangeArrowheads="1"/>
          </p:cNvSpPr>
          <p:nvPr>
            <p:ph type="body" sz="half" idx="1"/>
          </p:nvPr>
        </p:nvSpPr>
        <p:spPr>
          <a:xfrm>
            <a:off x="457200" y="1219200"/>
            <a:ext cx="8458200" cy="4906963"/>
          </a:xfrm>
        </p:spPr>
        <p:txBody>
          <a:bodyPr/>
          <a:lstStyle/>
          <a:p>
            <a:r>
              <a:rPr lang="en-US" sz="2400"/>
              <a:t>Unlike demand-side economics, supply-side economics is based on the idea that the supply of goods drives the economy.</a:t>
            </a:r>
          </a:p>
          <a:p>
            <a:r>
              <a:rPr lang="en-US" sz="2400"/>
              <a:t>Supply-side economists </a:t>
            </a:r>
            <a:br>
              <a:rPr lang="en-US" sz="2400"/>
            </a:br>
            <a:r>
              <a:rPr lang="en-US" sz="2400"/>
              <a:t>believe that taxes have a </a:t>
            </a:r>
            <a:br>
              <a:rPr lang="en-US" sz="2400"/>
            </a:br>
            <a:r>
              <a:rPr lang="en-US" sz="2400"/>
              <a:t>strong negative impact </a:t>
            </a:r>
            <a:br>
              <a:rPr lang="en-US" sz="2400"/>
            </a:br>
            <a:r>
              <a:rPr lang="en-US" sz="2400"/>
              <a:t>on economic output. </a:t>
            </a:r>
          </a:p>
          <a:p>
            <a:pPr lvl="1"/>
            <a:r>
              <a:rPr lang="en-US" sz="2200"/>
              <a:t>The Laffer curve illustrates </a:t>
            </a:r>
            <a:br>
              <a:rPr lang="en-US" sz="2200"/>
            </a:br>
            <a:r>
              <a:rPr lang="en-US" sz="2200"/>
              <a:t>the effects of high taxes </a:t>
            </a:r>
            <a:br>
              <a:rPr lang="en-US" sz="2200"/>
            </a:br>
            <a:r>
              <a:rPr lang="en-US" sz="2200"/>
              <a:t>on revenues.</a:t>
            </a:r>
          </a:p>
          <a:p>
            <a:pPr lvl="1"/>
            <a:r>
              <a:rPr lang="en-US" sz="2200">
                <a:solidFill>
                  <a:schemeClr val="accent2"/>
                </a:solidFill>
              </a:rPr>
              <a:t>According to the Laffer </a:t>
            </a:r>
            <a:br>
              <a:rPr lang="en-US" sz="2200">
                <a:solidFill>
                  <a:schemeClr val="accent2"/>
                </a:solidFill>
              </a:rPr>
            </a:br>
            <a:r>
              <a:rPr lang="en-US" sz="2200">
                <a:solidFill>
                  <a:schemeClr val="accent2"/>
                </a:solidFill>
              </a:rPr>
              <a:t>curve, what do both a high </a:t>
            </a:r>
            <a:br>
              <a:rPr lang="en-US" sz="2200">
                <a:solidFill>
                  <a:schemeClr val="accent2"/>
                </a:solidFill>
              </a:rPr>
            </a:br>
            <a:r>
              <a:rPr lang="en-US" sz="2200">
                <a:solidFill>
                  <a:schemeClr val="accent2"/>
                </a:solidFill>
              </a:rPr>
              <a:t>tax rate and a low tax rate </a:t>
            </a:r>
            <a:br>
              <a:rPr lang="en-US" sz="2200">
                <a:solidFill>
                  <a:schemeClr val="accent2"/>
                </a:solidFill>
              </a:rPr>
            </a:br>
            <a:r>
              <a:rPr lang="en-US" sz="2200">
                <a:solidFill>
                  <a:schemeClr val="accent2"/>
                </a:solidFill>
              </a:rPr>
              <a:t>produce?</a:t>
            </a:r>
            <a:endParaRPr lang="en-US" sz="2000"/>
          </a:p>
        </p:txBody>
      </p:sp>
      <p:pic>
        <p:nvPicPr>
          <p:cNvPr id="271365" name="Picture 5" descr="c15_s02_p404"/>
          <p:cNvPicPr>
            <a:picLocks noGrp="1" noChangeAspect="1" noChangeArrowheads="1"/>
          </p:cNvPicPr>
          <p:nvPr>
            <p:ph sz="half" idx="2"/>
          </p:nvPr>
        </p:nvPicPr>
        <p:blipFill>
          <a:blip r:embed="rId3" cstate="print"/>
          <a:srcRect/>
          <a:stretch>
            <a:fillRect/>
          </a:stretch>
        </p:blipFill>
        <p:spPr>
          <a:xfrm>
            <a:off x="4800600" y="2528888"/>
            <a:ext cx="3886200" cy="3201987"/>
          </a:xfrm>
        </p:spPr>
      </p:pic>
      <p:pic>
        <p:nvPicPr>
          <p:cNvPr id="271366" name="Picture 6" descr="ClicktoEnlarge"/>
          <p:cNvPicPr>
            <a:picLocks noChangeAspect="1" noChangeArrowheads="1"/>
          </p:cNvPicPr>
          <p:nvPr/>
        </p:nvPicPr>
        <p:blipFill>
          <a:blip r:embed="rId4" cstate="print"/>
          <a:srcRect/>
          <a:stretch>
            <a:fillRect/>
          </a:stretch>
        </p:blipFill>
        <p:spPr bwMode="auto">
          <a:xfrm>
            <a:off x="8353425" y="3276600"/>
            <a:ext cx="333375" cy="333375"/>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p:txBody>
          <a:bodyPr/>
          <a:lstStyle/>
          <a:p>
            <a:r>
              <a:rPr lang="en-US"/>
              <a:t>Taxes and Output</a:t>
            </a:r>
          </a:p>
        </p:txBody>
      </p:sp>
      <p:sp>
        <p:nvSpPr>
          <p:cNvPr id="272387" name="Rectangle 3"/>
          <p:cNvSpPr>
            <a:spLocks noGrp="1" noChangeArrowheads="1"/>
          </p:cNvSpPr>
          <p:nvPr>
            <p:ph type="body" sz="half" idx="1"/>
          </p:nvPr>
        </p:nvSpPr>
        <p:spPr/>
        <p:txBody>
          <a:bodyPr/>
          <a:lstStyle/>
          <a:p>
            <a:pPr>
              <a:lnSpc>
                <a:spcPct val="90000"/>
              </a:lnSpc>
            </a:pPr>
            <a:r>
              <a:rPr lang="en-US" sz="2400"/>
              <a:t>The heart of the supply-side argument is that a tax cut increases total employment so much that the government actually collects more in taxes at the new, lower rate.</a:t>
            </a:r>
          </a:p>
          <a:p>
            <a:pPr lvl="1">
              <a:lnSpc>
                <a:spcPct val="90000"/>
              </a:lnSpc>
            </a:pPr>
            <a:r>
              <a:rPr lang="en-US" sz="2200"/>
              <a:t>Sometimes the government lowers taxes to stimulate the economy.</a:t>
            </a:r>
          </a:p>
          <a:p>
            <a:pPr lvl="1">
              <a:lnSpc>
                <a:spcPct val="90000"/>
              </a:lnSpc>
            </a:pPr>
            <a:r>
              <a:rPr lang="en-US" sz="2200">
                <a:solidFill>
                  <a:schemeClr val="accent2"/>
                </a:solidFill>
              </a:rPr>
              <a:t>If you had a few more dollars each week from a tax cut, would you save it or spend it?</a:t>
            </a:r>
            <a:endParaRPr lang="en-US" sz="2000"/>
          </a:p>
        </p:txBody>
      </p:sp>
      <p:pic>
        <p:nvPicPr>
          <p:cNvPr id="272389" name="Picture 5" descr="c15_s02_p405"/>
          <p:cNvPicPr>
            <a:picLocks noGrp="1" noChangeAspect="1" noChangeArrowheads="1"/>
          </p:cNvPicPr>
          <p:nvPr>
            <p:ph sz="half" idx="2"/>
          </p:nvPr>
        </p:nvPicPr>
        <p:blipFill>
          <a:blip r:embed="rId3" cstate="print"/>
          <a:srcRect/>
          <a:stretch>
            <a:fillRect/>
          </a:stretch>
        </p:blipFill>
        <p:spPr>
          <a:xfrm>
            <a:off x="4826000" y="1219200"/>
            <a:ext cx="3681413" cy="4906963"/>
          </a:xfrm>
        </p:spPr>
      </p:pic>
      <p:pic>
        <p:nvPicPr>
          <p:cNvPr id="272390" name="Picture 6" descr="ClicktoEnlarge"/>
          <p:cNvPicPr>
            <a:picLocks noChangeAspect="1" noChangeArrowheads="1"/>
          </p:cNvPicPr>
          <p:nvPr/>
        </p:nvPicPr>
        <p:blipFill>
          <a:blip r:embed="rId4" cstate="print"/>
          <a:srcRect/>
          <a:stretch>
            <a:fillRect/>
          </a:stretch>
        </p:blipFill>
        <p:spPr bwMode="auto">
          <a:xfrm>
            <a:off x="8353425" y="1371600"/>
            <a:ext cx="333375" cy="333375"/>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p:txBody>
          <a:bodyPr/>
          <a:lstStyle/>
          <a:p>
            <a:r>
              <a:rPr lang="en-US"/>
              <a:t>Fiscal Policy in U.S. History</a:t>
            </a:r>
          </a:p>
        </p:txBody>
      </p:sp>
      <p:sp>
        <p:nvSpPr>
          <p:cNvPr id="275459" name="Rectangle 3"/>
          <p:cNvSpPr>
            <a:spLocks noGrp="1" noChangeArrowheads="1"/>
          </p:cNvSpPr>
          <p:nvPr>
            <p:ph type="body" idx="1"/>
          </p:nvPr>
        </p:nvSpPr>
        <p:spPr/>
        <p:txBody>
          <a:bodyPr/>
          <a:lstStyle/>
          <a:p>
            <a:r>
              <a:rPr lang="en-US"/>
              <a:t>In the 1940s, as the country entered World War II, government spending increased dramatically. </a:t>
            </a:r>
          </a:p>
          <a:p>
            <a:pPr lvl="1"/>
            <a:r>
              <a:rPr lang="en-US"/>
              <a:t>Just as Keynesian economics predicted, the additional demand for goods and services moved the country sharply out of the Great Depression.</a:t>
            </a:r>
          </a:p>
          <a:p>
            <a:r>
              <a:rPr lang="en-US"/>
              <a:t>Between 1945 and 1960, the United States economy was generally healthy.</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p:txBody>
          <a:bodyPr/>
          <a:lstStyle/>
          <a:p>
            <a:r>
              <a:rPr lang="en-US" sz="3100"/>
              <a:t>Fiscal Policy in U.S. History, cont.</a:t>
            </a:r>
            <a:endParaRPr lang="en-US"/>
          </a:p>
        </p:txBody>
      </p:sp>
      <p:sp>
        <p:nvSpPr>
          <p:cNvPr id="276483" name="Rectangle 3"/>
          <p:cNvSpPr>
            <a:spLocks noGrp="1" noChangeArrowheads="1"/>
          </p:cNvSpPr>
          <p:nvPr>
            <p:ph type="body" sz="half" idx="1"/>
          </p:nvPr>
        </p:nvSpPr>
        <p:spPr/>
        <p:txBody>
          <a:bodyPr/>
          <a:lstStyle/>
          <a:p>
            <a:pPr>
              <a:lnSpc>
                <a:spcPct val="90000"/>
              </a:lnSpc>
            </a:pPr>
            <a:r>
              <a:rPr lang="en-US" sz="2800"/>
              <a:t>In the early 1960s, President Kennedy cut taxes in order to boost productivity.</a:t>
            </a:r>
          </a:p>
          <a:p>
            <a:pPr lvl="1">
              <a:lnSpc>
                <a:spcPct val="90000"/>
              </a:lnSpc>
            </a:pPr>
            <a:r>
              <a:rPr lang="en-US" sz="2400"/>
              <a:t>Keynesian economics was used on many other occasions in the 1960s and 1970s to adjust the national economy.</a:t>
            </a:r>
          </a:p>
          <a:p>
            <a:pPr lvl="1">
              <a:lnSpc>
                <a:spcPct val="90000"/>
              </a:lnSpc>
            </a:pPr>
            <a:r>
              <a:rPr lang="en-US" sz="2400">
                <a:solidFill>
                  <a:schemeClr val="accent2"/>
                </a:solidFill>
              </a:rPr>
              <a:t>When were top marginal income tax rates at their highest?</a:t>
            </a:r>
            <a:endParaRPr lang="en-US" sz="2400"/>
          </a:p>
        </p:txBody>
      </p:sp>
      <p:pic>
        <p:nvPicPr>
          <p:cNvPr id="276485" name="Picture 5" descr="c15_s02_p407"/>
          <p:cNvPicPr>
            <a:picLocks noGrp="1" noChangeAspect="1" noChangeArrowheads="1"/>
          </p:cNvPicPr>
          <p:nvPr>
            <p:ph sz="half" idx="2"/>
          </p:nvPr>
        </p:nvPicPr>
        <p:blipFill>
          <a:blip r:embed="rId3" cstate="print"/>
          <a:srcRect/>
          <a:stretch>
            <a:fillRect/>
          </a:stretch>
        </p:blipFill>
        <p:spPr>
          <a:xfrm>
            <a:off x="4495800" y="1698625"/>
            <a:ext cx="4419600" cy="3989388"/>
          </a:xfrm>
        </p:spPr>
      </p:pic>
      <p:pic>
        <p:nvPicPr>
          <p:cNvPr id="276487" name="Picture 7" descr="ClicktoEnlarge"/>
          <p:cNvPicPr>
            <a:picLocks noChangeAspect="1" noChangeArrowheads="1"/>
          </p:cNvPicPr>
          <p:nvPr/>
        </p:nvPicPr>
        <p:blipFill>
          <a:blip r:embed="rId4" cstate="print"/>
          <a:srcRect/>
          <a:stretch>
            <a:fillRect/>
          </a:stretch>
        </p:blipFill>
        <p:spPr bwMode="auto">
          <a:xfrm>
            <a:off x="8582025" y="1905000"/>
            <a:ext cx="333375" cy="333375"/>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p:txBody>
          <a:bodyPr/>
          <a:lstStyle/>
          <a:p>
            <a:r>
              <a:rPr lang="en-US"/>
              <a:t>Supply-Side in the 1980s</a:t>
            </a:r>
          </a:p>
        </p:txBody>
      </p:sp>
      <p:sp>
        <p:nvSpPr>
          <p:cNvPr id="279555" name="Rectangle 3"/>
          <p:cNvSpPr>
            <a:spLocks noGrp="1" noChangeArrowheads="1"/>
          </p:cNvSpPr>
          <p:nvPr>
            <p:ph type="body" idx="1"/>
          </p:nvPr>
        </p:nvSpPr>
        <p:spPr/>
        <p:txBody>
          <a:bodyPr/>
          <a:lstStyle/>
          <a:p>
            <a:pPr>
              <a:lnSpc>
                <a:spcPct val="90000"/>
              </a:lnSpc>
            </a:pPr>
            <a:r>
              <a:rPr lang="en-US"/>
              <a:t>President Ronald Reagan rejected Keynesian principles when he became President in 1981. </a:t>
            </a:r>
          </a:p>
          <a:p>
            <a:pPr>
              <a:lnSpc>
                <a:spcPct val="90000"/>
              </a:lnSpc>
            </a:pPr>
            <a:r>
              <a:rPr lang="en-US"/>
              <a:t>Reagan proposed a tax cut that, once in place, reduced taxes by 25 percent over three years.</a:t>
            </a:r>
          </a:p>
          <a:p>
            <a:pPr lvl="1">
              <a:lnSpc>
                <a:spcPct val="90000"/>
              </a:lnSpc>
            </a:pPr>
            <a:r>
              <a:rPr lang="en-US"/>
              <a:t>In a short time, the economy recovered and flourished.</a:t>
            </a:r>
          </a:p>
          <a:p>
            <a:pPr lvl="1">
              <a:lnSpc>
                <a:spcPct val="90000"/>
              </a:lnSpc>
            </a:pPr>
            <a:r>
              <a:rPr lang="en-US"/>
              <a:t>Reagan did not believe that government should spend its way out of a recession.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t>Guiding Questions</a:t>
            </a:r>
          </a:p>
        </p:txBody>
      </p:sp>
      <p:sp>
        <p:nvSpPr>
          <p:cNvPr id="67587" name="Rectangle 3"/>
          <p:cNvSpPr>
            <a:spLocks noGrp="1" noChangeArrowheads="1"/>
          </p:cNvSpPr>
          <p:nvPr>
            <p:ph type="body" idx="1"/>
          </p:nvPr>
        </p:nvSpPr>
        <p:spPr/>
        <p:txBody>
          <a:bodyPr/>
          <a:lstStyle/>
          <a:p>
            <a:r>
              <a:rPr lang="en-US"/>
              <a:t>Section 2: Fiscal Policy Options</a:t>
            </a:r>
          </a:p>
          <a:p>
            <a:pPr lvl="1"/>
            <a:r>
              <a:rPr lang="en-US"/>
              <a:t>What economic ideas have shaped fiscal policies?</a:t>
            </a:r>
          </a:p>
          <a:p>
            <a:pPr lvl="2"/>
            <a:r>
              <a:rPr lang="en-US"/>
              <a:t>Before the Great Depression, fiscal policy was shaped by classical economics. When the nation did not recover quickly from the Depression, Keynesian economics shaped fiscal policy followed by supply-side economics.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7587">
                                            <p:txEl>
                                              <p:pRg st="2" end="2"/>
                                            </p:txEl>
                                          </p:spTgt>
                                        </p:tgtEl>
                                        <p:attrNameLst>
                                          <p:attrName>style.visibility</p:attrName>
                                        </p:attrNameLst>
                                      </p:cBhvr>
                                      <p:to>
                                        <p:strVal val="visible"/>
                                      </p:to>
                                    </p:set>
                                    <p:anim calcmode="lin" valueType="num">
                                      <p:cBhvr additive="base">
                                        <p:cTn id="7" dur="500" fill="hold"/>
                                        <p:tgtEl>
                                          <p:spTgt spid="6758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758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r>
              <a:rPr lang="en-US"/>
              <a:t>Review</a:t>
            </a:r>
          </a:p>
        </p:txBody>
      </p:sp>
      <p:sp>
        <p:nvSpPr>
          <p:cNvPr id="152579" name="Rectangle 3"/>
          <p:cNvSpPr>
            <a:spLocks noGrp="1" noChangeArrowheads="1"/>
          </p:cNvSpPr>
          <p:nvPr>
            <p:ph type="body" idx="1"/>
          </p:nvPr>
        </p:nvSpPr>
        <p:spPr/>
        <p:txBody>
          <a:bodyPr/>
          <a:lstStyle/>
          <a:p>
            <a:r>
              <a:rPr lang="en-US"/>
              <a:t>Now that you have learned about the economic ideas that have shaped fiscal policy, go back and answer the Chapter Essential Question.</a:t>
            </a:r>
          </a:p>
          <a:p>
            <a:pPr lvl="1"/>
            <a:r>
              <a:rPr lang="en-US">
                <a:solidFill>
                  <a:schemeClr val="accent2"/>
                </a:solidFill>
              </a:rPr>
              <a:t>How effective is fiscal policy as an economic tool?</a:t>
            </a:r>
            <a:endParaRPr lang="en-US"/>
          </a:p>
          <a:p>
            <a:pPr lvl="1"/>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ChangeArrowheads="1"/>
          </p:cNvSpPr>
          <p:nvPr/>
        </p:nvSpPr>
        <p:spPr bwMode="auto">
          <a:xfrm>
            <a:off x="2176463" y="1279525"/>
            <a:ext cx="184150" cy="366713"/>
          </a:xfrm>
          <a:prstGeom prst="rect">
            <a:avLst/>
          </a:prstGeom>
          <a:noFill/>
          <a:ln w="9525">
            <a:noFill/>
            <a:miter lim="800000"/>
            <a:headEnd/>
            <a:tailEnd/>
          </a:ln>
          <a:effectLst/>
        </p:spPr>
        <p:txBody>
          <a:bodyPr wrap="none">
            <a:spAutoFit/>
          </a:bodyPr>
          <a:lstStyle/>
          <a:p>
            <a:endParaRPr lang="en-US"/>
          </a:p>
        </p:txBody>
      </p:sp>
      <p:sp>
        <p:nvSpPr>
          <p:cNvPr id="2055" name="Rectangle 7"/>
          <p:cNvSpPr>
            <a:spLocks noGrp="1" noChangeArrowheads="1"/>
          </p:cNvSpPr>
          <p:nvPr>
            <p:ph type="ctrTitle"/>
          </p:nvPr>
        </p:nvSpPr>
        <p:spPr/>
        <p:txBody>
          <a:bodyPr/>
          <a:lstStyle/>
          <a:p>
            <a:r>
              <a:rPr lang="en-US"/>
              <a:t>Chapter 15: Fiscal Policy </a:t>
            </a:r>
            <a:br>
              <a:rPr lang="en-US"/>
            </a:br>
            <a:r>
              <a:rPr lang="en-US"/>
              <a:t>Section 3</a:t>
            </a:r>
          </a:p>
        </p:txBody>
      </p:sp>
    </p:spTree>
    <p:custDataLst>
      <p:tags r:id="rId1"/>
    </p:custData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t>Objectives</a:t>
            </a:r>
          </a:p>
        </p:txBody>
      </p:sp>
      <p:sp>
        <p:nvSpPr>
          <p:cNvPr id="37893" name="Rectangle 5"/>
          <p:cNvSpPr>
            <a:spLocks noGrp="1" noChangeArrowheads="1"/>
          </p:cNvSpPr>
          <p:nvPr>
            <p:ph type="body" idx="1"/>
          </p:nvPr>
        </p:nvSpPr>
        <p:spPr/>
        <p:txBody>
          <a:bodyPr/>
          <a:lstStyle/>
          <a:p>
            <a:pPr marL="609600" indent="-609600">
              <a:buFontTx/>
              <a:buAutoNum type="arabicPeriod"/>
            </a:pPr>
            <a:r>
              <a:rPr lang="en-US" b="1"/>
              <a:t>Explain</a:t>
            </a:r>
            <a:r>
              <a:rPr lang="en-US"/>
              <a:t> the importance of balancing the budget.</a:t>
            </a:r>
          </a:p>
          <a:p>
            <a:pPr marL="609600" indent="-609600">
              <a:buFontTx/>
              <a:buAutoNum type="arabicPeriod"/>
            </a:pPr>
            <a:r>
              <a:rPr lang="en-US" b="1"/>
              <a:t>Analyze</a:t>
            </a:r>
            <a:r>
              <a:rPr lang="en-US"/>
              <a:t> how budget deficits add to the national debt.</a:t>
            </a:r>
          </a:p>
          <a:p>
            <a:pPr marL="609600" indent="-609600">
              <a:buFontTx/>
              <a:buAutoNum type="arabicPeriod"/>
            </a:pPr>
            <a:r>
              <a:rPr lang="en-US" b="1"/>
              <a:t>Summarize</a:t>
            </a:r>
            <a:r>
              <a:rPr lang="en-US"/>
              <a:t> the problems caused by the national debt.</a:t>
            </a:r>
          </a:p>
          <a:p>
            <a:pPr marL="609600" indent="-609600">
              <a:buFontTx/>
              <a:buAutoNum type="arabicPeriod"/>
            </a:pPr>
            <a:r>
              <a:rPr lang="en-US" b="1"/>
              <a:t>Identify</a:t>
            </a:r>
            <a:r>
              <a:rPr lang="en-US"/>
              <a:t> how political leaders have tried to control the debt.</a:t>
            </a:r>
          </a:p>
        </p:txBody>
      </p:sp>
    </p:spTree>
    <p:custDataLst>
      <p:tags r:id="rId1"/>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t>Key Terms</a:t>
            </a:r>
          </a:p>
        </p:txBody>
      </p:sp>
      <p:sp>
        <p:nvSpPr>
          <p:cNvPr id="56323" name="Rectangle 3"/>
          <p:cNvSpPr>
            <a:spLocks noGrp="1" noChangeArrowheads="1"/>
          </p:cNvSpPr>
          <p:nvPr>
            <p:ph type="body" idx="1"/>
          </p:nvPr>
        </p:nvSpPr>
        <p:spPr/>
        <p:txBody>
          <a:bodyPr/>
          <a:lstStyle/>
          <a:p>
            <a:r>
              <a:rPr lang="en-US" b="1">
                <a:solidFill>
                  <a:srgbClr val="FF0000"/>
                </a:solidFill>
              </a:rPr>
              <a:t>budget surplus:</a:t>
            </a:r>
            <a:r>
              <a:rPr lang="en-US"/>
              <a:t> a situation in which budget revenues exceed expenditures</a:t>
            </a:r>
          </a:p>
          <a:p>
            <a:r>
              <a:rPr lang="en-US" b="1">
                <a:solidFill>
                  <a:srgbClr val="FF0000"/>
                </a:solidFill>
              </a:rPr>
              <a:t>budget deficit</a:t>
            </a:r>
            <a:r>
              <a:rPr lang="en-US">
                <a:solidFill>
                  <a:srgbClr val="FF0000"/>
                </a:solidFill>
              </a:rPr>
              <a:t>:</a:t>
            </a:r>
            <a:r>
              <a:rPr lang="en-US"/>
              <a:t> a situation in which budget expenditures exceed revenues</a:t>
            </a:r>
          </a:p>
          <a:p>
            <a:r>
              <a:rPr lang="en-US" b="1">
                <a:solidFill>
                  <a:srgbClr val="FF0000"/>
                </a:solidFill>
              </a:rPr>
              <a:t>Treasury bill</a:t>
            </a:r>
            <a:r>
              <a:rPr lang="en-US">
                <a:solidFill>
                  <a:srgbClr val="FF0000"/>
                </a:solidFill>
              </a:rPr>
              <a:t>:</a:t>
            </a:r>
            <a:r>
              <a:rPr lang="en-US"/>
              <a:t> a government bond with a maturity date of 26 weeks or less</a:t>
            </a:r>
          </a:p>
          <a:p>
            <a:r>
              <a:rPr lang="en-US" b="1">
                <a:solidFill>
                  <a:srgbClr val="FF0000"/>
                </a:solidFill>
              </a:rPr>
              <a:t>Treasury note</a:t>
            </a:r>
            <a:r>
              <a:rPr lang="en-US">
                <a:solidFill>
                  <a:srgbClr val="FF0000"/>
                </a:solidFill>
              </a:rPr>
              <a:t>:</a:t>
            </a:r>
            <a:r>
              <a:rPr lang="en-US"/>
              <a:t> a government bond with a term of 2 to 10 years</a:t>
            </a:r>
          </a:p>
        </p:txBody>
      </p:sp>
    </p:spTree>
    <p:custDataLst>
      <p:tags r:id="rId1"/>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r>
              <a:rPr lang="en-US"/>
              <a:t>Key Terms, cont.</a:t>
            </a:r>
          </a:p>
        </p:txBody>
      </p:sp>
      <p:sp>
        <p:nvSpPr>
          <p:cNvPr id="154627" name="Rectangle 3"/>
          <p:cNvSpPr>
            <a:spLocks noGrp="1" noChangeArrowheads="1"/>
          </p:cNvSpPr>
          <p:nvPr>
            <p:ph type="body" idx="1"/>
          </p:nvPr>
        </p:nvSpPr>
        <p:spPr/>
        <p:txBody>
          <a:bodyPr/>
          <a:lstStyle/>
          <a:p>
            <a:r>
              <a:rPr lang="en-US" b="1">
                <a:solidFill>
                  <a:srgbClr val="FF0000"/>
                </a:solidFill>
              </a:rPr>
              <a:t>Treasury bond</a:t>
            </a:r>
            <a:r>
              <a:rPr lang="en-US">
                <a:solidFill>
                  <a:srgbClr val="FF0000"/>
                </a:solidFill>
              </a:rPr>
              <a:t>:</a:t>
            </a:r>
            <a:r>
              <a:rPr lang="en-US"/>
              <a:t> a government bond that is issued with a term of 30 years</a:t>
            </a:r>
          </a:p>
          <a:p>
            <a:r>
              <a:rPr lang="en-US" b="1">
                <a:solidFill>
                  <a:srgbClr val="FF0000"/>
                </a:solidFill>
              </a:rPr>
              <a:t>national debt</a:t>
            </a:r>
            <a:r>
              <a:rPr lang="en-US">
                <a:solidFill>
                  <a:srgbClr val="FF0000"/>
                </a:solidFill>
              </a:rPr>
              <a:t>:</a:t>
            </a:r>
            <a:r>
              <a:rPr lang="en-US"/>
              <a:t> the total amount of money the federal government owes to bondholders</a:t>
            </a:r>
          </a:p>
          <a:p>
            <a:r>
              <a:rPr lang="en-US" b="1">
                <a:solidFill>
                  <a:srgbClr val="FF0000"/>
                </a:solidFill>
              </a:rPr>
              <a:t>crowding-out effect</a:t>
            </a:r>
            <a:r>
              <a:rPr lang="en-US">
                <a:solidFill>
                  <a:srgbClr val="FF0000"/>
                </a:solidFill>
              </a:rPr>
              <a:t>:</a:t>
            </a:r>
            <a:r>
              <a:rPr lang="en-US"/>
              <a:t> the loss of funds for private investment caused by government borrowing</a:t>
            </a:r>
            <a:endParaRPr lang="en-US" sz="28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p:txBody>
          <a:bodyPr/>
          <a:lstStyle/>
          <a:p>
            <a:r>
              <a:rPr lang="en-US"/>
              <a:t>Introduction</a:t>
            </a:r>
          </a:p>
        </p:txBody>
      </p:sp>
      <p:sp>
        <p:nvSpPr>
          <p:cNvPr id="305155" name="Rectangle 3"/>
          <p:cNvSpPr>
            <a:spLocks noGrp="1" noChangeArrowheads="1"/>
          </p:cNvSpPr>
          <p:nvPr>
            <p:ph type="body" idx="1"/>
          </p:nvPr>
        </p:nvSpPr>
        <p:spPr>
          <a:xfrm>
            <a:off x="457200" y="1143000"/>
            <a:ext cx="8229600" cy="4906963"/>
          </a:xfrm>
        </p:spPr>
        <p:txBody>
          <a:bodyPr/>
          <a:lstStyle/>
          <a:p>
            <a:r>
              <a:rPr lang="en-US"/>
              <a:t>What are the effects of budget deficits and national debt?</a:t>
            </a:r>
          </a:p>
          <a:p>
            <a:pPr lvl="1"/>
            <a:r>
              <a:rPr lang="en-US"/>
              <a:t>A budget deficit leads to an increase in the amount that the government has to borrow.</a:t>
            </a:r>
          </a:p>
          <a:p>
            <a:pPr lvl="1"/>
            <a:r>
              <a:rPr lang="en-US"/>
              <a:t>As the government borrows more money, the national debt increases, which means there are fewer funds available for investing.</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05155">
                                            <p:txEl>
                                              <p:pRg st="2" end="2"/>
                                            </p:txEl>
                                          </p:spTgt>
                                        </p:tgtEl>
                                        <p:attrNameLst>
                                          <p:attrName>style.visibility</p:attrName>
                                        </p:attrNameLst>
                                      </p:cBhvr>
                                      <p:to>
                                        <p:strVal val="visible"/>
                                      </p:to>
                                    </p:set>
                                    <p:anim calcmode="lin" valueType="num">
                                      <p:cBhvr additive="base">
                                        <p:cTn id="7" dur="500" fill="hold"/>
                                        <p:tgtEl>
                                          <p:spTgt spid="30515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515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p:txBody>
          <a:bodyPr/>
          <a:lstStyle/>
          <a:p>
            <a:r>
              <a:rPr lang="en-US"/>
              <a:t>Balancing the Budget</a:t>
            </a:r>
          </a:p>
        </p:txBody>
      </p:sp>
      <p:sp>
        <p:nvSpPr>
          <p:cNvPr id="280579" name="Rectangle 3"/>
          <p:cNvSpPr>
            <a:spLocks noGrp="1" noChangeArrowheads="1"/>
          </p:cNvSpPr>
          <p:nvPr>
            <p:ph type="body" sz="half" idx="1"/>
          </p:nvPr>
        </p:nvSpPr>
        <p:spPr>
          <a:xfrm>
            <a:off x="457200" y="1143000"/>
            <a:ext cx="4419600" cy="4906963"/>
          </a:xfrm>
        </p:spPr>
        <p:txBody>
          <a:bodyPr/>
          <a:lstStyle/>
          <a:p>
            <a:pPr>
              <a:lnSpc>
                <a:spcPct val="90000"/>
              </a:lnSpc>
            </a:pPr>
            <a:r>
              <a:rPr lang="en-US" sz="2400"/>
              <a:t>The federal budget is the basic tool of fiscal policy. The budget is made up of two parts:</a:t>
            </a:r>
          </a:p>
          <a:p>
            <a:pPr lvl="1">
              <a:lnSpc>
                <a:spcPct val="90000"/>
              </a:lnSpc>
            </a:pPr>
            <a:r>
              <a:rPr lang="en-US" sz="2200"/>
              <a:t>Revenue</a:t>
            </a:r>
            <a:r>
              <a:rPr lang="en-US" sz="2000"/>
              <a:t>—</a:t>
            </a:r>
            <a:r>
              <a:rPr lang="en-US" sz="2200"/>
              <a:t>taxes</a:t>
            </a:r>
          </a:p>
          <a:p>
            <a:pPr lvl="1">
              <a:lnSpc>
                <a:spcPct val="90000"/>
              </a:lnSpc>
            </a:pPr>
            <a:r>
              <a:rPr lang="en-US" sz="2200"/>
              <a:t>Expenditures</a:t>
            </a:r>
            <a:r>
              <a:rPr lang="en-US" sz="2000"/>
              <a:t>—</a:t>
            </a:r>
            <a:r>
              <a:rPr lang="en-US" sz="2200"/>
              <a:t>spending programs</a:t>
            </a:r>
            <a:endParaRPr lang="en-US" sz="2000"/>
          </a:p>
          <a:p>
            <a:pPr>
              <a:lnSpc>
                <a:spcPct val="90000"/>
              </a:lnSpc>
            </a:pPr>
            <a:r>
              <a:rPr lang="en-US" sz="2400"/>
              <a:t>When revenues and expenditures are equal, </a:t>
            </a:r>
            <a:br>
              <a:rPr lang="en-US" sz="2400"/>
            </a:br>
            <a:r>
              <a:rPr lang="en-US" sz="2400"/>
              <a:t>the budget is balanced.</a:t>
            </a:r>
          </a:p>
          <a:p>
            <a:pPr>
              <a:lnSpc>
                <a:spcPct val="90000"/>
              </a:lnSpc>
            </a:pPr>
            <a:r>
              <a:rPr lang="en-US" sz="2400"/>
              <a:t>In reality, the federal budget is almost never balanced and it either runs a surplus or a deficit.</a:t>
            </a:r>
          </a:p>
        </p:txBody>
      </p:sp>
      <p:sp>
        <p:nvSpPr>
          <p:cNvPr id="280581" name="Text Box 5"/>
          <p:cNvSpPr txBox="1">
            <a:spLocks noChangeArrowheads="1"/>
          </p:cNvSpPr>
          <p:nvPr/>
        </p:nvSpPr>
        <p:spPr bwMode="auto">
          <a:xfrm>
            <a:off x="5046663" y="5181600"/>
            <a:ext cx="4097337" cy="1096963"/>
          </a:xfrm>
          <a:prstGeom prst="rect">
            <a:avLst/>
          </a:prstGeom>
          <a:noFill/>
          <a:ln w="9525">
            <a:noFill/>
            <a:miter lim="800000"/>
            <a:headEnd/>
            <a:tailEnd/>
          </a:ln>
          <a:effectLst/>
        </p:spPr>
        <p:txBody>
          <a:bodyPr wrap="none">
            <a:spAutoFit/>
          </a:bodyPr>
          <a:lstStyle/>
          <a:p>
            <a:r>
              <a:rPr lang="en-US" sz="2200">
                <a:solidFill>
                  <a:schemeClr val="accent2"/>
                </a:solidFill>
              </a:rPr>
              <a:t>In which of the years shown on </a:t>
            </a:r>
            <a:br>
              <a:rPr lang="en-US" sz="2200">
                <a:solidFill>
                  <a:schemeClr val="accent2"/>
                </a:solidFill>
              </a:rPr>
            </a:br>
            <a:r>
              <a:rPr lang="en-US" sz="2200">
                <a:solidFill>
                  <a:schemeClr val="accent2"/>
                </a:solidFill>
              </a:rPr>
              <a:t>the graph did the budget have </a:t>
            </a:r>
            <a:br>
              <a:rPr lang="en-US" sz="2200">
                <a:solidFill>
                  <a:schemeClr val="accent2"/>
                </a:solidFill>
              </a:rPr>
            </a:br>
            <a:r>
              <a:rPr lang="en-US" sz="2200">
                <a:solidFill>
                  <a:schemeClr val="accent2"/>
                </a:solidFill>
              </a:rPr>
              <a:t>a surplus?</a:t>
            </a:r>
          </a:p>
        </p:txBody>
      </p:sp>
      <p:pic>
        <p:nvPicPr>
          <p:cNvPr id="280582" name="Picture 6" descr="c15_s03_p409"/>
          <p:cNvPicPr>
            <a:picLocks noGrp="1" noChangeAspect="1" noChangeArrowheads="1"/>
          </p:cNvPicPr>
          <p:nvPr>
            <p:ph sz="half" idx="2"/>
          </p:nvPr>
        </p:nvPicPr>
        <p:blipFill>
          <a:blip r:embed="rId3" cstate="print"/>
          <a:srcRect/>
          <a:stretch>
            <a:fillRect/>
          </a:stretch>
        </p:blipFill>
        <p:spPr>
          <a:xfrm>
            <a:off x="4876800" y="1409700"/>
            <a:ext cx="4267200" cy="3549650"/>
          </a:xfrm>
        </p:spPr>
      </p:pic>
      <p:pic>
        <p:nvPicPr>
          <p:cNvPr id="280584" name="Picture 8" descr="ClicktoEnlarge"/>
          <p:cNvPicPr>
            <a:picLocks noChangeAspect="1" noChangeArrowheads="1"/>
          </p:cNvPicPr>
          <p:nvPr/>
        </p:nvPicPr>
        <p:blipFill>
          <a:blip r:embed="rId4" cstate="print"/>
          <a:srcRect/>
          <a:stretch>
            <a:fillRect/>
          </a:stretch>
        </p:blipFill>
        <p:spPr bwMode="auto">
          <a:xfrm>
            <a:off x="8734425" y="1647825"/>
            <a:ext cx="333375" cy="333375"/>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lstStyle/>
          <a:p>
            <a:r>
              <a:rPr lang="en-US"/>
              <a:t>Creating Money</a:t>
            </a:r>
          </a:p>
        </p:txBody>
      </p:sp>
      <p:sp>
        <p:nvSpPr>
          <p:cNvPr id="282627" name="Rectangle 3"/>
          <p:cNvSpPr>
            <a:spLocks noGrp="1" noChangeArrowheads="1"/>
          </p:cNvSpPr>
          <p:nvPr>
            <p:ph type="body" idx="1"/>
          </p:nvPr>
        </p:nvSpPr>
        <p:spPr>
          <a:xfrm>
            <a:off x="457200" y="1143000"/>
            <a:ext cx="8229600" cy="4906963"/>
          </a:xfrm>
        </p:spPr>
        <p:txBody>
          <a:bodyPr/>
          <a:lstStyle/>
          <a:p>
            <a:r>
              <a:rPr lang="en-US"/>
              <a:t>When the government runs a deficit it can respond by creating money or borrowing money.</a:t>
            </a:r>
          </a:p>
          <a:p>
            <a:pPr>
              <a:buFontTx/>
              <a:buNone/>
            </a:pPr>
            <a:endParaRPr lang="en-US"/>
          </a:p>
          <a:p>
            <a:r>
              <a:rPr lang="en-US"/>
              <a:t>Creating money helps pay workers’ salaries and citizens’ benefits, which works for relatively small deficits. </a:t>
            </a:r>
          </a:p>
          <a:p>
            <a:pPr lvl="1"/>
            <a:r>
              <a:rPr lang="en-US"/>
              <a:t>But this approach can cause problems like inflation or, in some cases, hyperinflation.</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p:txBody>
          <a:bodyPr/>
          <a:lstStyle/>
          <a:p>
            <a:r>
              <a:rPr lang="en-US"/>
              <a:t>Borrowing Money</a:t>
            </a:r>
          </a:p>
        </p:txBody>
      </p:sp>
      <p:sp>
        <p:nvSpPr>
          <p:cNvPr id="283651" name="Rectangle 3"/>
          <p:cNvSpPr>
            <a:spLocks noGrp="1" noChangeArrowheads="1"/>
          </p:cNvSpPr>
          <p:nvPr>
            <p:ph type="body" sz="half" idx="1"/>
          </p:nvPr>
        </p:nvSpPr>
        <p:spPr>
          <a:xfrm>
            <a:off x="457200" y="1143000"/>
            <a:ext cx="8305800" cy="4906963"/>
          </a:xfrm>
        </p:spPr>
        <p:txBody>
          <a:bodyPr/>
          <a:lstStyle/>
          <a:p>
            <a:pPr>
              <a:lnSpc>
                <a:spcPct val="90000"/>
              </a:lnSpc>
            </a:pPr>
            <a:r>
              <a:rPr lang="en-US" sz="2400"/>
              <a:t>The federal government usually responds to a deficit by borrowing money.</a:t>
            </a:r>
          </a:p>
          <a:p>
            <a:pPr lvl="1">
              <a:lnSpc>
                <a:spcPct val="90000"/>
              </a:lnSpc>
            </a:pPr>
            <a:r>
              <a:rPr lang="en-US" sz="2200"/>
              <a:t>The government usually borrows money by selling bonds.</a:t>
            </a:r>
          </a:p>
          <a:p>
            <a:pPr lvl="1">
              <a:lnSpc>
                <a:spcPct val="90000"/>
              </a:lnSpc>
            </a:pPr>
            <a:r>
              <a:rPr lang="en-US" sz="2200"/>
              <a:t>Savings bonds allow </a:t>
            </a:r>
            <a:br>
              <a:rPr lang="en-US" sz="2200"/>
            </a:br>
            <a:r>
              <a:rPr lang="en-US" sz="2200"/>
              <a:t>people to loan the </a:t>
            </a:r>
            <a:br>
              <a:rPr lang="en-US" sz="2200"/>
            </a:br>
            <a:r>
              <a:rPr lang="en-US" sz="2200"/>
              <a:t>government small amounts </a:t>
            </a:r>
            <a:br>
              <a:rPr lang="en-US" sz="2200"/>
            </a:br>
            <a:r>
              <a:rPr lang="en-US" sz="2200"/>
              <a:t>of money and, in return, </a:t>
            </a:r>
            <a:br>
              <a:rPr lang="en-US" sz="2200"/>
            </a:br>
            <a:r>
              <a:rPr lang="en-US" sz="2200"/>
              <a:t>they earn interest on the </a:t>
            </a:r>
            <a:br>
              <a:rPr lang="en-US" sz="2200"/>
            </a:br>
            <a:r>
              <a:rPr lang="en-US" sz="2200"/>
              <a:t>bonds for up to 30 years.</a:t>
            </a:r>
          </a:p>
          <a:p>
            <a:pPr lvl="1">
              <a:lnSpc>
                <a:spcPct val="90000"/>
              </a:lnSpc>
            </a:pPr>
            <a:r>
              <a:rPr lang="en-US" sz="2200"/>
              <a:t>Other common forms </a:t>
            </a:r>
            <a:br>
              <a:rPr lang="en-US" sz="2200"/>
            </a:br>
            <a:r>
              <a:rPr lang="en-US" sz="2200"/>
              <a:t>of government borrowing </a:t>
            </a:r>
            <a:br>
              <a:rPr lang="en-US" sz="2200"/>
            </a:br>
            <a:r>
              <a:rPr lang="en-US" sz="2200"/>
              <a:t>are Treasury bills, </a:t>
            </a:r>
            <a:br>
              <a:rPr lang="en-US" sz="2200"/>
            </a:br>
            <a:r>
              <a:rPr lang="en-US" sz="2200"/>
              <a:t>Treasury notes, </a:t>
            </a:r>
            <a:br>
              <a:rPr lang="en-US" sz="2200"/>
            </a:br>
            <a:r>
              <a:rPr lang="en-US" sz="2200"/>
              <a:t>and Treasury bonds.</a:t>
            </a:r>
            <a:endParaRPr lang="en-US" sz="2000"/>
          </a:p>
        </p:txBody>
      </p:sp>
      <p:pic>
        <p:nvPicPr>
          <p:cNvPr id="283653" name="Picture 5" descr="c15_s03_p412"/>
          <p:cNvPicPr>
            <a:picLocks noGrp="1" noChangeAspect="1" noChangeArrowheads="1"/>
          </p:cNvPicPr>
          <p:nvPr>
            <p:ph sz="half" idx="2"/>
          </p:nvPr>
        </p:nvPicPr>
        <p:blipFill>
          <a:blip r:embed="rId3" cstate="print"/>
          <a:srcRect/>
          <a:stretch>
            <a:fillRect/>
          </a:stretch>
        </p:blipFill>
        <p:spPr>
          <a:xfrm>
            <a:off x="5181600" y="2362200"/>
            <a:ext cx="3427413" cy="3306763"/>
          </a:xfr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p:txBody>
          <a:bodyPr/>
          <a:lstStyle/>
          <a:p>
            <a:r>
              <a:rPr lang="en-US"/>
              <a:t>The National Debt</a:t>
            </a:r>
          </a:p>
        </p:txBody>
      </p:sp>
      <p:sp>
        <p:nvSpPr>
          <p:cNvPr id="310275" name="Rectangle 3"/>
          <p:cNvSpPr>
            <a:spLocks noGrp="1" noChangeArrowheads="1"/>
          </p:cNvSpPr>
          <p:nvPr>
            <p:ph type="body" idx="1"/>
          </p:nvPr>
        </p:nvSpPr>
        <p:spPr/>
        <p:txBody>
          <a:bodyPr/>
          <a:lstStyle/>
          <a:p>
            <a:r>
              <a:rPr lang="en-US">
                <a:solidFill>
                  <a:schemeClr val="accent2"/>
                </a:solidFill>
              </a:rPr>
              <a:t>Checkpoint: To whom does the government owe the national debt?</a:t>
            </a:r>
            <a:endParaRPr lang="en-US"/>
          </a:p>
          <a:p>
            <a:pPr lvl="1"/>
            <a:r>
              <a:rPr lang="en-US"/>
              <a:t>When the government borrows money it goes into debt.</a:t>
            </a:r>
          </a:p>
          <a:p>
            <a:pPr lvl="1"/>
            <a:r>
              <a:rPr lang="en-US"/>
              <a:t>The national debt is the total amount of money the federal government owes to bondholders.</a:t>
            </a:r>
          </a:p>
          <a:p>
            <a:pPr lvl="1"/>
            <a:r>
              <a:rPr lang="en-US"/>
              <a:t>Every year there is a budget deficit and the federal government borrows money to cover it, the national debt increases.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10275">
                                            <p:txEl>
                                              <p:pRg st="3" end="3"/>
                                            </p:txEl>
                                          </p:spTgt>
                                        </p:tgtEl>
                                        <p:attrNameLst>
                                          <p:attrName>style.visibility</p:attrName>
                                        </p:attrNameLst>
                                      </p:cBhvr>
                                      <p:to>
                                        <p:strVal val="visible"/>
                                      </p:to>
                                    </p:set>
                                    <p:anim calcmode="lin" valueType="num">
                                      <p:cBhvr additive="base">
                                        <p:cTn id="7" dur="500" fill="hold"/>
                                        <p:tgtEl>
                                          <p:spTgt spid="31027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027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t>Guiding Questions</a:t>
            </a:r>
          </a:p>
        </p:txBody>
      </p:sp>
      <p:sp>
        <p:nvSpPr>
          <p:cNvPr id="66563" name="Rectangle 3"/>
          <p:cNvSpPr>
            <a:spLocks noGrp="1" noChangeArrowheads="1"/>
          </p:cNvSpPr>
          <p:nvPr>
            <p:ph type="body" idx="1"/>
          </p:nvPr>
        </p:nvSpPr>
        <p:spPr/>
        <p:txBody>
          <a:bodyPr/>
          <a:lstStyle/>
          <a:p>
            <a:r>
              <a:rPr lang="en-US"/>
              <a:t>Section 3: Budget Deficits and the National Debt</a:t>
            </a:r>
          </a:p>
          <a:p>
            <a:pPr lvl="1">
              <a:lnSpc>
                <a:spcPct val="90000"/>
              </a:lnSpc>
            </a:pPr>
            <a:r>
              <a:rPr lang="en-US"/>
              <a:t>What are the effects of budget deficits and national debt?</a:t>
            </a:r>
          </a:p>
          <a:p>
            <a:pPr lvl="2"/>
            <a:r>
              <a:rPr lang="en-US"/>
              <a:t>A budget deficit leads to an increase in the amount that the government has to borrow. As the government borrows more money, the national debt increases, leaving fewer funds for investment.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6563">
                                            <p:txEl>
                                              <p:pRg st="2" end="2"/>
                                            </p:txEl>
                                          </p:spTgt>
                                        </p:tgtEl>
                                        <p:attrNameLst>
                                          <p:attrName>style.visibility</p:attrName>
                                        </p:attrNameLst>
                                      </p:cBhvr>
                                      <p:to>
                                        <p:strVal val="visible"/>
                                      </p:to>
                                    </p:set>
                                    <p:anim calcmode="lin" valueType="num">
                                      <p:cBhvr additive="base">
                                        <p:cTn id="7" dur="500" fill="hold"/>
                                        <p:tgtEl>
                                          <p:spTgt spid="6656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656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p:txBody>
          <a:bodyPr/>
          <a:lstStyle/>
          <a:p>
            <a:r>
              <a:rPr lang="en-US"/>
              <a:t>The National Debt, cont.</a:t>
            </a:r>
          </a:p>
        </p:txBody>
      </p:sp>
      <p:sp>
        <p:nvSpPr>
          <p:cNvPr id="286723" name="Rectangle 3"/>
          <p:cNvSpPr>
            <a:spLocks noGrp="1" noChangeArrowheads="1"/>
          </p:cNvSpPr>
          <p:nvPr>
            <p:ph type="body" idx="1"/>
          </p:nvPr>
        </p:nvSpPr>
        <p:spPr/>
        <p:txBody>
          <a:bodyPr/>
          <a:lstStyle/>
          <a:p>
            <a:r>
              <a:rPr lang="en-US"/>
              <a:t>The deficit and the debt are two different things.</a:t>
            </a:r>
          </a:p>
          <a:p>
            <a:pPr>
              <a:buFontTx/>
              <a:buNone/>
            </a:pPr>
            <a:endParaRPr lang="en-US"/>
          </a:p>
          <a:p>
            <a:pPr lvl="1"/>
            <a:r>
              <a:rPr lang="en-US"/>
              <a:t>The deficit is the amount of money the government borrows for one fiscal year while the debt is the sum of all government borrowing before that time minus the borrowing that had been repaid.</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p:txBody>
          <a:bodyPr/>
          <a:lstStyle/>
          <a:p>
            <a:r>
              <a:rPr lang="en-US"/>
              <a:t>A Percentage of GDP</a:t>
            </a:r>
          </a:p>
        </p:txBody>
      </p:sp>
      <p:sp>
        <p:nvSpPr>
          <p:cNvPr id="287747" name="Rectangle 3"/>
          <p:cNvSpPr>
            <a:spLocks noGrp="1" noChangeArrowheads="1"/>
          </p:cNvSpPr>
          <p:nvPr>
            <p:ph type="body" sz="half" idx="1"/>
          </p:nvPr>
        </p:nvSpPr>
        <p:spPr/>
        <p:txBody>
          <a:bodyPr/>
          <a:lstStyle/>
          <a:p>
            <a:r>
              <a:rPr lang="en-US" sz="2400"/>
              <a:t>In 2008, the national debt exceeded $9.4 trillion. </a:t>
            </a:r>
          </a:p>
          <a:p>
            <a:r>
              <a:rPr lang="en-US" sz="2400"/>
              <a:t>Since this number is so large and is difficult to analyze, the size of the national debt is best looked at as a percentage of the gross domestic product (GDP) over time.</a:t>
            </a:r>
          </a:p>
          <a:p>
            <a:pPr lvl="1"/>
            <a:r>
              <a:rPr lang="en-US" sz="2200">
                <a:solidFill>
                  <a:schemeClr val="accent2"/>
                </a:solidFill>
              </a:rPr>
              <a:t>Why does the national debt as a percentage of GDP soar during times of war?</a:t>
            </a:r>
          </a:p>
        </p:txBody>
      </p:sp>
      <p:pic>
        <p:nvPicPr>
          <p:cNvPr id="287749" name="Picture 5" descr="c15_s03_p410"/>
          <p:cNvPicPr>
            <a:picLocks noGrp="1" noChangeAspect="1" noChangeArrowheads="1"/>
          </p:cNvPicPr>
          <p:nvPr>
            <p:ph sz="half" idx="2"/>
          </p:nvPr>
        </p:nvPicPr>
        <p:blipFill>
          <a:blip r:embed="rId3" cstate="print"/>
          <a:srcRect/>
          <a:stretch>
            <a:fillRect/>
          </a:stretch>
        </p:blipFill>
        <p:spPr>
          <a:xfrm>
            <a:off x="4495800" y="1981200"/>
            <a:ext cx="4648200" cy="3551238"/>
          </a:xfrm>
        </p:spPr>
      </p:pic>
      <p:pic>
        <p:nvPicPr>
          <p:cNvPr id="287750" name="Picture 6" descr="ClicktoEnlarge"/>
          <p:cNvPicPr>
            <a:picLocks noChangeAspect="1" noChangeArrowheads="1"/>
          </p:cNvPicPr>
          <p:nvPr/>
        </p:nvPicPr>
        <p:blipFill>
          <a:blip r:embed="rId4" cstate="print"/>
          <a:srcRect/>
          <a:stretch>
            <a:fillRect/>
          </a:stretch>
        </p:blipFill>
        <p:spPr bwMode="auto">
          <a:xfrm>
            <a:off x="8686800" y="2181225"/>
            <a:ext cx="333375" cy="333375"/>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p:txBody>
          <a:bodyPr/>
          <a:lstStyle/>
          <a:p>
            <a:r>
              <a:rPr lang="en-US"/>
              <a:t>Problems of a National Debt</a:t>
            </a:r>
          </a:p>
        </p:txBody>
      </p:sp>
      <p:sp>
        <p:nvSpPr>
          <p:cNvPr id="289795" name="Rectangle 3"/>
          <p:cNvSpPr>
            <a:spLocks noGrp="1" noChangeArrowheads="1"/>
          </p:cNvSpPr>
          <p:nvPr>
            <p:ph type="body" sz="half" idx="1"/>
          </p:nvPr>
        </p:nvSpPr>
        <p:spPr/>
        <p:txBody>
          <a:bodyPr/>
          <a:lstStyle/>
          <a:p>
            <a:r>
              <a:rPr lang="en-US" sz="2400"/>
              <a:t>A national debt reduces the funds available for businesses to invest because in order to sell its bonds the government must offer a high interest rate. </a:t>
            </a:r>
          </a:p>
          <a:p>
            <a:r>
              <a:rPr lang="en-US" sz="2400"/>
              <a:t>Individuals and businesses thus buy these bonds instead of investing in private business, which is known as the crowding-out effect.</a:t>
            </a:r>
          </a:p>
        </p:txBody>
      </p:sp>
      <p:pic>
        <p:nvPicPr>
          <p:cNvPr id="289797" name="Picture 5" descr="c15_s03_p411"/>
          <p:cNvPicPr>
            <a:picLocks noGrp="1" noChangeAspect="1" noChangeArrowheads="1"/>
          </p:cNvPicPr>
          <p:nvPr>
            <p:ph sz="half" idx="2"/>
          </p:nvPr>
        </p:nvPicPr>
        <p:blipFill>
          <a:blip r:embed="rId3" cstate="print"/>
          <a:srcRect/>
          <a:stretch>
            <a:fillRect/>
          </a:stretch>
        </p:blipFill>
        <p:spPr>
          <a:xfrm>
            <a:off x="152400" y="3751263"/>
            <a:ext cx="8839200" cy="2146300"/>
          </a:xfrm>
        </p:spPr>
      </p:pic>
      <p:pic>
        <p:nvPicPr>
          <p:cNvPr id="289798" name="Picture 6" descr="ClicktoEnlarge"/>
          <p:cNvPicPr>
            <a:picLocks noChangeAspect="1" noChangeArrowheads="1"/>
          </p:cNvPicPr>
          <p:nvPr/>
        </p:nvPicPr>
        <p:blipFill>
          <a:blip r:embed="rId4" cstate="print"/>
          <a:srcRect/>
          <a:stretch>
            <a:fillRect/>
          </a:stretch>
        </p:blipFill>
        <p:spPr bwMode="auto">
          <a:xfrm>
            <a:off x="8839200" y="3657600"/>
            <a:ext cx="333375" cy="333375"/>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p:txBody>
          <a:bodyPr/>
          <a:lstStyle/>
          <a:p>
            <a:r>
              <a:rPr lang="en-US"/>
              <a:t>Problems, cont.</a:t>
            </a:r>
          </a:p>
        </p:txBody>
      </p:sp>
      <p:sp>
        <p:nvSpPr>
          <p:cNvPr id="291843" name="Rectangle 3"/>
          <p:cNvSpPr>
            <a:spLocks noGrp="1" noChangeArrowheads="1"/>
          </p:cNvSpPr>
          <p:nvPr>
            <p:ph type="body" sz="half" idx="1"/>
          </p:nvPr>
        </p:nvSpPr>
        <p:spPr/>
        <p:txBody>
          <a:bodyPr/>
          <a:lstStyle/>
          <a:p>
            <a:pPr>
              <a:lnSpc>
                <a:spcPct val="90000"/>
              </a:lnSpc>
            </a:pPr>
            <a:r>
              <a:rPr lang="en-US" sz="2400"/>
              <a:t>The second problem with a high national debt is that government must pay interest to bondholders.</a:t>
            </a:r>
          </a:p>
          <a:p>
            <a:pPr lvl="1">
              <a:lnSpc>
                <a:spcPct val="90000"/>
              </a:lnSpc>
            </a:pPr>
            <a:r>
              <a:rPr lang="en-US" sz="2200"/>
              <a:t>Over time, these interest payments have become very large and the government must pay out this interest and cannot spend this money on other programs such as defense, healthcare, or infrastructure.</a:t>
            </a:r>
          </a:p>
        </p:txBody>
      </p:sp>
      <p:pic>
        <p:nvPicPr>
          <p:cNvPr id="291848" name="Picture 8" descr="c15_s03_p413"/>
          <p:cNvPicPr>
            <a:picLocks noGrp="1" noChangeAspect="1" noChangeArrowheads="1"/>
          </p:cNvPicPr>
          <p:nvPr>
            <p:ph sz="quarter" idx="2"/>
          </p:nvPr>
        </p:nvPicPr>
        <p:blipFill>
          <a:blip r:embed="rId3" cstate="print"/>
          <a:srcRect/>
          <a:stretch>
            <a:fillRect/>
          </a:stretch>
        </p:blipFill>
        <p:spPr>
          <a:xfrm>
            <a:off x="5083175" y="1219200"/>
            <a:ext cx="3167063" cy="2376488"/>
          </a:xfrm>
        </p:spPr>
      </p:pic>
      <p:pic>
        <p:nvPicPr>
          <p:cNvPr id="291849" name="Picture 9" descr="c15_s03_p413-2"/>
          <p:cNvPicPr>
            <a:picLocks noGrp="1" noChangeAspect="1" noChangeArrowheads="1"/>
          </p:cNvPicPr>
          <p:nvPr>
            <p:ph sz="quarter" idx="3"/>
          </p:nvPr>
        </p:nvPicPr>
        <p:blipFill>
          <a:blip r:embed="rId4" cstate="print"/>
          <a:srcRect/>
          <a:stretch>
            <a:fillRect/>
          </a:stretch>
        </p:blipFill>
        <p:spPr>
          <a:xfrm>
            <a:off x="5473700" y="3748088"/>
            <a:ext cx="2386013" cy="2378075"/>
          </a:xfr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p:txBody>
          <a:bodyPr/>
          <a:lstStyle/>
          <a:p>
            <a:r>
              <a:rPr lang="en-US"/>
              <a:t>Problems, cont.</a:t>
            </a:r>
          </a:p>
        </p:txBody>
      </p:sp>
      <p:sp>
        <p:nvSpPr>
          <p:cNvPr id="293891" name="Rectangle 3"/>
          <p:cNvSpPr>
            <a:spLocks noGrp="1" noChangeArrowheads="1"/>
          </p:cNvSpPr>
          <p:nvPr>
            <p:ph type="body" idx="1"/>
          </p:nvPr>
        </p:nvSpPr>
        <p:spPr/>
        <p:txBody>
          <a:bodyPr/>
          <a:lstStyle/>
          <a:p>
            <a:r>
              <a:rPr lang="en-US"/>
              <a:t>Another possible problem is that the debt may be foreign-owned and some fear that foreign countries may use their bondholdings as a tool to extract favors from the United States.</a:t>
            </a:r>
          </a:p>
          <a:p>
            <a:pPr lvl="1"/>
            <a:r>
              <a:rPr lang="en-US">
                <a:solidFill>
                  <a:schemeClr val="accent2"/>
                </a:solidFill>
              </a:rPr>
              <a:t>Checkpoint: What are the problems of having a huge national debt?</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p:txBody>
          <a:bodyPr/>
          <a:lstStyle/>
          <a:p>
            <a:r>
              <a:rPr lang="en-US"/>
              <a:t>Other Views</a:t>
            </a:r>
          </a:p>
        </p:txBody>
      </p:sp>
      <p:sp>
        <p:nvSpPr>
          <p:cNvPr id="294915" name="Rectangle 3"/>
          <p:cNvSpPr>
            <a:spLocks noGrp="1" noChangeArrowheads="1"/>
          </p:cNvSpPr>
          <p:nvPr>
            <p:ph type="body" idx="1"/>
          </p:nvPr>
        </p:nvSpPr>
        <p:spPr/>
        <p:txBody>
          <a:bodyPr/>
          <a:lstStyle/>
          <a:p>
            <a:r>
              <a:rPr lang="en-US"/>
              <a:t>Some people, like traditional Keynesian economists, believe that the benefits of achieving full productive capacity outweigh the costs of interest on the national debt.</a:t>
            </a:r>
          </a:p>
          <a:p>
            <a:pPr lvl="1"/>
            <a:r>
              <a:rPr lang="en-US"/>
              <a:t>In the short term, deficit spending may help create jobs and encourage economic growth.</a:t>
            </a:r>
          </a:p>
          <a:p>
            <a:pPr lvl="1"/>
            <a:r>
              <a:rPr lang="en-US"/>
              <a:t>But a budget deficit can be an effective tool only if it is temporary.</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p:txBody>
          <a:bodyPr/>
          <a:lstStyle/>
          <a:p>
            <a:r>
              <a:rPr lang="en-US"/>
              <a:t>Controlling the Deficit</a:t>
            </a:r>
          </a:p>
        </p:txBody>
      </p:sp>
      <p:sp>
        <p:nvSpPr>
          <p:cNvPr id="295939" name="Rectangle 3"/>
          <p:cNvSpPr>
            <a:spLocks noGrp="1" noChangeArrowheads="1"/>
          </p:cNvSpPr>
          <p:nvPr>
            <p:ph type="body" idx="1"/>
          </p:nvPr>
        </p:nvSpPr>
        <p:spPr/>
        <p:txBody>
          <a:bodyPr/>
          <a:lstStyle/>
          <a:p>
            <a:r>
              <a:rPr lang="en-US"/>
              <a:t>Gramm-Rudman-Hollings Act: Created automatic across-the-board cuts in federal expenditures if the deficit exceeded a certain amount. </a:t>
            </a:r>
          </a:p>
          <a:p>
            <a:pPr lvl="1"/>
            <a:r>
              <a:rPr lang="en-US"/>
              <a:t>Many programs, however, were exempt from cuts.</a:t>
            </a:r>
          </a:p>
          <a:p>
            <a:pPr lvl="1"/>
            <a:r>
              <a:rPr lang="en-US"/>
              <a:t>The Supreme Court found some parts of this Act to be unconstitutional.</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p:txBody>
          <a:bodyPr/>
          <a:lstStyle/>
          <a:p>
            <a:r>
              <a:rPr lang="en-US"/>
              <a:t>Controlling the Deficit, cont.</a:t>
            </a:r>
          </a:p>
        </p:txBody>
      </p:sp>
      <p:sp>
        <p:nvSpPr>
          <p:cNvPr id="296963" name="Rectangle 3"/>
          <p:cNvSpPr>
            <a:spLocks noGrp="1" noChangeArrowheads="1"/>
          </p:cNvSpPr>
          <p:nvPr>
            <p:ph type="body" idx="1"/>
          </p:nvPr>
        </p:nvSpPr>
        <p:spPr/>
        <p:txBody>
          <a:bodyPr/>
          <a:lstStyle/>
          <a:p>
            <a:r>
              <a:rPr lang="en-US" sz="2400"/>
              <a:t>1990 Budget Enforcement Act: Created a “pay-as-you-go” system that required Congress to raise enough revenue to cover increases in direct spending that would otherwise contribute to the budget deficit.</a:t>
            </a:r>
          </a:p>
          <a:p>
            <a:pPr>
              <a:buFontTx/>
              <a:buNone/>
            </a:pPr>
            <a:endParaRPr lang="en-US" sz="2400"/>
          </a:p>
          <a:p>
            <a:r>
              <a:rPr lang="en-US" sz="2400"/>
              <a:t>A Constitutional amendment requiring a balanced budget has been suggested but it has yet to pass through Congress.</a:t>
            </a:r>
            <a:endParaRPr lang="en-US" sz="2800"/>
          </a:p>
          <a:p>
            <a:pPr lvl="1"/>
            <a:r>
              <a:rPr lang="en-US" sz="2200"/>
              <a:t>In the late 1990s, the federal government actually ran a surplus. This surplus was the result of budget procedures that helped control government spending, tax increases under President Clinton, and a generally strong economy.</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p:txBody>
          <a:bodyPr/>
          <a:lstStyle/>
          <a:p>
            <a:r>
              <a:rPr lang="en-US"/>
              <a:t>Return to Deficits</a:t>
            </a:r>
          </a:p>
        </p:txBody>
      </p:sp>
      <p:sp>
        <p:nvSpPr>
          <p:cNvPr id="297987" name="Rectangle 3"/>
          <p:cNvSpPr>
            <a:spLocks noGrp="1" noChangeArrowheads="1"/>
          </p:cNvSpPr>
          <p:nvPr>
            <p:ph type="body" sz="half" idx="1"/>
          </p:nvPr>
        </p:nvSpPr>
        <p:spPr>
          <a:xfrm>
            <a:off x="457200" y="1219200"/>
            <a:ext cx="8382000" cy="4906963"/>
          </a:xfrm>
        </p:spPr>
        <p:txBody>
          <a:bodyPr/>
          <a:lstStyle/>
          <a:p>
            <a:pPr>
              <a:lnSpc>
                <a:spcPct val="90000"/>
              </a:lnSpc>
            </a:pPr>
            <a:r>
              <a:rPr lang="en-US" sz="2400"/>
              <a:t>The surplus of the late </a:t>
            </a:r>
            <a:br>
              <a:rPr lang="en-US" sz="2400"/>
            </a:br>
            <a:r>
              <a:rPr lang="en-US" sz="2400"/>
              <a:t>1990s was short-lived.</a:t>
            </a:r>
          </a:p>
          <a:p>
            <a:pPr>
              <a:lnSpc>
                <a:spcPct val="90000"/>
              </a:lnSpc>
            </a:pPr>
            <a:r>
              <a:rPr lang="en-US" sz="2400"/>
              <a:t>The end of the stock </a:t>
            </a:r>
            <a:br>
              <a:rPr lang="en-US" sz="2400"/>
            </a:br>
            <a:r>
              <a:rPr lang="en-US" sz="2400"/>
              <a:t>market boom, an </a:t>
            </a:r>
            <a:br>
              <a:rPr lang="en-US" sz="2400"/>
            </a:br>
            <a:r>
              <a:rPr lang="en-US" sz="2400"/>
              <a:t>economic slowdown, </a:t>
            </a:r>
            <a:br>
              <a:rPr lang="en-US" sz="2400"/>
            </a:br>
            <a:r>
              <a:rPr lang="en-US" sz="2400"/>
              <a:t>and a new federal </a:t>
            </a:r>
            <a:br>
              <a:rPr lang="en-US" sz="2400"/>
            </a:br>
            <a:r>
              <a:rPr lang="en-US" sz="2400"/>
              <a:t>income tax cut </a:t>
            </a:r>
            <a:br>
              <a:rPr lang="en-US" sz="2400"/>
            </a:br>
            <a:r>
              <a:rPr lang="en-US" sz="2400"/>
              <a:t>reduced federal </a:t>
            </a:r>
            <a:br>
              <a:rPr lang="en-US" sz="2400"/>
            </a:br>
            <a:r>
              <a:rPr lang="en-US" sz="2400"/>
              <a:t>revenues.</a:t>
            </a:r>
          </a:p>
          <a:p>
            <a:pPr lvl="1">
              <a:lnSpc>
                <a:spcPct val="90000"/>
              </a:lnSpc>
            </a:pPr>
            <a:r>
              <a:rPr lang="en-US" sz="2200"/>
              <a:t>The 9/11 attacks also </a:t>
            </a:r>
            <a:br>
              <a:rPr lang="en-US" sz="2200"/>
            </a:br>
            <a:r>
              <a:rPr lang="en-US" sz="2200"/>
              <a:t>added to the downturn </a:t>
            </a:r>
            <a:br>
              <a:rPr lang="en-US" sz="2200"/>
            </a:br>
            <a:r>
              <a:rPr lang="en-US" sz="2200"/>
              <a:t>in the economy.</a:t>
            </a:r>
          </a:p>
          <a:p>
            <a:pPr>
              <a:lnSpc>
                <a:spcPct val="90000"/>
              </a:lnSpc>
            </a:pPr>
            <a:r>
              <a:rPr lang="en-US" sz="2400"/>
              <a:t>As a result, the federal government returned to deficit spending and we remain in a deficit today.</a:t>
            </a:r>
          </a:p>
        </p:txBody>
      </p:sp>
      <p:pic>
        <p:nvPicPr>
          <p:cNvPr id="297989" name="Picture 5" descr="c15_s03_p414"/>
          <p:cNvPicPr>
            <a:picLocks noGrp="1" noChangeAspect="1" noChangeArrowheads="1"/>
          </p:cNvPicPr>
          <p:nvPr>
            <p:ph sz="half" idx="2"/>
          </p:nvPr>
        </p:nvPicPr>
        <p:blipFill>
          <a:blip r:embed="rId3" cstate="print"/>
          <a:srcRect/>
          <a:stretch>
            <a:fillRect/>
          </a:stretch>
        </p:blipFill>
        <p:spPr>
          <a:xfrm>
            <a:off x="4267200" y="1377950"/>
            <a:ext cx="4419600" cy="3567113"/>
          </a:xfr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r>
              <a:rPr lang="en-US"/>
              <a:t>Review</a:t>
            </a:r>
          </a:p>
        </p:txBody>
      </p:sp>
      <p:sp>
        <p:nvSpPr>
          <p:cNvPr id="152579" name="Rectangle 3"/>
          <p:cNvSpPr>
            <a:spLocks noGrp="1" noChangeArrowheads="1"/>
          </p:cNvSpPr>
          <p:nvPr>
            <p:ph type="body" idx="1"/>
          </p:nvPr>
        </p:nvSpPr>
        <p:spPr>
          <a:xfrm>
            <a:off x="457200" y="1143000"/>
            <a:ext cx="8229600" cy="4906963"/>
          </a:xfrm>
        </p:spPr>
        <p:txBody>
          <a:bodyPr/>
          <a:lstStyle/>
          <a:p>
            <a:r>
              <a:rPr lang="en-US"/>
              <a:t>Now that you have learned about the effects of budget deficits and national debt, go back and answer the Chapter Essential Question.</a:t>
            </a:r>
          </a:p>
          <a:p>
            <a:pPr lvl="1"/>
            <a:r>
              <a:rPr lang="en-US">
                <a:solidFill>
                  <a:schemeClr val="accent2"/>
                </a:solidFill>
              </a:rPr>
              <a:t>How effective is fiscal policy as an economic tool?</a:t>
            </a:r>
            <a:endParaRPr lang="en-US"/>
          </a:p>
          <a:p>
            <a:pPr lvl="1"/>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ChangeArrowheads="1"/>
          </p:cNvSpPr>
          <p:nvPr/>
        </p:nvSpPr>
        <p:spPr bwMode="auto">
          <a:xfrm>
            <a:off x="2176463" y="1279525"/>
            <a:ext cx="184150" cy="366713"/>
          </a:xfrm>
          <a:prstGeom prst="rect">
            <a:avLst/>
          </a:prstGeom>
          <a:noFill/>
          <a:ln w="9525">
            <a:noFill/>
            <a:miter lim="800000"/>
            <a:headEnd/>
            <a:tailEnd/>
          </a:ln>
          <a:effectLst/>
        </p:spPr>
        <p:txBody>
          <a:bodyPr wrap="none">
            <a:spAutoFit/>
          </a:bodyPr>
          <a:lstStyle/>
          <a:p>
            <a:endParaRPr lang="en-US"/>
          </a:p>
        </p:txBody>
      </p:sp>
      <p:sp>
        <p:nvSpPr>
          <p:cNvPr id="2055" name="Rectangle 7"/>
          <p:cNvSpPr>
            <a:spLocks noGrp="1" noChangeArrowheads="1"/>
          </p:cNvSpPr>
          <p:nvPr>
            <p:ph type="ctrTitle"/>
          </p:nvPr>
        </p:nvSpPr>
        <p:spPr/>
        <p:txBody>
          <a:bodyPr/>
          <a:lstStyle/>
          <a:p>
            <a:r>
              <a:rPr lang="en-US"/>
              <a:t>Chapter 15: Fiscal Policy </a:t>
            </a:r>
            <a:br>
              <a:rPr lang="en-US"/>
            </a:br>
            <a:r>
              <a:rPr lang="en-US"/>
              <a:t>Section 1</a:t>
            </a:r>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t>Objectives</a:t>
            </a:r>
          </a:p>
        </p:txBody>
      </p:sp>
      <p:sp>
        <p:nvSpPr>
          <p:cNvPr id="37893" name="Rectangle 5"/>
          <p:cNvSpPr>
            <a:spLocks noGrp="1" noChangeArrowheads="1"/>
          </p:cNvSpPr>
          <p:nvPr>
            <p:ph type="body" idx="1"/>
          </p:nvPr>
        </p:nvSpPr>
        <p:spPr/>
        <p:txBody>
          <a:bodyPr/>
          <a:lstStyle/>
          <a:p>
            <a:pPr marL="609600" indent="-609600">
              <a:buFontTx/>
              <a:buAutoNum type="arabicPeriod"/>
            </a:pPr>
            <a:r>
              <a:rPr lang="en-US" b="1"/>
              <a:t>Describe</a:t>
            </a:r>
            <a:r>
              <a:rPr lang="en-US"/>
              <a:t> how the federal budget is created.</a:t>
            </a:r>
          </a:p>
          <a:p>
            <a:pPr marL="609600" indent="-609600">
              <a:buFontTx/>
              <a:buAutoNum type="arabicPeriod"/>
            </a:pPr>
            <a:r>
              <a:rPr lang="en-US" b="1"/>
              <a:t>Analyze</a:t>
            </a:r>
            <a:r>
              <a:rPr lang="en-US"/>
              <a:t> the impact of expansionary and contractionary fiscal policy on the economy.</a:t>
            </a:r>
          </a:p>
          <a:p>
            <a:pPr marL="609600" indent="-609600">
              <a:buFontTx/>
              <a:buAutoNum type="arabicPeriod"/>
            </a:pPr>
            <a:r>
              <a:rPr lang="en-US" b="1"/>
              <a:t>Identify</a:t>
            </a:r>
            <a:r>
              <a:rPr lang="en-US"/>
              <a:t> the limits of fiscal policy.</a:t>
            </a: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t>Key Terms</a:t>
            </a:r>
          </a:p>
        </p:txBody>
      </p:sp>
      <p:sp>
        <p:nvSpPr>
          <p:cNvPr id="56323" name="Rectangle 3"/>
          <p:cNvSpPr>
            <a:spLocks noGrp="1" noChangeArrowheads="1"/>
          </p:cNvSpPr>
          <p:nvPr>
            <p:ph type="body" idx="1"/>
          </p:nvPr>
        </p:nvSpPr>
        <p:spPr/>
        <p:txBody>
          <a:bodyPr/>
          <a:lstStyle/>
          <a:p>
            <a:pPr>
              <a:lnSpc>
                <a:spcPct val="90000"/>
              </a:lnSpc>
            </a:pPr>
            <a:r>
              <a:rPr lang="en-US" sz="3600" b="1">
                <a:solidFill>
                  <a:srgbClr val="FF0000"/>
                </a:solidFill>
              </a:rPr>
              <a:t>fiscal policy:</a:t>
            </a:r>
            <a:r>
              <a:rPr lang="en-US" sz="3600"/>
              <a:t> the use of government spending and revenue collection to influence the economy</a:t>
            </a:r>
          </a:p>
          <a:p>
            <a:pPr>
              <a:lnSpc>
                <a:spcPct val="90000"/>
              </a:lnSpc>
            </a:pPr>
            <a:r>
              <a:rPr lang="en-US" sz="3600" b="1">
                <a:solidFill>
                  <a:srgbClr val="FF0000"/>
                </a:solidFill>
              </a:rPr>
              <a:t>federal budget</a:t>
            </a:r>
            <a:r>
              <a:rPr lang="en-US" sz="3600">
                <a:solidFill>
                  <a:srgbClr val="FF0000"/>
                </a:solidFill>
              </a:rPr>
              <a:t>:</a:t>
            </a:r>
            <a:r>
              <a:rPr lang="en-US" sz="3600"/>
              <a:t> a written document estimating the federal government’s revenue and authorizing its spending for the coming year</a:t>
            </a:r>
          </a:p>
          <a:p>
            <a:pPr>
              <a:lnSpc>
                <a:spcPct val="90000"/>
              </a:lnSpc>
            </a:pPr>
            <a:r>
              <a:rPr lang="en-US" sz="3600" b="1">
                <a:solidFill>
                  <a:srgbClr val="FF0000"/>
                </a:solidFill>
              </a:rPr>
              <a:t>fiscal year</a:t>
            </a:r>
            <a:r>
              <a:rPr lang="en-US" sz="3600">
                <a:solidFill>
                  <a:srgbClr val="FF0000"/>
                </a:solidFill>
              </a:rPr>
              <a:t>:</a:t>
            </a:r>
            <a:r>
              <a:rPr lang="en-US" sz="3600"/>
              <a:t> any 12-month period used for budgeting purposes</a:t>
            </a:r>
            <a:endParaRPr lang="en-US"/>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r>
              <a:rPr lang="en-US"/>
              <a:t>Key Terms, cont.</a:t>
            </a:r>
          </a:p>
        </p:txBody>
      </p:sp>
      <p:sp>
        <p:nvSpPr>
          <p:cNvPr id="154627" name="Rectangle 3"/>
          <p:cNvSpPr>
            <a:spLocks noGrp="1" noChangeArrowheads="1"/>
          </p:cNvSpPr>
          <p:nvPr>
            <p:ph type="body" idx="1"/>
          </p:nvPr>
        </p:nvSpPr>
        <p:spPr/>
        <p:txBody>
          <a:bodyPr/>
          <a:lstStyle/>
          <a:p>
            <a:pPr>
              <a:lnSpc>
                <a:spcPct val="90000"/>
              </a:lnSpc>
            </a:pPr>
            <a:r>
              <a:rPr lang="en-US" b="1">
                <a:solidFill>
                  <a:srgbClr val="FF0000"/>
                </a:solidFill>
              </a:rPr>
              <a:t>appropriations bills</a:t>
            </a:r>
            <a:r>
              <a:rPr lang="en-US">
                <a:solidFill>
                  <a:srgbClr val="FF0000"/>
                </a:solidFill>
              </a:rPr>
              <a:t>:</a:t>
            </a:r>
            <a:r>
              <a:rPr lang="en-US"/>
              <a:t> a bill that authorizes a specific amount of spending by the government</a:t>
            </a:r>
          </a:p>
          <a:p>
            <a:pPr>
              <a:lnSpc>
                <a:spcPct val="90000"/>
              </a:lnSpc>
            </a:pPr>
            <a:r>
              <a:rPr lang="en-US" b="1">
                <a:solidFill>
                  <a:srgbClr val="FF0000"/>
                </a:solidFill>
              </a:rPr>
              <a:t>expansionary policy</a:t>
            </a:r>
            <a:r>
              <a:rPr lang="en-US">
                <a:solidFill>
                  <a:srgbClr val="FF0000"/>
                </a:solidFill>
              </a:rPr>
              <a:t>:</a:t>
            </a:r>
            <a:r>
              <a:rPr lang="en-US"/>
              <a:t> a fiscal policy used to encourage economic growth, often through increased spending or tax cuts</a:t>
            </a:r>
          </a:p>
          <a:p>
            <a:pPr>
              <a:lnSpc>
                <a:spcPct val="90000"/>
              </a:lnSpc>
            </a:pPr>
            <a:r>
              <a:rPr lang="en-US" b="1">
                <a:solidFill>
                  <a:srgbClr val="FF0000"/>
                </a:solidFill>
              </a:rPr>
              <a:t>contractionary policy</a:t>
            </a:r>
            <a:r>
              <a:rPr lang="en-US">
                <a:solidFill>
                  <a:srgbClr val="FF0000"/>
                </a:solidFill>
              </a:rPr>
              <a:t>:</a:t>
            </a:r>
            <a:r>
              <a:rPr lang="en-US"/>
              <a:t> a fiscal policy used to reduce economic growth, often through decreased spending or higher taxes</a:t>
            </a:r>
            <a:endParaRPr lang="en-US" sz="300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GUID" val="41301e6b-ebc2-4cb7-90d5-2bf070cfcd25"/>
</p:tagLst>
</file>

<file path=ppt/tags/tag10.xml><?xml version="1.0" encoding="utf-8"?>
<p:tagLst xmlns:a="http://schemas.openxmlformats.org/drawingml/2006/main" xmlns:r="http://schemas.openxmlformats.org/officeDocument/2006/relationships" xmlns:p="http://schemas.openxmlformats.org/presentationml/2006/main">
  <p:tag name="ARTICULATE_SLIDE_GUID" val="bfe61ff2-cda5-4279-8e3e-6a7ed1e8969d"/>
</p:tagLst>
</file>

<file path=ppt/tags/tag11.xml><?xml version="1.0" encoding="utf-8"?>
<p:tagLst xmlns:a="http://schemas.openxmlformats.org/drawingml/2006/main" xmlns:r="http://schemas.openxmlformats.org/officeDocument/2006/relationships" xmlns:p="http://schemas.openxmlformats.org/presentationml/2006/main">
  <p:tag name="ARTICULATE_SLIDE_GUID" val="41301e6b-ebc2-4cb7-90d5-2bf070cfcd25"/>
</p:tagLst>
</file>

<file path=ppt/tags/tag12.xml><?xml version="1.0" encoding="utf-8"?>
<p:tagLst xmlns:a="http://schemas.openxmlformats.org/drawingml/2006/main" xmlns:r="http://schemas.openxmlformats.org/officeDocument/2006/relationships" xmlns:p="http://schemas.openxmlformats.org/presentationml/2006/main">
  <p:tag name="ARTICULATE_SLIDE_GUID" val="bfe61ff2-cda5-4279-8e3e-6a7ed1e8969d"/>
</p:tagLst>
</file>

<file path=ppt/tags/tag13.xml><?xml version="1.0" encoding="utf-8"?>
<p:tagLst xmlns:a="http://schemas.openxmlformats.org/drawingml/2006/main" xmlns:r="http://schemas.openxmlformats.org/officeDocument/2006/relationships" xmlns:p="http://schemas.openxmlformats.org/presentationml/2006/main">
  <p:tag name="ARTICULATE_SLIDE_GUID" val="bfe61ff2-cda5-4279-8e3e-6a7ed1e8969d"/>
</p:tagLst>
</file>

<file path=ppt/tags/tag14.xml><?xml version="1.0" encoding="utf-8"?>
<p:tagLst xmlns:a="http://schemas.openxmlformats.org/drawingml/2006/main" xmlns:r="http://schemas.openxmlformats.org/officeDocument/2006/relationships" xmlns:p="http://schemas.openxmlformats.org/presentationml/2006/main">
  <p:tag name="ARTICULATE_SLIDE_GUID" val="bfe61ff2-cda5-4279-8e3e-6a7ed1e8969d"/>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bfe61ff2-cda5-4279-8e3e-6a7ed1e8969d"/>
</p:tagLst>
</file>

<file path=ppt/tags/tag3.xml><?xml version="1.0" encoding="utf-8"?>
<p:tagLst xmlns:a="http://schemas.openxmlformats.org/drawingml/2006/main" xmlns:r="http://schemas.openxmlformats.org/officeDocument/2006/relationships" xmlns:p="http://schemas.openxmlformats.org/presentationml/2006/main">
  <p:tag name="ARTICULATE_SLIDE_GUID" val="41301e6b-ebc2-4cb7-90d5-2bf070cfcd25"/>
</p:tagLst>
</file>

<file path=ppt/tags/tag4.xml><?xml version="1.0" encoding="utf-8"?>
<p:tagLst xmlns:a="http://schemas.openxmlformats.org/drawingml/2006/main" xmlns:r="http://schemas.openxmlformats.org/officeDocument/2006/relationships" xmlns:p="http://schemas.openxmlformats.org/presentationml/2006/main">
  <p:tag name="ARTICULATE_SLIDE_GUID" val="bfe61ff2-cda5-4279-8e3e-6a7ed1e8969d"/>
</p:tagLst>
</file>

<file path=ppt/tags/tag5.xml><?xml version="1.0" encoding="utf-8"?>
<p:tagLst xmlns:a="http://schemas.openxmlformats.org/drawingml/2006/main" xmlns:r="http://schemas.openxmlformats.org/officeDocument/2006/relationships" xmlns:p="http://schemas.openxmlformats.org/presentationml/2006/main">
  <p:tag name="ARTICULATE_SLIDE_GUID" val="bfe61ff2-cda5-4279-8e3e-6a7ed1e8969d"/>
</p:tagLst>
</file>

<file path=ppt/tags/tag6.xml><?xml version="1.0" encoding="utf-8"?>
<p:tagLst xmlns:a="http://schemas.openxmlformats.org/drawingml/2006/main" xmlns:r="http://schemas.openxmlformats.org/officeDocument/2006/relationships" xmlns:p="http://schemas.openxmlformats.org/presentationml/2006/main">
  <p:tag name="ARTICULATE_SLIDE_GUID" val="bfe61ff2-cda5-4279-8e3e-6a7ed1e8969d"/>
</p:tagLst>
</file>

<file path=ppt/tags/tag7.xml><?xml version="1.0" encoding="utf-8"?>
<p:tagLst xmlns:a="http://schemas.openxmlformats.org/drawingml/2006/main" xmlns:r="http://schemas.openxmlformats.org/officeDocument/2006/relationships" xmlns:p="http://schemas.openxmlformats.org/presentationml/2006/main">
  <p:tag name="ARTICULATE_SLIDE_GUID" val="41301e6b-ebc2-4cb7-90d5-2bf070cfcd25"/>
</p:tagLst>
</file>

<file path=ppt/tags/tag8.xml><?xml version="1.0" encoding="utf-8"?>
<p:tagLst xmlns:a="http://schemas.openxmlformats.org/drawingml/2006/main" xmlns:r="http://schemas.openxmlformats.org/officeDocument/2006/relationships" xmlns:p="http://schemas.openxmlformats.org/presentationml/2006/main">
  <p:tag name="ARTICULATE_SLIDE_GUID" val="bfe61ff2-cda5-4279-8e3e-6a7ed1e8969d"/>
</p:tagLst>
</file>

<file path=ppt/tags/tag9.xml><?xml version="1.0" encoding="utf-8"?>
<p:tagLst xmlns:a="http://schemas.openxmlformats.org/drawingml/2006/main" xmlns:r="http://schemas.openxmlformats.org/officeDocument/2006/relationships" xmlns:p="http://schemas.openxmlformats.org/presentationml/2006/main">
  <p:tag name="ARTICULATE_SLIDE_GUID" val="bfe61ff2-cda5-4279-8e3e-6a7ed1e8969d"/>
</p:tagLst>
</file>

<file path=ppt/theme/theme1.xml><?xml version="1.0" encoding="utf-8"?>
<a:theme xmlns:a="http://schemas.openxmlformats.org/drawingml/2006/main" name="Economics_PPT_template">
  <a:themeElements>
    <a:clrScheme name="Economics_PP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conomics_PPT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conomics_PP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onomics_PP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onomics_PP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onomics_PP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onomics_PP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onomics_PP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onomics_PP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onomics_PP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onomics_PP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onomics_PP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onomics_PP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onomics_PP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2004:Templates:My Templates:Economics_PPT_template.pot</Template>
  <TotalTime>1167</TotalTime>
  <Words>2982</Words>
  <Application>Microsoft Office PowerPoint</Application>
  <PresentationFormat>On-screen Show (4:3)</PresentationFormat>
  <Paragraphs>267</Paragraphs>
  <Slides>59</Slides>
  <Notes>20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59</vt:i4>
      </vt:variant>
    </vt:vector>
  </HeadingPairs>
  <TitlesOfParts>
    <vt:vector size="61" baseType="lpstr">
      <vt:lpstr>Arial</vt:lpstr>
      <vt:lpstr>Economics_PPT_template</vt:lpstr>
      <vt:lpstr>Chapter 15: Fiscal Policy Opener</vt:lpstr>
      <vt:lpstr>Essential Question</vt:lpstr>
      <vt:lpstr>Guiding Questions</vt:lpstr>
      <vt:lpstr>Guiding Questions</vt:lpstr>
      <vt:lpstr>Guiding Questions</vt:lpstr>
      <vt:lpstr>Chapter 15: Fiscal Policy  Section 1</vt:lpstr>
      <vt:lpstr>Objectives</vt:lpstr>
      <vt:lpstr>Key Terms</vt:lpstr>
      <vt:lpstr>Key Terms, cont.</vt:lpstr>
      <vt:lpstr>Introduction</vt:lpstr>
      <vt:lpstr>What is Fiscal Policy?</vt:lpstr>
      <vt:lpstr>Creating the Federal Budget</vt:lpstr>
      <vt:lpstr>Creating the Federal Budget, cont.</vt:lpstr>
      <vt:lpstr>Expansionary Fiscal policy</vt:lpstr>
      <vt:lpstr>Contractionary Fiscal Policy</vt:lpstr>
      <vt:lpstr>Contractionary Fiscal Policy, cont.</vt:lpstr>
      <vt:lpstr>Limits of Fiscal Policy</vt:lpstr>
      <vt:lpstr>Limits of Fiscal Policy, cont.</vt:lpstr>
      <vt:lpstr>Coordinating Fiscal Policy</vt:lpstr>
      <vt:lpstr>Coordinating Fiscal Policy, cont.</vt:lpstr>
      <vt:lpstr>Review</vt:lpstr>
      <vt:lpstr>Chapter 15: Fiscal Policy  Section 2</vt:lpstr>
      <vt:lpstr>Objectives</vt:lpstr>
      <vt:lpstr>Key Terms</vt:lpstr>
      <vt:lpstr>Key Terms, cont.</vt:lpstr>
      <vt:lpstr>Introduction</vt:lpstr>
      <vt:lpstr>Classical Economics</vt:lpstr>
      <vt:lpstr>Classical Economics, cont.</vt:lpstr>
      <vt:lpstr>Keynesian Economics</vt:lpstr>
      <vt:lpstr>Government’s New Role</vt:lpstr>
      <vt:lpstr>Avoiding Recession</vt:lpstr>
      <vt:lpstr>The Multiplier Effect</vt:lpstr>
      <vt:lpstr>Automatic Stabilizers</vt:lpstr>
      <vt:lpstr>Automatic Stabilizers, cont.</vt:lpstr>
      <vt:lpstr>Supply-Side Economics</vt:lpstr>
      <vt:lpstr>Taxes and Output</vt:lpstr>
      <vt:lpstr>Fiscal Policy in U.S. History</vt:lpstr>
      <vt:lpstr>Fiscal Policy in U.S. History, cont.</vt:lpstr>
      <vt:lpstr>Supply-Side in the 1980s</vt:lpstr>
      <vt:lpstr>Review</vt:lpstr>
      <vt:lpstr>Chapter 15: Fiscal Policy  Section 3</vt:lpstr>
      <vt:lpstr>Objectives</vt:lpstr>
      <vt:lpstr>Key Terms</vt:lpstr>
      <vt:lpstr>Key Terms, cont.</vt:lpstr>
      <vt:lpstr>Introduction</vt:lpstr>
      <vt:lpstr>Balancing the Budget</vt:lpstr>
      <vt:lpstr>Creating Money</vt:lpstr>
      <vt:lpstr>Borrowing Money</vt:lpstr>
      <vt:lpstr>The National Debt</vt:lpstr>
      <vt:lpstr>The National Debt, cont.</vt:lpstr>
      <vt:lpstr>A Percentage of GDP</vt:lpstr>
      <vt:lpstr>Problems of a National Debt</vt:lpstr>
      <vt:lpstr>Problems, cont.</vt:lpstr>
      <vt:lpstr>Problems, cont.</vt:lpstr>
      <vt:lpstr>Other Views</vt:lpstr>
      <vt:lpstr>Controlling the Deficit</vt:lpstr>
      <vt:lpstr>Controlling the Deficit, cont.</vt:lpstr>
      <vt:lpstr>Return to Deficits</vt:lpstr>
      <vt:lpstr>Review</vt:lpstr>
    </vt:vector>
  </TitlesOfParts>
  <Company>Six Red Marbles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Jennifer Droukas</dc:creator>
  <cp:lastModifiedBy>jsprenkle</cp:lastModifiedBy>
  <cp:revision>43</cp:revision>
  <dcterms:created xsi:type="dcterms:W3CDTF">2008-10-22T21:21:43Z</dcterms:created>
  <dcterms:modified xsi:type="dcterms:W3CDTF">2013-07-10T18:20:54Z</dcterms:modified>
</cp:coreProperties>
</file>