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74"/>
  </p:notesMasterIdLst>
  <p:sldIdLst>
    <p:sldId id="256" r:id="rId2"/>
    <p:sldId id="259" r:id="rId3"/>
    <p:sldId id="271" r:id="rId4"/>
    <p:sldId id="270" r:id="rId5"/>
    <p:sldId id="269" r:id="rId6"/>
    <p:sldId id="268"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Lst>
  <p:sldSz cx="9144000" cy="6858000" type="screen4x3"/>
  <p:notesSz cx="6858000" cy="9144000"/>
  <p:custDataLst>
    <p:tags r:id="rId7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7" autoAdjust="0"/>
    <p:restoredTop sz="94694" autoAdjust="0"/>
  </p:normalViewPr>
  <p:slideViewPr>
    <p:cSldViewPr>
      <p:cViewPr varScale="1">
        <p:scale>
          <a:sx n="70" d="100"/>
          <a:sy n="70" d="100"/>
        </p:scale>
        <p:origin x="-10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9F07EFA-CB75-46B0-9952-2FE9383F777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F095D7-F6C6-4D93-875B-D5E37D82D811}" type="slidenum">
              <a:rPr lang="en-US"/>
              <a:pPr/>
              <a:t>2</a:t>
            </a:fld>
            <a:endParaRPr lang="en-U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A4C05-46B5-4994-A17E-F185F6DCCFE3}" type="slidenum">
              <a:rPr lang="en-US"/>
              <a:pPr/>
              <a:t>28</a:t>
            </a:fld>
            <a:endParaRPr lang="en-US"/>
          </a:p>
        </p:txBody>
      </p:sp>
      <p:sp>
        <p:nvSpPr>
          <p:cNvPr id="276482" name="Rectangle 2"/>
          <p:cNvSpPr>
            <a:spLocks noRo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BED06D-B742-45B0-A9C2-60F0158D9382}" type="slidenum">
              <a:rPr lang="en-US"/>
              <a:pPr/>
              <a:t>29</a:t>
            </a:fld>
            <a:endParaRPr lang="en-US"/>
          </a:p>
        </p:txBody>
      </p:sp>
      <p:sp>
        <p:nvSpPr>
          <p:cNvPr id="302082" name="Rectangle 2"/>
          <p:cNvSpPr>
            <a:spLocks noRot="1" noChangeArrowheads="1" noTextEdit="1"/>
          </p:cNvSpPr>
          <p:nvPr>
            <p:ph type="sldImg"/>
          </p:nvPr>
        </p:nvSpPr>
        <p:spPr>
          <a:ln/>
        </p:spPr>
      </p:sp>
      <p:sp>
        <p:nvSpPr>
          <p:cNvPr id="302083" name="Rectangle 3"/>
          <p:cNvSpPr>
            <a:spLocks noGrp="1" noChangeArrowheads="1"/>
          </p:cNvSpPr>
          <p:nvPr>
            <p:ph type="body" idx="1"/>
          </p:nvPr>
        </p:nvSpPr>
        <p:spPr/>
        <p:txBody>
          <a:bodyPr/>
          <a:lstStyle/>
          <a:p>
            <a:r>
              <a:rPr lang="en-US"/>
              <a:t>Checkpoint Answer: The Fed maintains a checking account for the Treasury Department.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B7F8E4-CCB6-45B3-B25F-D98D6F85EB06}" type="slidenum">
              <a:rPr lang="en-US"/>
              <a:pPr/>
              <a:t>30</a:t>
            </a:fld>
            <a:endParaRPr lang="en-US"/>
          </a:p>
        </p:txBody>
      </p:sp>
      <p:sp>
        <p:nvSpPr>
          <p:cNvPr id="291842" name="Rectangle 2"/>
          <p:cNvSpPr>
            <a:spLocks noRo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FD0F9-55BE-4579-B70F-DB7018A9514B}" type="slidenum">
              <a:rPr lang="en-US"/>
              <a:pPr/>
              <a:t>31</a:t>
            </a:fld>
            <a:endParaRPr lang="en-US"/>
          </a:p>
        </p:txBody>
      </p:sp>
      <p:sp>
        <p:nvSpPr>
          <p:cNvPr id="279554" name="Rectangle 2"/>
          <p:cNvSpPr>
            <a:spLocks noRot="1" noChangeArrowheads="1" noTextEdit="1"/>
          </p:cNvSpPr>
          <p:nvPr>
            <p:ph type="sldImg"/>
          </p:nvPr>
        </p:nvSpPr>
        <p:spPr>
          <a:ln/>
        </p:spPr>
      </p:sp>
      <p:sp>
        <p:nvSpPr>
          <p:cNvPr id="279555" name="Rectangle 3"/>
          <p:cNvSpPr>
            <a:spLocks noGrp="1" noChangeArrowheads="1"/>
          </p:cNvSpPr>
          <p:nvPr>
            <p:ph type="body" idx="1"/>
          </p:nvPr>
        </p:nvSpPr>
        <p:spPr/>
        <p:txBody>
          <a:bodyPr/>
          <a:lstStyle/>
          <a:p>
            <a:r>
              <a:rPr lang="en-US"/>
              <a:t>Answer: 2 days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EA7ED1-C539-4CAE-8079-8BAFB95B8DEA}" type="slidenum">
              <a:rPr lang="en-US"/>
              <a:pPr/>
              <a:t>32</a:t>
            </a:fld>
            <a:endParaRPr lang="en-US"/>
          </a:p>
        </p:txBody>
      </p:sp>
      <p:sp>
        <p:nvSpPr>
          <p:cNvPr id="290818" name="Rectangle 2"/>
          <p:cNvSpPr>
            <a:spLocks noRot="1" noChangeArrowheads="1" noTextEdit="1"/>
          </p:cNvSpPr>
          <p:nvPr>
            <p:ph type="sldImg"/>
          </p:nvPr>
        </p:nvSpPr>
        <p:spPr>
          <a:ln/>
        </p:spPr>
      </p:sp>
      <p:sp>
        <p:nvSpPr>
          <p:cNvPr id="290819" name="Rectangle 3"/>
          <p:cNvSpPr>
            <a:spLocks noGrp="1" noChangeArrowheads="1"/>
          </p:cNvSpPr>
          <p:nvPr>
            <p:ph type="body" idx="1"/>
          </p:nvPr>
        </p:nvSpPr>
        <p:spPr/>
        <p:txBody>
          <a:bodyPr/>
          <a:lstStyle/>
          <a:p>
            <a:r>
              <a:rPr lang="en-US"/>
              <a:t>Checkpoint Answer: The Fed enforces truth-in-lending laws, which require sellers to provide full and accurate information about loan terms.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DFEB86-9EF7-4F4B-A799-2829C28AB4A1}" type="slidenum">
              <a:rPr lang="en-US"/>
              <a:pPr/>
              <a:t>34</a:t>
            </a:fld>
            <a:endParaRPr lang="en-US"/>
          </a:p>
        </p:txBody>
      </p:sp>
      <p:sp>
        <p:nvSpPr>
          <p:cNvPr id="283650" name="Rectangle 2"/>
          <p:cNvSpPr>
            <a:spLocks noRo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7ACE8D-9CFC-4452-BC9F-694BFC8DD07B}" type="slidenum">
              <a:rPr lang="en-US"/>
              <a:pPr/>
              <a:t>45</a:t>
            </a:fld>
            <a:endParaRPr lang="en-US"/>
          </a:p>
        </p:txBody>
      </p:sp>
      <p:sp>
        <p:nvSpPr>
          <p:cNvPr id="293890" name="Rectangle 2"/>
          <p:cNvSpPr>
            <a:spLocks noRot="1"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2AC3BB-B304-42AA-B329-FB3AB666870C}" type="slidenum">
              <a:rPr lang="en-US"/>
              <a:pPr/>
              <a:t>46</a:t>
            </a:fld>
            <a:endParaRPr lang="en-US"/>
          </a:p>
        </p:txBody>
      </p:sp>
      <p:sp>
        <p:nvSpPr>
          <p:cNvPr id="322562" name="Rectangle 2"/>
          <p:cNvSpPr>
            <a:spLocks noRot="1" noChangeArrowheads="1" noTextEdit="1"/>
          </p:cNvSpPr>
          <p:nvPr>
            <p:ph type="sldImg"/>
          </p:nvPr>
        </p:nvSpPr>
        <p:spPr>
          <a:ln/>
        </p:spPr>
      </p:sp>
      <p:sp>
        <p:nvSpPr>
          <p:cNvPr id="322563" name="Rectangle 3"/>
          <p:cNvSpPr>
            <a:spLocks noGrp="1" noChangeArrowheads="1"/>
          </p:cNvSpPr>
          <p:nvPr>
            <p:ph type="body" idx="1"/>
          </p:nvPr>
        </p:nvSpPr>
        <p:spPr/>
        <p:txBody>
          <a:bodyPr/>
          <a:lstStyle/>
          <a:p>
            <a:r>
              <a:rPr lang="en-US"/>
              <a:t>Checkpoint Answer: by charging interest on their loans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8AA1B5-D94E-4F19-AE43-9FBC1990C111}" type="slidenum">
              <a:rPr lang="en-US"/>
              <a:pPr/>
              <a:t>47</a:t>
            </a:fld>
            <a:endParaRPr lang="en-US"/>
          </a:p>
        </p:txBody>
      </p:sp>
      <p:sp>
        <p:nvSpPr>
          <p:cNvPr id="296962" name="Rectangle 2"/>
          <p:cNvSpPr>
            <a:spLocks noRot="1" noChangeArrowheads="1" noTextEdit="1"/>
          </p:cNvSpPr>
          <p:nvPr>
            <p:ph type="sldImg"/>
          </p:nvPr>
        </p:nvSpPr>
        <p:spPr>
          <a:ln/>
        </p:spPr>
      </p:sp>
      <p:sp>
        <p:nvSpPr>
          <p:cNvPr id="296963" name="Rectangle 3"/>
          <p:cNvSpPr>
            <a:spLocks noGrp="1" noChangeArrowheads="1"/>
          </p:cNvSpPr>
          <p:nvPr>
            <p:ph type="body" idx="1"/>
          </p:nvPr>
        </p:nvSpPr>
        <p:spPr/>
        <p:txBody>
          <a:bodyPr/>
          <a:lstStyle/>
          <a:p>
            <a:r>
              <a:rPr lang="en-US"/>
              <a:t>Answers: 1. 10. 2. The money supply would increase by $450 because the bank would hold $50 of the $500 deposit in reserve.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C13840-61C1-44B2-B9F9-3C152E34963B}" type="slidenum">
              <a:rPr lang="en-US"/>
              <a:pPr/>
              <a:t>49</a:t>
            </a:fld>
            <a:endParaRPr lang="en-US"/>
          </a:p>
        </p:txBody>
      </p:sp>
      <p:sp>
        <p:nvSpPr>
          <p:cNvPr id="300034" name="Rectangle 2"/>
          <p:cNvSpPr>
            <a:spLocks noRot="1" noChangeArrowheads="1" noTextEdit="1"/>
          </p:cNvSpPr>
          <p:nvPr>
            <p:ph type="sldImg"/>
          </p:nvPr>
        </p:nvSpPr>
        <p:spPr>
          <a:ln/>
        </p:spPr>
      </p:sp>
      <p:sp>
        <p:nvSpPr>
          <p:cNvPr id="300035" name="Rectangle 3"/>
          <p:cNvSpPr>
            <a:spLocks noGrp="1" noChangeArrowheads="1"/>
          </p:cNvSpPr>
          <p:nvPr>
            <p:ph type="body" idx="1"/>
          </p:nvPr>
        </p:nvSpPr>
        <p:spPr/>
        <p:txBody>
          <a:bodyPr/>
          <a:lstStyle/>
          <a:p>
            <a:r>
              <a:rPr lang="en-US"/>
              <a:t>Answers: 1. Banks increase lending, causing the money supply to expand. 2. An increase in the reserve requirements.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85C8C-D1DD-4C30-8525-C628E611BEB2}" type="slidenum">
              <a:rPr lang="en-US"/>
              <a:pPr/>
              <a:t>11</a:t>
            </a:fld>
            <a:endParaRPr lang="en-US"/>
          </a:p>
        </p:txBody>
      </p:sp>
      <p:sp>
        <p:nvSpPr>
          <p:cNvPr id="259074" name="Rectangle 2"/>
          <p:cNvSpPr>
            <a:spLocks noRo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A7A6D-8FF4-48E3-8062-E444EE28E850}" type="slidenum">
              <a:rPr lang="en-US"/>
              <a:pPr/>
              <a:t>52</a:t>
            </a:fld>
            <a:endParaRPr lang="en-US"/>
          </a:p>
        </p:txBody>
      </p:sp>
      <p:sp>
        <p:nvSpPr>
          <p:cNvPr id="304130" name="Rectangle 2"/>
          <p:cNvSpPr>
            <a:spLocks noRot="1" noChangeArrowheads="1" noTextEdit="1"/>
          </p:cNvSpPr>
          <p:nvPr>
            <p:ph type="sldImg"/>
          </p:nvPr>
        </p:nvSpPr>
        <p:spPr>
          <a:ln/>
        </p:spPr>
      </p:sp>
      <p:sp>
        <p:nvSpPr>
          <p:cNvPr id="304131" name="Rectangle 3"/>
          <p:cNvSpPr>
            <a:spLocks noGrp="1" noChangeArrowheads="1"/>
          </p:cNvSpPr>
          <p:nvPr>
            <p:ph type="body" idx="1"/>
          </p:nvPr>
        </p:nvSpPr>
        <p:spPr/>
        <p:txBody>
          <a:bodyPr/>
          <a:lstStyle/>
          <a:p>
            <a:r>
              <a:rPr lang="en-US"/>
              <a:t>Answer: Decrease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10BCC-8723-4FB4-A3DC-ECF5F729DA6E}" type="slidenum">
              <a:rPr lang="en-US"/>
              <a:pPr/>
              <a:t>55</a:t>
            </a:fld>
            <a:endParaRPr lang="en-US"/>
          </a:p>
        </p:txBody>
      </p:sp>
      <p:sp>
        <p:nvSpPr>
          <p:cNvPr id="309250" name="Rectangle 2"/>
          <p:cNvSpPr>
            <a:spLocks noRot="1"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4D8727-E048-4100-B0BA-E4B830769507}" type="slidenum">
              <a:rPr lang="en-US"/>
              <a:pPr/>
              <a:t>60</a:t>
            </a:fld>
            <a:endParaRPr lang="en-US"/>
          </a:p>
        </p:txBody>
      </p:sp>
      <p:sp>
        <p:nvSpPr>
          <p:cNvPr id="332802" name="Rectangle 2"/>
          <p:cNvSpPr>
            <a:spLocks noRot="1" noChangeArrowheads="1" noTextEdit="1"/>
          </p:cNvSpPr>
          <p:nvPr>
            <p:ph type="sldImg"/>
          </p:nvPr>
        </p:nvSpPr>
        <p:spPr>
          <a:ln/>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2801B-51A2-4CBB-9F51-C27AC81230D6}" type="slidenum">
              <a:rPr lang="en-US"/>
              <a:pPr/>
              <a:t>62</a:t>
            </a:fld>
            <a:endParaRPr lang="en-US"/>
          </a:p>
        </p:txBody>
      </p:sp>
      <p:sp>
        <p:nvSpPr>
          <p:cNvPr id="311298" name="Rectangle 2"/>
          <p:cNvSpPr>
            <a:spLocks noRo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69C19F-604D-43D3-90C4-7D1C5D00936F}" type="slidenum">
              <a:rPr lang="en-US"/>
              <a:pPr/>
              <a:t>63</a:t>
            </a:fld>
            <a:endParaRPr lang="en-US"/>
          </a:p>
        </p:txBody>
      </p:sp>
      <p:sp>
        <p:nvSpPr>
          <p:cNvPr id="327682" name="Rectangle 2"/>
          <p:cNvSpPr>
            <a:spLocks noRot="1"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B874A6-0E52-4D2E-809A-4A4657CA7174}" type="slidenum">
              <a:rPr lang="en-US"/>
              <a:pPr/>
              <a:t>64</a:t>
            </a:fld>
            <a:endParaRPr lang="en-US"/>
          </a:p>
        </p:txBody>
      </p:sp>
      <p:sp>
        <p:nvSpPr>
          <p:cNvPr id="315394" name="Rectangle 2"/>
          <p:cNvSpPr>
            <a:spLocks noRo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FDB4D1-A335-4A1C-9A38-F2792DFE0184}" type="slidenum">
              <a:rPr lang="en-US"/>
              <a:pPr/>
              <a:t>65</a:t>
            </a:fld>
            <a:endParaRPr lang="en-US"/>
          </a:p>
        </p:txBody>
      </p:sp>
      <p:sp>
        <p:nvSpPr>
          <p:cNvPr id="317442" name="Rectangle 2"/>
          <p:cNvSpPr>
            <a:spLocks noRo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C42364-EE87-484D-8442-F37A8DF6B7E3}" type="slidenum">
              <a:rPr lang="en-US"/>
              <a:pPr/>
              <a:t>66</a:t>
            </a:fld>
            <a:endParaRPr lang="en-US"/>
          </a:p>
        </p:txBody>
      </p:sp>
      <p:sp>
        <p:nvSpPr>
          <p:cNvPr id="319490" name="Rectangle 2"/>
          <p:cNvSpPr>
            <a:spLocks noRot="1" noChangeArrowheads="1" noTextEdit="1"/>
          </p:cNvSpPr>
          <p:nvPr>
            <p:ph type="sldImg"/>
          </p:nvPr>
        </p:nvSpPr>
        <p:spPr>
          <a:ln/>
        </p:spPr>
      </p:sp>
      <p:sp>
        <p:nvSpPr>
          <p:cNvPr id="31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84879-22EF-4301-B5E6-240EEC50EF74}" type="slidenum">
              <a:rPr lang="en-US"/>
              <a:pPr/>
              <a:t>67</a:t>
            </a:fld>
            <a:endParaRPr lang="en-US"/>
          </a:p>
        </p:txBody>
      </p:sp>
      <p:sp>
        <p:nvSpPr>
          <p:cNvPr id="328706" name="Rectangle 2"/>
          <p:cNvSpPr>
            <a:spLocks noRo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6657C7-9653-4BBC-8F83-E12149AC200D}" type="slidenum">
              <a:rPr lang="en-US"/>
              <a:pPr/>
              <a:t>71</a:t>
            </a:fld>
            <a:endParaRPr lang="en-US"/>
          </a:p>
        </p:txBody>
      </p:sp>
      <p:sp>
        <p:nvSpPr>
          <p:cNvPr id="344066" name="Rectangle 2"/>
          <p:cNvSpPr>
            <a:spLocks noRot="1" noChangeArrowheads="1" noTextEdit="1"/>
          </p:cNvSpPr>
          <p:nvPr>
            <p:ph type="sldImg"/>
          </p:nvPr>
        </p:nvSpPr>
        <p:spPr>
          <a:ln/>
        </p:spPr>
      </p:sp>
      <p:sp>
        <p:nvSpPr>
          <p:cNvPr id="344067" name="Rectangle 3"/>
          <p:cNvSpPr>
            <a:spLocks noGrp="1" noChangeArrowheads="1"/>
          </p:cNvSpPr>
          <p:nvPr>
            <p:ph type="body" idx="1"/>
          </p:nvPr>
        </p:nvSpPr>
        <p:spPr/>
        <p:txBody>
          <a:bodyPr/>
          <a:lstStyle/>
          <a:p>
            <a:r>
              <a:rPr lang="en-US"/>
              <a:t>Checkpoint Answer: Interventionist policy encourages action while laissez-faire policy recommends against taking action.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FBDDD4-72DD-481C-B3E9-1E0040A2D0AC}" type="slidenum">
              <a:rPr lang="en-US"/>
              <a:pPr/>
              <a:t>14</a:t>
            </a:fld>
            <a:endParaRPr lang="en-US"/>
          </a:p>
        </p:txBody>
      </p:sp>
      <p:sp>
        <p:nvSpPr>
          <p:cNvPr id="275458" name="Rectangle 2"/>
          <p:cNvSpPr>
            <a:spLocks noRo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BBFA47-0070-4C97-8E56-551E60BB8EDB}" type="slidenum">
              <a:rPr lang="en-US"/>
              <a:pPr/>
              <a:t>15</a:t>
            </a:fld>
            <a:endParaRPr lang="en-US"/>
          </a:p>
        </p:txBody>
      </p:sp>
      <p:sp>
        <p:nvSpPr>
          <p:cNvPr id="288770" name="Rectangle 2"/>
          <p:cNvSpPr>
            <a:spLocks noRot="1" noChangeArrowheads="1" noTextEdit="1"/>
          </p:cNvSpPr>
          <p:nvPr>
            <p:ph type="sldImg"/>
          </p:nvPr>
        </p:nvSpPr>
        <p:spPr>
          <a:ln/>
        </p:spPr>
      </p:sp>
      <p:sp>
        <p:nvSpPr>
          <p:cNvPr id="288771" name="Rectangle 3"/>
          <p:cNvSpPr>
            <a:spLocks noGrp="1" noChangeArrowheads="1"/>
          </p:cNvSpPr>
          <p:nvPr>
            <p:ph type="body" idx="1"/>
          </p:nvPr>
        </p:nvSpPr>
        <p:spPr/>
        <p:txBody>
          <a:bodyPr/>
          <a:lstStyle/>
          <a:p>
            <a:r>
              <a:rPr lang="en-US"/>
              <a:t>Checkpoint Answer: The Fed banks each acted independently and were unable to prevent the Great Depression because there separate actions often canceled one another out.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A40B47-391D-4635-BF43-7A68E18998D7}" type="slidenum">
              <a:rPr lang="en-US"/>
              <a:pPr/>
              <a:t>17</a:t>
            </a:fld>
            <a:endParaRPr lang="en-US"/>
          </a:p>
        </p:txBody>
      </p:sp>
      <p:sp>
        <p:nvSpPr>
          <p:cNvPr id="276482" name="Rectangle 2"/>
          <p:cNvSpPr>
            <a:spLocks noRo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9E21F8-A664-4F1B-A9AB-E9EEDB7E92A9}" type="slidenum">
              <a:rPr lang="en-US"/>
              <a:pPr/>
              <a:t>18</a:t>
            </a:fld>
            <a:endParaRPr lang="en-US"/>
          </a:p>
        </p:txBody>
      </p:sp>
      <p:sp>
        <p:nvSpPr>
          <p:cNvPr id="267266" name="Rectangle 2"/>
          <p:cNvSpPr>
            <a:spLocks noRo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1C8BD7-D0A8-4C57-8523-51F13F8E9F17}" type="slidenum">
              <a:rPr lang="en-US"/>
              <a:pPr/>
              <a:t>19</a:t>
            </a:fld>
            <a:endParaRPr lang="en-US"/>
          </a:p>
        </p:txBody>
      </p:sp>
      <p:sp>
        <p:nvSpPr>
          <p:cNvPr id="269314" name="Rectangle 2"/>
          <p:cNvSpPr>
            <a:spLocks noRo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5C159F-C86A-414B-9628-89D40DC69E35}" type="slidenum">
              <a:rPr lang="en-US"/>
              <a:pPr/>
              <a:t>21</a:t>
            </a:fld>
            <a:endParaRPr lang="en-US"/>
          </a:p>
        </p:txBody>
      </p:sp>
      <p:sp>
        <p:nvSpPr>
          <p:cNvPr id="272386" name="Rectangle 2"/>
          <p:cNvSpPr>
            <a:spLocks noRot="1" noChangeArrowheads="1" noTextEdit="1"/>
          </p:cNvSpPr>
          <p:nvPr>
            <p:ph type="sldImg"/>
          </p:nvPr>
        </p:nvSpPr>
        <p:spPr>
          <a:ln/>
        </p:spPr>
      </p:sp>
      <p:sp>
        <p:nvSpPr>
          <p:cNvPr id="272387" name="Rectangle 3"/>
          <p:cNvSpPr>
            <a:spLocks noGrp="1" noChangeArrowheads="1"/>
          </p:cNvSpPr>
          <p:nvPr>
            <p:ph type="body" idx="1"/>
          </p:nvPr>
        </p:nvSpPr>
        <p:spPr/>
        <p:txBody>
          <a:bodyPr/>
          <a:lstStyle/>
          <a:p>
            <a:r>
              <a:rPr lang="en-US"/>
              <a:t>Answer: at the bottom level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259315-0B4C-44E9-95A8-073E077B6BC9}" type="slidenum">
              <a:rPr lang="en-US"/>
              <a:pPr/>
              <a:t>22</a:t>
            </a:fld>
            <a:endParaRPr lang="en-US"/>
          </a:p>
        </p:txBody>
      </p:sp>
      <p:sp>
        <p:nvSpPr>
          <p:cNvPr id="277506" name="Rectangle 2"/>
          <p:cNvSpPr>
            <a:spLocks noRo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609600" y="1447800"/>
            <a:ext cx="7772400" cy="1828800"/>
          </a:xfrm>
          <a:solidFill>
            <a:schemeClr val="bg1">
              <a:alpha val="70000"/>
            </a:schemeClr>
          </a:solidFill>
          <a:effectLst/>
        </p:spPr>
        <p:txBody>
          <a:bodyPr/>
          <a:lstStyle>
            <a:lvl1pPr algn="ctr">
              <a:defRPr b="1">
                <a:effectLst>
                  <a:outerShdw blurRad="38100" dist="38100" dir="2700000" algn="tl">
                    <a:srgbClr val="C0C0C0"/>
                  </a:outerShdw>
                </a:effectLst>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48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8229600"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748088"/>
            <a:ext cx="8229600" cy="2378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48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0"/>
            <a:ext cx="8229600" cy="612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0"/>
            <a:ext cx="6248400" cy="9906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467" name="Rectangle 3"/>
          <p:cNvSpPr>
            <a:spLocks noGrp="1" noChangeArrowheads="1"/>
          </p:cNvSpPr>
          <p:nvPr>
            <p:ph type="body" idx="1"/>
          </p:nvPr>
        </p:nvSpPr>
        <p:spPr bwMode="auto">
          <a:xfrm>
            <a:off x="457200" y="1219200"/>
            <a:ext cx="8229600" cy="4906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ChangeArrowheads="1"/>
          </p:cNvSpPr>
          <p:nvPr/>
        </p:nvSpPr>
        <p:spPr bwMode="auto">
          <a:xfrm>
            <a:off x="3390900" y="6543675"/>
            <a:ext cx="2552700" cy="314325"/>
          </a:xfrm>
          <a:prstGeom prst="rect">
            <a:avLst/>
          </a:prstGeom>
          <a:noFill/>
          <a:ln w="9525">
            <a:noFill/>
            <a:miter lim="800000"/>
            <a:headEnd/>
            <a:tailEnd/>
          </a:ln>
          <a:effectLst/>
        </p:spPr>
        <p:txBody>
          <a:bodyPr/>
          <a:lstStyle/>
          <a:p>
            <a:pPr algn="ctr"/>
            <a:r>
              <a:rPr lang="en-US" sz="1000" b="1">
                <a:solidFill>
                  <a:schemeClr val="bg1"/>
                </a:solidFill>
              </a:rPr>
              <a:t>Copyright © Pearson Education, Inc.</a:t>
            </a:r>
          </a:p>
        </p:txBody>
      </p:sp>
      <p:sp>
        <p:nvSpPr>
          <p:cNvPr id="62469" name="Rectangle 5"/>
          <p:cNvSpPr>
            <a:spLocks noChangeArrowheads="1"/>
          </p:cNvSpPr>
          <p:nvPr/>
        </p:nvSpPr>
        <p:spPr bwMode="auto">
          <a:xfrm>
            <a:off x="6248400" y="6543675"/>
            <a:ext cx="2286000" cy="304800"/>
          </a:xfrm>
          <a:prstGeom prst="rect">
            <a:avLst/>
          </a:prstGeom>
          <a:noFill/>
          <a:ln w="9525">
            <a:noFill/>
            <a:miter lim="800000"/>
            <a:headEnd/>
            <a:tailEnd/>
          </a:ln>
          <a:effectLst/>
        </p:spPr>
        <p:txBody>
          <a:bodyPr/>
          <a:lstStyle/>
          <a:p>
            <a:pPr algn="r"/>
            <a:r>
              <a:rPr lang="en-US" sz="1000" b="1">
                <a:solidFill>
                  <a:schemeClr val="bg1"/>
                </a:solidFill>
              </a:rPr>
              <a:t>Slide </a:t>
            </a:r>
            <a:fld id="{87895D23-B424-4CC1-9B1B-3F41CE497D02}" type="slidenum">
              <a:rPr lang="en-US" sz="1000" b="1">
                <a:solidFill>
                  <a:schemeClr val="bg1"/>
                </a:solidFill>
              </a:rPr>
              <a:pPr algn="r"/>
              <a:t>‹#›</a:t>
            </a:fld>
            <a:endParaRPr lang="en-US" sz="1000" b="1">
              <a:solidFill>
                <a:schemeClr val="bg1"/>
              </a:solidFill>
            </a:endParaRPr>
          </a:p>
        </p:txBody>
      </p:sp>
      <p:sp>
        <p:nvSpPr>
          <p:cNvPr id="62471" name="Rectangle 7"/>
          <p:cNvSpPr>
            <a:spLocks noChangeArrowheads="1"/>
          </p:cNvSpPr>
          <p:nvPr userDrawn="1"/>
        </p:nvSpPr>
        <p:spPr bwMode="auto">
          <a:xfrm>
            <a:off x="0" y="6543675"/>
            <a:ext cx="2552700" cy="314325"/>
          </a:xfrm>
          <a:prstGeom prst="rect">
            <a:avLst/>
          </a:prstGeom>
          <a:noFill/>
          <a:ln w="9525">
            <a:noFill/>
            <a:miter lim="800000"/>
            <a:headEnd/>
            <a:tailEnd/>
          </a:ln>
          <a:effectLst/>
        </p:spPr>
        <p:txBody>
          <a:bodyPr/>
          <a:lstStyle/>
          <a:p>
            <a:r>
              <a:rPr lang="en-US" sz="1000" b="1">
                <a:solidFill>
                  <a:schemeClr val="bg1"/>
                </a:solidFill>
              </a:rPr>
              <a:t>Chapter 16, Opener</a:t>
            </a:r>
            <a:endParaRPr lang="en-US" sz="1000" b="1"/>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xStyles>
    <p:titleStyle>
      <a:lvl1pPr algn="l" rtl="0" fontAlgn="base">
        <a:spcBef>
          <a:spcPct val="0"/>
        </a:spcBef>
        <a:spcAft>
          <a:spcPct val="0"/>
        </a:spcAft>
        <a:defRPr sz="3600">
          <a:solidFill>
            <a:schemeClr val="accent2"/>
          </a:solidFill>
          <a:latin typeface="+mj-lt"/>
          <a:ea typeface="+mj-ea"/>
          <a:cs typeface="+mj-cs"/>
        </a:defRPr>
      </a:lvl1pPr>
      <a:lvl2pPr algn="l" rtl="0" fontAlgn="base">
        <a:spcBef>
          <a:spcPct val="0"/>
        </a:spcBef>
        <a:spcAft>
          <a:spcPct val="0"/>
        </a:spcAft>
        <a:defRPr sz="3600">
          <a:solidFill>
            <a:schemeClr val="accent2"/>
          </a:solidFill>
          <a:latin typeface="Arial" charset="0"/>
        </a:defRPr>
      </a:lvl2pPr>
      <a:lvl3pPr algn="l" rtl="0" fontAlgn="base">
        <a:spcBef>
          <a:spcPct val="0"/>
        </a:spcBef>
        <a:spcAft>
          <a:spcPct val="0"/>
        </a:spcAft>
        <a:defRPr sz="3600">
          <a:solidFill>
            <a:schemeClr val="accent2"/>
          </a:solidFill>
          <a:latin typeface="Arial" charset="0"/>
        </a:defRPr>
      </a:lvl3pPr>
      <a:lvl4pPr algn="l" rtl="0" fontAlgn="base">
        <a:spcBef>
          <a:spcPct val="0"/>
        </a:spcBef>
        <a:spcAft>
          <a:spcPct val="0"/>
        </a:spcAft>
        <a:defRPr sz="3600">
          <a:solidFill>
            <a:schemeClr val="accent2"/>
          </a:solidFill>
          <a:latin typeface="Arial" charset="0"/>
        </a:defRPr>
      </a:lvl4pPr>
      <a:lvl5pPr algn="l" rtl="0" fontAlgn="base">
        <a:spcBef>
          <a:spcPct val="0"/>
        </a:spcBef>
        <a:spcAft>
          <a:spcPct val="0"/>
        </a:spcAft>
        <a:defRPr sz="3600">
          <a:solidFill>
            <a:schemeClr val="accent2"/>
          </a:solidFill>
          <a:latin typeface="Arial" charset="0"/>
        </a:defRPr>
      </a:lvl5pPr>
      <a:lvl6pPr marL="457200" algn="l" rtl="0" fontAlgn="base">
        <a:spcBef>
          <a:spcPct val="0"/>
        </a:spcBef>
        <a:spcAft>
          <a:spcPct val="0"/>
        </a:spcAft>
        <a:defRPr sz="3600">
          <a:solidFill>
            <a:schemeClr val="accent2"/>
          </a:solidFill>
          <a:latin typeface="Arial" charset="0"/>
        </a:defRPr>
      </a:lvl6pPr>
      <a:lvl7pPr marL="914400" algn="l" rtl="0" fontAlgn="base">
        <a:spcBef>
          <a:spcPct val="0"/>
        </a:spcBef>
        <a:spcAft>
          <a:spcPct val="0"/>
        </a:spcAft>
        <a:defRPr sz="3600">
          <a:solidFill>
            <a:schemeClr val="accent2"/>
          </a:solidFill>
          <a:latin typeface="Arial" charset="0"/>
        </a:defRPr>
      </a:lvl7pPr>
      <a:lvl8pPr marL="1371600" algn="l" rtl="0" fontAlgn="base">
        <a:spcBef>
          <a:spcPct val="0"/>
        </a:spcBef>
        <a:spcAft>
          <a:spcPct val="0"/>
        </a:spcAft>
        <a:defRPr sz="3600">
          <a:solidFill>
            <a:schemeClr val="accent2"/>
          </a:solidFill>
          <a:latin typeface="Arial" charset="0"/>
        </a:defRPr>
      </a:lvl8pPr>
      <a:lvl9pPr marL="1828800" algn="l" rtl="0" fontAlgn="base">
        <a:spcBef>
          <a:spcPct val="0"/>
        </a:spcBef>
        <a:spcAft>
          <a:spcPct val="0"/>
        </a:spcAft>
        <a:defRPr sz="3600">
          <a:solidFill>
            <a:schemeClr val="accent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200">
          <a:solidFill>
            <a:schemeClr val="tx1"/>
          </a:solidFill>
          <a:latin typeface="+mn-lt"/>
        </a:defRPr>
      </a:lvl4pPr>
      <a:lvl5pPr marL="2057400" indent="-228600" algn="l" rtl="0" fontAlgn="base">
        <a:spcBef>
          <a:spcPct val="20000"/>
        </a:spcBef>
        <a:spcAft>
          <a:spcPct val="0"/>
        </a:spcAft>
        <a:buChar char="»"/>
        <a:defRPr sz="2200">
          <a:solidFill>
            <a:schemeClr val="tx1"/>
          </a:solidFill>
          <a:latin typeface="+mn-lt"/>
        </a:defRPr>
      </a:lvl5pPr>
      <a:lvl6pPr marL="2514600" indent="-228600" algn="l" rtl="0" fontAlgn="base">
        <a:spcBef>
          <a:spcPct val="20000"/>
        </a:spcBef>
        <a:spcAft>
          <a:spcPct val="0"/>
        </a:spcAft>
        <a:buChar char="»"/>
        <a:defRPr sz="2200">
          <a:solidFill>
            <a:schemeClr val="tx1"/>
          </a:solidFill>
          <a:latin typeface="+mn-lt"/>
        </a:defRPr>
      </a:lvl6pPr>
      <a:lvl7pPr marL="2971800" indent="-228600" algn="l" rtl="0" fontAlgn="base">
        <a:spcBef>
          <a:spcPct val="20000"/>
        </a:spcBef>
        <a:spcAft>
          <a:spcPct val="0"/>
        </a:spcAft>
        <a:buChar char="»"/>
        <a:defRPr sz="2200">
          <a:solidFill>
            <a:schemeClr val="tx1"/>
          </a:solidFill>
          <a:latin typeface="+mn-lt"/>
        </a:defRPr>
      </a:lvl7pPr>
      <a:lvl8pPr marL="3429000" indent="-228600" algn="l" rtl="0" fontAlgn="base">
        <a:spcBef>
          <a:spcPct val="20000"/>
        </a:spcBef>
        <a:spcAft>
          <a:spcPct val="0"/>
        </a:spcAft>
        <a:buChar char="»"/>
        <a:defRPr sz="2200">
          <a:solidFill>
            <a:schemeClr val="tx1"/>
          </a:solidFill>
          <a:latin typeface="+mn-lt"/>
        </a:defRPr>
      </a:lvl8pPr>
      <a:lvl9pPr marL="3886200" indent="-228600" algn="l"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p:txBody>
          <a:bodyPr/>
          <a:lstStyle/>
          <a:p>
            <a:r>
              <a:rPr lang="en-US"/>
              <a:t>Chapter 16: The Federal Reserve and Monetary Policy</a:t>
            </a:r>
            <a:br>
              <a:rPr lang="en-US"/>
            </a:br>
            <a:r>
              <a:rPr lang="en-US"/>
              <a:t>Opener</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a:t>Introduction</a:t>
            </a:r>
          </a:p>
        </p:txBody>
      </p:sp>
      <p:sp>
        <p:nvSpPr>
          <p:cNvPr id="282627" name="Rectangle 3"/>
          <p:cNvSpPr>
            <a:spLocks noGrp="1" noChangeArrowheads="1"/>
          </p:cNvSpPr>
          <p:nvPr>
            <p:ph type="body" idx="1"/>
          </p:nvPr>
        </p:nvSpPr>
        <p:spPr/>
        <p:txBody>
          <a:bodyPr/>
          <a:lstStyle/>
          <a:p>
            <a:r>
              <a:rPr lang="en-US"/>
              <a:t>How is the Federal Reserve System organized?</a:t>
            </a:r>
          </a:p>
          <a:p>
            <a:pPr lvl="1"/>
            <a:r>
              <a:rPr lang="en-US"/>
              <a:t>The Federal Reserve System has: </a:t>
            </a:r>
          </a:p>
          <a:p>
            <a:pPr lvl="2"/>
            <a:r>
              <a:rPr lang="en-US"/>
              <a:t>A seven-member Board of Governors with one governor acting as the chair</a:t>
            </a:r>
          </a:p>
          <a:p>
            <a:pPr lvl="2"/>
            <a:r>
              <a:rPr lang="en-US"/>
              <a:t>12 District Reserve Banks</a:t>
            </a:r>
          </a:p>
          <a:p>
            <a:pPr lvl="2"/>
            <a:r>
              <a:rPr lang="en-US"/>
              <a:t>4,000 member banks and 25,000 other depository institutions across the country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2627">
                                            <p:txEl>
                                              <p:pRg st="4" end="4"/>
                                            </p:txEl>
                                          </p:spTgt>
                                        </p:tgtEl>
                                        <p:attrNameLst>
                                          <p:attrName>style.visibility</p:attrName>
                                        </p:attrNameLst>
                                      </p:cBhvr>
                                      <p:to>
                                        <p:strVal val="visible"/>
                                      </p:to>
                                    </p:set>
                                    <p:anim calcmode="lin" valueType="num">
                                      <p:cBhvr additive="base">
                                        <p:cTn id="7" dur="500" fill="hold"/>
                                        <p:tgtEl>
                                          <p:spTgt spid="28262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26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a:t>What is Monetary Policy?</a:t>
            </a:r>
          </a:p>
        </p:txBody>
      </p:sp>
      <p:sp>
        <p:nvSpPr>
          <p:cNvPr id="258051" name="Rectangle 3"/>
          <p:cNvSpPr>
            <a:spLocks noGrp="1" noChangeArrowheads="1"/>
          </p:cNvSpPr>
          <p:nvPr>
            <p:ph type="body" sz="half" idx="1"/>
          </p:nvPr>
        </p:nvSpPr>
        <p:spPr/>
        <p:txBody>
          <a:bodyPr/>
          <a:lstStyle/>
          <a:p>
            <a:pPr>
              <a:lnSpc>
                <a:spcPct val="90000"/>
              </a:lnSpc>
            </a:pPr>
            <a:r>
              <a:rPr lang="en-US" sz="2800"/>
              <a:t>The Federal Reserve System’s most prominent task is to act as the main spokesperson for the country’s monetary policy.</a:t>
            </a:r>
          </a:p>
          <a:p>
            <a:pPr lvl="1">
              <a:lnSpc>
                <a:spcPct val="90000"/>
              </a:lnSpc>
            </a:pPr>
            <a:r>
              <a:rPr lang="en-US" sz="2400"/>
              <a:t>Monetary policy refers to the actions that the Fed takes to influence the level of real GDP and the rate of inflation in the economy.</a:t>
            </a:r>
          </a:p>
        </p:txBody>
      </p:sp>
      <p:pic>
        <p:nvPicPr>
          <p:cNvPr id="258053" name="Picture 5" descr="c16_s01_p420"/>
          <p:cNvPicPr>
            <a:picLocks noChangeAspect="1" noChangeArrowheads="1"/>
          </p:cNvPicPr>
          <p:nvPr>
            <p:ph sz="half" idx="2"/>
          </p:nvPr>
        </p:nvPicPr>
        <p:blipFill>
          <a:blip r:embed="rId3" cstate="print"/>
          <a:srcRect/>
          <a:stretch>
            <a:fillRect/>
          </a:stretch>
        </p:blipFill>
        <p:spPr>
          <a:xfrm>
            <a:off x="4648200" y="1811338"/>
            <a:ext cx="4038600" cy="3721100"/>
          </a:xfrm>
          <a:noFill/>
          <a:ln/>
        </p:spPr>
      </p:pic>
      <p:pic>
        <p:nvPicPr>
          <p:cNvPr id="258054" name="Picture 6" descr="ClicktoEnlarge"/>
          <p:cNvPicPr>
            <a:picLocks noChangeAspect="1" noChangeArrowheads="1"/>
          </p:cNvPicPr>
          <p:nvPr/>
        </p:nvPicPr>
        <p:blipFill>
          <a:blip r:embed="rId4" cstate="print"/>
          <a:srcRect/>
          <a:stretch>
            <a:fillRect/>
          </a:stretch>
        </p:blipFill>
        <p:spPr bwMode="auto">
          <a:xfrm>
            <a:off x="8610600" y="1752600"/>
            <a:ext cx="333375" cy="3333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a:t>Banking History</a:t>
            </a:r>
          </a:p>
        </p:txBody>
      </p:sp>
      <p:sp>
        <p:nvSpPr>
          <p:cNvPr id="260099" name="Rectangle 3"/>
          <p:cNvSpPr>
            <a:spLocks noGrp="1" noChangeArrowheads="1"/>
          </p:cNvSpPr>
          <p:nvPr>
            <p:ph type="body" idx="1"/>
          </p:nvPr>
        </p:nvSpPr>
        <p:spPr/>
        <p:txBody>
          <a:bodyPr/>
          <a:lstStyle/>
          <a:p>
            <a:r>
              <a:rPr lang="en-US" sz="2800"/>
              <a:t>The role of a central bank in the U.S. economy has been hotly debated for many centuries.</a:t>
            </a:r>
          </a:p>
          <a:p>
            <a:r>
              <a:rPr lang="en-US" sz="2800"/>
              <a:t>The First Bank of the United States, which issued a single currency and reviewed banking practices, only lasted until 1811, when Congress refused to extend its charter.</a:t>
            </a:r>
          </a:p>
          <a:p>
            <a:r>
              <a:rPr lang="en-US" sz="2800"/>
              <a:t>The Second Bank of the United States was established in 1816 to restore order to the monetary system.</a:t>
            </a:r>
          </a:p>
          <a:p>
            <a:pPr lvl="1"/>
            <a:r>
              <a:rPr lang="en-US" sz="2400"/>
              <a:t>It lasted until 1836, when its charter expired.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a:t>Banking History, cont.</a:t>
            </a:r>
          </a:p>
        </p:txBody>
      </p:sp>
      <p:sp>
        <p:nvSpPr>
          <p:cNvPr id="261123" name="Rectangle 3"/>
          <p:cNvSpPr>
            <a:spLocks noGrp="1" noChangeArrowheads="1"/>
          </p:cNvSpPr>
          <p:nvPr>
            <p:ph type="body" idx="1"/>
          </p:nvPr>
        </p:nvSpPr>
        <p:spPr/>
        <p:txBody>
          <a:bodyPr/>
          <a:lstStyle/>
          <a:p>
            <a:r>
              <a:rPr lang="en-US" sz="2800"/>
              <a:t>A period of chaos and confusion followed.</a:t>
            </a:r>
          </a:p>
          <a:p>
            <a:pPr lvl="1"/>
            <a:r>
              <a:rPr lang="en-US" sz="2400"/>
              <a:t>Reserve requirements were difficult to enforce among the various state and federal chartered banks.</a:t>
            </a:r>
          </a:p>
          <a:p>
            <a:pPr lvl="1"/>
            <a:r>
              <a:rPr lang="en-US" sz="2400"/>
              <a:t>The Panic of 1907 finally convinced Congress to act.</a:t>
            </a:r>
          </a:p>
          <a:p>
            <a:pPr lvl="1">
              <a:buFontTx/>
              <a:buNone/>
            </a:pPr>
            <a:endParaRPr lang="en-US" sz="2400"/>
          </a:p>
          <a:p>
            <a:r>
              <a:rPr lang="en-US" sz="2800"/>
              <a:t>The nation’s banking system needed to address two issues:</a:t>
            </a:r>
          </a:p>
          <a:p>
            <a:pPr lvl="1"/>
            <a:r>
              <a:rPr lang="en-US" sz="2400"/>
              <a:t>Greater access to funds</a:t>
            </a:r>
          </a:p>
          <a:p>
            <a:pPr lvl="1"/>
            <a:r>
              <a:rPr lang="en-US" sz="2400"/>
              <a:t>A source of emergency cash to prevent bank runs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n-US"/>
              <a:t>Federal Reserve Act of 1913</a:t>
            </a:r>
          </a:p>
        </p:txBody>
      </p:sp>
      <p:sp>
        <p:nvSpPr>
          <p:cNvPr id="262147" name="Rectangle 3"/>
          <p:cNvSpPr>
            <a:spLocks noGrp="1" noChangeArrowheads="1"/>
          </p:cNvSpPr>
          <p:nvPr>
            <p:ph type="body" idx="1"/>
          </p:nvPr>
        </p:nvSpPr>
        <p:spPr/>
        <p:txBody>
          <a:bodyPr/>
          <a:lstStyle/>
          <a:p>
            <a:r>
              <a:rPr lang="en-US"/>
              <a:t>The Federal Reserve Act of 1913 attempted to solve these problems. </a:t>
            </a:r>
          </a:p>
          <a:p>
            <a:pPr>
              <a:buFontTx/>
              <a:buNone/>
            </a:pPr>
            <a:endParaRPr lang="en-US"/>
          </a:p>
          <a:p>
            <a:pPr lvl="1"/>
            <a:r>
              <a:rPr lang="en-US"/>
              <a:t>This Act created the Federal Reserve System, which consists of 12 banks that can lend money to other banks in times of need.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a:t>The Fed and the Depression</a:t>
            </a:r>
          </a:p>
        </p:txBody>
      </p:sp>
      <p:sp>
        <p:nvSpPr>
          <p:cNvPr id="287747" name="Rectangle 3"/>
          <p:cNvSpPr>
            <a:spLocks noGrp="1" noChangeArrowheads="1"/>
          </p:cNvSpPr>
          <p:nvPr>
            <p:ph type="body" idx="1"/>
          </p:nvPr>
        </p:nvSpPr>
        <p:spPr/>
        <p:txBody>
          <a:bodyPr/>
          <a:lstStyle/>
          <a:p>
            <a:r>
              <a:rPr lang="en-US">
                <a:solidFill>
                  <a:schemeClr val="accent2"/>
                </a:solidFill>
              </a:rPr>
              <a:t>Checkpoint: Why did the Fed fail to prevent the financial crisis that led to the Great Depression?</a:t>
            </a:r>
            <a:endParaRPr lang="en-US"/>
          </a:p>
          <a:p>
            <a:pPr lvl="1"/>
            <a:r>
              <a:rPr lang="en-US"/>
              <a:t>Congress hoped to avoid a situation like the Great Depression by creating the Fed, but it was unable to.</a:t>
            </a:r>
          </a:p>
          <a:p>
            <a:pPr lvl="2"/>
            <a:r>
              <a:rPr lang="en-US"/>
              <a:t>The system did not work well because the regional banks each acted independently.</a:t>
            </a:r>
          </a:p>
          <a:p>
            <a:pPr lvl="2"/>
            <a:r>
              <a:rPr lang="en-US"/>
              <a:t>By the time Congress forced the Fed to take strong action in 1932, it was too little, too late.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7747">
                                            <p:txEl>
                                              <p:pRg st="3" end="3"/>
                                            </p:txEl>
                                          </p:spTgt>
                                        </p:tgtEl>
                                        <p:attrNameLst>
                                          <p:attrName>style.visibility</p:attrName>
                                        </p:attrNameLst>
                                      </p:cBhvr>
                                      <p:to>
                                        <p:strVal val="visible"/>
                                      </p:to>
                                    </p:set>
                                    <p:anim calcmode="lin" valueType="num">
                                      <p:cBhvr additive="base">
                                        <p:cTn id="7" dur="500" fill="hold"/>
                                        <p:tgtEl>
                                          <p:spTgt spid="28774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77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US"/>
              <a:t>A Stronger Fed</a:t>
            </a:r>
          </a:p>
        </p:txBody>
      </p:sp>
      <p:sp>
        <p:nvSpPr>
          <p:cNvPr id="264195" name="Rectangle 3"/>
          <p:cNvSpPr>
            <a:spLocks noGrp="1" noChangeArrowheads="1"/>
          </p:cNvSpPr>
          <p:nvPr>
            <p:ph type="body" idx="1"/>
          </p:nvPr>
        </p:nvSpPr>
        <p:spPr/>
        <p:txBody>
          <a:bodyPr/>
          <a:lstStyle/>
          <a:p>
            <a:r>
              <a:rPr lang="en-US"/>
              <a:t>In 1935, Congress adjusted the Federal Reserve so that it could respond more effectively to future crises.</a:t>
            </a:r>
          </a:p>
          <a:p>
            <a:r>
              <a:rPr lang="en-US"/>
              <a:t>The new Fed enjoyed a more centralized power so that the regional banks were able to act consistently with one another while still representing their own district’s banking concerns.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a:t>Structure of the Fed</a:t>
            </a:r>
          </a:p>
        </p:txBody>
      </p:sp>
      <p:sp>
        <p:nvSpPr>
          <p:cNvPr id="265219" name="Rectangle 3"/>
          <p:cNvSpPr>
            <a:spLocks noGrp="1" noChangeArrowheads="1"/>
          </p:cNvSpPr>
          <p:nvPr>
            <p:ph type="body" idx="1"/>
          </p:nvPr>
        </p:nvSpPr>
        <p:spPr/>
        <p:txBody>
          <a:bodyPr/>
          <a:lstStyle/>
          <a:p>
            <a:pPr>
              <a:lnSpc>
                <a:spcPct val="90000"/>
              </a:lnSpc>
            </a:pPr>
            <a:r>
              <a:rPr lang="en-US"/>
              <a:t>The Federal Reserve System is overseen by the Board of Governors of the Federal Reserve.</a:t>
            </a:r>
          </a:p>
          <a:p>
            <a:pPr lvl="1">
              <a:lnSpc>
                <a:spcPct val="90000"/>
              </a:lnSpc>
            </a:pPr>
            <a:r>
              <a:rPr lang="en-US"/>
              <a:t>This seven-member board is appointed by the President with the advice and consent of the Senate.</a:t>
            </a:r>
          </a:p>
          <a:p>
            <a:pPr lvl="1">
              <a:lnSpc>
                <a:spcPct val="90000"/>
              </a:lnSpc>
            </a:pPr>
            <a:r>
              <a:rPr lang="en-US"/>
              <a:t>The President also appoints the chair of the Board of Governors from among these seven members.</a:t>
            </a:r>
          </a:p>
          <a:p>
            <a:pPr lvl="1">
              <a:lnSpc>
                <a:spcPct val="90000"/>
              </a:lnSpc>
            </a:pPr>
            <a:r>
              <a:rPr lang="en-US"/>
              <a:t>Recent chairs have been economists from business, the academic world, or government.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a:t>Former Fed Chairs</a:t>
            </a:r>
          </a:p>
        </p:txBody>
      </p:sp>
      <p:sp>
        <p:nvSpPr>
          <p:cNvPr id="266243" name="Rectangle 3"/>
          <p:cNvSpPr>
            <a:spLocks noGrp="1" noChangeArrowheads="1"/>
          </p:cNvSpPr>
          <p:nvPr>
            <p:ph type="body" sz="half" idx="1"/>
          </p:nvPr>
        </p:nvSpPr>
        <p:spPr/>
        <p:txBody>
          <a:bodyPr/>
          <a:lstStyle/>
          <a:p>
            <a:r>
              <a:rPr lang="en-US" sz="2400"/>
              <a:t>Alan Greenspan, a former economics professor and head of the President’s Council of Economic Advisors has been the most notable chair of modern times.</a:t>
            </a:r>
          </a:p>
          <a:p>
            <a:r>
              <a:rPr lang="en-US" sz="2400"/>
              <a:t>Ben Bernanke, the head of the CEA and former economics professor as well, became chair in 2006, when Greenspan stepped down.</a:t>
            </a:r>
          </a:p>
        </p:txBody>
      </p:sp>
      <p:pic>
        <p:nvPicPr>
          <p:cNvPr id="266245" name="Picture 5" descr="c16_s01_p424"/>
          <p:cNvPicPr>
            <a:picLocks noChangeAspect="1" noChangeArrowheads="1"/>
          </p:cNvPicPr>
          <p:nvPr>
            <p:ph sz="half" idx="2"/>
          </p:nvPr>
        </p:nvPicPr>
        <p:blipFill>
          <a:blip r:embed="rId3" cstate="print"/>
          <a:srcRect/>
          <a:stretch>
            <a:fillRect/>
          </a:stretch>
        </p:blipFill>
        <p:spPr>
          <a:xfrm>
            <a:off x="1752600" y="3600450"/>
            <a:ext cx="5334000" cy="2833688"/>
          </a:xfrm>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sz="3400"/>
              <a:t>Twelve Federal Reserve Banks</a:t>
            </a:r>
            <a:endParaRPr lang="en-US"/>
          </a:p>
        </p:txBody>
      </p:sp>
      <p:sp>
        <p:nvSpPr>
          <p:cNvPr id="268291" name="Rectangle 3"/>
          <p:cNvSpPr>
            <a:spLocks noGrp="1" noChangeArrowheads="1"/>
          </p:cNvSpPr>
          <p:nvPr>
            <p:ph type="body" sz="half" idx="1"/>
          </p:nvPr>
        </p:nvSpPr>
        <p:spPr/>
        <p:txBody>
          <a:bodyPr/>
          <a:lstStyle/>
          <a:p>
            <a:pPr>
              <a:lnSpc>
                <a:spcPct val="90000"/>
              </a:lnSpc>
            </a:pPr>
            <a:r>
              <a:rPr lang="en-US" sz="2400"/>
              <a:t>The Federal Reserve Act divided the United States into 12 Federal District - one Federal Reserve Banks is located in each district.</a:t>
            </a:r>
          </a:p>
          <a:p>
            <a:pPr>
              <a:lnSpc>
                <a:spcPct val="90000"/>
              </a:lnSpc>
            </a:pPr>
            <a:r>
              <a:rPr lang="en-US" sz="2400"/>
              <a:t>Each district is made up of more than one state and Congress regulates the makeup of each Reserve Banks’ board of nine directors to make sure it represents many interests.</a:t>
            </a:r>
          </a:p>
        </p:txBody>
      </p:sp>
      <p:pic>
        <p:nvPicPr>
          <p:cNvPr id="268293" name="Picture 5" descr="c16_s01_p423"/>
          <p:cNvPicPr>
            <a:picLocks noChangeAspect="1" noChangeArrowheads="1"/>
          </p:cNvPicPr>
          <p:nvPr>
            <p:ph sz="half" idx="2"/>
          </p:nvPr>
        </p:nvPicPr>
        <p:blipFill>
          <a:blip r:embed="rId3" cstate="print"/>
          <a:srcRect/>
          <a:stretch>
            <a:fillRect/>
          </a:stretch>
        </p:blipFill>
        <p:spPr>
          <a:xfrm>
            <a:off x="4419600" y="2133600"/>
            <a:ext cx="4724400" cy="3433763"/>
          </a:xfrm>
          <a:noFill/>
          <a:ln/>
        </p:spPr>
      </p:pic>
      <p:pic>
        <p:nvPicPr>
          <p:cNvPr id="268294" name="Picture 6" descr="ClicktoEnlarge"/>
          <p:cNvPicPr>
            <a:picLocks noChangeAspect="1" noChangeArrowheads="1"/>
          </p:cNvPicPr>
          <p:nvPr/>
        </p:nvPicPr>
        <p:blipFill>
          <a:blip r:embed="rId4" cstate="print"/>
          <a:srcRect/>
          <a:stretch>
            <a:fillRect/>
          </a:stretch>
        </p:blipFill>
        <p:spPr bwMode="auto">
          <a:xfrm>
            <a:off x="8810625" y="2057400"/>
            <a:ext cx="333375" cy="3333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Essential Question</a:t>
            </a:r>
          </a:p>
        </p:txBody>
      </p:sp>
      <p:sp>
        <p:nvSpPr>
          <p:cNvPr id="37893" name="Rectangle 5"/>
          <p:cNvSpPr>
            <a:spLocks noGrp="1" noChangeArrowheads="1"/>
          </p:cNvSpPr>
          <p:nvPr>
            <p:ph type="body" sz="half" idx="1"/>
          </p:nvPr>
        </p:nvSpPr>
        <p:spPr/>
        <p:txBody>
          <a:bodyPr/>
          <a:lstStyle/>
          <a:p>
            <a:r>
              <a:rPr lang="en-US" sz="2800"/>
              <a:t>How effective is monetary policy as a government tool?</a:t>
            </a:r>
            <a:endParaRPr lang="en-US" sz="2800">
              <a:solidFill>
                <a:schemeClr val="accent2"/>
              </a:solidFill>
            </a:endParaRPr>
          </a:p>
        </p:txBody>
      </p:sp>
      <p:pic>
        <p:nvPicPr>
          <p:cNvPr id="37896" name="Picture 8" descr="c16_sQSG_p441"/>
          <p:cNvPicPr>
            <a:picLocks noChangeAspect="1" noChangeArrowheads="1"/>
          </p:cNvPicPr>
          <p:nvPr>
            <p:ph sz="half" idx="2"/>
          </p:nvPr>
        </p:nvPicPr>
        <p:blipFill>
          <a:blip r:embed="rId4" cstate="print"/>
          <a:srcRect/>
          <a:stretch>
            <a:fillRect/>
          </a:stretch>
        </p:blipFill>
        <p:spPr>
          <a:xfrm>
            <a:off x="685800" y="2362200"/>
            <a:ext cx="8001000" cy="3824288"/>
          </a:xfrm>
          <a:noFill/>
          <a:ln/>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a:t>Member Banks</a:t>
            </a:r>
          </a:p>
        </p:txBody>
      </p:sp>
      <p:sp>
        <p:nvSpPr>
          <p:cNvPr id="270339" name="Rectangle 3"/>
          <p:cNvSpPr>
            <a:spLocks noGrp="1" noChangeArrowheads="1"/>
          </p:cNvSpPr>
          <p:nvPr>
            <p:ph type="body" idx="1"/>
          </p:nvPr>
        </p:nvSpPr>
        <p:spPr/>
        <p:txBody>
          <a:bodyPr/>
          <a:lstStyle/>
          <a:p>
            <a:pPr>
              <a:lnSpc>
                <a:spcPct val="90000"/>
              </a:lnSpc>
            </a:pPr>
            <a:r>
              <a:rPr lang="en-US"/>
              <a:t>All nationally chartered banks are required to join the Federal Reserve System.</a:t>
            </a:r>
          </a:p>
          <a:p>
            <a:pPr>
              <a:lnSpc>
                <a:spcPct val="90000"/>
              </a:lnSpc>
            </a:pPr>
            <a:r>
              <a:rPr lang="en-US"/>
              <a:t>State-chartered banks join voluntarily.</a:t>
            </a:r>
          </a:p>
          <a:p>
            <a:pPr lvl="1">
              <a:lnSpc>
                <a:spcPct val="90000"/>
              </a:lnSpc>
            </a:pPr>
            <a:r>
              <a:rPr lang="en-US"/>
              <a:t>All banks have equal access to Fed services whether or not they are Fed members.</a:t>
            </a:r>
          </a:p>
          <a:p>
            <a:pPr>
              <a:lnSpc>
                <a:spcPct val="90000"/>
              </a:lnSpc>
            </a:pPr>
            <a:r>
              <a:rPr lang="en-US"/>
              <a:t>Each of the 2,600 member banks contributes a small amount of money to join the system, which means the banks themselves own the Fed, keeping the system politically independent.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a:t>The Federal Reserve System</a:t>
            </a:r>
          </a:p>
        </p:txBody>
      </p:sp>
      <p:sp>
        <p:nvSpPr>
          <p:cNvPr id="271363" name="Rectangle 3"/>
          <p:cNvSpPr>
            <a:spLocks noGrp="1" noChangeArrowheads="1"/>
          </p:cNvSpPr>
          <p:nvPr>
            <p:ph type="body" sz="half" idx="1"/>
          </p:nvPr>
        </p:nvSpPr>
        <p:spPr/>
        <p:txBody>
          <a:bodyPr/>
          <a:lstStyle/>
          <a:p>
            <a:r>
              <a:rPr lang="en-US" sz="2800"/>
              <a:t>About 40 percent of all United States banks belong to the Federal Reserve.</a:t>
            </a:r>
          </a:p>
          <a:p>
            <a:pPr lvl="1"/>
            <a:r>
              <a:rPr lang="en-US" sz="2400">
                <a:solidFill>
                  <a:schemeClr val="accent2"/>
                </a:solidFill>
              </a:rPr>
              <a:t>At which of the three levels of this Fed structure would a nationally chartered bank in your community fit?</a:t>
            </a:r>
            <a:endParaRPr lang="en-US" sz="2400"/>
          </a:p>
          <a:p>
            <a:pPr lvl="1"/>
            <a:endParaRPr lang="en-US" sz="2400"/>
          </a:p>
        </p:txBody>
      </p:sp>
      <p:pic>
        <p:nvPicPr>
          <p:cNvPr id="271365" name="Picture 5" descr="c16_s01_p422"/>
          <p:cNvPicPr>
            <a:picLocks noChangeAspect="1" noChangeArrowheads="1"/>
          </p:cNvPicPr>
          <p:nvPr>
            <p:ph sz="half" idx="2"/>
          </p:nvPr>
        </p:nvPicPr>
        <p:blipFill>
          <a:blip r:embed="rId3" cstate="print"/>
          <a:srcRect/>
          <a:stretch>
            <a:fillRect/>
          </a:stretch>
        </p:blipFill>
        <p:spPr>
          <a:xfrm>
            <a:off x="4419600" y="1828800"/>
            <a:ext cx="4495800" cy="3921125"/>
          </a:xfrm>
          <a:noFill/>
          <a:ln/>
        </p:spPr>
      </p:pic>
      <p:pic>
        <p:nvPicPr>
          <p:cNvPr id="271366" name="Picture 6" descr="ClicktoEnlarge"/>
          <p:cNvPicPr>
            <a:picLocks noChangeAspect="1" noChangeArrowheads="1"/>
          </p:cNvPicPr>
          <p:nvPr/>
        </p:nvPicPr>
        <p:blipFill>
          <a:blip r:embed="rId4" cstate="print"/>
          <a:srcRect/>
          <a:stretch>
            <a:fillRect/>
          </a:stretch>
        </p:blipFill>
        <p:spPr bwMode="auto">
          <a:xfrm>
            <a:off x="8534400" y="1828800"/>
            <a:ext cx="333375" cy="3333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US"/>
              <a:t>FOMC</a:t>
            </a:r>
          </a:p>
        </p:txBody>
      </p:sp>
      <p:sp>
        <p:nvSpPr>
          <p:cNvPr id="273411" name="Rectangle 3"/>
          <p:cNvSpPr>
            <a:spLocks noGrp="1" noChangeArrowheads="1"/>
          </p:cNvSpPr>
          <p:nvPr>
            <p:ph type="body" idx="1"/>
          </p:nvPr>
        </p:nvSpPr>
        <p:spPr/>
        <p:txBody>
          <a:bodyPr/>
          <a:lstStyle/>
          <a:p>
            <a:r>
              <a:rPr lang="en-US" sz="2400"/>
              <a:t>The Federal Open Market Committee (FOMC) makes key monetary policy decisions about interest rates and the growth of the United States money supply.</a:t>
            </a:r>
          </a:p>
          <a:p>
            <a:r>
              <a:rPr lang="en-US" sz="2400"/>
              <a:t>FOMC’s decisions can affect financial markets and rates for mortgages as well as many economic institutions around the world. </a:t>
            </a:r>
          </a:p>
          <a:p>
            <a:r>
              <a:rPr lang="en-US" sz="2400"/>
              <a:t>FOMC members include:</a:t>
            </a:r>
            <a:endParaRPr lang="en-US" sz="2800"/>
          </a:p>
          <a:p>
            <a:pPr lvl="1"/>
            <a:r>
              <a:rPr lang="en-US" sz="2200"/>
              <a:t>All 7 members of the Board of Governors</a:t>
            </a:r>
          </a:p>
          <a:p>
            <a:pPr lvl="1"/>
            <a:r>
              <a:rPr lang="en-US" sz="2200"/>
              <a:t>5 of the 12 district bank presidents</a:t>
            </a:r>
          </a:p>
          <a:p>
            <a:pPr lvl="1"/>
            <a:r>
              <a:rPr lang="en-US" sz="2200"/>
              <a:t>President of the New York Federal Reserve Bank</a:t>
            </a:r>
          </a:p>
          <a:p>
            <a:pPr lvl="1"/>
            <a:r>
              <a:rPr lang="en-US" sz="2200"/>
              <a:t>The six other district bank presidents who serve one-year terms on a rotating basis</a:t>
            </a:r>
            <a:endParaRPr lang="en-US"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Review</a:t>
            </a:r>
          </a:p>
        </p:txBody>
      </p:sp>
      <p:sp>
        <p:nvSpPr>
          <p:cNvPr id="152579" name="Rectangle 3"/>
          <p:cNvSpPr>
            <a:spLocks noGrp="1" noChangeArrowheads="1"/>
          </p:cNvSpPr>
          <p:nvPr>
            <p:ph type="body" idx="1"/>
          </p:nvPr>
        </p:nvSpPr>
        <p:spPr/>
        <p:txBody>
          <a:bodyPr/>
          <a:lstStyle/>
          <a:p>
            <a:r>
              <a:rPr lang="en-US"/>
              <a:t>Now that you have learned about how the Federal Reserve System is organized, go back and answer the Chapter Essential Question.</a:t>
            </a:r>
          </a:p>
          <a:p>
            <a:pPr lvl="1"/>
            <a:r>
              <a:rPr lang="en-US">
                <a:solidFill>
                  <a:schemeClr val="accent2"/>
                </a:solidFill>
              </a:rPr>
              <a:t>How effective is monetary policy as an economic tool?</a:t>
            </a:r>
            <a:endParaRPr lang="en-US"/>
          </a:p>
          <a:p>
            <a:pPr lvl="1"/>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2176463" y="1279525"/>
            <a:ext cx="184150" cy="366713"/>
          </a:xfrm>
          <a:prstGeom prst="rect">
            <a:avLst/>
          </a:prstGeom>
          <a:noFill/>
          <a:ln w="9525">
            <a:noFill/>
            <a:miter lim="800000"/>
            <a:headEnd/>
            <a:tailEnd/>
          </a:ln>
          <a:effectLst/>
        </p:spPr>
        <p:txBody>
          <a:bodyPr wrap="none">
            <a:spAutoFit/>
          </a:bodyPr>
          <a:lstStyle/>
          <a:p>
            <a:endParaRPr lang="en-US"/>
          </a:p>
        </p:txBody>
      </p:sp>
      <p:sp>
        <p:nvSpPr>
          <p:cNvPr id="2055" name="Rectangle 7"/>
          <p:cNvSpPr>
            <a:spLocks noGrp="1" noChangeArrowheads="1"/>
          </p:cNvSpPr>
          <p:nvPr>
            <p:ph type="ctrTitle"/>
          </p:nvPr>
        </p:nvSpPr>
        <p:spPr/>
        <p:txBody>
          <a:bodyPr/>
          <a:lstStyle/>
          <a:p>
            <a:r>
              <a:rPr lang="en-US"/>
              <a:t>Chapter 16: The Federal Reserve and Monetary Policy </a:t>
            </a:r>
            <a:br>
              <a:rPr lang="en-US"/>
            </a:br>
            <a:r>
              <a:rPr lang="en-US"/>
              <a:t>Section 2</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Objectives</a:t>
            </a:r>
          </a:p>
        </p:txBody>
      </p:sp>
      <p:sp>
        <p:nvSpPr>
          <p:cNvPr id="37893" name="Rectangle 5"/>
          <p:cNvSpPr>
            <a:spLocks noGrp="1" noChangeArrowheads="1"/>
          </p:cNvSpPr>
          <p:nvPr>
            <p:ph type="body" idx="1"/>
          </p:nvPr>
        </p:nvSpPr>
        <p:spPr/>
        <p:txBody>
          <a:bodyPr/>
          <a:lstStyle/>
          <a:p>
            <a:pPr marL="609600" indent="-609600">
              <a:buFontTx/>
              <a:buAutoNum type="arabicPeriod"/>
            </a:pPr>
            <a:r>
              <a:rPr lang="en-US" b="1"/>
              <a:t>Describe</a:t>
            </a:r>
            <a:r>
              <a:rPr lang="en-US"/>
              <a:t> how the Federal Reserve serves the federal government.</a:t>
            </a:r>
          </a:p>
          <a:p>
            <a:pPr marL="609600" indent="-609600">
              <a:buFontTx/>
              <a:buAutoNum type="arabicPeriod"/>
            </a:pPr>
            <a:r>
              <a:rPr lang="en-US" b="1"/>
              <a:t>Explain</a:t>
            </a:r>
            <a:r>
              <a:rPr lang="en-US"/>
              <a:t> how the Federal Reserve serves banks.</a:t>
            </a:r>
          </a:p>
          <a:p>
            <a:pPr marL="609600" indent="-609600">
              <a:buFontTx/>
              <a:buAutoNum type="arabicPeriod"/>
            </a:pPr>
            <a:r>
              <a:rPr lang="en-US" b="1"/>
              <a:t>Describe</a:t>
            </a:r>
            <a:r>
              <a:rPr lang="en-US"/>
              <a:t> how the Federal Reserve regulates the banking system.</a:t>
            </a:r>
          </a:p>
          <a:p>
            <a:pPr marL="609600" indent="-609600">
              <a:buFontTx/>
              <a:buAutoNum type="arabicPeriod"/>
            </a:pPr>
            <a:r>
              <a:rPr lang="en-US" b="1"/>
              <a:t>Explain</a:t>
            </a:r>
            <a:r>
              <a:rPr lang="en-US"/>
              <a:t> the Federal Reserve’s role in regulating the nation’s money supply.</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Key Terms</a:t>
            </a:r>
          </a:p>
        </p:txBody>
      </p:sp>
      <p:sp>
        <p:nvSpPr>
          <p:cNvPr id="56323" name="Rectangle 3"/>
          <p:cNvSpPr>
            <a:spLocks noGrp="1" noChangeArrowheads="1"/>
          </p:cNvSpPr>
          <p:nvPr>
            <p:ph type="body" idx="1"/>
          </p:nvPr>
        </p:nvSpPr>
        <p:spPr/>
        <p:txBody>
          <a:bodyPr/>
          <a:lstStyle/>
          <a:p>
            <a:r>
              <a:rPr lang="en-US" sz="2800" b="1">
                <a:solidFill>
                  <a:srgbClr val="FF0000"/>
                </a:solidFill>
              </a:rPr>
              <a:t>check clearing</a:t>
            </a:r>
            <a:r>
              <a:rPr lang="en-US" sz="2800">
                <a:solidFill>
                  <a:srgbClr val="FF0000"/>
                </a:solidFill>
              </a:rPr>
              <a:t>:</a:t>
            </a:r>
            <a:r>
              <a:rPr lang="en-US" sz="2800"/>
              <a:t> the process by which banks record whose account gives up money and whose account receives money when a customer writes a check</a:t>
            </a:r>
            <a:endParaRPr lang="en-US" sz="2800" b="1">
              <a:solidFill>
                <a:srgbClr val="FF0000"/>
              </a:solidFill>
            </a:endParaRPr>
          </a:p>
          <a:p>
            <a:r>
              <a:rPr lang="en-US" sz="2800" b="1">
                <a:solidFill>
                  <a:srgbClr val="FF0000"/>
                </a:solidFill>
              </a:rPr>
              <a:t>bank holding company:</a:t>
            </a:r>
            <a:r>
              <a:rPr lang="en-US" sz="2800"/>
              <a:t> a company that owns more than one bank</a:t>
            </a:r>
          </a:p>
          <a:p>
            <a:r>
              <a:rPr lang="en-US" sz="2800" b="1">
                <a:solidFill>
                  <a:srgbClr val="FF0000"/>
                </a:solidFill>
              </a:rPr>
              <a:t>federal funds rate</a:t>
            </a:r>
            <a:r>
              <a:rPr lang="en-US" sz="2800">
                <a:solidFill>
                  <a:srgbClr val="FF0000"/>
                </a:solidFill>
              </a:rPr>
              <a:t>:</a:t>
            </a:r>
            <a:r>
              <a:rPr lang="en-US" sz="2800"/>
              <a:t> the interest rate that banks charge each other for loans</a:t>
            </a:r>
          </a:p>
          <a:p>
            <a:r>
              <a:rPr lang="en-US" sz="2800" b="1">
                <a:solidFill>
                  <a:srgbClr val="FF0000"/>
                </a:solidFill>
              </a:rPr>
              <a:t>discount rate</a:t>
            </a:r>
            <a:r>
              <a:rPr lang="en-US" sz="2800">
                <a:solidFill>
                  <a:srgbClr val="FF0000"/>
                </a:solidFill>
              </a:rPr>
              <a:t>:</a:t>
            </a:r>
            <a:r>
              <a:rPr lang="en-US" sz="2800"/>
              <a:t> the interest rate that the Federal Reserve charges commercial banks for loans</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a:t>Introduction</a:t>
            </a:r>
          </a:p>
        </p:txBody>
      </p:sp>
      <p:sp>
        <p:nvSpPr>
          <p:cNvPr id="300035" name="Rectangle 3"/>
          <p:cNvSpPr>
            <a:spLocks noGrp="1" noChangeArrowheads="1"/>
          </p:cNvSpPr>
          <p:nvPr>
            <p:ph type="body" idx="1"/>
          </p:nvPr>
        </p:nvSpPr>
        <p:spPr/>
        <p:txBody>
          <a:bodyPr/>
          <a:lstStyle/>
          <a:p>
            <a:r>
              <a:rPr lang="en-US"/>
              <a:t>What does the Federal Reserve do?</a:t>
            </a:r>
          </a:p>
          <a:p>
            <a:pPr lvl="1"/>
            <a:r>
              <a:rPr lang="en-US"/>
              <a:t>The Federal Reserve:</a:t>
            </a:r>
          </a:p>
          <a:p>
            <a:pPr lvl="2"/>
            <a:r>
              <a:rPr lang="en-US"/>
              <a:t>Serves as banker and financial agent for the U.S. government</a:t>
            </a:r>
          </a:p>
          <a:p>
            <a:pPr lvl="2"/>
            <a:r>
              <a:rPr lang="en-US"/>
              <a:t>Issues currency</a:t>
            </a:r>
          </a:p>
          <a:p>
            <a:pPr lvl="2"/>
            <a:r>
              <a:rPr lang="en-US"/>
              <a:t>Clears checks</a:t>
            </a:r>
          </a:p>
          <a:p>
            <a:pPr lvl="2"/>
            <a:r>
              <a:rPr lang="en-US"/>
              <a:t>Supervises lending practices</a:t>
            </a:r>
          </a:p>
          <a:p>
            <a:pPr lvl="2"/>
            <a:r>
              <a:rPr lang="en-US"/>
              <a:t>Acts as a lender of last resort</a:t>
            </a:r>
          </a:p>
          <a:p>
            <a:pPr lvl="2"/>
            <a:r>
              <a:rPr lang="en-US"/>
              <a:t>Regulates the banking system through reserve requirements and bank examinations</a:t>
            </a:r>
          </a:p>
          <a:p>
            <a:pPr lvl="2"/>
            <a:r>
              <a:rPr lang="en-US"/>
              <a:t>Regulates the money supply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0035">
                                            <p:txEl>
                                              <p:pRg st="8" end="8"/>
                                            </p:txEl>
                                          </p:spTgt>
                                        </p:tgtEl>
                                        <p:attrNameLst>
                                          <p:attrName>style.visibility</p:attrName>
                                        </p:attrNameLst>
                                      </p:cBhvr>
                                      <p:to>
                                        <p:strVal val="visible"/>
                                      </p:to>
                                    </p:set>
                                    <p:anim calcmode="lin" valueType="num">
                                      <p:cBhvr additive="base">
                                        <p:cTn id="7" dur="500" fill="hold"/>
                                        <p:tgtEl>
                                          <p:spTgt spid="300035">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003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a:t>Serving Government</a:t>
            </a:r>
          </a:p>
        </p:txBody>
      </p:sp>
      <p:sp>
        <p:nvSpPr>
          <p:cNvPr id="275459" name="Rectangle 3"/>
          <p:cNvSpPr>
            <a:spLocks noGrp="1" noChangeArrowheads="1"/>
          </p:cNvSpPr>
          <p:nvPr>
            <p:ph type="body" sz="half" idx="1"/>
          </p:nvPr>
        </p:nvSpPr>
        <p:spPr>
          <a:xfrm>
            <a:off x="457200" y="1219200"/>
            <a:ext cx="8382000" cy="4906963"/>
          </a:xfrm>
        </p:spPr>
        <p:txBody>
          <a:bodyPr/>
          <a:lstStyle/>
          <a:p>
            <a:r>
              <a:rPr lang="en-US" sz="2400"/>
              <a:t>Among the most important functions of the Fed is to provide banking and fiscal services to the federal government.</a:t>
            </a:r>
          </a:p>
          <a:p>
            <a:r>
              <a:rPr lang="en-US" sz="2400"/>
              <a:t>The U.S. government pays out about $1.2 trillion each year to support social </a:t>
            </a:r>
            <a:br>
              <a:rPr lang="en-US" sz="2400"/>
            </a:br>
            <a:r>
              <a:rPr lang="en-US" sz="2400"/>
              <a:t>insurance programs.</a:t>
            </a:r>
            <a:endParaRPr lang="en-US" sz="2800"/>
          </a:p>
          <a:p>
            <a:pPr lvl="1"/>
            <a:r>
              <a:rPr lang="en-US" sz="2200"/>
              <a:t>To handle its banking </a:t>
            </a:r>
            <a:br>
              <a:rPr lang="en-US" sz="2200"/>
            </a:br>
            <a:r>
              <a:rPr lang="en-US" sz="2200"/>
              <a:t>needs when dealing </a:t>
            </a:r>
            <a:br>
              <a:rPr lang="en-US" sz="2200"/>
            </a:br>
            <a:r>
              <a:rPr lang="en-US" sz="2200"/>
              <a:t>with such large sums, </a:t>
            </a:r>
            <a:br>
              <a:rPr lang="en-US" sz="2200"/>
            </a:br>
            <a:r>
              <a:rPr lang="en-US" sz="2200"/>
              <a:t>the federal government </a:t>
            </a:r>
            <a:br>
              <a:rPr lang="en-US" sz="2200"/>
            </a:br>
            <a:r>
              <a:rPr lang="en-US" sz="2200"/>
              <a:t>turns to the Federal </a:t>
            </a:r>
            <a:br>
              <a:rPr lang="en-US" sz="2200"/>
            </a:br>
            <a:r>
              <a:rPr lang="en-US" sz="2200"/>
              <a:t>Reserve.</a:t>
            </a:r>
            <a:endParaRPr lang="en-US" sz="2600"/>
          </a:p>
        </p:txBody>
      </p:sp>
      <p:pic>
        <p:nvPicPr>
          <p:cNvPr id="275461" name="Picture 5" descr="c16_s02_p425"/>
          <p:cNvPicPr>
            <a:picLocks noChangeAspect="1" noChangeArrowheads="1"/>
          </p:cNvPicPr>
          <p:nvPr>
            <p:ph sz="half" idx="2"/>
          </p:nvPr>
        </p:nvPicPr>
        <p:blipFill>
          <a:blip r:embed="rId3" cstate="print"/>
          <a:srcRect/>
          <a:stretch>
            <a:fillRect/>
          </a:stretch>
        </p:blipFill>
        <p:spPr>
          <a:xfrm>
            <a:off x="4267200" y="2971800"/>
            <a:ext cx="4419600" cy="2997200"/>
          </a:xfrm>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r>
              <a:rPr lang="en-US"/>
              <a:t>Banker</a:t>
            </a:r>
          </a:p>
        </p:txBody>
      </p:sp>
      <p:sp>
        <p:nvSpPr>
          <p:cNvPr id="301059" name="Rectangle 3"/>
          <p:cNvSpPr>
            <a:spLocks noGrp="1" noChangeArrowheads="1"/>
          </p:cNvSpPr>
          <p:nvPr>
            <p:ph type="body" idx="1"/>
          </p:nvPr>
        </p:nvSpPr>
        <p:spPr/>
        <p:txBody>
          <a:bodyPr/>
          <a:lstStyle/>
          <a:p>
            <a:r>
              <a:rPr lang="en-US">
                <a:solidFill>
                  <a:schemeClr val="accent2"/>
                </a:solidFill>
              </a:rPr>
              <a:t>Checkpoint: What does the Federal Reserve do in its role as the government’s banker?</a:t>
            </a:r>
            <a:r>
              <a:rPr lang="en-US"/>
              <a:t> </a:t>
            </a:r>
          </a:p>
          <a:p>
            <a:pPr lvl="1"/>
            <a:r>
              <a:rPr lang="en-US"/>
              <a:t>The Federal Reserve maintains a checking account for the Treasury Department that is uses to process Social Security checks, income tax refunds, and other government payments.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1059">
                                            <p:txEl>
                                              <p:pRg st="1" end="1"/>
                                            </p:txEl>
                                          </p:spTgt>
                                        </p:tgtEl>
                                        <p:attrNameLst>
                                          <p:attrName>style.visibility</p:attrName>
                                        </p:attrNameLst>
                                      </p:cBhvr>
                                      <p:to>
                                        <p:strVal val="visible"/>
                                      </p:to>
                                    </p:set>
                                    <p:anim calcmode="lin" valueType="num">
                                      <p:cBhvr additive="base">
                                        <p:cTn id="7" dur="500" fill="hold"/>
                                        <p:tgtEl>
                                          <p:spTgt spid="3010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10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Guiding Questions</a:t>
            </a:r>
          </a:p>
        </p:txBody>
      </p:sp>
      <p:sp>
        <p:nvSpPr>
          <p:cNvPr id="69635" name="Rectangle 3"/>
          <p:cNvSpPr>
            <a:spLocks noGrp="1" noChangeArrowheads="1"/>
          </p:cNvSpPr>
          <p:nvPr>
            <p:ph type="body" idx="1"/>
          </p:nvPr>
        </p:nvSpPr>
        <p:spPr/>
        <p:txBody>
          <a:bodyPr/>
          <a:lstStyle/>
          <a:p>
            <a:r>
              <a:rPr lang="en-US"/>
              <a:t>Section 1: The Federal Reserve System</a:t>
            </a:r>
          </a:p>
          <a:p>
            <a:pPr lvl="1"/>
            <a:r>
              <a:rPr lang="en-US"/>
              <a:t>How is the Federal Reserve System organized?</a:t>
            </a:r>
          </a:p>
          <a:p>
            <a:pPr lvl="2"/>
            <a:r>
              <a:rPr lang="en-US"/>
              <a:t>The Federal Reserve System has a seven-member Board of Governors and one person who acts as the chair. It also has 12 Federal Reserve Banks and 2,600 member banks across the country.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anim calcmode="lin" valueType="num">
                                      <p:cBhvr additive="base">
                                        <p:cTn id="7"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a:t>Agent</a:t>
            </a:r>
          </a:p>
        </p:txBody>
      </p:sp>
      <p:sp>
        <p:nvSpPr>
          <p:cNvPr id="288771" name="Rectangle 3"/>
          <p:cNvSpPr>
            <a:spLocks noGrp="1" noChangeArrowheads="1"/>
          </p:cNvSpPr>
          <p:nvPr>
            <p:ph type="body" idx="1"/>
          </p:nvPr>
        </p:nvSpPr>
        <p:spPr/>
        <p:txBody>
          <a:bodyPr/>
          <a:lstStyle/>
          <a:p>
            <a:r>
              <a:rPr lang="en-US"/>
              <a:t>The Fed also sells, transfers, and redeems securities, such as government bonds, bills, and notes.</a:t>
            </a:r>
          </a:p>
          <a:p>
            <a:r>
              <a:rPr lang="en-US"/>
              <a:t>Under the Federal Reserve System, only the federal government can issue currency, which takes place at the United States Mint.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en-US"/>
              <a:t>Check Clearing</a:t>
            </a:r>
          </a:p>
        </p:txBody>
      </p:sp>
      <p:sp>
        <p:nvSpPr>
          <p:cNvPr id="278531" name="Rectangle 3"/>
          <p:cNvSpPr>
            <a:spLocks noGrp="1" noChangeArrowheads="1"/>
          </p:cNvSpPr>
          <p:nvPr>
            <p:ph type="body" sz="half" idx="1"/>
          </p:nvPr>
        </p:nvSpPr>
        <p:spPr/>
        <p:txBody>
          <a:bodyPr/>
          <a:lstStyle/>
          <a:p>
            <a:pPr>
              <a:lnSpc>
                <a:spcPct val="90000"/>
              </a:lnSpc>
            </a:pPr>
            <a:r>
              <a:rPr lang="en-US" sz="2800"/>
              <a:t>The Fed’s most visible function is its check-clearing responsibilities.</a:t>
            </a:r>
          </a:p>
          <a:p>
            <a:pPr>
              <a:lnSpc>
                <a:spcPct val="90000"/>
              </a:lnSpc>
            </a:pPr>
            <a:r>
              <a:rPr lang="en-US" sz="2800"/>
              <a:t>The Fed can clear millions of checks at any one time using high-speed equipment.</a:t>
            </a:r>
          </a:p>
          <a:p>
            <a:pPr>
              <a:lnSpc>
                <a:spcPct val="90000"/>
              </a:lnSpc>
            </a:pPr>
            <a:r>
              <a:rPr lang="en-US" sz="2800"/>
              <a:t>Most checks clear within two days.</a:t>
            </a:r>
          </a:p>
        </p:txBody>
      </p:sp>
      <p:sp>
        <p:nvSpPr>
          <p:cNvPr id="278533" name="Text Box 5"/>
          <p:cNvSpPr txBox="1">
            <a:spLocks noChangeArrowheads="1"/>
          </p:cNvSpPr>
          <p:nvPr/>
        </p:nvSpPr>
        <p:spPr bwMode="auto">
          <a:xfrm>
            <a:off x="4419600" y="5410200"/>
            <a:ext cx="3616325" cy="762000"/>
          </a:xfrm>
          <a:prstGeom prst="rect">
            <a:avLst/>
          </a:prstGeom>
          <a:noFill/>
          <a:ln w="9525">
            <a:noFill/>
            <a:miter lim="800000"/>
            <a:headEnd/>
            <a:tailEnd/>
          </a:ln>
          <a:effectLst/>
        </p:spPr>
        <p:txBody>
          <a:bodyPr wrap="none">
            <a:spAutoFit/>
          </a:bodyPr>
          <a:lstStyle/>
          <a:p>
            <a:r>
              <a:rPr lang="en-US" sz="2200">
                <a:solidFill>
                  <a:schemeClr val="accent2"/>
                </a:solidFill>
              </a:rPr>
              <a:t>How long does it take most </a:t>
            </a:r>
            <a:br>
              <a:rPr lang="en-US" sz="2200">
                <a:solidFill>
                  <a:schemeClr val="accent2"/>
                </a:solidFill>
              </a:rPr>
            </a:br>
            <a:r>
              <a:rPr lang="en-US" sz="2200">
                <a:solidFill>
                  <a:schemeClr val="accent2"/>
                </a:solidFill>
              </a:rPr>
              <a:t>checks to clear?</a:t>
            </a:r>
          </a:p>
        </p:txBody>
      </p:sp>
      <p:pic>
        <p:nvPicPr>
          <p:cNvPr id="278534" name="Picture 6" descr="c16_s02_p426"/>
          <p:cNvPicPr>
            <a:picLocks noChangeAspect="1" noChangeArrowheads="1"/>
          </p:cNvPicPr>
          <p:nvPr>
            <p:ph sz="half" idx="2"/>
          </p:nvPr>
        </p:nvPicPr>
        <p:blipFill>
          <a:blip r:embed="rId3" cstate="print"/>
          <a:srcRect/>
          <a:stretch>
            <a:fillRect/>
          </a:stretch>
        </p:blipFill>
        <p:spPr>
          <a:xfrm>
            <a:off x="4419600" y="1601788"/>
            <a:ext cx="4267200" cy="3273425"/>
          </a:xfrm>
          <a:noFill/>
          <a:ln/>
        </p:spPr>
      </p:pic>
      <p:pic>
        <p:nvPicPr>
          <p:cNvPr id="278535" name="Picture 7" descr="ClicktoEnlarge"/>
          <p:cNvPicPr>
            <a:picLocks noChangeAspect="1" noChangeArrowheads="1"/>
          </p:cNvPicPr>
          <p:nvPr/>
        </p:nvPicPr>
        <p:blipFill>
          <a:blip r:embed="rId4" cstate="print"/>
          <a:srcRect/>
          <a:stretch>
            <a:fillRect/>
          </a:stretch>
        </p:blipFill>
        <p:spPr bwMode="auto">
          <a:xfrm>
            <a:off x="8632825" y="1970088"/>
            <a:ext cx="333375" cy="33337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sz="3400"/>
              <a:t>Supervising Lending Practices</a:t>
            </a:r>
            <a:endParaRPr lang="en-US"/>
          </a:p>
        </p:txBody>
      </p:sp>
      <p:sp>
        <p:nvSpPr>
          <p:cNvPr id="280579" name="Rectangle 3"/>
          <p:cNvSpPr>
            <a:spLocks noGrp="1" noChangeArrowheads="1"/>
          </p:cNvSpPr>
          <p:nvPr>
            <p:ph type="body" idx="1"/>
          </p:nvPr>
        </p:nvSpPr>
        <p:spPr/>
        <p:txBody>
          <a:bodyPr/>
          <a:lstStyle/>
          <a:p>
            <a:pPr>
              <a:lnSpc>
                <a:spcPct val="90000"/>
              </a:lnSpc>
            </a:pPr>
            <a:r>
              <a:rPr lang="en-US" sz="2800"/>
              <a:t>To ensure stability, the Federal Reserve monitors bank reserves throughout the </a:t>
            </a:r>
            <a:br>
              <a:rPr lang="en-US" sz="2800"/>
            </a:br>
            <a:r>
              <a:rPr lang="en-US" sz="2800"/>
              <a:t>banking system.</a:t>
            </a:r>
          </a:p>
          <a:p>
            <a:pPr>
              <a:lnSpc>
                <a:spcPct val="90000"/>
              </a:lnSpc>
            </a:pPr>
            <a:r>
              <a:rPr lang="en-US" sz="2800"/>
              <a:t>The Fed Board studies proposed bank mergers and bank holding company charters to ensure competition in banking and financial industries.</a:t>
            </a:r>
          </a:p>
          <a:p>
            <a:pPr>
              <a:lnSpc>
                <a:spcPct val="90000"/>
              </a:lnSpc>
            </a:pPr>
            <a:r>
              <a:rPr lang="en-US" sz="2800"/>
              <a:t>The Fed also protects consumers by enforcing truth-in-lending laws, which require sellers to provide full and accurate information about </a:t>
            </a:r>
            <a:br>
              <a:rPr lang="en-US" sz="2800"/>
            </a:br>
            <a:r>
              <a:rPr lang="en-US" sz="2800"/>
              <a:t>loan terms.</a:t>
            </a:r>
          </a:p>
          <a:p>
            <a:pPr lvl="1">
              <a:lnSpc>
                <a:spcPct val="90000"/>
              </a:lnSpc>
            </a:pPr>
            <a:r>
              <a:rPr lang="en-US" sz="2400">
                <a:solidFill>
                  <a:schemeClr val="accent2"/>
                </a:solidFill>
              </a:rPr>
              <a:t>Checkpoint: How does the Fed protect consumers who take out bank loans?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en-US"/>
              <a:t>Lender of Last Resort</a:t>
            </a:r>
          </a:p>
        </p:txBody>
      </p:sp>
      <p:sp>
        <p:nvSpPr>
          <p:cNvPr id="281603" name="Rectangle 3"/>
          <p:cNvSpPr>
            <a:spLocks noGrp="1" noChangeArrowheads="1"/>
          </p:cNvSpPr>
          <p:nvPr>
            <p:ph type="body" idx="1"/>
          </p:nvPr>
        </p:nvSpPr>
        <p:spPr/>
        <p:txBody>
          <a:bodyPr/>
          <a:lstStyle/>
          <a:p>
            <a:r>
              <a:rPr lang="en-US"/>
              <a:t>Banks lend each other money on a day-to-day basis, using money from their reserve balances.</a:t>
            </a:r>
          </a:p>
          <a:p>
            <a:r>
              <a:rPr lang="en-US"/>
              <a:t>Banks can also borrow money from the Fed. They do this routinely and especially during financial emergencies.</a:t>
            </a:r>
          </a:p>
          <a:p>
            <a:pPr lvl="1"/>
            <a:r>
              <a:rPr lang="en-US"/>
              <a:t>The Fed acts as a lender of last resort, making emergency loans to commercial banks so that they can maintain required reserves.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9" name="Picture 5" descr="c16_s02_p427"/>
          <p:cNvPicPr>
            <a:picLocks noChangeAspect="1" noChangeArrowheads="1"/>
          </p:cNvPicPr>
          <p:nvPr>
            <p:ph/>
          </p:nvPr>
        </p:nvPicPr>
        <p:blipFill>
          <a:blip r:embed="rId3" cstate="print"/>
          <a:srcRect/>
          <a:stretch>
            <a:fillRect/>
          </a:stretch>
        </p:blipFill>
        <p:spPr>
          <a:xfrm>
            <a:off x="2057400" y="-76200"/>
            <a:ext cx="5056188" cy="6934200"/>
          </a:xfrm>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en-US" sz="3400"/>
              <a:t>Regulating the Banking System</a:t>
            </a:r>
            <a:endParaRPr lang="en-US"/>
          </a:p>
        </p:txBody>
      </p:sp>
      <p:sp>
        <p:nvSpPr>
          <p:cNvPr id="284675" name="Rectangle 3"/>
          <p:cNvSpPr>
            <a:spLocks noGrp="1" noChangeArrowheads="1"/>
          </p:cNvSpPr>
          <p:nvPr>
            <p:ph type="body" idx="1"/>
          </p:nvPr>
        </p:nvSpPr>
        <p:spPr/>
        <p:txBody>
          <a:bodyPr/>
          <a:lstStyle/>
          <a:p>
            <a:r>
              <a:rPr lang="en-US"/>
              <a:t>The Fed coordinate the regulating activities of banks, savings and loan companies, credit unions, and bank holding companies.</a:t>
            </a:r>
          </a:p>
          <a:p>
            <a:r>
              <a:rPr lang="en-US"/>
              <a:t>Each financial institution that holds deposits for customers must report daily to the Fed about its reserves and activities.</a:t>
            </a:r>
          </a:p>
          <a:p>
            <a:pPr lvl="1"/>
            <a:r>
              <a:rPr lang="en-US"/>
              <a:t>The Fed uses these reserves to control how much money is in circulation at any one time.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r>
              <a:rPr lang="en-US"/>
              <a:t>Bank Examinations</a:t>
            </a:r>
          </a:p>
        </p:txBody>
      </p:sp>
      <p:sp>
        <p:nvSpPr>
          <p:cNvPr id="285699" name="Rectangle 3"/>
          <p:cNvSpPr>
            <a:spLocks noGrp="1" noChangeArrowheads="1"/>
          </p:cNvSpPr>
          <p:nvPr>
            <p:ph type="body" idx="1"/>
          </p:nvPr>
        </p:nvSpPr>
        <p:spPr/>
        <p:txBody>
          <a:bodyPr/>
          <a:lstStyle/>
          <a:p>
            <a:pPr>
              <a:lnSpc>
                <a:spcPct val="90000"/>
              </a:lnSpc>
            </a:pPr>
            <a:r>
              <a:rPr lang="en-US"/>
              <a:t>The Fed and other regulatory agencies also examine banks periodically to make sure that each institution is obeying laws and regulations.</a:t>
            </a:r>
          </a:p>
          <a:p>
            <a:pPr>
              <a:lnSpc>
                <a:spcPct val="90000"/>
              </a:lnSpc>
            </a:pPr>
            <a:r>
              <a:rPr lang="en-US"/>
              <a:t>Bank examiners can force banks to sell risky investments or to declare loans that will not be repaid as losses.</a:t>
            </a:r>
          </a:p>
          <a:p>
            <a:pPr lvl="1">
              <a:lnSpc>
                <a:spcPct val="90000"/>
              </a:lnSpc>
            </a:pPr>
            <a:r>
              <a:rPr lang="en-US"/>
              <a:t>They can also classify an institution as a problem bank and force it to undergo more frequent examinations.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US"/>
              <a:t>Regulating the Money Supply</a:t>
            </a:r>
          </a:p>
        </p:txBody>
      </p:sp>
      <p:sp>
        <p:nvSpPr>
          <p:cNvPr id="286723" name="Rectangle 3"/>
          <p:cNvSpPr>
            <a:spLocks noGrp="1" noChangeArrowheads="1"/>
          </p:cNvSpPr>
          <p:nvPr>
            <p:ph type="body" idx="1"/>
          </p:nvPr>
        </p:nvSpPr>
        <p:spPr/>
        <p:txBody>
          <a:bodyPr/>
          <a:lstStyle/>
          <a:p>
            <a:r>
              <a:rPr lang="en-US" sz="2800"/>
              <a:t>The Federal Reserve is best known for its role in regulating the nation’s money supply. </a:t>
            </a:r>
          </a:p>
          <a:p>
            <a:pPr lvl="1"/>
            <a:r>
              <a:rPr lang="en-US" sz="2400"/>
              <a:t>The Fed’s job is to consider various measures of the money supply and compare those figures with the likely demand for money. </a:t>
            </a:r>
          </a:p>
          <a:p>
            <a:pPr lvl="1"/>
            <a:r>
              <a:rPr lang="en-US" sz="2400"/>
              <a:t>The more money held as cash, the easier it is to make economic transactions.</a:t>
            </a:r>
          </a:p>
          <a:p>
            <a:pPr lvl="1"/>
            <a:r>
              <a:rPr lang="en-US" sz="2400"/>
              <a:t>But, as interest rates rise, people and firms will generally keep their wealth in assets that pay returns.</a:t>
            </a:r>
          </a:p>
          <a:p>
            <a:pPr lvl="1"/>
            <a:r>
              <a:rPr lang="en-US" sz="2400"/>
              <a:t>The general level of income also influences money demand.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a:t>Stabilizing the Economy</a:t>
            </a:r>
          </a:p>
        </p:txBody>
      </p:sp>
      <p:sp>
        <p:nvSpPr>
          <p:cNvPr id="287747" name="Rectangle 3"/>
          <p:cNvSpPr>
            <a:spLocks noGrp="1" noChangeArrowheads="1"/>
          </p:cNvSpPr>
          <p:nvPr>
            <p:ph type="body" idx="1"/>
          </p:nvPr>
        </p:nvSpPr>
        <p:spPr/>
        <p:txBody>
          <a:bodyPr/>
          <a:lstStyle/>
          <a:p>
            <a:r>
              <a:rPr lang="en-US"/>
              <a:t>Too much money in the economy leads to inflation. It is the Fed’s job to prevent this by keeping the money supply stable.</a:t>
            </a:r>
          </a:p>
          <a:p>
            <a:r>
              <a:rPr lang="en-US"/>
              <a:t>In an ideal world, where real GDP grew smoothly and the economy stayed at full employment, the Fed would increase the money supply just to match the growth in the demand for money.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Review</a:t>
            </a:r>
          </a:p>
        </p:txBody>
      </p:sp>
      <p:sp>
        <p:nvSpPr>
          <p:cNvPr id="152579" name="Rectangle 3"/>
          <p:cNvSpPr>
            <a:spLocks noGrp="1" noChangeArrowheads="1"/>
          </p:cNvSpPr>
          <p:nvPr>
            <p:ph type="body" idx="1"/>
          </p:nvPr>
        </p:nvSpPr>
        <p:spPr/>
        <p:txBody>
          <a:bodyPr/>
          <a:lstStyle/>
          <a:p>
            <a:r>
              <a:rPr lang="en-US"/>
              <a:t>Now that you have learned what the Federal Reserve does, go back and answer the Chapter Essential Question.</a:t>
            </a:r>
          </a:p>
          <a:p>
            <a:pPr lvl="1"/>
            <a:r>
              <a:rPr lang="en-US">
                <a:solidFill>
                  <a:schemeClr val="accent2"/>
                </a:solidFill>
              </a:rPr>
              <a:t>How effective is monetary policy as an economic tool?</a:t>
            </a:r>
            <a:endParaRPr lang="en-US"/>
          </a:p>
          <a:p>
            <a:pPr lvl="1"/>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Guiding Questions</a:t>
            </a:r>
          </a:p>
        </p:txBody>
      </p:sp>
      <p:sp>
        <p:nvSpPr>
          <p:cNvPr id="68611" name="Rectangle 3"/>
          <p:cNvSpPr>
            <a:spLocks noGrp="1" noChangeArrowheads="1"/>
          </p:cNvSpPr>
          <p:nvPr>
            <p:ph type="body" idx="1"/>
          </p:nvPr>
        </p:nvSpPr>
        <p:spPr/>
        <p:txBody>
          <a:bodyPr/>
          <a:lstStyle/>
          <a:p>
            <a:r>
              <a:rPr lang="en-US"/>
              <a:t>Section 2: Federal Reserve Functions</a:t>
            </a:r>
          </a:p>
          <a:p>
            <a:pPr lvl="1"/>
            <a:r>
              <a:rPr lang="en-US"/>
              <a:t>What does the Federal Reserve do?</a:t>
            </a:r>
          </a:p>
          <a:p>
            <a:pPr lvl="2"/>
            <a:r>
              <a:rPr lang="en-US"/>
              <a:t>The Federal Reserve provides banking and fiscal services to the United States government. It also clears checks, supervises lending practices, acts as a lender of last resort, regulates the banking system, and regulates the money supply.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8611">
                                            <p:txEl>
                                              <p:pRg st="2" end="2"/>
                                            </p:txEl>
                                          </p:spTgt>
                                        </p:tgtEl>
                                        <p:attrNameLst>
                                          <p:attrName>style.visibility</p:attrName>
                                        </p:attrNameLst>
                                      </p:cBhvr>
                                      <p:to>
                                        <p:strVal val="visible"/>
                                      </p:to>
                                    </p:set>
                                    <p:anim calcmode="lin" valueType="num">
                                      <p:cBhvr additive="base">
                                        <p:cTn id="7"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2176463" y="1279525"/>
            <a:ext cx="184150" cy="366713"/>
          </a:xfrm>
          <a:prstGeom prst="rect">
            <a:avLst/>
          </a:prstGeom>
          <a:noFill/>
          <a:ln w="9525">
            <a:noFill/>
            <a:miter lim="800000"/>
            <a:headEnd/>
            <a:tailEnd/>
          </a:ln>
          <a:effectLst/>
        </p:spPr>
        <p:txBody>
          <a:bodyPr wrap="none">
            <a:spAutoFit/>
          </a:bodyPr>
          <a:lstStyle/>
          <a:p>
            <a:endParaRPr lang="en-US"/>
          </a:p>
        </p:txBody>
      </p:sp>
      <p:sp>
        <p:nvSpPr>
          <p:cNvPr id="2055" name="Rectangle 7"/>
          <p:cNvSpPr>
            <a:spLocks noGrp="1" noChangeArrowheads="1"/>
          </p:cNvSpPr>
          <p:nvPr>
            <p:ph type="ctrTitle"/>
          </p:nvPr>
        </p:nvSpPr>
        <p:spPr/>
        <p:txBody>
          <a:bodyPr/>
          <a:lstStyle/>
          <a:p>
            <a:r>
              <a:rPr lang="en-US"/>
              <a:t>Chapter 16: The Federal Reserve and Monetary Policy </a:t>
            </a:r>
            <a:br>
              <a:rPr lang="en-US"/>
            </a:br>
            <a:r>
              <a:rPr lang="en-US"/>
              <a:t>Section 3</a:t>
            </a: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Objectives</a:t>
            </a:r>
          </a:p>
        </p:txBody>
      </p:sp>
      <p:sp>
        <p:nvSpPr>
          <p:cNvPr id="37893" name="Rectangle 5"/>
          <p:cNvSpPr>
            <a:spLocks noGrp="1" noChangeArrowheads="1"/>
          </p:cNvSpPr>
          <p:nvPr>
            <p:ph type="body" idx="1"/>
          </p:nvPr>
        </p:nvSpPr>
        <p:spPr/>
        <p:txBody>
          <a:bodyPr/>
          <a:lstStyle/>
          <a:p>
            <a:pPr marL="609600" indent="-609600">
              <a:buFontTx/>
              <a:buAutoNum type="arabicPeriod"/>
            </a:pPr>
            <a:r>
              <a:rPr lang="en-US" b="1"/>
              <a:t>Describe</a:t>
            </a:r>
            <a:r>
              <a:rPr lang="en-US"/>
              <a:t> the process of money creation.</a:t>
            </a:r>
          </a:p>
          <a:p>
            <a:pPr marL="609600" indent="-609600">
              <a:buFontTx/>
              <a:buAutoNum type="arabicPeriod"/>
            </a:pPr>
            <a:r>
              <a:rPr lang="en-US" b="1"/>
              <a:t>Explain</a:t>
            </a:r>
            <a:r>
              <a:rPr lang="en-US"/>
              <a:t> how the Federal Reserve uses reserve requirements, the discount rate, and open market operations to implement monetary policy.</a:t>
            </a:r>
          </a:p>
          <a:p>
            <a:pPr marL="609600" indent="-609600">
              <a:buFontTx/>
              <a:buAutoNum type="arabicPeriod"/>
            </a:pPr>
            <a:r>
              <a:rPr lang="en-US" b="1"/>
              <a:t>Explain</a:t>
            </a:r>
            <a:r>
              <a:rPr lang="en-US"/>
              <a:t> why the Fed favors one monetary policy tool over the others.</a:t>
            </a: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Key Terms</a:t>
            </a:r>
          </a:p>
        </p:txBody>
      </p:sp>
      <p:sp>
        <p:nvSpPr>
          <p:cNvPr id="56323" name="Rectangle 3"/>
          <p:cNvSpPr>
            <a:spLocks noGrp="1" noChangeArrowheads="1"/>
          </p:cNvSpPr>
          <p:nvPr>
            <p:ph type="body" idx="1"/>
          </p:nvPr>
        </p:nvSpPr>
        <p:spPr/>
        <p:txBody>
          <a:bodyPr/>
          <a:lstStyle/>
          <a:p>
            <a:r>
              <a:rPr lang="en-US" b="1">
                <a:solidFill>
                  <a:srgbClr val="FF0000"/>
                </a:solidFill>
              </a:rPr>
              <a:t>money creation</a:t>
            </a:r>
            <a:r>
              <a:rPr lang="en-US">
                <a:solidFill>
                  <a:srgbClr val="FF0000"/>
                </a:solidFill>
              </a:rPr>
              <a:t>:</a:t>
            </a:r>
            <a:r>
              <a:rPr lang="en-US"/>
              <a:t> the process by which money enters into circulation</a:t>
            </a:r>
            <a:endParaRPr lang="en-US" b="1">
              <a:solidFill>
                <a:srgbClr val="FF0000"/>
              </a:solidFill>
            </a:endParaRPr>
          </a:p>
          <a:p>
            <a:r>
              <a:rPr lang="en-US" b="1">
                <a:solidFill>
                  <a:srgbClr val="FF0000"/>
                </a:solidFill>
              </a:rPr>
              <a:t>required reserve ration (RRR):</a:t>
            </a:r>
            <a:r>
              <a:rPr lang="en-US"/>
              <a:t> the fraction of deposits that banks are required to keep in reserve</a:t>
            </a:r>
          </a:p>
          <a:p>
            <a:r>
              <a:rPr lang="en-US" b="1">
                <a:solidFill>
                  <a:srgbClr val="FF0000"/>
                </a:solidFill>
              </a:rPr>
              <a:t>money multiplier formula</a:t>
            </a:r>
            <a:r>
              <a:rPr lang="en-US">
                <a:solidFill>
                  <a:srgbClr val="FF0000"/>
                </a:solidFill>
              </a:rPr>
              <a:t>:</a:t>
            </a:r>
            <a:r>
              <a:rPr lang="en-US"/>
              <a:t> a formula used to determine how much new money can be created with each demand deposit and added to the money supply</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r>
              <a:rPr lang="en-US"/>
              <a:t>Key Terms, cont.</a:t>
            </a:r>
          </a:p>
        </p:txBody>
      </p:sp>
      <p:sp>
        <p:nvSpPr>
          <p:cNvPr id="291843" name="Rectangle 3"/>
          <p:cNvSpPr>
            <a:spLocks noGrp="1" noChangeArrowheads="1"/>
          </p:cNvSpPr>
          <p:nvPr>
            <p:ph type="body" idx="1"/>
          </p:nvPr>
        </p:nvSpPr>
        <p:spPr/>
        <p:txBody>
          <a:bodyPr/>
          <a:lstStyle/>
          <a:p>
            <a:r>
              <a:rPr lang="en-US" b="1">
                <a:solidFill>
                  <a:srgbClr val="FF0000"/>
                </a:solidFill>
              </a:rPr>
              <a:t>excess reserves</a:t>
            </a:r>
            <a:r>
              <a:rPr lang="en-US">
                <a:solidFill>
                  <a:srgbClr val="FF0000"/>
                </a:solidFill>
              </a:rPr>
              <a:t>:</a:t>
            </a:r>
            <a:r>
              <a:rPr lang="en-US"/>
              <a:t> bank reserves greater than the amount required by the Federal Reserve</a:t>
            </a:r>
            <a:endParaRPr lang="en-US" b="1">
              <a:solidFill>
                <a:srgbClr val="FF0000"/>
              </a:solidFill>
            </a:endParaRPr>
          </a:p>
          <a:p>
            <a:r>
              <a:rPr lang="en-US" b="1">
                <a:solidFill>
                  <a:srgbClr val="FF0000"/>
                </a:solidFill>
              </a:rPr>
              <a:t>prime rate:</a:t>
            </a:r>
            <a:r>
              <a:rPr lang="en-US"/>
              <a:t> the rate of interest that banks charge on short-term loans to their best customers</a:t>
            </a:r>
          </a:p>
          <a:p>
            <a:r>
              <a:rPr lang="en-US" b="1">
                <a:solidFill>
                  <a:srgbClr val="FF0000"/>
                </a:solidFill>
              </a:rPr>
              <a:t>open market operations</a:t>
            </a:r>
            <a:r>
              <a:rPr lang="en-US">
                <a:solidFill>
                  <a:srgbClr val="FF0000"/>
                </a:solidFill>
              </a:rPr>
              <a:t>:</a:t>
            </a:r>
            <a:r>
              <a:rPr lang="en-US"/>
              <a:t> the buying and selling of government securities in order to alter the supply of money</a:t>
            </a: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en-US"/>
              <a:t>Introduction</a:t>
            </a:r>
          </a:p>
        </p:txBody>
      </p:sp>
      <p:sp>
        <p:nvSpPr>
          <p:cNvPr id="316419" name="Rectangle 3"/>
          <p:cNvSpPr>
            <a:spLocks noGrp="1" noChangeArrowheads="1"/>
          </p:cNvSpPr>
          <p:nvPr>
            <p:ph type="body" idx="1"/>
          </p:nvPr>
        </p:nvSpPr>
        <p:spPr/>
        <p:txBody>
          <a:bodyPr/>
          <a:lstStyle/>
          <a:p>
            <a:r>
              <a:rPr lang="en-US"/>
              <a:t>How does the Federal Reserve control the amount of money in use?</a:t>
            </a:r>
          </a:p>
          <a:p>
            <a:pPr lvl="1"/>
            <a:r>
              <a:rPr lang="en-US"/>
              <a:t>The Federal Reserve controls the amount of money in use by changing the required reserve ratio.</a:t>
            </a:r>
          </a:p>
          <a:p>
            <a:pPr lvl="1"/>
            <a:r>
              <a:rPr lang="en-US"/>
              <a:t>The Fed can lower or raise the discount rate in order to decrease or increase the money supply.</a:t>
            </a:r>
          </a:p>
          <a:p>
            <a:pPr lvl="1"/>
            <a:r>
              <a:rPr lang="en-US"/>
              <a:t>The Fed also uses open market operations to buy and sell government securities, which can alter the money supply.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16419">
                                            <p:txEl>
                                              <p:pRg st="3" end="3"/>
                                            </p:txEl>
                                          </p:spTgt>
                                        </p:tgtEl>
                                        <p:attrNameLst>
                                          <p:attrName>style.visibility</p:attrName>
                                        </p:attrNameLst>
                                      </p:cBhvr>
                                      <p:to>
                                        <p:strVal val="visible"/>
                                      </p:to>
                                    </p:set>
                                    <p:anim calcmode="lin" valueType="num">
                                      <p:cBhvr additive="base">
                                        <p:cTn id="7" dur="500" fill="hold"/>
                                        <p:tgtEl>
                                          <p:spTgt spid="31641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64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US"/>
              <a:t>Money Creation</a:t>
            </a:r>
          </a:p>
        </p:txBody>
      </p:sp>
      <p:sp>
        <p:nvSpPr>
          <p:cNvPr id="292867" name="Rectangle 3"/>
          <p:cNvSpPr>
            <a:spLocks noGrp="1" noChangeArrowheads="1"/>
          </p:cNvSpPr>
          <p:nvPr>
            <p:ph type="body" sz="half" idx="1"/>
          </p:nvPr>
        </p:nvSpPr>
        <p:spPr/>
        <p:txBody>
          <a:bodyPr/>
          <a:lstStyle/>
          <a:p>
            <a:r>
              <a:rPr lang="en-US" sz="2400"/>
              <a:t>The U.S. Department of the Treasury is responsible for manufacturing money in the form of currency. </a:t>
            </a:r>
          </a:p>
          <a:p>
            <a:r>
              <a:rPr lang="en-US" sz="2400"/>
              <a:t>The process by which money enters into circulation is known as money creation and is carried out by the Fed and by banks all around the country. </a:t>
            </a:r>
          </a:p>
        </p:txBody>
      </p:sp>
      <p:pic>
        <p:nvPicPr>
          <p:cNvPr id="292869" name="Picture 5" descr="c16_s03_p429"/>
          <p:cNvPicPr>
            <a:picLocks noChangeAspect="1" noChangeArrowheads="1"/>
          </p:cNvPicPr>
          <p:nvPr>
            <p:ph sz="half" idx="2"/>
          </p:nvPr>
        </p:nvPicPr>
        <p:blipFill>
          <a:blip r:embed="rId3" cstate="print"/>
          <a:srcRect/>
          <a:stretch>
            <a:fillRect/>
          </a:stretch>
        </p:blipFill>
        <p:spPr>
          <a:xfrm>
            <a:off x="4343400" y="1892300"/>
            <a:ext cx="4800600" cy="3678238"/>
          </a:xfrm>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a:t>Money Creation, cont.</a:t>
            </a:r>
          </a:p>
        </p:txBody>
      </p:sp>
      <p:sp>
        <p:nvSpPr>
          <p:cNvPr id="321539" name="Rectangle 3"/>
          <p:cNvSpPr>
            <a:spLocks noGrp="1" noChangeArrowheads="1"/>
          </p:cNvSpPr>
          <p:nvPr>
            <p:ph type="body" idx="1"/>
          </p:nvPr>
        </p:nvSpPr>
        <p:spPr/>
        <p:txBody>
          <a:bodyPr/>
          <a:lstStyle/>
          <a:p>
            <a:pPr>
              <a:lnSpc>
                <a:spcPct val="90000"/>
              </a:lnSpc>
            </a:pPr>
            <a:r>
              <a:rPr lang="en-US">
                <a:solidFill>
                  <a:schemeClr val="accent2"/>
                </a:solidFill>
              </a:rPr>
              <a:t>Checkpoint: How do banks create money simply by going about their business making loans?</a:t>
            </a:r>
            <a:endParaRPr lang="en-US"/>
          </a:p>
          <a:p>
            <a:pPr lvl="1">
              <a:lnSpc>
                <a:spcPct val="90000"/>
              </a:lnSpc>
            </a:pPr>
            <a:r>
              <a:rPr lang="en-US"/>
              <a:t>Banks make money by charging interest on loans. </a:t>
            </a:r>
          </a:p>
          <a:p>
            <a:pPr lvl="2">
              <a:lnSpc>
                <a:spcPct val="90000"/>
              </a:lnSpc>
            </a:pPr>
            <a:r>
              <a:rPr lang="en-US"/>
              <a:t>The maximum amount that a bank can lend is determined by the required reserve ratio (RRR), which is calculated as the ratio of reserves to deposits.</a:t>
            </a:r>
          </a:p>
          <a:p>
            <a:pPr lvl="2">
              <a:lnSpc>
                <a:spcPct val="90000"/>
              </a:lnSpc>
            </a:pPr>
            <a:r>
              <a:rPr lang="en-US"/>
              <a:t>The RRR, which is established by the Fed, ensures that banks will have enough funds to supply customers’ withdrawal needs.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1539">
                                            <p:txEl>
                                              <p:pRg st="3" end="3"/>
                                            </p:txEl>
                                          </p:spTgt>
                                        </p:tgtEl>
                                        <p:attrNameLst>
                                          <p:attrName>style.visibility</p:attrName>
                                        </p:attrNameLst>
                                      </p:cBhvr>
                                      <p:to>
                                        <p:strVal val="visible"/>
                                      </p:to>
                                    </p:set>
                                    <p:anim calcmode="lin" valueType="num">
                                      <p:cBhvr additive="base">
                                        <p:cTn id="7" dur="500" fill="hold"/>
                                        <p:tgtEl>
                                          <p:spTgt spid="32153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15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t>Money Creation, cont.</a:t>
            </a:r>
          </a:p>
        </p:txBody>
      </p:sp>
      <p:sp>
        <p:nvSpPr>
          <p:cNvPr id="295939" name="Rectangle 3"/>
          <p:cNvSpPr>
            <a:spLocks noGrp="1" noChangeArrowheads="1"/>
          </p:cNvSpPr>
          <p:nvPr>
            <p:ph type="body" sz="half" idx="1"/>
          </p:nvPr>
        </p:nvSpPr>
        <p:spPr/>
        <p:txBody>
          <a:bodyPr/>
          <a:lstStyle/>
          <a:p>
            <a:pPr>
              <a:lnSpc>
                <a:spcPct val="90000"/>
              </a:lnSpc>
            </a:pPr>
            <a:r>
              <a:rPr lang="en-US" sz="2800"/>
              <a:t>In this example of money creation, the money supply increases to $2,710 after four rounds.</a:t>
            </a:r>
          </a:p>
          <a:p>
            <a:pPr lvl="1">
              <a:lnSpc>
                <a:spcPct val="90000"/>
              </a:lnSpc>
            </a:pPr>
            <a:r>
              <a:rPr lang="en-US" sz="2400">
                <a:solidFill>
                  <a:schemeClr val="accent2"/>
                </a:solidFill>
              </a:rPr>
              <a:t>In this example, what is the RRR?</a:t>
            </a:r>
          </a:p>
          <a:p>
            <a:pPr lvl="1">
              <a:lnSpc>
                <a:spcPct val="90000"/>
              </a:lnSpc>
            </a:pPr>
            <a:r>
              <a:rPr lang="en-US" sz="2400">
                <a:solidFill>
                  <a:schemeClr val="accent2"/>
                </a:solidFill>
              </a:rPr>
              <a:t>Suppose Joshua deposited only $500 of Elaine’s payment into his account. How much would the money supply increase then?</a:t>
            </a:r>
            <a:endParaRPr lang="en-US" sz="2400"/>
          </a:p>
        </p:txBody>
      </p:sp>
      <p:pic>
        <p:nvPicPr>
          <p:cNvPr id="295941" name="Picture 5" descr="c16_s03_p430"/>
          <p:cNvPicPr>
            <a:picLocks noChangeAspect="1" noChangeArrowheads="1"/>
          </p:cNvPicPr>
          <p:nvPr>
            <p:ph sz="half" idx="2"/>
          </p:nvPr>
        </p:nvPicPr>
        <p:blipFill>
          <a:blip r:embed="rId3" cstate="print"/>
          <a:srcRect/>
          <a:stretch>
            <a:fillRect/>
          </a:stretch>
        </p:blipFill>
        <p:spPr>
          <a:xfrm>
            <a:off x="1828800" y="3554413"/>
            <a:ext cx="5257800" cy="2890837"/>
          </a:xfrm>
          <a:noFill/>
          <a:ln/>
        </p:spPr>
      </p:pic>
      <p:pic>
        <p:nvPicPr>
          <p:cNvPr id="295942" name="Picture 6" descr="ClicktoEnlarge"/>
          <p:cNvPicPr>
            <a:picLocks noChangeAspect="1" noChangeArrowheads="1"/>
          </p:cNvPicPr>
          <p:nvPr/>
        </p:nvPicPr>
        <p:blipFill>
          <a:blip r:embed="rId4" cstate="print"/>
          <a:srcRect/>
          <a:stretch>
            <a:fillRect/>
          </a:stretch>
        </p:blipFill>
        <p:spPr bwMode="auto">
          <a:xfrm>
            <a:off x="6858000" y="3581400"/>
            <a:ext cx="333375" cy="333375"/>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r>
              <a:rPr lang="en-US"/>
              <a:t>The Money Multiplier</a:t>
            </a:r>
          </a:p>
        </p:txBody>
      </p:sp>
      <p:sp>
        <p:nvSpPr>
          <p:cNvPr id="297987" name="Rectangle 3"/>
          <p:cNvSpPr>
            <a:spLocks noGrp="1" noChangeArrowheads="1"/>
          </p:cNvSpPr>
          <p:nvPr>
            <p:ph type="body" idx="1"/>
          </p:nvPr>
        </p:nvSpPr>
        <p:spPr/>
        <p:txBody>
          <a:bodyPr/>
          <a:lstStyle/>
          <a:p>
            <a:pPr>
              <a:lnSpc>
                <a:spcPct val="90000"/>
              </a:lnSpc>
            </a:pPr>
            <a:r>
              <a:rPr lang="en-US" sz="2800"/>
              <a:t>The money creation process will continue until the loan amount becomes very small. </a:t>
            </a:r>
          </a:p>
          <a:p>
            <a:pPr>
              <a:lnSpc>
                <a:spcPct val="90000"/>
              </a:lnSpc>
            </a:pPr>
            <a:r>
              <a:rPr lang="en-US" sz="2800"/>
              <a:t>To determine the total amount of new money that can be created and added to the money supply, economics use the money multiplier formula, which is calculated as 1/RRR.</a:t>
            </a:r>
          </a:p>
          <a:p>
            <a:pPr lvl="1">
              <a:lnSpc>
                <a:spcPct val="90000"/>
              </a:lnSpc>
            </a:pPr>
            <a:r>
              <a:rPr lang="en-US" sz="2400"/>
              <a:t>To apply the formula, they multiply the initial deposit by the money multiplier:</a:t>
            </a:r>
          </a:p>
          <a:p>
            <a:pPr lvl="1" algn="ctr">
              <a:lnSpc>
                <a:spcPct val="90000"/>
              </a:lnSpc>
            </a:pPr>
            <a:r>
              <a:rPr lang="en-US" sz="2400"/>
              <a:t>Increase in money supply = </a:t>
            </a:r>
            <a:br>
              <a:rPr lang="en-US" sz="2400"/>
            </a:br>
            <a:r>
              <a:rPr lang="en-US" sz="2400"/>
              <a:t>initial cash deposit x 1/RRR</a:t>
            </a:r>
          </a:p>
          <a:p>
            <a:pPr lvl="1">
              <a:lnSpc>
                <a:spcPct val="90000"/>
              </a:lnSpc>
            </a:pPr>
            <a:r>
              <a:rPr lang="en-US" sz="2400"/>
              <a:t>The actual money multiplier effect in the United States is estimated to be between 2 and 3.</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r>
              <a:rPr lang="en-US"/>
              <a:t>Reserve Requirements</a:t>
            </a:r>
          </a:p>
        </p:txBody>
      </p:sp>
      <p:sp>
        <p:nvSpPr>
          <p:cNvPr id="299011" name="Rectangle 3"/>
          <p:cNvSpPr>
            <a:spLocks noGrp="1" noChangeArrowheads="1"/>
          </p:cNvSpPr>
          <p:nvPr>
            <p:ph type="body" sz="half" idx="1"/>
          </p:nvPr>
        </p:nvSpPr>
        <p:spPr/>
        <p:txBody>
          <a:bodyPr/>
          <a:lstStyle/>
          <a:p>
            <a:r>
              <a:rPr lang="en-US" sz="2400"/>
              <a:t>The simplest way for the Fed to adjust the amount of reserves in the banking system is to change the required reserve ratio.</a:t>
            </a:r>
          </a:p>
          <a:p>
            <a:pPr lvl="1"/>
            <a:r>
              <a:rPr lang="en-US" sz="2200">
                <a:solidFill>
                  <a:schemeClr val="accent2"/>
                </a:solidFill>
              </a:rPr>
              <a:t>What is the effect of reducing reserve requirements?</a:t>
            </a:r>
          </a:p>
          <a:p>
            <a:pPr lvl="1"/>
            <a:r>
              <a:rPr lang="en-US" sz="2200">
                <a:solidFill>
                  <a:schemeClr val="accent2"/>
                </a:solidFill>
              </a:rPr>
              <a:t>What action taken by the Fed with respect to reserve requirements causes the money supply to decrease?</a:t>
            </a:r>
            <a:endParaRPr lang="en-US" sz="2000"/>
          </a:p>
        </p:txBody>
      </p:sp>
      <p:pic>
        <p:nvPicPr>
          <p:cNvPr id="299013" name="Picture 5" descr="c16_s03_p431"/>
          <p:cNvPicPr>
            <a:picLocks noChangeAspect="1" noChangeArrowheads="1"/>
          </p:cNvPicPr>
          <p:nvPr>
            <p:ph sz="half" idx="2"/>
          </p:nvPr>
        </p:nvPicPr>
        <p:blipFill>
          <a:blip r:embed="rId3" cstate="print"/>
          <a:srcRect/>
          <a:stretch>
            <a:fillRect/>
          </a:stretch>
        </p:blipFill>
        <p:spPr>
          <a:xfrm>
            <a:off x="4648200" y="1738313"/>
            <a:ext cx="4038600" cy="3868737"/>
          </a:xfrm>
          <a:noFill/>
          <a:ln/>
        </p:spPr>
      </p:pic>
      <p:pic>
        <p:nvPicPr>
          <p:cNvPr id="299014" name="Picture 6" descr="ClicktoEnlarge"/>
          <p:cNvPicPr>
            <a:picLocks noChangeAspect="1" noChangeArrowheads="1"/>
          </p:cNvPicPr>
          <p:nvPr/>
        </p:nvPicPr>
        <p:blipFill>
          <a:blip r:embed="rId4" cstate="print"/>
          <a:srcRect/>
          <a:stretch>
            <a:fillRect/>
          </a:stretch>
        </p:blipFill>
        <p:spPr bwMode="auto">
          <a:xfrm>
            <a:off x="8382000" y="1905000"/>
            <a:ext cx="333375" cy="3333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p:nvPr>
        </p:nvSpPr>
        <p:spPr/>
        <p:txBody>
          <a:bodyPr/>
          <a:lstStyle/>
          <a:p>
            <a:r>
              <a:rPr lang="en-US"/>
              <a:t>Guiding Questions</a:t>
            </a:r>
          </a:p>
        </p:txBody>
      </p:sp>
      <p:sp>
        <p:nvSpPr>
          <p:cNvPr id="67589" name="Rectangle 5"/>
          <p:cNvSpPr>
            <a:spLocks noGrp="1" noChangeArrowheads="1"/>
          </p:cNvSpPr>
          <p:nvPr>
            <p:ph type="body" idx="1"/>
          </p:nvPr>
        </p:nvSpPr>
        <p:spPr/>
        <p:txBody>
          <a:bodyPr/>
          <a:lstStyle/>
          <a:p>
            <a:r>
              <a:rPr lang="en-US"/>
              <a:t>Section 3: Monetary Policy Tools</a:t>
            </a:r>
          </a:p>
          <a:p>
            <a:pPr lvl="1"/>
            <a:r>
              <a:rPr lang="en-US"/>
              <a:t>How does the Federal Reserve control the amount of money in use?</a:t>
            </a:r>
          </a:p>
          <a:p>
            <a:pPr lvl="2"/>
            <a:r>
              <a:rPr lang="en-US"/>
              <a:t>In order to control the amount of money in use, the Federal Reserve can change the required reserve ratio, raise or lower the discount rate, and buy or sell bonds through open market operations.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7589">
                                            <p:txEl>
                                              <p:pRg st="2" end="2"/>
                                            </p:txEl>
                                          </p:spTgt>
                                        </p:tgtEl>
                                        <p:attrNameLst>
                                          <p:attrName>style.visibility</p:attrName>
                                        </p:attrNameLst>
                                      </p:cBhvr>
                                      <p:to>
                                        <p:strVal val="visible"/>
                                      </p:to>
                                    </p:set>
                                    <p:anim calcmode="lin" valueType="num">
                                      <p:cBhvr additive="base">
                                        <p:cTn id="7" dur="500" fill="hold"/>
                                        <p:tgtEl>
                                          <p:spTgt spid="6758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r>
              <a:rPr lang="en-US"/>
              <a:t>The Discount Rate</a:t>
            </a:r>
          </a:p>
        </p:txBody>
      </p:sp>
      <p:sp>
        <p:nvSpPr>
          <p:cNvPr id="301059" name="Rectangle 3"/>
          <p:cNvSpPr>
            <a:spLocks noGrp="1" noChangeArrowheads="1"/>
          </p:cNvSpPr>
          <p:nvPr>
            <p:ph type="body" idx="1"/>
          </p:nvPr>
        </p:nvSpPr>
        <p:spPr/>
        <p:txBody>
          <a:bodyPr/>
          <a:lstStyle/>
          <a:p>
            <a:r>
              <a:rPr lang="en-US"/>
              <a:t>The discount rate today is primarily used to ensure that sufficient funds are available in the economy.</a:t>
            </a:r>
          </a:p>
          <a:p>
            <a:r>
              <a:rPr lang="en-US"/>
              <a:t>To enact monetary policy, the Fed primarily adjusts the federal funds rate—the interest rate that banks charge each other for loans.</a:t>
            </a:r>
          </a:p>
          <a:p>
            <a:pPr lvl="1"/>
            <a:r>
              <a:rPr lang="en-US"/>
              <a:t>The Fed sets the discount rate, and it keeps this rate above the federal funds rate.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r>
              <a:rPr lang="en-US"/>
              <a:t>The Prime Rate</a:t>
            </a:r>
          </a:p>
        </p:txBody>
      </p:sp>
      <p:sp>
        <p:nvSpPr>
          <p:cNvPr id="302083" name="Rectangle 3"/>
          <p:cNvSpPr>
            <a:spLocks noGrp="1" noChangeArrowheads="1"/>
          </p:cNvSpPr>
          <p:nvPr>
            <p:ph type="body" idx="1"/>
          </p:nvPr>
        </p:nvSpPr>
        <p:spPr/>
        <p:txBody>
          <a:bodyPr/>
          <a:lstStyle/>
          <a:p>
            <a:pPr>
              <a:lnSpc>
                <a:spcPct val="90000"/>
              </a:lnSpc>
            </a:pPr>
            <a:r>
              <a:rPr lang="en-US"/>
              <a:t>Changes in the federal funds rate and the discount rate affect the cost of borrowing to banks and other financial institutions.</a:t>
            </a:r>
          </a:p>
          <a:p>
            <a:pPr>
              <a:lnSpc>
                <a:spcPct val="90000"/>
              </a:lnSpc>
            </a:pPr>
            <a:r>
              <a:rPr lang="en-US"/>
              <a:t>These changes, in turn, affect the prime rate, which is the rate of interest that banks charge on short-term loans to their best customers.</a:t>
            </a:r>
          </a:p>
          <a:p>
            <a:pPr>
              <a:lnSpc>
                <a:spcPct val="90000"/>
              </a:lnSpc>
            </a:pPr>
            <a:r>
              <a:rPr lang="en-US"/>
              <a:t>These rates are all short-term rates. To influence long-term rates, the Fed uses other tools.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a:t>Open Market Operations</a:t>
            </a:r>
          </a:p>
        </p:txBody>
      </p:sp>
      <p:sp>
        <p:nvSpPr>
          <p:cNvPr id="303107" name="Rectangle 3"/>
          <p:cNvSpPr>
            <a:spLocks noGrp="1" noChangeArrowheads="1"/>
          </p:cNvSpPr>
          <p:nvPr>
            <p:ph type="body" sz="half" idx="1"/>
          </p:nvPr>
        </p:nvSpPr>
        <p:spPr/>
        <p:txBody>
          <a:bodyPr/>
          <a:lstStyle/>
          <a:p>
            <a:r>
              <a:rPr lang="en-US" sz="2400"/>
              <a:t>Open market operations are the buying and selling of government securities in order to alter the supply of money and are the most often used tool of monetary policy.</a:t>
            </a:r>
          </a:p>
          <a:p>
            <a:pPr lvl="1"/>
            <a:r>
              <a:rPr lang="en-US" sz="2200">
                <a:solidFill>
                  <a:schemeClr val="accent2"/>
                </a:solidFill>
              </a:rPr>
              <a:t>When the Fed sells government securities to bond dealers, does that increase or decrease the amount of money in circulation?</a:t>
            </a:r>
          </a:p>
        </p:txBody>
      </p:sp>
      <p:pic>
        <p:nvPicPr>
          <p:cNvPr id="303109" name="Picture 5" descr="c16_s03_p433"/>
          <p:cNvPicPr>
            <a:picLocks noChangeAspect="1" noChangeArrowheads="1"/>
          </p:cNvPicPr>
          <p:nvPr>
            <p:ph sz="half" idx="2"/>
          </p:nvPr>
        </p:nvPicPr>
        <p:blipFill>
          <a:blip r:embed="rId3" cstate="print"/>
          <a:srcRect/>
          <a:stretch>
            <a:fillRect/>
          </a:stretch>
        </p:blipFill>
        <p:spPr>
          <a:xfrm>
            <a:off x="4648200" y="1755775"/>
            <a:ext cx="4038600" cy="3832225"/>
          </a:xfrm>
          <a:noFill/>
          <a:ln/>
        </p:spPr>
      </p:pic>
      <p:pic>
        <p:nvPicPr>
          <p:cNvPr id="303110" name="Picture 6" descr="ClicktoEnlarge"/>
          <p:cNvPicPr>
            <a:picLocks noChangeAspect="1" noChangeArrowheads="1"/>
          </p:cNvPicPr>
          <p:nvPr/>
        </p:nvPicPr>
        <p:blipFill>
          <a:blip r:embed="rId4" cstate="print"/>
          <a:srcRect/>
          <a:stretch>
            <a:fillRect/>
          </a:stretch>
        </p:blipFill>
        <p:spPr bwMode="auto">
          <a:xfrm>
            <a:off x="8382000" y="1905000"/>
            <a:ext cx="333375" cy="333375"/>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r>
              <a:rPr lang="en-US"/>
              <a:t>Bond Purchases</a:t>
            </a:r>
          </a:p>
        </p:txBody>
      </p:sp>
      <p:sp>
        <p:nvSpPr>
          <p:cNvPr id="305155" name="Rectangle 3"/>
          <p:cNvSpPr>
            <a:spLocks noGrp="1" noChangeArrowheads="1"/>
          </p:cNvSpPr>
          <p:nvPr>
            <p:ph type="body" idx="1"/>
          </p:nvPr>
        </p:nvSpPr>
        <p:spPr/>
        <p:txBody>
          <a:bodyPr/>
          <a:lstStyle/>
          <a:p>
            <a:r>
              <a:rPr lang="en-US"/>
              <a:t>When the FOMC chooses to increase the money supply, it orders the trade desk at the Federal Reserve Bank of New York to purchase a certain quantity of government securities on the open market.</a:t>
            </a:r>
          </a:p>
          <a:p>
            <a:pPr lvl="1"/>
            <a:r>
              <a:rPr lang="en-US"/>
              <a:t>The money form the bond sales gets deposited in the bond sellers’ banks. </a:t>
            </a:r>
          </a:p>
          <a:p>
            <a:pPr lvl="1"/>
            <a:r>
              <a:rPr lang="en-US"/>
              <a:t>In this way, funds enter the banking system, setting in motion the money creation process.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r>
              <a:rPr lang="en-US" sz="2800"/>
              <a:t>Selling Bonds and Evaluating Targets</a:t>
            </a:r>
            <a:endParaRPr lang="en-US"/>
          </a:p>
        </p:txBody>
      </p:sp>
      <p:sp>
        <p:nvSpPr>
          <p:cNvPr id="306179" name="Rectangle 3"/>
          <p:cNvSpPr>
            <a:spLocks noGrp="1" noChangeArrowheads="1"/>
          </p:cNvSpPr>
          <p:nvPr>
            <p:ph type="body" idx="1"/>
          </p:nvPr>
        </p:nvSpPr>
        <p:spPr/>
        <p:txBody>
          <a:bodyPr/>
          <a:lstStyle/>
          <a:p>
            <a:r>
              <a:rPr lang="en-US" sz="2800"/>
              <a:t>The FOMC may also decrease the money supply by selling bonds. </a:t>
            </a:r>
          </a:p>
          <a:p>
            <a:pPr lvl="1"/>
            <a:r>
              <a:rPr lang="en-US" sz="2400"/>
              <a:t>This operation reduces reserves in the banking system. The money multiplier process then works in reverse.</a:t>
            </a:r>
          </a:p>
          <a:p>
            <a:r>
              <a:rPr lang="en-US" sz="2800"/>
              <a:t>To judge whether its open market operations are having the desired effect on the economy, the Fed periodically evaluates one or more economics targets.</a:t>
            </a:r>
          </a:p>
          <a:p>
            <a:pPr lvl="1"/>
            <a:r>
              <a:rPr lang="en-US" sz="2400"/>
              <a:t>Close analysis of these targets helps the Fed meet its goal of promoting a stable and prosperous economy.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a:t>Using Monetary Policy Tools</a:t>
            </a:r>
          </a:p>
        </p:txBody>
      </p:sp>
      <p:sp>
        <p:nvSpPr>
          <p:cNvPr id="307203" name="Rectangle 3"/>
          <p:cNvSpPr>
            <a:spLocks noGrp="1" noChangeArrowheads="1"/>
          </p:cNvSpPr>
          <p:nvPr>
            <p:ph type="body" idx="1"/>
          </p:nvPr>
        </p:nvSpPr>
        <p:spPr/>
        <p:txBody>
          <a:bodyPr/>
          <a:lstStyle/>
          <a:p>
            <a:r>
              <a:rPr lang="en-US"/>
              <a:t>Open market operations are the most often used tool of monetary policy.</a:t>
            </a:r>
          </a:p>
          <a:p>
            <a:pPr lvl="1"/>
            <a:r>
              <a:rPr lang="en-US"/>
              <a:t>The Fed changes the discount rate less frequently and today, the Fed does not change reserve requirements to conduct monetary policy.</a:t>
            </a:r>
          </a:p>
          <a:p>
            <a:r>
              <a:rPr lang="en-US"/>
              <a:t>In setting its monetary policy goals, the Fed keeps close touch on market funds, studying inflation and business cycles to determine its policy.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Review</a:t>
            </a:r>
          </a:p>
        </p:txBody>
      </p:sp>
      <p:sp>
        <p:nvSpPr>
          <p:cNvPr id="152579" name="Rectangle 3"/>
          <p:cNvSpPr>
            <a:spLocks noGrp="1" noChangeArrowheads="1"/>
          </p:cNvSpPr>
          <p:nvPr>
            <p:ph type="body" idx="1"/>
          </p:nvPr>
        </p:nvSpPr>
        <p:spPr/>
        <p:txBody>
          <a:bodyPr/>
          <a:lstStyle/>
          <a:p>
            <a:r>
              <a:rPr lang="en-US"/>
              <a:t>Now that you have learned how the Federal Reserve controls the amount of money in use, go back and answer the Chapter Essential Question.</a:t>
            </a:r>
          </a:p>
          <a:p>
            <a:pPr lvl="1"/>
            <a:r>
              <a:rPr lang="en-US">
                <a:solidFill>
                  <a:schemeClr val="accent2"/>
                </a:solidFill>
              </a:rPr>
              <a:t>How effective is monetary policy as an economic tool?</a:t>
            </a:r>
            <a:endParaRPr lang="en-US"/>
          </a:p>
          <a:p>
            <a:pPr lvl="1"/>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2176463" y="1279525"/>
            <a:ext cx="184150" cy="366713"/>
          </a:xfrm>
          <a:prstGeom prst="rect">
            <a:avLst/>
          </a:prstGeom>
          <a:noFill/>
          <a:ln w="9525">
            <a:noFill/>
            <a:miter lim="800000"/>
            <a:headEnd/>
            <a:tailEnd/>
          </a:ln>
          <a:effectLst/>
        </p:spPr>
        <p:txBody>
          <a:bodyPr wrap="none">
            <a:spAutoFit/>
          </a:bodyPr>
          <a:lstStyle/>
          <a:p>
            <a:endParaRPr lang="en-US"/>
          </a:p>
        </p:txBody>
      </p:sp>
      <p:sp>
        <p:nvSpPr>
          <p:cNvPr id="2055" name="Rectangle 7"/>
          <p:cNvSpPr>
            <a:spLocks noGrp="1" noChangeArrowheads="1"/>
          </p:cNvSpPr>
          <p:nvPr>
            <p:ph type="ctrTitle"/>
          </p:nvPr>
        </p:nvSpPr>
        <p:spPr/>
        <p:txBody>
          <a:bodyPr/>
          <a:lstStyle/>
          <a:p>
            <a:r>
              <a:rPr lang="en-US"/>
              <a:t>Chapter 16: The Federal Reserve and Monetary Policy </a:t>
            </a:r>
            <a:br>
              <a:rPr lang="en-US"/>
            </a:br>
            <a:r>
              <a:rPr lang="en-US"/>
              <a:t>Section 4</a:t>
            </a:r>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Objectives</a:t>
            </a:r>
          </a:p>
        </p:txBody>
      </p:sp>
      <p:sp>
        <p:nvSpPr>
          <p:cNvPr id="37893" name="Rectangle 5"/>
          <p:cNvSpPr>
            <a:spLocks noGrp="1" noChangeArrowheads="1"/>
          </p:cNvSpPr>
          <p:nvPr>
            <p:ph type="body" idx="1"/>
          </p:nvPr>
        </p:nvSpPr>
        <p:spPr/>
        <p:txBody>
          <a:bodyPr/>
          <a:lstStyle/>
          <a:p>
            <a:pPr marL="609600" indent="-609600">
              <a:buFontTx/>
              <a:buAutoNum type="arabicPeriod"/>
            </a:pPr>
            <a:r>
              <a:rPr lang="en-US" b="1"/>
              <a:t>Explain</a:t>
            </a:r>
            <a:r>
              <a:rPr lang="en-US"/>
              <a:t> how monetary policy works.</a:t>
            </a:r>
          </a:p>
          <a:p>
            <a:pPr marL="609600" indent="-609600">
              <a:buFontTx/>
              <a:buAutoNum type="arabicPeriod"/>
            </a:pPr>
            <a:r>
              <a:rPr lang="en-US" b="1"/>
              <a:t>Describe</a:t>
            </a:r>
            <a:r>
              <a:rPr lang="en-US"/>
              <a:t> the problem of timing in implementing monetary policy.</a:t>
            </a:r>
          </a:p>
          <a:p>
            <a:pPr marL="609600" indent="-609600">
              <a:buFontTx/>
              <a:buAutoNum type="arabicPeriod"/>
            </a:pPr>
            <a:r>
              <a:rPr lang="en-US" b="1"/>
              <a:t>Explain</a:t>
            </a:r>
            <a:r>
              <a:rPr lang="en-US"/>
              <a:t> why the Fed’s monetary policy can involve predicting business cycles.</a:t>
            </a:r>
          </a:p>
          <a:p>
            <a:pPr marL="609600" indent="-609600">
              <a:buFontTx/>
              <a:buAutoNum type="arabicPeriod"/>
            </a:pPr>
            <a:r>
              <a:rPr lang="en-US" b="1"/>
              <a:t>Contrast</a:t>
            </a:r>
            <a:r>
              <a:rPr lang="en-US"/>
              <a:t> two general approaches to monetary policy.</a:t>
            </a:r>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Key Terms</a:t>
            </a:r>
          </a:p>
        </p:txBody>
      </p:sp>
      <p:sp>
        <p:nvSpPr>
          <p:cNvPr id="56323" name="Rectangle 3"/>
          <p:cNvSpPr>
            <a:spLocks noGrp="1" noChangeArrowheads="1"/>
          </p:cNvSpPr>
          <p:nvPr>
            <p:ph type="body" idx="1"/>
          </p:nvPr>
        </p:nvSpPr>
        <p:spPr/>
        <p:txBody>
          <a:bodyPr/>
          <a:lstStyle/>
          <a:p>
            <a:pPr>
              <a:lnSpc>
                <a:spcPct val="90000"/>
              </a:lnSpc>
            </a:pPr>
            <a:r>
              <a:rPr lang="en-US" sz="2800" b="1">
                <a:solidFill>
                  <a:srgbClr val="FF0000"/>
                </a:solidFill>
              </a:rPr>
              <a:t>monetarism</a:t>
            </a:r>
            <a:r>
              <a:rPr lang="en-US" sz="2800">
                <a:solidFill>
                  <a:srgbClr val="FF0000"/>
                </a:solidFill>
              </a:rPr>
              <a:t>:</a:t>
            </a:r>
            <a:r>
              <a:rPr lang="en-US" sz="2800"/>
              <a:t> the belief that the money supply is the most important factor in macroeconomic performance</a:t>
            </a:r>
            <a:endParaRPr lang="en-US" sz="2800" b="1">
              <a:solidFill>
                <a:srgbClr val="FF0000"/>
              </a:solidFill>
            </a:endParaRPr>
          </a:p>
          <a:p>
            <a:pPr>
              <a:lnSpc>
                <a:spcPct val="90000"/>
              </a:lnSpc>
            </a:pPr>
            <a:r>
              <a:rPr lang="en-US" sz="2800" b="1">
                <a:solidFill>
                  <a:srgbClr val="FF0000"/>
                </a:solidFill>
              </a:rPr>
              <a:t>easy money policy:</a:t>
            </a:r>
            <a:r>
              <a:rPr lang="en-US" sz="2800"/>
              <a:t> a monetary policy that increases the money supply</a:t>
            </a:r>
          </a:p>
          <a:p>
            <a:pPr>
              <a:lnSpc>
                <a:spcPct val="90000"/>
              </a:lnSpc>
            </a:pPr>
            <a:r>
              <a:rPr lang="en-US" sz="2800" b="1">
                <a:solidFill>
                  <a:srgbClr val="FF0000"/>
                </a:solidFill>
              </a:rPr>
              <a:t>tight money policy</a:t>
            </a:r>
            <a:r>
              <a:rPr lang="en-US" sz="2800">
                <a:solidFill>
                  <a:srgbClr val="FF0000"/>
                </a:solidFill>
              </a:rPr>
              <a:t>:</a:t>
            </a:r>
            <a:r>
              <a:rPr lang="en-US" sz="2800"/>
              <a:t> a monetary policy that decreases the money supply</a:t>
            </a:r>
          </a:p>
          <a:p>
            <a:pPr>
              <a:lnSpc>
                <a:spcPct val="90000"/>
              </a:lnSpc>
            </a:pPr>
            <a:r>
              <a:rPr lang="en-US" sz="2800" b="1">
                <a:solidFill>
                  <a:srgbClr val="FF0000"/>
                </a:solidFill>
              </a:rPr>
              <a:t>inside lag</a:t>
            </a:r>
            <a:r>
              <a:rPr lang="en-US" sz="2800">
                <a:solidFill>
                  <a:srgbClr val="FF0000"/>
                </a:solidFill>
              </a:rPr>
              <a:t>:</a:t>
            </a:r>
            <a:r>
              <a:rPr lang="en-US" sz="2800"/>
              <a:t> the time it takes to implement monetary policy</a:t>
            </a:r>
          </a:p>
          <a:p>
            <a:pPr>
              <a:lnSpc>
                <a:spcPct val="90000"/>
              </a:lnSpc>
            </a:pPr>
            <a:r>
              <a:rPr lang="en-US" sz="2800" b="1">
                <a:solidFill>
                  <a:srgbClr val="FF0000"/>
                </a:solidFill>
              </a:rPr>
              <a:t>outside lag</a:t>
            </a:r>
            <a:r>
              <a:rPr lang="en-US" sz="2800">
                <a:solidFill>
                  <a:srgbClr val="FF0000"/>
                </a:solidFill>
              </a:rPr>
              <a:t>:</a:t>
            </a:r>
            <a:r>
              <a:rPr lang="en-US" sz="2800"/>
              <a:t> the time it takes for monetary policy to have an effect</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p:txBody>
          <a:bodyPr/>
          <a:lstStyle/>
          <a:p>
            <a:r>
              <a:rPr lang="en-US"/>
              <a:t>Guiding Questions</a:t>
            </a:r>
          </a:p>
        </p:txBody>
      </p:sp>
      <p:sp>
        <p:nvSpPr>
          <p:cNvPr id="66565" name="Rectangle 5"/>
          <p:cNvSpPr>
            <a:spLocks noGrp="1" noChangeArrowheads="1"/>
          </p:cNvSpPr>
          <p:nvPr>
            <p:ph type="body" idx="1"/>
          </p:nvPr>
        </p:nvSpPr>
        <p:spPr/>
        <p:txBody>
          <a:bodyPr/>
          <a:lstStyle/>
          <a:p>
            <a:r>
              <a:rPr lang="en-US"/>
              <a:t>Section 4: Monetary Policy and Macroeconomic Stabilization</a:t>
            </a:r>
          </a:p>
          <a:p>
            <a:pPr lvl="1"/>
            <a:r>
              <a:rPr lang="en-US"/>
              <a:t>How does monetary policy affect economic stability?</a:t>
            </a:r>
          </a:p>
          <a:p>
            <a:pPr lvl="2"/>
            <a:r>
              <a:rPr lang="en-US"/>
              <a:t>The actions taken by the Fed to alter the supply of money in circulation are used to keep the economy stable and avoid the pitfalls of recessions and inflation.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6565">
                                            <p:txEl>
                                              <p:pRg st="2" end="2"/>
                                            </p:txEl>
                                          </p:spTgt>
                                        </p:tgtEl>
                                        <p:attrNameLst>
                                          <p:attrName>style.visibility</p:attrName>
                                        </p:attrNameLst>
                                      </p:cBhvr>
                                      <p:to>
                                        <p:strVal val="visible"/>
                                      </p:to>
                                    </p:set>
                                    <p:anim calcmode="lin" valueType="num">
                                      <p:cBhvr additive="base">
                                        <p:cTn id="7" dur="500" fill="hold"/>
                                        <p:tgtEl>
                                          <p:spTgt spid="6656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en-US"/>
              <a:t>Introduction</a:t>
            </a:r>
          </a:p>
        </p:txBody>
      </p:sp>
      <p:sp>
        <p:nvSpPr>
          <p:cNvPr id="331779" name="Rectangle 3"/>
          <p:cNvSpPr>
            <a:spLocks noGrp="1" noChangeArrowheads="1"/>
          </p:cNvSpPr>
          <p:nvPr>
            <p:ph type="body" idx="1"/>
          </p:nvPr>
        </p:nvSpPr>
        <p:spPr/>
        <p:txBody>
          <a:bodyPr/>
          <a:lstStyle/>
          <a:p>
            <a:r>
              <a:rPr lang="en-US"/>
              <a:t>How does monetary policy affect economic stability?</a:t>
            </a:r>
          </a:p>
          <a:p>
            <a:pPr lvl="1"/>
            <a:r>
              <a:rPr lang="en-US"/>
              <a:t>The timing of monetary policy can help support the Fed’s efforts to create economic stability.</a:t>
            </a:r>
          </a:p>
          <a:p>
            <a:pPr lvl="1"/>
            <a:r>
              <a:rPr lang="en-US"/>
              <a:t>Monetary policy, properly administered, affects the money supply and, in turn, can help create a stable economy.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1779">
                                            <p:txEl>
                                              <p:pRg st="2" end="2"/>
                                            </p:txEl>
                                          </p:spTgt>
                                        </p:tgtEl>
                                        <p:attrNameLst>
                                          <p:attrName>style.visibility</p:attrName>
                                        </p:attrNameLst>
                                      </p:cBhvr>
                                      <p:to>
                                        <p:strVal val="visible"/>
                                      </p:to>
                                    </p:set>
                                    <p:anim calcmode="lin" valueType="num">
                                      <p:cBhvr additive="base">
                                        <p:cTn id="7" dur="500" fill="hold"/>
                                        <p:tgtEl>
                                          <p:spTgt spid="33177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17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r>
              <a:rPr lang="en-US"/>
              <a:t>Monetarism</a:t>
            </a:r>
          </a:p>
        </p:txBody>
      </p:sp>
      <p:sp>
        <p:nvSpPr>
          <p:cNvPr id="309251" name="Rectangle 3"/>
          <p:cNvSpPr>
            <a:spLocks noGrp="1" noChangeArrowheads="1"/>
          </p:cNvSpPr>
          <p:nvPr>
            <p:ph type="body" idx="1"/>
          </p:nvPr>
        </p:nvSpPr>
        <p:spPr/>
        <p:txBody>
          <a:bodyPr/>
          <a:lstStyle/>
          <a:p>
            <a:r>
              <a:rPr lang="en-US"/>
              <a:t>Some economists believe that the money supply is the most important factor in macroeconomic performance. This belief is known as monetarism.</a:t>
            </a:r>
          </a:p>
          <a:p>
            <a:r>
              <a:rPr lang="en-US"/>
              <a:t>Monetary policy alters the supply of money, which, in turn, affects interest rates.</a:t>
            </a:r>
          </a:p>
          <a:p>
            <a:pPr lvl="1"/>
            <a:r>
              <a:rPr lang="en-US"/>
              <a:t> Interest rates affect the level of investment and spending in the economy.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sz="3200"/>
              <a:t>Money Supply and Interest Rates</a:t>
            </a:r>
            <a:endParaRPr lang="en-US"/>
          </a:p>
        </p:txBody>
      </p:sp>
      <p:sp>
        <p:nvSpPr>
          <p:cNvPr id="310275" name="Rectangle 3"/>
          <p:cNvSpPr>
            <a:spLocks noGrp="1" noChangeArrowheads="1"/>
          </p:cNvSpPr>
          <p:nvPr>
            <p:ph type="body" sz="half" idx="1"/>
          </p:nvPr>
        </p:nvSpPr>
        <p:spPr>
          <a:xfrm>
            <a:off x="457200" y="1219200"/>
            <a:ext cx="8458200" cy="4906963"/>
          </a:xfrm>
        </p:spPr>
        <p:txBody>
          <a:bodyPr/>
          <a:lstStyle/>
          <a:p>
            <a:pPr>
              <a:lnSpc>
                <a:spcPct val="90000"/>
              </a:lnSpc>
            </a:pPr>
            <a:r>
              <a:rPr lang="en-US" sz="2800"/>
              <a:t>The cost of money is the interest rate.</a:t>
            </a:r>
          </a:p>
          <a:p>
            <a:pPr>
              <a:lnSpc>
                <a:spcPct val="90000"/>
              </a:lnSpc>
            </a:pPr>
            <a:r>
              <a:rPr lang="en-US" sz="2800"/>
              <a:t>The market for money is like any other market. </a:t>
            </a:r>
          </a:p>
          <a:p>
            <a:pPr lvl="1">
              <a:lnSpc>
                <a:spcPct val="90000"/>
              </a:lnSpc>
            </a:pPr>
            <a:r>
              <a:rPr lang="en-US" sz="2400"/>
              <a:t>If the supply is higher, the price—the interest rates—</a:t>
            </a:r>
            <a:br>
              <a:rPr lang="en-US" sz="2400"/>
            </a:br>
            <a:r>
              <a:rPr lang="en-US" sz="2400"/>
              <a:t>is lower. </a:t>
            </a:r>
          </a:p>
          <a:p>
            <a:pPr lvl="1">
              <a:lnSpc>
                <a:spcPct val="90000"/>
              </a:lnSpc>
            </a:pPr>
            <a:r>
              <a:rPr lang="en-US" sz="2400"/>
              <a:t>If the supply is lower, </a:t>
            </a:r>
            <a:br>
              <a:rPr lang="en-US" sz="2400"/>
            </a:br>
            <a:r>
              <a:rPr lang="en-US" sz="2400"/>
              <a:t>the price—the interest </a:t>
            </a:r>
            <a:br>
              <a:rPr lang="en-US" sz="2400"/>
            </a:br>
            <a:r>
              <a:rPr lang="en-US" sz="2400"/>
              <a:t>rates—is higher.</a:t>
            </a:r>
          </a:p>
          <a:p>
            <a:pPr lvl="1">
              <a:lnSpc>
                <a:spcPct val="90000"/>
              </a:lnSpc>
            </a:pPr>
            <a:r>
              <a:rPr lang="en-US" sz="2400"/>
              <a:t>So, when the money </a:t>
            </a:r>
            <a:br>
              <a:rPr lang="en-US" sz="2400"/>
            </a:br>
            <a:r>
              <a:rPr lang="en-US" sz="2400"/>
              <a:t>supply is high, interest </a:t>
            </a:r>
            <a:br>
              <a:rPr lang="en-US" sz="2400"/>
            </a:br>
            <a:r>
              <a:rPr lang="en-US" sz="2400"/>
              <a:t>rates are low and </a:t>
            </a:r>
            <a:br>
              <a:rPr lang="en-US" sz="2400"/>
            </a:br>
            <a:r>
              <a:rPr lang="en-US" sz="2400"/>
              <a:t>when the money </a:t>
            </a:r>
            <a:br>
              <a:rPr lang="en-US" sz="2400"/>
            </a:br>
            <a:r>
              <a:rPr lang="en-US" sz="2400"/>
              <a:t>supply is low, interest </a:t>
            </a:r>
            <a:br>
              <a:rPr lang="en-US" sz="2400"/>
            </a:br>
            <a:r>
              <a:rPr lang="en-US" sz="2400"/>
              <a:t>rates are high.</a:t>
            </a:r>
          </a:p>
        </p:txBody>
      </p:sp>
      <p:pic>
        <p:nvPicPr>
          <p:cNvPr id="310277" name="Picture 5" descr="c16_s04_p435"/>
          <p:cNvPicPr>
            <a:picLocks noChangeAspect="1" noChangeArrowheads="1"/>
          </p:cNvPicPr>
          <p:nvPr>
            <p:ph sz="half" idx="2"/>
          </p:nvPr>
        </p:nvPicPr>
        <p:blipFill>
          <a:blip r:embed="rId3" cstate="print"/>
          <a:srcRect/>
          <a:stretch>
            <a:fillRect/>
          </a:stretch>
        </p:blipFill>
        <p:spPr>
          <a:xfrm>
            <a:off x="4724400" y="3024188"/>
            <a:ext cx="3810000" cy="2486025"/>
          </a:xfrm>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r>
              <a:rPr lang="en-US"/>
              <a:t>Interest Rates and Spending</a:t>
            </a:r>
          </a:p>
        </p:txBody>
      </p:sp>
      <p:sp>
        <p:nvSpPr>
          <p:cNvPr id="312323" name="Rectangle 3"/>
          <p:cNvSpPr>
            <a:spLocks noGrp="1" noChangeArrowheads="1"/>
          </p:cNvSpPr>
          <p:nvPr>
            <p:ph type="body" idx="1"/>
          </p:nvPr>
        </p:nvSpPr>
        <p:spPr/>
        <p:txBody>
          <a:bodyPr/>
          <a:lstStyle/>
          <a:p>
            <a:pPr>
              <a:lnSpc>
                <a:spcPct val="90000"/>
              </a:lnSpc>
            </a:pPr>
            <a:r>
              <a:rPr lang="en-US" sz="2800"/>
              <a:t>Lower interest rates encourage greater investment spending by business firms because a firm’s cost of borrowing decreases as the interest rate decreases.</a:t>
            </a:r>
          </a:p>
          <a:p>
            <a:pPr lvl="1">
              <a:lnSpc>
                <a:spcPct val="90000"/>
              </a:lnSpc>
            </a:pPr>
            <a:r>
              <a:rPr lang="en-US" sz="2400"/>
              <a:t>Higher interest rates discourage business spending.</a:t>
            </a:r>
          </a:p>
          <a:p>
            <a:pPr>
              <a:lnSpc>
                <a:spcPct val="90000"/>
              </a:lnSpc>
            </a:pPr>
            <a:r>
              <a:rPr lang="en-US" sz="2800"/>
              <a:t>If the economy is experiencing a contraction, the Fed will follow an easy money policy in order to increase the money supply.</a:t>
            </a:r>
          </a:p>
          <a:p>
            <a:pPr>
              <a:lnSpc>
                <a:spcPct val="90000"/>
              </a:lnSpc>
            </a:pPr>
            <a:r>
              <a:rPr lang="en-US" sz="2800"/>
              <a:t>If the economy is experiencing a rapid expansion that may cause inflation, the Fed will introduce a tight money policy to reduce the money supply.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US" sz="3100"/>
              <a:t>Interest Rates and Spending, cont.</a:t>
            </a:r>
            <a:endParaRPr lang="en-US"/>
          </a:p>
        </p:txBody>
      </p:sp>
      <p:sp>
        <p:nvSpPr>
          <p:cNvPr id="313347" name="Rectangle 3"/>
          <p:cNvSpPr>
            <a:spLocks noGrp="1" noChangeArrowheads="1"/>
          </p:cNvSpPr>
          <p:nvPr>
            <p:ph type="body" sz="half" idx="1"/>
          </p:nvPr>
        </p:nvSpPr>
        <p:spPr/>
        <p:txBody>
          <a:bodyPr/>
          <a:lstStyle/>
          <a:p>
            <a:r>
              <a:rPr lang="en-US" sz="2400"/>
              <a:t>An increased money supply will lower interest rates and a decreased money supply will push interest rates upward.</a:t>
            </a:r>
          </a:p>
          <a:p>
            <a:r>
              <a:rPr lang="en-US" sz="2400"/>
              <a:t>In this way, the Fed has a great impact on the economy.</a:t>
            </a:r>
          </a:p>
          <a:p>
            <a:pPr lvl="1"/>
            <a:r>
              <a:rPr lang="en-US" sz="2200"/>
              <a:t>The money supply determines the interest rate and the interest rate determines the level of aggregate demand.</a:t>
            </a:r>
          </a:p>
        </p:txBody>
      </p:sp>
      <p:pic>
        <p:nvPicPr>
          <p:cNvPr id="313349" name="Picture 5" descr="c16_s04_p438"/>
          <p:cNvPicPr>
            <a:picLocks noChangeAspect="1" noChangeArrowheads="1"/>
          </p:cNvPicPr>
          <p:nvPr>
            <p:ph sz="half" idx="2"/>
          </p:nvPr>
        </p:nvPicPr>
        <p:blipFill>
          <a:blip r:embed="rId3" cstate="print"/>
          <a:srcRect/>
          <a:stretch>
            <a:fillRect/>
          </a:stretch>
        </p:blipFill>
        <p:spPr>
          <a:xfrm>
            <a:off x="4648200" y="1435100"/>
            <a:ext cx="4038600" cy="4473575"/>
          </a:xfrm>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en-US"/>
              <a:t>Good Timing</a:t>
            </a:r>
          </a:p>
        </p:txBody>
      </p:sp>
      <p:sp>
        <p:nvSpPr>
          <p:cNvPr id="316419" name="Rectangle 3"/>
          <p:cNvSpPr>
            <a:spLocks noGrp="1" noChangeArrowheads="1"/>
          </p:cNvSpPr>
          <p:nvPr>
            <p:ph type="body" sz="half" idx="1"/>
          </p:nvPr>
        </p:nvSpPr>
        <p:spPr/>
        <p:txBody>
          <a:bodyPr/>
          <a:lstStyle/>
          <a:p>
            <a:pPr>
              <a:lnSpc>
                <a:spcPct val="90000"/>
              </a:lnSpc>
            </a:pPr>
            <a:r>
              <a:rPr lang="en-US" sz="2800"/>
              <a:t>Monetary policy must be carefully timed. </a:t>
            </a:r>
          </a:p>
          <a:p>
            <a:pPr>
              <a:lnSpc>
                <a:spcPct val="90000"/>
              </a:lnSpc>
            </a:pPr>
            <a:r>
              <a:rPr lang="en-US" sz="2800"/>
              <a:t>Policies with good timing achieve economic stability.</a:t>
            </a:r>
          </a:p>
          <a:p>
            <a:pPr lvl="1">
              <a:lnSpc>
                <a:spcPct val="90000"/>
              </a:lnSpc>
            </a:pPr>
            <a:r>
              <a:rPr lang="en-US" sz="2400"/>
              <a:t>Properly timed stabilization policy, which makes peaks a little bit lower and troughs not quite so deep, helps smooth out the business cycle.</a:t>
            </a:r>
          </a:p>
        </p:txBody>
      </p:sp>
      <p:pic>
        <p:nvPicPr>
          <p:cNvPr id="316421" name="Picture 5" descr="c16_s04_p437"/>
          <p:cNvPicPr>
            <a:picLocks noChangeAspect="1" noChangeArrowheads="1"/>
          </p:cNvPicPr>
          <p:nvPr>
            <p:ph sz="half" idx="2"/>
          </p:nvPr>
        </p:nvPicPr>
        <p:blipFill>
          <a:blip r:embed="rId3" cstate="print"/>
          <a:srcRect/>
          <a:stretch>
            <a:fillRect/>
          </a:stretch>
        </p:blipFill>
        <p:spPr>
          <a:xfrm>
            <a:off x="4670425" y="1524000"/>
            <a:ext cx="4016375" cy="4305300"/>
          </a:xfrm>
          <a:noFill/>
          <a:ln/>
        </p:spPr>
      </p:pic>
      <p:pic>
        <p:nvPicPr>
          <p:cNvPr id="316422" name="Picture 6" descr="ClicktoEnlarge"/>
          <p:cNvPicPr>
            <a:picLocks noChangeAspect="1" noChangeArrowheads="1"/>
          </p:cNvPicPr>
          <p:nvPr/>
        </p:nvPicPr>
        <p:blipFill>
          <a:blip r:embed="rId4" cstate="print"/>
          <a:srcRect/>
          <a:stretch>
            <a:fillRect/>
          </a:stretch>
        </p:blipFill>
        <p:spPr bwMode="auto">
          <a:xfrm>
            <a:off x="8429625" y="2486025"/>
            <a:ext cx="333375" cy="333375"/>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r>
              <a:rPr lang="en-US"/>
              <a:t>Bad Timing</a:t>
            </a:r>
          </a:p>
        </p:txBody>
      </p:sp>
      <p:sp>
        <p:nvSpPr>
          <p:cNvPr id="318467" name="Rectangle 3"/>
          <p:cNvSpPr>
            <a:spLocks noGrp="1" noChangeArrowheads="1"/>
          </p:cNvSpPr>
          <p:nvPr>
            <p:ph type="body" sz="half" idx="1"/>
          </p:nvPr>
        </p:nvSpPr>
        <p:spPr>
          <a:xfrm>
            <a:off x="457200" y="1219200"/>
            <a:ext cx="8382000" cy="4906963"/>
          </a:xfrm>
        </p:spPr>
        <p:txBody>
          <a:bodyPr/>
          <a:lstStyle/>
          <a:p>
            <a:pPr>
              <a:lnSpc>
                <a:spcPct val="90000"/>
              </a:lnSpc>
            </a:pPr>
            <a:r>
              <a:rPr lang="en-US" sz="2400"/>
              <a:t>If stabilization policy is </a:t>
            </a:r>
            <a:br>
              <a:rPr lang="en-US" sz="2400"/>
            </a:br>
            <a:r>
              <a:rPr lang="en-US" sz="2400"/>
              <a:t>not timed properly, it can </a:t>
            </a:r>
            <a:br>
              <a:rPr lang="en-US" sz="2400"/>
            </a:br>
            <a:r>
              <a:rPr lang="en-US" sz="2400"/>
              <a:t>make the business cycle </a:t>
            </a:r>
            <a:br>
              <a:rPr lang="en-US" sz="2400"/>
            </a:br>
            <a:r>
              <a:rPr lang="en-US" sz="2400"/>
              <a:t>worse.</a:t>
            </a:r>
          </a:p>
          <a:p>
            <a:pPr>
              <a:lnSpc>
                <a:spcPct val="90000"/>
              </a:lnSpc>
            </a:pPr>
            <a:r>
              <a:rPr lang="en-US" sz="2400"/>
              <a:t>Government economists </a:t>
            </a:r>
            <a:br>
              <a:rPr lang="en-US" sz="2400"/>
            </a:br>
            <a:r>
              <a:rPr lang="en-US" sz="2400"/>
              <a:t>do not realize that a </a:t>
            </a:r>
            <a:br>
              <a:rPr lang="en-US" sz="2400"/>
            </a:br>
            <a:r>
              <a:rPr lang="en-US" sz="2400"/>
              <a:t>contraction is occurring </a:t>
            </a:r>
            <a:br>
              <a:rPr lang="en-US" sz="2400"/>
            </a:br>
            <a:r>
              <a:rPr lang="en-US" sz="2400"/>
              <a:t>until the economy is </a:t>
            </a:r>
            <a:br>
              <a:rPr lang="en-US" sz="2400"/>
            </a:br>
            <a:r>
              <a:rPr lang="en-US" sz="2400"/>
              <a:t>deeply in it.</a:t>
            </a:r>
          </a:p>
          <a:p>
            <a:pPr>
              <a:lnSpc>
                <a:spcPct val="90000"/>
              </a:lnSpc>
            </a:pPr>
            <a:r>
              <a:rPr lang="en-US" sz="2400"/>
              <a:t>It takes time to enact </a:t>
            </a:r>
            <a:br>
              <a:rPr lang="en-US" sz="2400"/>
            </a:br>
            <a:r>
              <a:rPr lang="en-US" sz="2400"/>
              <a:t>expansionary policies and </a:t>
            </a:r>
            <a:br>
              <a:rPr lang="en-US" sz="2400"/>
            </a:br>
            <a:r>
              <a:rPr lang="en-US" sz="2400"/>
              <a:t>by the time these policies </a:t>
            </a:r>
            <a:br>
              <a:rPr lang="en-US" sz="2400"/>
            </a:br>
            <a:r>
              <a:rPr lang="en-US" sz="2400"/>
              <a:t>take place, the economy may be coming out of the recession on its own or businesses may be reluctant to borrow at any new rate.</a:t>
            </a:r>
          </a:p>
        </p:txBody>
      </p:sp>
      <p:pic>
        <p:nvPicPr>
          <p:cNvPr id="318469" name="Picture 5" descr="c16_s04_p437-2"/>
          <p:cNvPicPr>
            <a:picLocks noChangeAspect="1" noChangeArrowheads="1"/>
          </p:cNvPicPr>
          <p:nvPr>
            <p:ph sz="half" idx="2"/>
          </p:nvPr>
        </p:nvPicPr>
        <p:blipFill>
          <a:blip r:embed="rId3" cstate="print"/>
          <a:srcRect/>
          <a:stretch>
            <a:fillRect/>
          </a:stretch>
        </p:blipFill>
        <p:spPr>
          <a:xfrm>
            <a:off x="4746625" y="1219200"/>
            <a:ext cx="3917950" cy="4038600"/>
          </a:xfrm>
          <a:noFill/>
          <a:ln/>
        </p:spPr>
      </p:pic>
      <p:pic>
        <p:nvPicPr>
          <p:cNvPr id="318470" name="Picture 6" descr="ClicktoEnlarge"/>
          <p:cNvPicPr>
            <a:picLocks noChangeAspect="1" noChangeArrowheads="1"/>
          </p:cNvPicPr>
          <p:nvPr/>
        </p:nvPicPr>
        <p:blipFill>
          <a:blip r:embed="rId4" cstate="print"/>
          <a:srcRect/>
          <a:stretch>
            <a:fillRect/>
          </a:stretch>
        </p:blipFill>
        <p:spPr bwMode="auto">
          <a:xfrm>
            <a:off x="8429625" y="1981200"/>
            <a:ext cx="333375" cy="333375"/>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r>
              <a:rPr lang="en-US"/>
              <a:t>Inside Lags</a:t>
            </a:r>
          </a:p>
        </p:txBody>
      </p:sp>
      <p:sp>
        <p:nvSpPr>
          <p:cNvPr id="320515" name="Rectangle 3"/>
          <p:cNvSpPr>
            <a:spLocks noGrp="1" noChangeArrowheads="1"/>
          </p:cNvSpPr>
          <p:nvPr>
            <p:ph type="body" idx="1"/>
          </p:nvPr>
        </p:nvSpPr>
        <p:spPr/>
        <p:txBody>
          <a:bodyPr/>
          <a:lstStyle/>
          <a:p>
            <a:pPr>
              <a:lnSpc>
                <a:spcPct val="90000"/>
              </a:lnSpc>
            </a:pPr>
            <a:r>
              <a:rPr lang="en-US" sz="2800"/>
              <a:t>Problems in the timing of macroeconomic policy are called lags.</a:t>
            </a:r>
          </a:p>
          <a:p>
            <a:pPr>
              <a:lnSpc>
                <a:spcPct val="90000"/>
              </a:lnSpc>
            </a:pPr>
            <a:r>
              <a:rPr lang="en-US" sz="2800"/>
              <a:t>The inside lag is the time it takes to implement monetary policy and occurs for two reasons:</a:t>
            </a:r>
          </a:p>
          <a:p>
            <a:pPr lvl="1">
              <a:lnSpc>
                <a:spcPct val="90000"/>
              </a:lnSpc>
            </a:pPr>
            <a:r>
              <a:rPr lang="en-US" sz="2400"/>
              <a:t>It takes time to identify a problem</a:t>
            </a:r>
          </a:p>
          <a:p>
            <a:pPr lvl="1">
              <a:lnSpc>
                <a:spcPct val="90000"/>
              </a:lnSpc>
            </a:pPr>
            <a:r>
              <a:rPr lang="en-US" sz="2400"/>
              <a:t>Once a problem has been recognized, it can take additional time to enact policies</a:t>
            </a:r>
          </a:p>
          <a:p>
            <a:pPr lvl="1">
              <a:lnSpc>
                <a:spcPct val="90000"/>
              </a:lnSpc>
              <a:buFontTx/>
              <a:buNone/>
            </a:pPr>
            <a:endParaRPr lang="en-US" sz="2400"/>
          </a:p>
          <a:p>
            <a:pPr>
              <a:lnSpc>
                <a:spcPct val="90000"/>
              </a:lnSpc>
            </a:pPr>
            <a:r>
              <a:rPr lang="en-US" sz="2800"/>
              <a:t>The second problem is more severe for fiscal policy than monetary policy because monetary policy is streamlined and does not have to go through Congress and the President.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a:t>Outside Lags</a:t>
            </a:r>
          </a:p>
        </p:txBody>
      </p:sp>
      <p:sp>
        <p:nvSpPr>
          <p:cNvPr id="321539" name="Rectangle 3"/>
          <p:cNvSpPr>
            <a:spLocks noGrp="1" noChangeArrowheads="1"/>
          </p:cNvSpPr>
          <p:nvPr>
            <p:ph type="body" idx="1"/>
          </p:nvPr>
        </p:nvSpPr>
        <p:spPr/>
        <p:txBody>
          <a:bodyPr/>
          <a:lstStyle/>
          <a:p>
            <a:r>
              <a:rPr lang="en-US" sz="2800"/>
              <a:t>The outside lag is the time it takes for monetary policy to have an effect.</a:t>
            </a:r>
          </a:p>
          <a:p>
            <a:pPr lvl="1"/>
            <a:r>
              <a:rPr lang="en-US" sz="2400"/>
              <a:t>Outside lags can be very long for monetary policy since they primarily affect business investment plans.</a:t>
            </a:r>
          </a:p>
          <a:p>
            <a:pPr lvl="1"/>
            <a:r>
              <a:rPr lang="en-US" sz="2400"/>
              <a:t>Because firms may require months or even years to make large investment plans, a change in interest rates may not have its full effect on investment spending for several years.</a:t>
            </a:r>
          </a:p>
          <a:p>
            <a:pPr lvl="1"/>
            <a:r>
              <a:rPr lang="en-US" sz="2400"/>
              <a:t>Because of the political difficulties of implementing fiscal policy, we rely to a greater extent on the Fed to use monetary policy to soften the business cycle.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r>
              <a:rPr lang="en-US"/>
              <a:t>Predicting Business Cycles</a:t>
            </a:r>
          </a:p>
        </p:txBody>
      </p:sp>
      <p:sp>
        <p:nvSpPr>
          <p:cNvPr id="335875" name="Rectangle 3"/>
          <p:cNvSpPr>
            <a:spLocks noGrp="1" noChangeArrowheads="1"/>
          </p:cNvSpPr>
          <p:nvPr>
            <p:ph type="body" idx="1"/>
          </p:nvPr>
        </p:nvSpPr>
        <p:spPr/>
        <p:txBody>
          <a:bodyPr/>
          <a:lstStyle/>
          <a:p>
            <a:pPr>
              <a:lnSpc>
                <a:spcPct val="90000"/>
              </a:lnSpc>
            </a:pPr>
            <a:r>
              <a:rPr lang="en-US"/>
              <a:t>How should policy makers decide when to intervene in the economy?</a:t>
            </a:r>
          </a:p>
          <a:p>
            <a:pPr lvl="1">
              <a:lnSpc>
                <a:spcPct val="90000"/>
              </a:lnSpc>
            </a:pPr>
            <a:r>
              <a:rPr lang="en-US"/>
              <a:t>If an expansionary policy is enacted at the wrong time, it may lead to high inflation. This is the chief danger of using an easy money policy to get the economy out of a recession.</a:t>
            </a:r>
          </a:p>
          <a:p>
            <a:pPr lvl="1">
              <a:lnSpc>
                <a:spcPct val="90000"/>
              </a:lnSpc>
            </a:pPr>
            <a:r>
              <a:rPr lang="en-US"/>
              <a:t>The decision of whether to use monetary policy must be partly based, then, on our expectations of the business cycle.</a:t>
            </a:r>
          </a:p>
          <a:p>
            <a:pPr lvl="1">
              <a:lnSpc>
                <a:spcPct val="90000"/>
              </a:lnSpc>
            </a:pPr>
            <a:r>
              <a:rPr lang="en-US"/>
              <a:t>The length of a recessionary or inflationary period determines how the Fed will respond.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5875">
                                            <p:txEl>
                                              <p:pRg st="3" end="3"/>
                                            </p:txEl>
                                          </p:spTgt>
                                        </p:tgtEl>
                                        <p:attrNameLst>
                                          <p:attrName>style.visibility</p:attrName>
                                        </p:attrNameLst>
                                      </p:cBhvr>
                                      <p:to>
                                        <p:strVal val="visible"/>
                                      </p:to>
                                    </p:set>
                                    <p:anim calcmode="lin" valueType="num">
                                      <p:cBhvr additive="base">
                                        <p:cTn id="7" dur="500" fill="hold"/>
                                        <p:tgtEl>
                                          <p:spTgt spid="33587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58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2176463" y="1279525"/>
            <a:ext cx="184150" cy="366713"/>
          </a:xfrm>
          <a:prstGeom prst="rect">
            <a:avLst/>
          </a:prstGeom>
          <a:noFill/>
          <a:ln w="9525">
            <a:noFill/>
            <a:miter lim="800000"/>
            <a:headEnd/>
            <a:tailEnd/>
          </a:ln>
          <a:effectLst/>
        </p:spPr>
        <p:txBody>
          <a:bodyPr wrap="none">
            <a:spAutoFit/>
          </a:bodyPr>
          <a:lstStyle/>
          <a:p>
            <a:endParaRPr lang="en-US"/>
          </a:p>
        </p:txBody>
      </p:sp>
      <p:sp>
        <p:nvSpPr>
          <p:cNvPr id="2055" name="Rectangle 7"/>
          <p:cNvSpPr>
            <a:spLocks noGrp="1" noChangeArrowheads="1"/>
          </p:cNvSpPr>
          <p:nvPr>
            <p:ph type="ctrTitle"/>
          </p:nvPr>
        </p:nvSpPr>
        <p:spPr/>
        <p:txBody>
          <a:bodyPr/>
          <a:lstStyle/>
          <a:p>
            <a:r>
              <a:rPr lang="en-US"/>
              <a:t>Chapter 16: The Federal Reserve and Monetary Policy </a:t>
            </a:r>
            <a:br>
              <a:rPr lang="en-US"/>
            </a:br>
            <a:r>
              <a:rPr lang="en-US"/>
              <a:t>Section 1</a:t>
            </a:r>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r>
              <a:rPr lang="en-US" sz="3200"/>
              <a:t>Predicting Business Cycles, cont.</a:t>
            </a:r>
            <a:endParaRPr lang="en-US"/>
          </a:p>
        </p:txBody>
      </p:sp>
      <p:sp>
        <p:nvSpPr>
          <p:cNvPr id="337923" name="Rectangle 3"/>
          <p:cNvSpPr>
            <a:spLocks noGrp="1" noChangeArrowheads="1"/>
          </p:cNvSpPr>
          <p:nvPr>
            <p:ph type="body" idx="1"/>
          </p:nvPr>
        </p:nvSpPr>
        <p:spPr/>
        <p:txBody>
          <a:bodyPr/>
          <a:lstStyle/>
          <a:p>
            <a:r>
              <a:rPr lang="en-US"/>
              <a:t>How quickly does the economy self-correct?</a:t>
            </a:r>
          </a:p>
          <a:p>
            <a:pPr lvl="1"/>
            <a:r>
              <a:rPr lang="en-US"/>
              <a:t>Economists’ estimates for the U.S. economy range from two to six years. </a:t>
            </a:r>
          </a:p>
          <a:p>
            <a:pPr lvl="1"/>
            <a:r>
              <a:rPr lang="en-US"/>
              <a:t>Since the economy may take quite a long time to recover on its own from an inflationary peak or a recessionary trough, there is time for policymakers to guide the economy back to stable levels of inputs and outputs.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7923">
                                            <p:txEl>
                                              <p:pRg st="2" end="2"/>
                                            </p:txEl>
                                          </p:spTgt>
                                        </p:tgtEl>
                                        <p:attrNameLst>
                                          <p:attrName>style.visibility</p:attrName>
                                        </p:attrNameLst>
                                      </p:cBhvr>
                                      <p:to>
                                        <p:strVal val="visible"/>
                                      </p:to>
                                    </p:set>
                                    <p:anim calcmode="lin" valueType="num">
                                      <p:cBhvr additive="base">
                                        <p:cTn id="7" dur="500" fill="hold"/>
                                        <p:tgtEl>
                                          <p:spTgt spid="33792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r>
              <a:rPr lang="en-US" sz="3400"/>
              <a:t>Approaches to Monetary Policy</a:t>
            </a:r>
            <a:endParaRPr lang="en-US"/>
          </a:p>
        </p:txBody>
      </p:sp>
      <p:sp>
        <p:nvSpPr>
          <p:cNvPr id="343043" name="Rectangle 3"/>
          <p:cNvSpPr>
            <a:spLocks noGrp="1" noChangeArrowheads="1"/>
          </p:cNvSpPr>
          <p:nvPr>
            <p:ph type="body" idx="1"/>
          </p:nvPr>
        </p:nvSpPr>
        <p:spPr/>
        <p:txBody>
          <a:bodyPr/>
          <a:lstStyle/>
          <a:p>
            <a:r>
              <a:rPr lang="en-US">
                <a:solidFill>
                  <a:schemeClr val="accent2"/>
                </a:solidFill>
              </a:rPr>
              <a:t>Checkpoint: How do the two approaches to monetary policy differ from each other?</a:t>
            </a:r>
            <a:endParaRPr lang="en-US"/>
          </a:p>
          <a:p>
            <a:pPr lvl="1"/>
            <a:r>
              <a:rPr lang="en-US"/>
              <a:t>Interventionist policy, which encourages action, is likely to make the business cycle worse if the economy self-adjusts quickly.</a:t>
            </a:r>
          </a:p>
          <a:p>
            <a:pPr lvl="1"/>
            <a:r>
              <a:rPr lang="en-US"/>
              <a:t>A laissez-faire policy, on the other hand, will recommend against enacting new policies.</a:t>
            </a:r>
          </a:p>
          <a:p>
            <a:pPr lvl="1"/>
            <a:r>
              <a:rPr lang="en-US"/>
              <a:t>The rate of adjustment may also vary over time, making decisions even more difficult.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43043">
                                            <p:txEl>
                                              <p:pRg st="3" end="3"/>
                                            </p:txEl>
                                          </p:spTgt>
                                        </p:tgtEl>
                                        <p:attrNameLst>
                                          <p:attrName>style.visibility</p:attrName>
                                        </p:attrNameLst>
                                      </p:cBhvr>
                                      <p:to>
                                        <p:strVal val="visible"/>
                                      </p:to>
                                    </p:set>
                                    <p:anim calcmode="lin" valueType="num">
                                      <p:cBhvr additive="base">
                                        <p:cTn id="7" dur="500" fill="hold"/>
                                        <p:tgtEl>
                                          <p:spTgt spid="34304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30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Review</a:t>
            </a:r>
          </a:p>
        </p:txBody>
      </p:sp>
      <p:sp>
        <p:nvSpPr>
          <p:cNvPr id="152579" name="Rectangle 3"/>
          <p:cNvSpPr>
            <a:spLocks noGrp="1" noChangeArrowheads="1"/>
          </p:cNvSpPr>
          <p:nvPr>
            <p:ph type="body" idx="1"/>
          </p:nvPr>
        </p:nvSpPr>
        <p:spPr/>
        <p:txBody>
          <a:bodyPr/>
          <a:lstStyle/>
          <a:p>
            <a:r>
              <a:rPr lang="en-US"/>
              <a:t>Now that you have learned how monetary policy effects economic stability, go back and answer the Chapter Essential Question.</a:t>
            </a:r>
          </a:p>
          <a:p>
            <a:pPr lvl="1"/>
            <a:r>
              <a:rPr lang="en-US">
                <a:solidFill>
                  <a:schemeClr val="accent2"/>
                </a:solidFill>
              </a:rPr>
              <a:t>How effective is monetary policy as an economic tool?</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Objectives</a:t>
            </a:r>
          </a:p>
        </p:txBody>
      </p:sp>
      <p:sp>
        <p:nvSpPr>
          <p:cNvPr id="37893" name="Rectangle 5"/>
          <p:cNvSpPr>
            <a:spLocks noGrp="1" noChangeArrowheads="1"/>
          </p:cNvSpPr>
          <p:nvPr>
            <p:ph type="body" idx="1"/>
          </p:nvPr>
        </p:nvSpPr>
        <p:spPr/>
        <p:txBody>
          <a:bodyPr/>
          <a:lstStyle/>
          <a:p>
            <a:pPr marL="609600" indent="-609600">
              <a:buFontTx/>
              <a:buAutoNum type="arabicPeriod"/>
            </a:pPr>
            <a:r>
              <a:rPr lang="en-US" b="1"/>
              <a:t>Describe</a:t>
            </a:r>
            <a:r>
              <a:rPr lang="en-US"/>
              <a:t> banking history in the United States.</a:t>
            </a:r>
          </a:p>
          <a:p>
            <a:pPr marL="609600" indent="-609600">
              <a:buFontTx/>
              <a:buAutoNum type="arabicPeriod"/>
            </a:pPr>
            <a:r>
              <a:rPr lang="en-US" b="1"/>
              <a:t>Explain</a:t>
            </a:r>
            <a:r>
              <a:rPr lang="en-US"/>
              <a:t> why the Federal Reserve Act of 1913 led to further reform.</a:t>
            </a:r>
          </a:p>
          <a:p>
            <a:pPr marL="609600" indent="-609600">
              <a:buFontTx/>
              <a:buAutoNum type="arabicPeriod"/>
            </a:pPr>
            <a:r>
              <a:rPr lang="en-US" b="1"/>
              <a:t>Describe</a:t>
            </a:r>
            <a:r>
              <a:rPr lang="en-US"/>
              <a:t> the structure of the Federal Reserve System.</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Key Terms</a:t>
            </a:r>
          </a:p>
        </p:txBody>
      </p:sp>
      <p:sp>
        <p:nvSpPr>
          <p:cNvPr id="56323" name="Rectangle 3"/>
          <p:cNvSpPr>
            <a:spLocks noGrp="1" noChangeArrowheads="1"/>
          </p:cNvSpPr>
          <p:nvPr>
            <p:ph type="body" idx="1"/>
          </p:nvPr>
        </p:nvSpPr>
        <p:spPr/>
        <p:txBody>
          <a:bodyPr/>
          <a:lstStyle/>
          <a:p>
            <a:pPr>
              <a:lnSpc>
                <a:spcPct val="90000"/>
              </a:lnSpc>
            </a:pPr>
            <a:r>
              <a:rPr lang="en-US" b="1">
                <a:solidFill>
                  <a:srgbClr val="FF0000"/>
                </a:solidFill>
              </a:rPr>
              <a:t>monetary policy</a:t>
            </a:r>
            <a:r>
              <a:rPr lang="en-US">
                <a:solidFill>
                  <a:srgbClr val="FF0000"/>
                </a:solidFill>
              </a:rPr>
              <a:t>:</a:t>
            </a:r>
            <a:r>
              <a:rPr lang="en-US"/>
              <a:t> the actions that the Federal Reserve System takes to influence the level of real GDP and the rate of inflation in the economy</a:t>
            </a:r>
            <a:endParaRPr lang="en-US" b="1">
              <a:solidFill>
                <a:srgbClr val="FF0000"/>
              </a:solidFill>
            </a:endParaRPr>
          </a:p>
          <a:p>
            <a:pPr>
              <a:lnSpc>
                <a:spcPct val="90000"/>
              </a:lnSpc>
            </a:pPr>
            <a:r>
              <a:rPr lang="en-US" b="1">
                <a:solidFill>
                  <a:srgbClr val="FF0000"/>
                </a:solidFill>
              </a:rPr>
              <a:t>reserves:</a:t>
            </a:r>
            <a:r>
              <a:rPr lang="en-US"/>
              <a:t> deposits that a bank keeps readily available as opposed to lending them out</a:t>
            </a:r>
          </a:p>
          <a:p>
            <a:pPr>
              <a:lnSpc>
                <a:spcPct val="90000"/>
              </a:lnSpc>
            </a:pPr>
            <a:r>
              <a:rPr lang="en-US" b="1">
                <a:solidFill>
                  <a:srgbClr val="FF0000"/>
                </a:solidFill>
              </a:rPr>
              <a:t>reserve requirements</a:t>
            </a:r>
            <a:r>
              <a:rPr lang="en-US">
                <a:solidFill>
                  <a:srgbClr val="FF0000"/>
                </a:solidFill>
              </a:rPr>
              <a:t>:</a:t>
            </a:r>
            <a:r>
              <a:rPr lang="en-US"/>
              <a:t> the amount of reserves that banks are required to keep on hand</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bfe61ff2-cda5-4279-8e3e-6a7ed1e8969d"/>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bfe61ff2-cda5-4279-8e3e-6a7ed1e8969d"/>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41301e6b-ebc2-4cb7-90d5-2bf070cfcd25"/>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bfe61ff2-cda5-4279-8e3e-6a7ed1e8969d"/>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bfe61ff2-cda5-4279-8e3e-6a7ed1e8969d"/>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bfe61ff2-cda5-4279-8e3e-6a7ed1e8969d"/>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bfe61ff2-cda5-4279-8e3e-6a7ed1e8969d"/>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41301e6b-ebc2-4cb7-90d5-2bf070cfcd25"/>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bfe61ff2-cda5-4279-8e3e-6a7ed1e8969d"/>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bfe61ff2-cda5-4279-8e3e-6a7ed1e8969d"/>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41301e6b-ebc2-4cb7-90d5-2bf070cfcd25"/>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bfe61ff2-cda5-4279-8e3e-6a7ed1e8969d"/>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bfe61ff2-cda5-4279-8e3e-6a7ed1e8969d"/>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41301e6b-ebc2-4cb7-90d5-2bf070cfcd25"/>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bfe61ff2-cda5-4279-8e3e-6a7ed1e8969d"/>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bfe61ff2-cda5-4279-8e3e-6a7ed1e8969d"/>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bfe61ff2-cda5-4279-8e3e-6a7ed1e8969d"/>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41301e6b-ebc2-4cb7-90d5-2bf070cfcd25"/>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bfe61ff2-cda5-4279-8e3e-6a7ed1e8969d"/>
</p:tagLst>
</file>

<file path=ppt/theme/theme1.xml><?xml version="1.0" encoding="utf-8"?>
<a:theme xmlns:a="http://schemas.openxmlformats.org/drawingml/2006/main" name="Economics_PPT_template">
  <a:themeElements>
    <a:clrScheme name="Economics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onomics_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onomics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onomics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onomics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onomics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onomics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onomics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onomics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onomics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onomics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onomics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onomics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onomics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2004:Templates:My Templates:Economics_PPT_template.pot</Template>
  <TotalTime>1200</TotalTime>
  <Words>3935</Words>
  <Application>Microsoft Office PowerPoint</Application>
  <PresentationFormat>On-screen Show (4:3)</PresentationFormat>
  <Paragraphs>335</Paragraphs>
  <Slides>72</Slides>
  <Notes>29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72</vt:i4>
      </vt:variant>
    </vt:vector>
  </HeadingPairs>
  <TitlesOfParts>
    <vt:vector size="74" baseType="lpstr">
      <vt:lpstr>Arial</vt:lpstr>
      <vt:lpstr>Economics_PPT_template</vt:lpstr>
      <vt:lpstr>Chapter 16: The Federal Reserve and Monetary Policy Opener</vt:lpstr>
      <vt:lpstr>Essential Question</vt:lpstr>
      <vt:lpstr>Guiding Questions</vt:lpstr>
      <vt:lpstr>Guiding Questions</vt:lpstr>
      <vt:lpstr>Guiding Questions</vt:lpstr>
      <vt:lpstr>Guiding Questions</vt:lpstr>
      <vt:lpstr>Chapter 16: The Federal Reserve and Monetary Policy  Section 1</vt:lpstr>
      <vt:lpstr>Objectives</vt:lpstr>
      <vt:lpstr>Key Terms</vt:lpstr>
      <vt:lpstr>Introduction</vt:lpstr>
      <vt:lpstr>What is Monetary Policy?</vt:lpstr>
      <vt:lpstr>Banking History</vt:lpstr>
      <vt:lpstr>Banking History, cont.</vt:lpstr>
      <vt:lpstr>Federal Reserve Act of 1913</vt:lpstr>
      <vt:lpstr>The Fed and the Depression</vt:lpstr>
      <vt:lpstr>A Stronger Fed</vt:lpstr>
      <vt:lpstr>Structure of the Fed</vt:lpstr>
      <vt:lpstr>Former Fed Chairs</vt:lpstr>
      <vt:lpstr>Twelve Federal Reserve Banks</vt:lpstr>
      <vt:lpstr>Member Banks</vt:lpstr>
      <vt:lpstr>The Federal Reserve System</vt:lpstr>
      <vt:lpstr>FOMC</vt:lpstr>
      <vt:lpstr>Review</vt:lpstr>
      <vt:lpstr>Chapter 16: The Federal Reserve and Monetary Policy  Section 2</vt:lpstr>
      <vt:lpstr>Objectives</vt:lpstr>
      <vt:lpstr>Key Terms</vt:lpstr>
      <vt:lpstr>Introduction</vt:lpstr>
      <vt:lpstr>Serving Government</vt:lpstr>
      <vt:lpstr>Banker</vt:lpstr>
      <vt:lpstr>Agent</vt:lpstr>
      <vt:lpstr>Check Clearing</vt:lpstr>
      <vt:lpstr>Supervising Lending Practices</vt:lpstr>
      <vt:lpstr>Lender of Last Resort</vt:lpstr>
      <vt:lpstr>Slide 34</vt:lpstr>
      <vt:lpstr>Regulating the Banking System</vt:lpstr>
      <vt:lpstr>Bank Examinations</vt:lpstr>
      <vt:lpstr>Regulating the Money Supply</vt:lpstr>
      <vt:lpstr>Stabilizing the Economy</vt:lpstr>
      <vt:lpstr>Review</vt:lpstr>
      <vt:lpstr>Chapter 16: The Federal Reserve and Monetary Policy  Section 3</vt:lpstr>
      <vt:lpstr>Objectives</vt:lpstr>
      <vt:lpstr>Key Terms</vt:lpstr>
      <vt:lpstr>Key Terms, cont.</vt:lpstr>
      <vt:lpstr>Introduction</vt:lpstr>
      <vt:lpstr>Money Creation</vt:lpstr>
      <vt:lpstr>Money Creation, cont.</vt:lpstr>
      <vt:lpstr>Money Creation, cont.</vt:lpstr>
      <vt:lpstr>The Money Multiplier</vt:lpstr>
      <vt:lpstr>Reserve Requirements</vt:lpstr>
      <vt:lpstr>The Discount Rate</vt:lpstr>
      <vt:lpstr>The Prime Rate</vt:lpstr>
      <vt:lpstr>Open Market Operations</vt:lpstr>
      <vt:lpstr>Bond Purchases</vt:lpstr>
      <vt:lpstr>Selling Bonds and Evaluating Targets</vt:lpstr>
      <vt:lpstr>Using Monetary Policy Tools</vt:lpstr>
      <vt:lpstr>Review</vt:lpstr>
      <vt:lpstr>Chapter 16: The Federal Reserve and Monetary Policy  Section 4</vt:lpstr>
      <vt:lpstr>Objectives</vt:lpstr>
      <vt:lpstr>Key Terms</vt:lpstr>
      <vt:lpstr>Introduction</vt:lpstr>
      <vt:lpstr>Monetarism</vt:lpstr>
      <vt:lpstr>Money Supply and Interest Rates</vt:lpstr>
      <vt:lpstr>Interest Rates and Spending</vt:lpstr>
      <vt:lpstr>Interest Rates and Spending, cont.</vt:lpstr>
      <vt:lpstr>Good Timing</vt:lpstr>
      <vt:lpstr>Bad Timing</vt:lpstr>
      <vt:lpstr>Inside Lags</vt:lpstr>
      <vt:lpstr>Outside Lags</vt:lpstr>
      <vt:lpstr>Predicting Business Cycles</vt:lpstr>
      <vt:lpstr>Predicting Business Cycles, cont.</vt:lpstr>
      <vt:lpstr>Approaches to Monetary Policy</vt:lpstr>
      <vt:lpstr>Review</vt:lpstr>
    </vt:vector>
  </TitlesOfParts>
  <Company>Six Red Marbles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Droukas</dc:creator>
  <cp:lastModifiedBy>jsprenkle</cp:lastModifiedBy>
  <cp:revision>44</cp:revision>
  <dcterms:created xsi:type="dcterms:W3CDTF">2008-10-22T21:21:43Z</dcterms:created>
  <dcterms:modified xsi:type="dcterms:W3CDTF">2013-07-10T18:23:27Z</dcterms:modified>
</cp:coreProperties>
</file>