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71"/>
  </p:notesMasterIdLst>
  <p:sldIdLst>
    <p:sldId id="256" r:id="rId2"/>
    <p:sldId id="259" r:id="rId3"/>
    <p:sldId id="272" r:id="rId4"/>
    <p:sldId id="271" r:id="rId5"/>
    <p:sldId id="270" r:id="rId6"/>
    <p:sldId id="268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7" autoAdjust="0"/>
    <p:restoredTop sz="82051" autoAdjust="0"/>
  </p:normalViewPr>
  <p:slideViewPr>
    <p:cSldViewPr>
      <p:cViewPr varScale="1">
        <p:scale>
          <a:sx n="90" d="100"/>
          <a:sy n="90" d="100"/>
        </p:scale>
        <p:origin x="-6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DA2573-E9FC-48CC-A795-4BB54FBFFD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C1C0A-5DFE-402B-8C79-A22A15D5852D}" type="slidenum">
              <a:rPr lang="en-US"/>
              <a:pPr/>
              <a:t>2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7E8CD-A59D-4195-A9C1-40CB08A34EDF}" type="slidenum">
              <a:rPr lang="en-US"/>
              <a:pPr/>
              <a:t>27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C3792B-E461-4AD5-8035-2FCC77A1A72E}" type="slidenum">
              <a:rPr lang="en-US"/>
              <a:pPr/>
              <a:t>28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Checkpoint Answer: a single seller in a market, many barriers to entry, supplying a product with no close substitute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77AB0-8730-4E82-BFBA-C0E70AF1061C}" type="slidenum">
              <a:rPr lang="en-US"/>
              <a:pPr/>
              <a:t>29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Answer: Because large, initial costs, like the cost of the factory and machinery, can be spread out among more and more goods as production rises.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AC9C2-0A79-4C9E-8722-AF3732C32B90}" type="slidenum">
              <a:rPr lang="en-US"/>
              <a:pPr/>
              <a:t>30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9C70B8-1953-40B7-A77F-423E8BB845F3}" type="slidenum">
              <a:rPr lang="en-US"/>
              <a:pPr/>
              <a:t>32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Checkpoint Answer: Issuing a patent, granting a franchise, issuing a license, restricting the number of firms in a market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E3E706-4364-4BF1-AAC1-9B2722B8A149}" type="slidenum">
              <a:rPr lang="en-US"/>
              <a:pPr/>
              <a:t>34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A2CC0-2DE4-4A49-BF91-FDF1E996D8B3}" type="slidenum">
              <a:rPr lang="en-US"/>
              <a:pPr/>
              <a:t>35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Answer: Because in a perfectly competitive market, marginal revenue is always equal to price, which benefits the consumer.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E8635-9042-4B13-BB16-494BD5A94919}" type="slidenum">
              <a:rPr lang="en-US"/>
              <a:pPr/>
              <a:t>37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78BCF6-64EA-472A-BB40-4EC7C1ABFBCB}" type="slidenum">
              <a:rPr lang="en-US"/>
              <a:pPr/>
              <a:t>38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Checkpoint Answer: Firms must have some market power, customers must be divided into distinct groups, and buyers must not be in a position in which they can easily resell the good or service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F17005-1290-41B0-AC8F-05A0691F30E0}" type="slidenum">
              <a:rPr lang="en-US"/>
              <a:pPr/>
              <a:t>45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430AA-4032-4C3D-8CEE-3D156F49353A}" type="slidenum">
              <a:rPr lang="en-US"/>
              <a:pPr/>
              <a:t>4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67A55-D698-4881-B400-17F4A6B982DF}" type="slidenum">
              <a:rPr lang="en-US"/>
              <a:pPr/>
              <a:t>47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F48CD-96BC-4699-AB64-C2821F1FE6E9}" type="slidenum">
              <a:rPr lang="en-US"/>
              <a:pPr/>
              <a:t>49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Checkpoint: These firms earn just enough to cover all of their costs and thus, cannot make high profits.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B6F90-C2C0-4836-BDFB-91F23918E488}" type="slidenum">
              <a:rPr lang="en-US"/>
              <a:pPr/>
              <a:t>50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Answers: 1. Because it keeps the numbers of firms in the market at a minimum. 2. Because there are high barriers to entry.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8442B-3A2B-4F21-AF9B-B0B966391A20}" type="slidenum">
              <a:rPr lang="en-US"/>
              <a:pPr/>
              <a:t>53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D5C03-9632-43CE-B840-80C4AD8E8E3C}" type="slidenum">
              <a:rPr lang="en-US"/>
              <a:pPr/>
              <a:t>55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F0F638-4ED0-40FA-B4C7-C739EF5C963A}" type="slidenum">
              <a:rPr lang="en-US"/>
              <a:pPr/>
              <a:t>56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64FA3-EC96-4919-9313-48253BB87A63}" type="slidenum">
              <a:rPr lang="en-US"/>
              <a:pPr/>
              <a:t>57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2D8936-9B4A-416B-8FE9-D120C94E804B}" type="slidenum">
              <a:rPr lang="en-US"/>
              <a:pPr/>
              <a:t>58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FEF74-CA91-4731-9BB9-32C435037964}" type="slidenum">
              <a:rPr lang="en-US"/>
              <a:pPr/>
              <a:t>59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F667D-3E9B-4559-8C22-EA051799C61B}" type="slidenum">
              <a:rPr lang="en-US"/>
              <a:pPr/>
              <a:t>60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1E10F-9849-44DA-8848-414400CC860F}" type="slidenum">
              <a:rPr lang="en-US"/>
              <a:pPr/>
              <a:t>13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219D5-0DBE-4BD6-8CFE-BE2EA644613B}" type="slidenum">
              <a:rPr lang="en-US"/>
              <a:pPr/>
              <a:t>61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4CB6E-5161-47A2-AF4C-BFCEE42939BE}" type="slidenum">
              <a:rPr lang="en-US"/>
              <a:pPr/>
              <a:t>62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70B3A-EBBF-469E-ACDF-22F5989212F4}" type="slidenum">
              <a:rPr lang="en-US"/>
              <a:pPr/>
              <a:t>63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A0D37-543E-41A9-A71F-580CA295CFF2}" type="slidenum">
              <a:rPr lang="en-US"/>
              <a:pPr/>
              <a:t>64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169F07-3DF5-41D3-892D-667F01A71142}" type="slidenum">
              <a:rPr lang="en-US"/>
              <a:pPr/>
              <a:t>65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D2F11D-1E37-45A7-A603-DBA993BCB03A}" type="slidenum">
              <a:rPr lang="en-US"/>
              <a:pPr/>
              <a:t>66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Checkpoint Answer: Once an industry is deregulated, many new firms can enter the market, which increase competition.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4D350-A9FE-4F45-91CD-ADD937C41992}" type="slidenum">
              <a:rPr lang="en-US"/>
              <a:pPr/>
              <a:t>67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077B54-F805-4749-8E50-A0F22523E289}" type="slidenum">
              <a:rPr lang="en-US"/>
              <a:pPr/>
              <a:t>68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B3B55-A35B-4B13-87FB-79D113FAA32D}" type="slidenum">
              <a:rPr lang="en-US"/>
              <a:pPr/>
              <a:t>69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6C837-7801-43B7-98BE-082B614EAC64}" type="slidenum">
              <a:rPr lang="en-US"/>
              <a:pPr/>
              <a:t>15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DB7B8-6BD3-409F-AB6B-3F1E0802F1BE}" type="slidenum">
              <a:rPr lang="en-US"/>
              <a:pPr/>
              <a:t>17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0D8352-71A6-47F6-9474-F372B9814198}" type="slidenum">
              <a:rPr lang="en-US"/>
              <a:pPr/>
              <a:t>18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Checkpoint Answer: Technology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69C9F-5AE7-49AE-8A55-3B6A57ED473B}" type="slidenum">
              <a:rPr lang="en-US"/>
              <a:pPr/>
              <a:t>19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9ABF3-6C2F-4AA7-9FA5-0BB9A3F42812}" type="slidenum">
              <a:rPr lang="en-US"/>
              <a:pPr/>
              <a:t>20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9328E3-CD67-43A2-9B21-3B3DE44A73E0}" type="slidenum">
              <a:rPr lang="en-US"/>
              <a:pPr/>
              <a:t>21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Checkpoint Answer: Based on the producers most efficient use of resources.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7772400" cy="1828800"/>
          </a:xfrm>
          <a:solidFill>
            <a:schemeClr val="bg1">
              <a:alpha val="70000"/>
            </a:schemeClr>
          </a:solidFill>
          <a:effectLst/>
        </p:spPr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248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376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48088"/>
            <a:ext cx="8229600" cy="237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248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248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229600" cy="2376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48088"/>
            <a:ext cx="8229600" cy="237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6248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6477000" y="6543675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1000" b="1">
                <a:solidFill>
                  <a:schemeClr val="bg1"/>
                </a:solidFill>
              </a:rPr>
              <a:t>Slide </a:t>
            </a:r>
            <a:fld id="{28AD744D-F386-42B9-B451-3630B24CE9FA}" type="slidenum">
              <a:rPr lang="en-US" sz="1000" b="1">
                <a:solidFill>
                  <a:schemeClr val="bg1"/>
                </a:solidFill>
              </a:rPr>
              <a:pPr algn="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62471" name="Rectangle 7"/>
          <p:cNvSpPr>
            <a:spLocks noChangeArrowheads="1"/>
          </p:cNvSpPr>
          <p:nvPr userDrawn="1"/>
        </p:nvSpPr>
        <p:spPr bwMode="auto">
          <a:xfrm>
            <a:off x="3276600" y="6553200"/>
            <a:ext cx="255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Copyright </a:t>
            </a:r>
            <a:r>
              <a:rPr lang="en-US" sz="1000" b="1">
                <a:solidFill>
                  <a:schemeClr val="bg1"/>
                </a:solidFill>
                <a:cs typeface="Arial" charset="0"/>
              </a:rPr>
              <a:t>© </a:t>
            </a:r>
            <a:r>
              <a:rPr lang="en-US" sz="1000" b="1">
                <a:solidFill>
                  <a:schemeClr val="bg1"/>
                </a:solidFill>
              </a:rPr>
              <a:t>Pearson Education, Inc.</a:t>
            </a:r>
          </a:p>
        </p:txBody>
      </p:sp>
      <p:sp>
        <p:nvSpPr>
          <p:cNvPr id="62472" name="Rectangle 8"/>
          <p:cNvSpPr>
            <a:spLocks noChangeArrowheads="1"/>
          </p:cNvSpPr>
          <p:nvPr userDrawn="1"/>
        </p:nvSpPr>
        <p:spPr bwMode="auto">
          <a:xfrm>
            <a:off x="0" y="6553200"/>
            <a:ext cx="255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000" b="1">
                <a:solidFill>
                  <a:schemeClr val="bg1"/>
                </a:solidFill>
              </a:rPr>
              <a:t>Chapter 7, Opener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7: Market Structures</a:t>
            </a:r>
            <a:br>
              <a:rPr lang="en-US"/>
            </a:br>
            <a:r>
              <a:rPr lang="en-US"/>
              <a:t>Opener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Terms, cont.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imperfect competition</a:t>
            </a:r>
            <a:r>
              <a:rPr lang="en-US">
                <a:solidFill>
                  <a:srgbClr val="FF0000"/>
                </a:solidFill>
              </a:rPr>
              <a:t>:</a:t>
            </a:r>
            <a:r>
              <a:rPr lang="en-US"/>
              <a:t> a market structure that fails to meet the conditions of perfect competition</a:t>
            </a:r>
          </a:p>
          <a:p>
            <a:r>
              <a:rPr lang="en-US" b="1">
                <a:solidFill>
                  <a:srgbClr val="FF0000"/>
                </a:solidFill>
              </a:rPr>
              <a:t>start-up costs</a:t>
            </a:r>
            <a:r>
              <a:rPr lang="en-US">
                <a:solidFill>
                  <a:srgbClr val="FF0000"/>
                </a:solidFill>
              </a:rPr>
              <a:t>:</a:t>
            </a:r>
            <a:r>
              <a:rPr lang="en-US"/>
              <a:t> the expenses a new business must pay before it can begin to produce and sell goods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are the characteristics of perfect competition?</a:t>
            </a:r>
          </a:p>
          <a:p>
            <a:pPr>
              <a:buFontTx/>
              <a:buNone/>
            </a:pPr>
            <a:endParaRPr lang="en-US"/>
          </a:p>
          <a:p>
            <a:pPr lvl="1"/>
            <a:r>
              <a:rPr lang="en-US"/>
              <a:t>Many buyers and sellers</a:t>
            </a:r>
          </a:p>
          <a:p>
            <a:pPr lvl="1"/>
            <a:r>
              <a:rPr lang="en-US"/>
              <a:t>Identical products</a:t>
            </a:r>
          </a:p>
          <a:p>
            <a:pPr lvl="1"/>
            <a:r>
              <a:rPr lang="en-US"/>
              <a:t>Informed buyers and sellers</a:t>
            </a:r>
          </a:p>
          <a:p>
            <a:pPr lvl="1"/>
            <a:r>
              <a:rPr lang="en-US"/>
              <a:t>Free market entry and exit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Perfect Competition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simplest market structure is perfect competition, also called pure competition.</a:t>
            </a:r>
          </a:p>
          <a:p>
            <a:r>
              <a:rPr lang="en-US"/>
              <a:t>A perfectly competitive market:</a:t>
            </a:r>
          </a:p>
          <a:p>
            <a:pPr lvl="1"/>
            <a:r>
              <a:rPr lang="en-US"/>
              <a:t>Has a large number of firms</a:t>
            </a:r>
          </a:p>
          <a:p>
            <a:pPr lvl="1"/>
            <a:r>
              <a:rPr lang="en-US"/>
              <a:t>Has firms that produce the same product</a:t>
            </a:r>
          </a:p>
          <a:p>
            <a:pPr lvl="1"/>
            <a:r>
              <a:rPr lang="en-US"/>
              <a:t>Assumes the market is in equilibrium</a:t>
            </a:r>
          </a:p>
          <a:p>
            <a:pPr lvl="1"/>
            <a:r>
              <a:rPr lang="en-US"/>
              <a:t>Assumes that firms sell the same product at the same price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Conditions of Perfect Competition</a:t>
            </a: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are only a few perfectly competitive markets in today’s world because these markets must meet four strict conditions:</a:t>
            </a:r>
          </a:p>
          <a:p>
            <a:pPr lvl="1"/>
            <a:r>
              <a:rPr lang="en-US"/>
              <a:t>Many buyers and sellers participating in the market</a:t>
            </a:r>
          </a:p>
          <a:p>
            <a:pPr lvl="1"/>
            <a:r>
              <a:rPr lang="en-US"/>
              <a:t>Sellers offering identical products</a:t>
            </a:r>
          </a:p>
          <a:p>
            <a:pPr lvl="1"/>
            <a:r>
              <a:rPr lang="en-US"/>
              <a:t>Buyers and sellers that are well-informed about products</a:t>
            </a:r>
          </a:p>
          <a:p>
            <a:pPr lvl="1"/>
            <a:r>
              <a:rPr lang="en-US"/>
              <a:t>Sellers are able to enter and exit the market freely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Conditions, cont.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Many buyers and sellers</a:t>
            </a:r>
          </a:p>
          <a:p>
            <a:pPr lvl="1"/>
            <a:r>
              <a:rPr lang="en-US"/>
              <a:t>Perfectly competitive markets must have many buyers and sellers.</a:t>
            </a:r>
          </a:p>
          <a:p>
            <a:pPr lvl="1">
              <a:buFontTx/>
              <a:buNone/>
            </a:pPr>
            <a:endParaRPr lang="en-US"/>
          </a:p>
          <a:p>
            <a:pPr lvl="2"/>
            <a:r>
              <a:rPr lang="en-US"/>
              <a:t>No one person or firm can be so powerful as to influence the total market quantity or market price.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Conditions, cont.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458200" cy="4906963"/>
          </a:xfrm>
        </p:spPr>
        <p:txBody>
          <a:bodyPr/>
          <a:lstStyle/>
          <a:p>
            <a:r>
              <a:rPr lang="en-US" sz="2800"/>
              <a:t>Identical Products</a:t>
            </a:r>
          </a:p>
          <a:p>
            <a:pPr lvl="1"/>
            <a:r>
              <a:rPr lang="en-US" sz="2400"/>
              <a:t>There is no difference in the products sold in a perfectly competitive market.</a:t>
            </a:r>
          </a:p>
          <a:p>
            <a:pPr lvl="1">
              <a:buFontTx/>
              <a:buNone/>
            </a:pPr>
            <a:endParaRPr lang="en-US" sz="2400"/>
          </a:p>
          <a:p>
            <a:pPr lvl="2"/>
            <a:r>
              <a:rPr lang="en-US" sz="2200"/>
              <a:t>These commodities </a:t>
            </a:r>
            <a:br>
              <a:rPr lang="en-US" sz="2200"/>
            </a:br>
            <a:r>
              <a:rPr lang="en-US" sz="2200"/>
              <a:t>include things like </a:t>
            </a:r>
            <a:br>
              <a:rPr lang="en-US" sz="2200"/>
            </a:br>
            <a:r>
              <a:rPr lang="en-US" sz="2200"/>
              <a:t>low-grade gasoline, </a:t>
            </a:r>
            <a:br>
              <a:rPr lang="en-US" sz="2200"/>
            </a:br>
            <a:r>
              <a:rPr lang="en-US" sz="2200"/>
              <a:t>notebook paper, </a:t>
            </a:r>
            <a:br>
              <a:rPr lang="en-US" sz="2200"/>
            </a:br>
            <a:r>
              <a:rPr lang="en-US" sz="2200"/>
              <a:t>and sugar.</a:t>
            </a:r>
          </a:p>
        </p:txBody>
      </p:sp>
      <p:pic>
        <p:nvPicPr>
          <p:cNvPr id="1029" name="Picture 5" descr="c07_s01_p16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62200"/>
            <a:ext cx="4038600" cy="3700463"/>
          </a:xfrm>
        </p:spPr>
      </p:pic>
      <p:pic>
        <p:nvPicPr>
          <p:cNvPr id="1030" name="Picture 6" descr="ClicktoEn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8225" y="2286000"/>
            <a:ext cx="333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Conditions, cont.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Informed buyers and sellers</a:t>
            </a:r>
          </a:p>
          <a:p>
            <a:pPr lvl="1"/>
            <a:r>
              <a:rPr lang="en-US" sz="2400"/>
              <a:t>Under conditions of perfect competition, the market provides the buyer with full information about the product features and its price.</a:t>
            </a:r>
          </a:p>
          <a:p>
            <a:pPr lvl="2"/>
            <a:r>
              <a:rPr lang="en-US" sz="2200"/>
              <a:t>Both buyers and sellers have full disclosure about the product.</a:t>
            </a:r>
          </a:p>
          <a:p>
            <a:pPr lvl="2">
              <a:buFontTx/>
              <a:buNone/>
            </a:pPr>
            <a:endParaRPr lang="en-US" sz="2200"/>
          </a:p>
          <a:p>
            <a:r>
              <a:rPr lang="en-US" sz="2800"/>
              <a:t>Free market entry and exit</a:t>
            </a:r>
          </a:p>
          <a:p>
            <a:pPr lvl="1"/>
            <a:r>
              <a:rPr lang="en-US" sz="2400"/>
              <a:t>It is very easy for sellers to enter and exit in a perfectly competitive market.</a:t>
            </a:r>
          </a:p>
          <a:p>
            <a:pPr lvl="2"/>
            <a:r>
              <a:rPr lang="en-US" sz="2200"/>
              <a:t>Usually they enter when a product is very popular and exit when the demand for that product decreases.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Perfect Competition?</a:t>
            </a:r>
          </a:p>
        </p:txBody>
      </p:sp>
      <p:pic>
        <p:nvPicPr>
          <p:cNvPr id="131078" name="Picture 6" descr="c07_s01_p161_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6613" y="1219200"/>
            <a:ext cx="7470775" cy="4906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Barriers to Entry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chemeClr val="accent2"/>
                </a:solidFill>
              </a:rPr>
              <a:t>Checkpoint: Which barrier to entry can be overcome by education or vocational training?</a:t>
            </a:r>
            <a:endParaRPr lang="en-US" sz="2800"/>
          </a:p>
          <a:p>
            <a:pPr lvl="1"/>
            <a:r>
              <a:rPr lang="en-US" sz="2400"/>
              <a:t>Imperfect competition can come about through barriers to entry.</a:t>
            </a:r>
          </a:p>
          <a:p>
            <a:pPr lvl="1"/>
            <a:r>
              <a:rPr lang="en-US" sz="2400"/>
              <a:t>Common barriers include:</a:t>
            </a:r>
          </a:p>
          <a:p>
            <a:pPr lvl="2"/>
            <a:r>
              <a:rPr lang="en-US" sz="2200" b="1"/>
              <a:t>Start-up costs</a:t>
            </a:r>
            <a:r>
              <a:rPr lang="en-US" sz="2200"/>
              <a:t>: When start-up costs are high it is more difficult for new firms to enter the market. Therefore, markets with high start-up costs are less likely to be perfectly competitive.</a:t>
            </a:r>
          </a:p>
          <a:p>
            <a:pPr lvl="2"/>
            <a:r>
              <a:rPr lang="en-US" sz="2200" b="1"/>
              <a:t>Technology</a:t>
            </a:r>
            <a:r>
              <a:rPr lang="en-US" sz="2200"/>
              <a:t>: Markets that require a high degree of technical knowledge can be difficult to enter into without preparation and study.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Barriers to Entry, cont.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191000"/>
            <a:ext cx="8229600" cy="1966913"/>
          </a:xfrm>
        </p:spPr>
        <p:txBody>
          <a:bodyPr/>
          <a:lstStyle/>
          <a:p>
            <a:r>
              <a:rPr lang="en-US" sz="2400"/>
              <a:t>Landscaping presents no technical challenges and start-up costs are low. However, an auto repair shop requires advanced technical skills and the equipment needed to run the shop makes start-up costs another significant barrier to entry.</a:t>
            </a:r>
          </a:p>
        </p:txBody>
      </p:sp>
      <p:pic>
        <p:nvPicPr>
          <p:cNvPr id="149509" name="Picture 5" descr="c07_s01_p16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066800"/>
            <a:ext cx="6934200" cy="3025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Essential Question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How does competition affect your choices?</a:t>
            </a:r>
          </a:p>
        </p:txBody>
      </p:sp>
      <p:pic>
        <p:nvPicPr>
          <p:cNvPr id="37896" name="Picture 8" descr="c07_s00_QS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" y="2362200"/>
            <a:ext cx="8458200" cy="3824288"/>
          </a:xfrm>
        </p:spPr>
      </p:pic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Prices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Perfectly competitive markets are efficient and competition keeps both prices and production costs low.</a:t>
            </a:r>
          </a:p>
          <a:p>
            <a:pPr lvl="1"/>
            <a:r>
              <a:rPr lang="en-US" sz="2200"/>
              <a:t>In a perfectly competitive market prices correctly represent the opportunity costs of each product.</a:t>
            </a:r>
          </a:p>
          <a:p>
            <a:pPr lvl="1"/>
            <a:r>
              <a:rPr lang="en-US" sz="2200"/>
              <a:t>They are also the lowest sustainable prices possible.</a:t>
            </a:r>
            <a:endParaRPr lang="en-US" sz="2000"/>
          </a:p>
        </p:txBody>
      </p:sp>
      <p:pic>
        <p:nvPicPr>
          <p:cNvPr id="135174" name="Picture 6" descr="c07_s01_p1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539875"/>
            <a:ext cx="4038600" cy="4265613"/>
          </a:xfrm>
        </p:spPr>
      </p:pic>
      <p:pic>
        <p:nvPicPr>
          <p:cNvPr id="135175" name="Picture 7" descr="ActionGraph_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5867400"/>
            <a:ext cx="952500" cy="352425"/>
          </a:xfrm>
          <a:prstGeom prst="rect">
            <a:avLst/>
          </a:prstGeom>
          <a:noFill/>
        </p:spPr>
      </p:pic>
      <p:pic>
        <p:nvPicPr>
          <p:cNvPr id="135176" name="Picture 8" descr="ClicktoEn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58225" y="1447800"/>
            <a:ext cx="333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Checkpoint: How are output decisions made in a perfectly competitive market?</a:t>
            </a:r>
          </a:p>
          <a:p>
            <a:pPr>
              <a:buFontTx/>
              <a:buNone/>
            </a:pPr>
            <a:endParaRPr lang="en-US"/>
          </a:p>
          <a:p>
            <a:pPr lvl="1"/>
            <a:r>
              <a:rPr lang="en-US"/>
              <a:t>Since no supplier in a perfectly competitive market can influence prices, producers make their output decisions based on their most efficient use of resources.</a:t>
            </a: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6156325" y="3548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6096000" y="3733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 that you have learned about the characteristics of perfect competition, go back and answer the Chapter Essential Question.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How does competition affect your choices?</a:t>
            </a:r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7: Market Structures</a:t>
            </a:r>
            <a:br>
              <a:rPr lang="en-US"/>
            </a:br>
            <a:r>
              <a:rPr lang="en-US"/>
              <a:t>Section 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/>
              <a:t>Describe</a:t>
            </a:r>
            <a:r>
              <a:rPr lang="en-US"/>
              <a:t> characteristics and give examples of a monopoly.</a:t>
            </a:r>
          </a:p>
          <a:p>
            <a:pPr marL="609600" indent="-609600">
              <a:buFontTx/>
              <a:buAutoNum type="arabicPeriod"/>
            </a:pPr>
            <a:r>
              <a:rPr lang="en-US" b="1"/>
              <a:t>Describe</a:t>
            </a:r>
            <a:r>
              <a:rPr lang="en-US"/>
              <a:t> how monopolies, including government monopolies, are formed.  </a:t>
            </a:r>
          </a:p>
          <a:p>
            <a:pPr marL="609600" indent="-609600">
              <a:buFontTx/>
              <a:buAutoNum type="arabicPeriod"/>
            </a:pPr>
            <a:r>
              <a:rPr lang="en-US" b="1"/>
              <a:t>Explain</a:t>
            </a:r>
            <a:r>
              <a:rPr lang="en-US"/>
              <a:t> how a firm with a monopoly makes output decisions.</a:t>
            </a:r>
          </a:p>
          <a:p>
            <a:pPr marL="609600" indent="-609600">
              <a:buFontTx/>
              <a:buAutoNum type="arabicPeriod"/>
            </a:pPr>
            <a:r>
              <a:rPr lang="en-US" b="1"/>
              <a:t>Explain</a:t>
            </a:r>
            <a:r>
              <a:rPr lang="en-US"/>
              <a:t> why monopolists sometimes practice price discrimination.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Terms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monopoly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a market in which a single seller dominates 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economies of scale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factors that cause a producer’s average cost per unit to fall as output rises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natural monopoly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a market that runs most efficiently when one large firm supplies all of the output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government monopoly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a monopoly created by the government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Terms, cont.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patent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a license that gives the inventor of a new product the exclusive right to sell it for a specific period of time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franchise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a contract that gives a single firm the right to sell its goods within an exclusive market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license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a government-issued right to operate a business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price discrimination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the division of consumers into groups based on how much they will pay for a good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market power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the ability of a company to control prices and total market output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What are the characteristics of a monopoly?</a:t>
            </a:r>
          </a:p>
          <a:p>
            <a:pPr>
              <a:buFontTx/>
              <a:buNone/>
            </a:pPr>
            <a:endParaRPr lang="en-US" sz="2800"/>
          </a:p>
          <a:p>
            <a:pPr lvl="1"/>
            <a:r>
              <a:rPr lang="en-US" sz="2400"/>
              <a:t>A single seller</a:t>
            </a:r>
          </a:p>
          <a:p>
            <a:pPr lvl="1"/>
            <a:r>
              <a:rPr lang="en-US" sz="2400"/>
              <a:t>Many barriers to entry for new firms</a:t>
            </a:r>
          </a:p>
          <a:p>
            <a:pPr lvl="1"/>
            <a:r>
              <a:rPr lang="en-US" sz="2400"/>
              <a:t>No variety of goods</a:t>
            </a:r>
          </a:p>
          <a:p>
            <a:pPr lvl="1"/>
            <a:r>
              <a:rPr lang="en-US" sz="2400"/>
              <a:t>Complete control over price</a:t>
            </a:r>
          </a:p>
        </p:txBody>
      </p:sp>
      <p:pic>
        <p:nvPicPr>
          <p:cNvPr id="174084" name="Picture 4" descr="c07_s02_p16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19600" y="1674813"/>
            <a:ext cx="4419600" cy="3925887"/>
          </a:xfrm>
        </p:spPr>
      </p:pic>
      <p:pic>
        <p:nvPicPr>
          <p:cNvPr id="174085" name="Picture 5" descr="ClicktoEn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0625" y="1600200"/>
            <a:ext cx="333375" cy="3333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Describing Monopoly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chemeClr val="accent2"/>
                </a:solidFill>
              </a:rPr>
              <a:t>Checkpoint: What are three characteristics of a monopoly?</a:t>
            </a:r>
            <a:endParaRPr lang="en-US" sz="2800"/>
          </a:p>
          <a:p>
            <a:pPr lvl="1"/>
            <a:r>
              <a:rPr lang="en-US" sz="2400"/>
              <a:t>A single seller in a market</a:t>
            </a:r>
          </a:p>
          <a:p>
            <a:pPr lvl="1"/>
            <a:r>
              <a:rPr lang="en-US" sz="2400"/>
              <a:t>Many barriers to entry for new firms</a:t>
            </a:r>
          </a:p>
          <a:p>
            <a:pPr lvl="1"/>
            <a:r>
              <a:rPr lang="en-US" sz="2400"/>
              <a:t>Supplying a unique product with no close substitute</a:t>
            </a:r>
          </a:p>
          <a:p>
            <a:pPr lvl="1">
              <a:buFontTx/>
              <a:buNone/>
            </a:pPr>
            <a:endParaRPr lang="en-US" sz="2400"/>
          </a:p>
          <a:p>
            <a:r>
              <a:rPr lang="en-US" sz="2800"/>
              <a:t>Since they have the market cornered for a particular good or service, monopolies can change high prices and the quantity of goods is lower than it would be in a competitive market.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Economies of Scale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Different market conditions can create different types of economies.</a:t>
            </a:r>
          </a:p>
          <a:p>
            <a:pPr>
              <a:lnSpc>
                <a:spcPct val="90000"/>
              </a:lnSpc>
            </a:pPr>
            <a:r>
              <a:rPr lang="en-US" sz="2800"/>
              <a:t>Some monopolies enjoy what is known as economies of scale - characteristics that cause a producer’s average cost to drop as production rises.</a:t>
            </a:r>
          </a:p>
          <a:p>
            <a:pPr lvl="1">
              <a:lnSpc>
                <a:spcPct val="90000"/>
              </a:lnSpc>
            </a:pPr>
            <a:r>
              <a:rPr lang="en-US" sz="2600">
                <a:solidFill>
                  <a:schemeClr val="accent2"/>
                </a:solidFill>
              </a:rPr>
              <a:t>Why do </a:t>
            </a:r>
            <a:br>
              <a:rPr lang="en-US" sz="2600">
                <a:solidFill>
                  <a:schemeClr val="accent2"/>
                </a:solidFill>
              </a:rPr>
            </a:br>
            <a:r>
              <a:rPr lang="en-US" sz="2600">
                <a:solidFill>
                  <a:schemeClr val="accent2"/>
                </a:solidFill>
              </a:rPr>
              <a:t>production </a:t>
            </a:r>
            <a:br>
              <a:rPr lang="en-US" sz="2600">
                <a:solidFill>
                  <a:schemeClr val="accent2"/>
                </a:solidFill>
              </a:rPr>
            </a:br>
            <a:r>
              <a:rPr lang="en-US" sz="2600">
                <a:solidFill>
                  <a:schemeClr val="accent2"/>
                </a:solidFill>
              </a:rPr>
              <a:t>costs fall as </a:t>
            </a:r>
            <a:br>
              <a:rPr lang="en-US" sz="2600">
                <a:solidFill>
                  <a:schemeClr val="accent2"/>
                </a:solidFill>
              </a:rPr>
            </a:br>
            <a:r>
              <a:rPr lang="en-US" sz="2600">
                <a:solidFill>
                  <a:schemeClr val="accent2"/>
                </a:solidFill>
              </a:rPr>
              <a:t>output </a:t>
            </a:r>
            <a:br>
              <a:rPr lang="en-US" sz="2600">
                <a:solidFill>
                  <a:schemeClr val="accent2"/>
                </a:solidFill>
              </a:rPr>
            </a:br>
            <a:r>
              <a:rPr lang="en-US" sz="2600">
                <a:solidFill>
                  <a:schemeClr val="accent2"/>
                </a:solidFill>
              </a:rPr>
              <a:t>increases in </a:t>
            </a:r>
            <a:br>
              <a:rPr lang="en-US" sz="2600">
                <a:solidFill>
                  <a:schemeClr val="accent2"/>
                </a:solidFill>
              </a:rPr>
            </a:br>
            <a:r>
              <a:rPr lang="en-US" sz="2600">
                <a:solidFill>
                  <a:schemeClr val="accent2"/>
                </a:solidFill>
              </a:rPr>
              <a:t>an economy </a:t>
            </a:r>
            <a:br>
              <a:rPr lang="en-US" sz="2600">
                <a:solidFill>
                  <a:schemeClr val="accent2"/>
                </a:solidFill>
              </a:rPr>
            </a:br>
            <a:r>
              <a:rPr lang="en-US" sz="2600">
                <a:solidFill>
                  <a:schemeClr val="accent2"/>
                </a:solidFill>
              </a:rPr>
              <a:t>of scale?</a:t>
            </a:r>
          </a:p>
        </p:txBody>
      </p:sp>
      <p:pic>
        <p:nvPicPr>
          <p:cNvPr id="142341" name="Picture 5" descr="c07_s02_p16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24200" y="3505200"/>
            <a:ext cx="5791200" cy="2794000"/>
          </a:xfrm>
        </p:spPr>
      </p:pic>
      <p:pic>
        <p:nvPicPr>
          <p:cNvPr id="142342" name="Picture 6" descr="ClicktoEn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86825" y="3429000"/>
            <a:ext cx="333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Guiding Questions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Section 1: Perfect Competition</a:t>
            </a:r>
          </a:p>
          <a:p>
            <a:pPr lvl="1"/>
            <a:r>
              <a:rPr lang="en-US"/>
              <a:t>What are the characteristics of perfect competition?</a:t>
            </a:r>
          </a:p>
          <a:p>
            <a:pPr lvl="2"/>
            <a:r>
              <a:rPr lang="en-US"/>
              <a:t>Perfectly competitive markets are characterized by many firms, no variety in product, no barriers to entry, and no control over prices.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Monopolies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458200" cy="4906963"/>
          </a:xfrm>
        </p:spPr>
        <p:txBody>
          <a:bodyPr/>
          <a:lstStyle/>
          <a:p>
            <a:r>
              <a:rPr lang="en-US" sz="2800"/>
              <a:t>Another type of monopoly is a natural monopoly. </a:t>
            </a:r>
          </a:p>
          <a:p>
            <a:r>
              <a:rPr lang="en-US" sz="2800"/>
              <a:t>Public water is an example of a natural monopoly.</a:t>
            </a:r>
          </a:p>
          <a:p>
            <a:pPr lvl="1"/>
            <a:r>
              <a:rPr lang="en-US" sz="2600"/>
              <a:t>If water were a part of the competitive market, different companies would spend large sums </a:t>
            </a:r>
            <a:br>
              <a:rPr lang="en-US" sz="2600"/>
            </a:br>
            <a:r>
              <a:rPr lang="en-US" sz="2600"/>
              <a:t>of money to dig </a:t>
            </a:r>
            <a:br>
              <a:rPr lang="en-US" sz="2600"/>
            </a:br>
            <a:r>
              <a:rPr lang="en-US" sz="2600"/>
              <a:t>reservoirs - more </a:t>
            </a:r>
            <a:br>
              <a:rPr lang="en-US" sz="2600"/>
            </a:br>
            <a:r>
              <a:rPr lang="en-US" sz="2600"/>
              <a:t>land and water </a:t>
            </a:r>
            <a:br>
              <a:rPr lang="en-US" sz="2600"/>
            </a:br>
            <a:r>
              <a:rPr lang="en-US" sz="2600"/>
              <a:t>would be used than </a:t>
            </a:r>
            <a:br>
              <a:rPr lang="en-US" sz="2600"/>
            </a:br>
            <a:r>
              <a:rPr lang="en-US" sz="2600"/>
              <a:t>necessary. It would </a:t>
            </a:r>
            <a:br>
              <a:rPr lang="en-US" sz="2600"/>
            </a:br>
            <a:r>
              <a:rPr lang="en-US" sz="2600"/>
              <a:t>be very inefficient.</a:t>
            </a:r>
          </a:p>
        </p:txBody>
      </p:sp>
      <p:pic>
        <p:nvPicPr>
          <p:cNvPr id="144389" name="Picture 5" descr="c07_s02_p1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3190875"/>
            <a:ext cx="4267200" cy="3024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Monopolies, cont.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Technology can sometimes destroy a natural monopoly.</a:t>
            </a:r>
          </a:p>
          <a:p>
            <a:pPr>
              <a:buFontTx/>
              <a:buNone/>
            </a:pPr>
            <a:endParaRPr lang="en-US"/>
          </a:p>
          <a:p>
            <a:pPr lvl="1"/>
            <a:r>
              <a:rPr lang="en-US"/>
              <a:t>A new innovation can cut fixed costs and make small companies as efficient as one large firm.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Government Monopolies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chemeClr val="accent2"/>
                </a:solidFill>
              </a:rPr>
              <a:t>Checkpoint: What government actions can lead to the creation of monopolies?</a:t>
            </a:r>
            <a:endParaRPr lang="en-US" sz="2800"/>
          </a:p>
          <a:p>
            <a:pPr lvl="1"/>
            <a:r>
              <a:rPr lang="en-US" sz="2400"/>
              <a:t>Issuing a patent - gives a company exclusive rights to sell a new good or service for a particular period of time.</a:t>
            </a:r>
          </a:p>
          <a:p>
            <a:pPr lvl="1"/>
            <a:r>
              <a:rPr lang="en-US" sz="2400"/>
              <a:t>Granting a franchise - gives a single firm the right to sell its goods within an exclusive market</a:t>
            </a:r>
          </a:p>
          <a:p>
            <a:pPr lvl="1"/>
            <a:r>
              <a:rPr lang="en-US" sz="2400"/>
              <a:t>Issuing a license - allows firms to operate a business, especially where scarce resources are involved</a:t>
            </a:r>
          </a:p>
          <a:p>
            <a:pPr lvl="1"/>
            <a:r>
              <a:rPr lang="en-US" sz="2400"/>
              <a:t>Restricting the number of firms in a market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Monopolist’s Dilemma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Monopolists look at the big picture and try to maximize profits, which usually means they produce fewer goods at higher prices.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 monopolist’s dilemma can be viewed in terms of demand.</a:t>
            </a:r>
          </a:p>
          <a:p>
            <a:pPr lvl="1">
              <a:lnSpc>
                <a:spcPct val="90000"/>
              </a:lnSpc>
            </a:pPr>
            <a:r>
              <a:rPr lang="en-US"/>
              <a:t>The law of demand states that buyers will demand more of a good at lower prices.</a:t>
            </a:r>
          </a:p>
          <a:p>
            <a:pPr lvl="1">
              <a:lnSpc>
                <a:spcPct val="90000"/>
              </a:lnSpc>
            </a:pPr>
            <a:r>
              <a:rPr lang="en-US"/>
              <a:t>BUT the more a monopolist produces, the less they will receive in profits.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Falling Marginal Revenue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One of the key differences between monopolies and perfect competition is that in a perfectly competitive market, marginal revenue is always the same as price, and each firm receives the same price no matter how much it produces.</a:t>
            </a:r>
          </a:p>
          <a:p>
            <a:r>
              <a:rPr lang="en-US" sz="2400"/>
              <a:t>Neither assumption is true in a monopoly.</a:t>
            </a:r>
          </a:p>
        </p:txBody>
      </p:sp>
      <p:pic>
        <p:nvPicPr>
          <p:cNvPr id="147461" name="Picture 5" descr="c07_s02_p17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0638" y="3748088"/>
            <a:ext cx="6561137" cy="2378075"/>
          </a:xfrm>
        </p:spPr>
      </p:pic>
      <p:pic>
        <p:nvPicPr>
          <p:cNvPr id="147462" name="Picture 6" descr="ClicktoEn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3733800"/>
            <a:ext cx="333375" cy="333375"/>
          </a:xfrm>
          <a:prstGeom prst="rect">
            <a:avLst/>
          </a:prstGeom>
          <a:noFill/>
        </p:spPr>
      </p:pic>
      <p:pic>
        <p:nvPicPr>
          <p:cNvPr id="147463" name="Picture 7" descr="ActionGrap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562600"/>
            <a:ext cx="952500" cy="35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a Price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The graph to the right shows how prices are set in a monopoly.</a:t>
            </a:r>
          </a:p>
          <a:p>
            <a:r>
              <a:rPr lang="en-US" sz="2400"/>
              <a:t>The marginal revenue curve is in blue, the demand curve is in red, and the marginal cost in green.</a:t>
            </a:r>
          </a:p>
          <a:p>
            <a:pPr lvl="1"/>
            <a:r>
              <a:rPr lang="en-US" sz="2200">
                <a:solidFill>
                  <a:schemeClr val="accent2"/>
                </a:solidFill>
              </a:rPr>
              <a:t>How does point </a:t>
            </a:r>
            <a:r>
              <a:rPr lang="en-US" sz="2200" i="1">
                <a:solidFill>
                  <a:schemeClr val="accent2"/>
                </a:solidFill>
              </a:rPr>
              <a:t>c </a:t>
            </a:r>
            <a:r>
              <a:rPr lang="en-US" sz="2200">
                <a:solidFill>
                  <a:schemeClr val="accent2"/>
                </a:solidFill>
              </a:rPr>
              <a:t>show the benefits to consumers in a perfectly competitive market?</a:t>
            </a:r>
            <a:endParaRPr lang="en-US" sz="2000"/>
          </a:p>
        </p:txBody>
      </p:sp>
      <p:pic>
        <p:nvPicPr>
          <p:cNvPr id="149509" name="Picture 5" descr="c07_s02_p17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709738"/>
            <a:ext cx="4038600" cy="3925887"/>
          </a:xfrm>
        </p:spPr>
      </p:pic>
      <p:pic>
        <p:nvPicPr>
          <p:cNvPr id="149510" name="Picture 6" descr="ClicktoEn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8225" y="1647825"/>
            <a:ext cx="333375" cy="333375"/>
          </a:xfrm>
          <a:prstGeom prst="rect">
            <a:avLst/>
          </a:prstGeom>
          <a:noFill/>
        </p:spPr>
      </p:pic>
      <p:pic>
        <p:nvPicPr>
          <p:cNvPr id="149511" name="Picture 7" descr="ActionGrap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5715000"/>
            <a:ext cx="952500" cy="35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Price Discrimination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many cases, the monopolist charges the same price to all customers. </a:t>
            </a:r>
          </a:p>
          <a:p>
            <a:r>
              <a:rPr lang="en-US"/>
              <a:t>But in some instances, the monopolist may be able to charge different prices to different groups. This is known as price discrimination.</a:t>
            </a:r>
          </a:p>
          <a:p>
            <a:pPr lvl="1"/>
            <a:r>
              <a:rPr lang="en-US"/>
              <a:t>Price discrimination is based on the idea that each customer has a maximum price that he or she will pay for a good.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Targeted Discounts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There are many targeted discounts available to particular groups, including:</a:t>
            </a:r>
          </a:p>
          <a:p>
            <a:pPr lvl="1"/>
            <a:r>
              <a:rPr lang="en-US" sz="2400"/>
              <a:t>Discounted airline fairs</a:t>
            </a:r>
          </a:p>
          <a:p>
            <a:pPr lvl="1"/>
            <a:r>
              <a:rPr lang="en-US" sz="2400"/>
              <a:t>Senior citizen and student discounts</a:t>
            </a:r>
          </a:p>
          <a:p>
            <a:pPr lvl="1"/>
            <a:r>
              <a:rPr lang="en-US" sz="2400"/>
              <a:t>Children fly or stay free promotions</a:t>
            </a:r>
          </a:p>
        </p:txBody>
      </p:sp>
      <p:pic>
        <p:nvPicPr>
          <p:cNvPr id="152581" name="Picture 5" descr="c07_s02_p17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1014413"/>
            <a:ext cx="5943600" cy="2786062"/>
          </a:xfrm>
        </p:spPr>
      </p:pic>
      <p:pic>
        <p:nvPicPr>
          <p:cNvPr id="152582" name="Picture 6" descr="ClicktoEn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90600"/>
            <a:ext cx="333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Limits of Price Discrimination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chemeClr val="accent2"/>
                </a:solidFill>
              </a:rPr>
              <a:t>Checkpoint: What three conditions must a market meet in order for price discrimination to work?</a:t>
            </a:r>
            <a:endParaRPr lang="en-US" sz="2800"/>
          </a:p>
          <a:p>
            <a:pPr lvl="1"/>
            <a:r>
              <a:rPr lang="en-US" sz="2400"/>
              <a:t>Firms must have some market power</a:t>
            </a:r>
          </a:p>
          <a:p>
            <a:pPr lvl="1"/>
            <a:r>
              <a:rPr lang="en-US" sz="2400"/>
              <a:t>Customers must be divided into distinct groups</a:t>
            </a:r>
          </a:p>
          <a:p>
            <a:pPr lvl="1"/>
            <a:r>
              <a:rPr lang="en-US" sz="2400"/>
              <a:t>Buyers must not be in a position in which they can easily resell the good or service</a:t>
            </a:r>
          </a:p>
          <a:p>
            <a:pPr lvl="1">
              <a:buFontTx/>
              <a:buNone/>
            </a:pPr>
            <a:endParaRPr lang="en-US" sz="2400"/>
          </a:p>
          <a:p>
            <a:r>
              <a:rPr lang="en-US" sz="2800"/>
              <a:t>Most forms of price discrimination are legal, but some firms use price discrimination to drive other firms out of business, which is illegal.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 that you have learned the characteristics of a monopoly, go back and answer the Chapter Essential Question.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How does competition affect your choices?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Guiding Questions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Section 2: Monopoly</a:t>
            </a:r>
          </a:p>
          <a:p>
            <a:pPr lvl="1"/>
            <a:r>
              <a:rPr lang="en-US"/>
              <a:t>What are the characteristics of a monopoly?</a:t>
            </a:r>
          </a:p>
          <a:p>
            <a:pPr lvl="2"/>
            <a:r>
              <a:rPr lang="en-US"/>
              <a:t>Monopolies are characterized by a single firm, no variety in product, total barriers to entry, and complete control over prices.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7: Market Structures</a:t>
            </a:r>
            <a:br>
              <a:rPr lang="en-US"/>
            </a:br>
            <a:r>
              <a:rPr lang="en-US"/>
              <a:t>Section 3</a:t>
            </a:r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/>
              <a:t>Describe</a:t>
            </a:r>
            <a:r>
              <a:rPr lang="en-US"/>
              <a:t> characteristics and give examples of monopolistic competition.</a:t>
            </a:r>
          </a:p>
          <a:p>
            <a:pPr marL="609600" indent="-609600">
              <a:buFontTx/>
              <a:buAutoNum type="arabicPeriod"/>
            </a:pPr>
            <a:r>
              <a:rPr lang="en-US" b="1"/>
              <a:t>Explain</a:t>
            </a:r>
            <a:r>
              <a:rPr lang="en-US"/>
              <a:t> how firms compete without lowering prices.  </a:t>
            </a:r>
          </a:p>
          <a:p>
            <a:pPr marL="609600" indent="-609600">
              <a:buFontTx/>
              <a:buAutoNum type="arabicPeriod"/>
            </a:pPr>
            <a:r>
              <a:rPr lang="en-US" b="1"/>
              <a:t>Understand</a:t>
            </a:r>
            <a:r>
              <a:rPr lang="en-US"/>
              <a:t> how firms in a monopolistically competitive market </a:t>
            </a:r>
            <a:br>
              <a:rPr lang="en-US"/>
            </a:br>
            <a:r>
              <a:rPr lang="en-US"/>
              <a:t>set output.</a:t>
            </a:r>
          </a:p>
          <a:p>
            <a:pPr marL="609600" indent="-609600">
              <a:buFontTx/>
              <a:buAutoNum type="arabicPeriod"/>
            </a:pPr>
            <a:r>
              <a:rPr lang="en-US" b="1"/>
              <a:t>Describe</a:t>
            </a:r>
            <a:r>
              <a:rPr lang="en-US"/>
              <a:t> characteristics and give examples of oligopoly.</a:t>
            </a:r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Terms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monopolistic competition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a market structure in which many companies sell products that are similar but not identical 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differentiation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making a product different from other, similar products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FF0000"/>
                </a:solidFill>
              </a:rPr>
              <a:t>nonprice</a:t>
            </a:r>
            <a:r>
              <a:rPr lang="en-US" b="1" dirty="0">
                <a:solidFill>
                  <a:srgbClr val="FF0000"/>
                </a:solidFill>
              </a:rPr>
              <a:t> competition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a way to attract customers through style, service, or location, but not a lower price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oligopoly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a market structure in which a few large firms dominate a market</a:t>
            </a:r>
          </a:p>
        </p:txBody>
      </p:sp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Terms, cont.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>
                <a:solidFill>
                  <a:srgbClr val="FF0000"/>
                </a:solidFill>
              </a:rPr>
              <a:t>price war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a series of competitive price cuts that lowers the market price below the cost of production</a:t>
            </a:r>
          </a:p>
          <a:p>
            <a:r>
              <a:rPr lang="en-US" sz="2800" b="1">
                <a:solidFill>
                  <a:srgbClr val="FF0000"/>
                </a:solidFill>
              </a:rPr>
              <a:t>collusion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an illegal agreement among firms to divide the market, set prices, or limit production</a:t>
            </a:r>
          </a:p>
          <a:p>
            <a:r>
              <a:rPr lang="en-US" sz="2800" b="1">
                <a:solidFill>
                  <a:srgbClr val="FF0000"/>
                </a:solidFill>
              </a:rPr>
              <a:t>price fixing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an agreement among firms to charge one price for the same good</a:t>
            </a:r>
          </a:p>
          <a:p>
            <a:r>
              <a:rPr lang="en-US" sz="2800" b="1">
                <a:solidFill>
                  <a:srgbClr val="FF0000"/>
                </a:solidFill>
              </a:rPr>
              <a:t>cartel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a formal organization of producers that agree to coordinate prices and production</a:t>
            </a:r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What are the characteristics of monopolistic competition and oligopoly?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Monopolistic Competition</a:t>
            </a:r>
          </a:p>
          <a:p>
            <a:pPr lvl="2">
              <a:lnSpc>
                <a:spcPct val="90000"/>
              </a:lnSpc>
            </a:pPr>
            <a:r>
              <a:rPr lang="en-US" sz="2200"/>
              <a:t>Many firms in the market</a:t>
            </a:r>
          </a:p>
          <a:p>
            <a:pPr lvl="2">
              <a:lnSpc>
                <a:spcPct val="90000"/>
              </a:lnSpc>
            </a:pPr>
            <a:r>
              <a:rPr lang="en-US" sz="2200"/>
              <a:t>Some variety of goods</a:t>
            </a:r>
          </a:p>
          <a:p>
            <a:pPr lvl="2">
              <a:lnSpc>
                <a:spcPct val="90000"/>
              </a:lnSpc>
            </a:pPr>
            <a:r>
              <a:rPr lang="en-US" sz="2200"/>
              <a:t>Minimal barriers to entry</a:t>
            </a:r>
          </a:p>
          <a:p>
            <a:pPr lvl="2">
              <a:lnSpc>
                <a:spcPct val="90000"/>
              </a:lnSpc>
            </a:pPr>
            <a:r>
              <a:rPr lang="en-US" sz="2200"/>
              <a:t>Little control over prices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400"/>
              <a:t>Oligopoly</a:t>
            </a:r>
          </a:p>
          <a:p>
            <a:pPr lvl="2">
              <a:lnSpc>
                <a:spcPct val="90000"/>
              </a:lnSpc>
            </a:pPr>
            <a:r>
              <a:rPr lang="en-US" sz="2200"/>
              <a:t>Few firms in the market</a:t>
            </a:r>
          </a:p>
          <a:p>
            <a:pPr lvl="2">
              <a:lnSpc>
                <a:spcPct val="90000"/>
              </a:lnSpc>
            </a:pPr>
            <a:r>
              <a:rPr lang="en-US" sz="2200"/>
              <a:t>Some variety of goods</a:t>
            </a:r>
          </a:p>
          <a:p>
            <a:pPr lvl="2">
              <a:lnSpc>
                <a:spcPct val="90000"/>
              </a:lnSpc>
            </a:pPr>
            <a:r>
              <a:rPr lang="en-US" sz="2200"/>
              <a:t>Many barriers to entry</a:t>
            </a:r>
          </a:p>
          <a:p>
            <a:pPr lvl="2">
              <a:lnSpc>
                <a:spcPct val="90000"/>
              </a:lnSpc>
            </a:pPr>
            <a:r>
              <a:rPr lang="en-US" sz="2200"/>
              <a:t>Some control over prices</a:t>
            </a:r>
            <a:endParaRPr lang="en-US" sz="2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Monopolistic Competition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In monopolistic competition, many companies compete in an open market to sell similar, but not identical, products.</a:t>
            </a:r>
          </a:p>
          <a:p>
            <a:r>
              <a:rPr lang="en-US" sz="2400"/>
              <a:t>Common examples or monopolistically competitive firms are:</a:t>
            </a:r>
          </a:p>
          <a:p>
            <a:pPr lvl="1"/>
            <a:r>
              <a:rPr lang="en-US" sz="2200"/>
              <a:t>Bagel shops</a:t>
            </a:r>
          </a:p>
          <a:p>
            <a:pPr lvl="1"/>
            <a:r>
              <a:rPr lang="en-US" sz="2200"/>
              <a:t>Gas stations</a:t>
            </a:r>
          </a:p>
          <a:p>
            <a:pPr lvl="1"/>
            <a:r>
              <a:rPr lang="en-US" sz="2200"/>
              <a:t>Retail stores</a:t>
            </a:r>
            <a:endParaRPr lang="en-US" sz="2000"/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4708525" y="4948238"/>
            <a:ext cx="40195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/>
              <a:t>The market for jeans is </a:t>
            </a:r>
            <a:br>
              <a:rPr lang="en-US" sz="2200"/>
            </a:br>
            <a:r>
              <a:rPr lang="en-US" sz="2200"/>
              <a:t>monopolistically competitive </a:t>
            </a:r>
            <a:br>
              <a:rPr lang="en-US" sz="2200"/>
            </a:br>
            <a:r>
              <a:rPr lang="en-US" sz="2200"/>
              <a:t>because jeans can vary by </a:t>
            </a:r>
            <a:br>
              <a:rPr lang="en-US" sz="2200"/>
            </a:br>
            <a:r>
              <a:rPr lang="en-US" sz="2200"/>
              <a:t>size, color, style, and designer.</a:t>
            </a:r>
          </a:p>
        </p:txBody>
      </p:sp>
      <p:pic>
        <p:nvPicPr>
          <p:cNvPr id="159750" name="Picture 6" descr="c07_s03_p1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43525" y="1219200"/>
            <a:ext cx="2646363" cy="35814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Monopolistic Competition Conditions</a:t>
            </a:r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Many Firms</a:t>
            </a:r>
            <a:endParaRPr lang="en-US" sz="2800"/>
          </a:p>
          <a:p>
            <a:pPr lvl="1"/>
            <a:r>
              <a:rPr lang="en-US" sz="2400"/>
              <a:t>Low start-up costs allow many firms to enter the market.</a:t>
            </a:r>
          </a:p>
          <a:p>
            <a:r>
              <a:rPr lang="en-US" sz="2600"/>
              <a:t>Few barriers to entry</a:t>
            </a:r>
            <a:endParaRPr lang="en-US" sz="2800"/>
          </a:p>
          <a:p>
            <a:pPr lvl="1"/>
            <a:r>
              <a:rPr lang="en-US" sz="2400"/>
              <a:t>It is easy for new firms to enter the market.</a:t>
            </a:r>
          </a:p>
          <a:p>
            <a:r>
              <a:rPr lang="en-US" sz="2600"/>
              <a:t>Little control over price</a:t>
            </a:r>
            <a:endParaRPr lang="en-US" sz="2800"/>
          </a:p>
          <a:p>
            <a:pPr lvl="1"/>
            <a:r>
              <a:rPr lang="en-US" sz="2400"/>
              <a:t>If a firm raises their prices too high, consumers will go elsewhere to buy the product.</a:t>
            </a:r>
          </a:p>
          <a:p>
            <a:r>
              <a:rPr lang="en-US" sz="2600"/>
              <a:t>Differentiated products</a:t>
            </a:r>
            <a:endParaRPr lang="en-US" sz="2800"/>
          </a:p>
          <a:p>
            <a:pPr lvl="1"/>
            <a:r>
              <a:rPr lang="en-US" sz="2400"/>
              <a:t>Allows a firm to profit from the differences between their product and a competitor’s product.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Nonprice Competition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In a monopolistically competitive market, nonprice competition plays a big role.</a:t>
            </a:r>
          </a:p>
        </p:txBody>
      </p:sp>
      <p:pic>
        <p:nvPicPr>
          <p:cNvPr id="162821" name="Picture 5" descr="c07_s03_p17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27588" y="1219200"/>
            <a:ext cx="3679825" cy="4906963"/>
          </a:xfrm>
        </p:spPr>
      </p:pic>
      <p:pic>
        <p:nvPicPr>
          <p:cNvPr id="162822" name="Picture 6" descr="ClicktoEn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1295400"/>
            <a:ext cx="333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Prices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Prices, output, and profits under monopolistically competitive market structures look very similar to those under perfectly competitive market structures.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Prices</a:t>
            </a:r>
          </a:p>
          <a:p>
            <a:pPr lvl="1">
              <a:lnSpc>
                <a:spcPct val="90000"/>
              </a:lnSpc>
            </a:pPr>
            <a:r>
              <a:rPr lang="en-US"/>
              <a:t>Under monopolistic competition prices are higher but their demand curves are more elastic because customers can choose among many substitutes.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and Profits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Output</a:t>
            </a:r>
            <a:endParaRPr lang="en-US" sz="2800"/>
          </a:p>
          <a:p>
            <a:pPr lvl="1">
              <a:lnSpc>
                <a:spcPct val="90000"/>
              </a:lnSpc>
            </a:pPr>
            <a:r>
              <a:rPr lang="en-US" sz="2400"/>
              <a:t>As a result of the relative elasticity in monopolistically competitive firms, the total output falls somewhere between that of a monopoly and that of perfect competition.</a:t>
            </a:r>
          </a:p>
          <a:p>
            <a:pPr>
              <a:lnSpc>
                <a:spcPct val="90000"/>
              </a:lnSpc>
            </a:pPr>
            <a:r>
              <a:rPr lang="en-US" sz="2600"/>
              <a:t>Profits</a:t>
            </a:r>
            <a:endParaRPr lang="en-US" sz="2800"/>
          </a:p>
          <a:p>
            <a:pPr lvl="1">
              <a:lnSpc>
                <a:spcPct val="90000"/>
              </a:lnSpc>
            </a:pPr>
            <a:r>
              <a:rPr lang="en-US" sz="2400"/>
              <a:t>Monopolistically competitive firms earn just enough to cover all of their costs.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They can earn profits in the short run, but too many competitors make this hard to maintain in the long run.</a:t>
            </a:r>
          </a:p>
          <a:p>
            <a:pPr>
              <a:lnSpc>
                <a:spcPct val="90000"/>
              </a:lnSpc>
            </a:pPr>
            <a:r>
              <a:rPr lang="en-US" sz="2600">
                <a:solidFill>
                  <a:schemeClr val="accent2"/>
                </a:solidFill>
              </a:rPr>
              <a:t>Checkpoint: What keeps monopolistically competitive firms from making high profits?</a:t>
            </a:r>
            <a:endParaRPr lang="en-US"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Guiding Questions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Section 3: Monopolistic Competition and Oligopoly</a:t>
            </a:r>
          </a:p>
          <a:p>
            <a:pPr lvl="1">
              <a:lnSpc>
                <a:spcPct val="90000"/>
              </a:lnSpc>
            </a:pPr>
            <a:r>
              <a:rPr lang="en-US"/>
              <a:t>What are the characteristics of monopolistic competition and oligopoly?</a:t>
            </a:r>
          </a:p>
          <a:p>
            <a:pPr lvl="2">
              <a:lnSpc>
                <a:spcPct val="90000"/>
              </a:lnSpc>
            </a:pPr>
            <a:r>
              <a:rPr lang="en-US"/>
              <a:t>Monopolistic competition is characterized by many firms, some variety in products, few barriers to entry, and little control over prices.</a:t>
            </a:r>
          </a:p>
          <a:p>
            <a:pPr lvl="2">
              <a:lnSpc>
                <a:spcPct val="90000"/>
              </a:lnSpc>
            </a:pPr>
            <a:r>
              <a:rPr lang="en-US"/>
              <a:t>Oligopolies are characterized by a few firms, some variety in products, many barriers to entry, and some control over prices.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Oligopoly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458200" cy="4906963"/>
          </a:xfrm>
        </p:spPr>
        <p:txBody>
          <a:bodyPr/>
          <a:lstStyle/>
          <a:p>
            <a:r>
              <a:rPr lang="en-US" sz="2800"/>
              <a:t>Oligopoly describes a market dominated by a few, profitable firms.</a:t>
            </a:r>
          </a:p>
          <a:p>
            <a:pPr>
              <a:buFontTx/>
              <a:buNone/>
            </a:pPr>
            <a:endParaRPr lang="en-US" sz="2800"/>
          </a:p>
          <a:p>
            <a:pPr lvl="1"/>
            <a:r>
              <a:rPr lang="en-US" sz="2400">
                <a:solidFill>
                  <a:schemeClr val="accent2"/>
                </a:solidFill>
              </a:rPr>
              <a:t>Why are high barriers </a:t>
            </a:r>
            <a:br>
              <a:rPr lang="en-US" sz="2400">
                <a:solidFill>
                  <a:schemeClr val="accent2"/>
                </a:solidFill>
              </a:rPr>
            </a:br>
            <a:r>
              <a:rPr lang="en-US" sz="2400">
                <a:solidFill>
                  <a:schemeClr val="accent2"/>
                </a:solidFill>
              </a:rPr>
              <a:t>to entry an important </a:t>
            </a:r>
            <a:br>
              <a:rPr lang="en-US" sz="2400">
                <a:solidFill>
                  <a:schemeClr val="accent2"/>
                </a:solidFill>
              </a:rPr>
            </a:br>
            <a:r>
              <a:rPr lang="en-US" sz="2400">
                <a:solidFill>
                  <a:schemeClr val="accent2"/>
                </a:solidFill>
              </a:rPr>
              <a:t>part of oligopoly?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Why are there only a </a:t>
            </a:r>
            <a:br>
              <a:rPr lang="en-US" sz="2400">
                <a:solidFill>
                  <a:schemeClr val="accent2"/>
                </a:solidFill>
              </a:rPr>
            </a:br>
            <a:r>
              <a:rPr lang="en-US" sz="2400">
                <a:solidFill>
                  <a:schemeClr val="accent2"/>
                </a:solidFill>
              </a:rPr>
              <a:t>few firms in an </a:t>
            </a:r>
            <a:br>
              <a:rPr lang="en-US" sz="2400">
                <a:solidFill>
                  <a:schemeClr val="accent2"/>
                </a:solidFill>
              </a:rPr>
            </a:br>
            <a:r>
              <a:rPr lang="en-US" sz="2400">
                <a:solidFill>
                  <a:schemeClr val="accent2"/>
                </a:solidFill>
              </a:rPr>
              <a:t>oligopoly?</a:t>
            </a:r>
            <a:endParaRPr lang="en-US" sz="2400"/>
          </a:p>
        </p:txBody>
      </p:sp>
      <p:pic>
        <p:nvPicPr>
          <p:cNvPr id="166917" name="Picture 5" descr="c07_s03_p17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1981200"/>
            <a:ext cx="4495800" cy="4019550"/>
          </a:xfrm>
        </p:spPr>
      </p:pic>
      <p:pic>
        <p:nvPicPr>
          <p:cNvPr id="166918" name="Picture 6" descr="ClicktoEn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0625" y="1905000"/>
            <a:ext cx="333375" cy="33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Barriers to Entry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Barriers to entry in an oligopoly can be technological or they can be created by a system of government licenses or patents.</a:t>
            </a:r>
          </a:p>
          <a:p>
            <a:pPr>
              <a:buFontTx/>
              <a:buNone/>
            </a:pPr>
            <a:endParaRPr lang="en-US"/>
          </a:p>
          <a:p>
            <a:pPr lvl="1"/>
            <a:r>
              <a:rPr lang="en-US"/>
              <a:t>Economies of scale can also lead to an oligopoly.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Cooperation, Collusion, and Cartels</a:t>
            </a:r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There are three practices that concern government regarding oligopolies.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 b="1"/>
              <a:t>Price leadership</a:t>
            </a:r>
            <a:r>
              <a:rPr lang="en-US"/>
              <a:t>: This can lead to price wars when companies in an oligopoly disagree</a:t>
            </a:r>
          </a:p>
          <a:p>
            <a:pPr lvl="1">
              <a:lnSpc>
                <a:spcPct val="90000"/>
              </a:lnSpc>
            </a:pPr>
            <a:r>
              <a:rPr lang="en-US" b="1"/>
              <a:t>Collusion</a:t>
            </a:r>
            <a:r>
              <a:rPr lang="en-US"/>
              <a:t>: This leads to price fixing and is illegal in the United States</a:t>
            </a:r>
          </a:p>
          <a:p>
            <a:pPr lvl="1">
              <a:lnSpc>
                <a:spcPct val="90000"/>
              </a:lnSpc>
            </a:pPr>
            <a:r>
              <a:rPr lang="en-US" b="1"/>
              <a:t>Cartels</a:t>
            </a:r>
            <a:r>
              <a:rPr lang="en-US"/>
              <a:t>: By coordinating prices and production, cartels offer its members strong incentives to produce more than its quota, which leads to falling prices.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3" name="Picture 5" descr="c07_s03_p178_rev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04800"/>
            <a:ext cx="8077200" cy="6140450"/>
          </a:xfrm>
          <a:noFill/>
          <a:ln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 that you have learned the characteristics of monopolistic competition  and oligopoly, go back and answer the Chapter Essential Question.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How does competition affect your choices?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7: Market Structures</a:t>
            </a:r>
            <a:br>
              <a:rPr lang="en-US"/>
            </a:br>
            <a:r>
              <a:rPr lang="en-US"/>
              <a:t>Section 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/>
              <a:t>Explain</a:t>
            </a:r>
            <a:r>
              <a:rPr lang="en-US"/>
              <a:t> how firms might try to increase their market power.</a:t>
            </a:r>
          </a:p>
          <a:p>
            <a:pPr marL="609600" indent="-609600">
              <a:buFontTx/>
              <a:buAutoNum type="arabicPeriod"/>
            </a:pPr>
            <a:r>
              <a:rPr lang="en-US" b="1"/>
              <a:t>List</a:t>
            </a:r>
            <a:r>
              <a:rPr lang="en-US"/>
              <a:t> three market practices that the government regulates or bans to protect competition.  </a:t>
            </a:r>
          </a:p>
          <a:p>
            <a:pPr marL="609600" indent="-609600">
              <a:buFontTx/>
              <a:buAutoNum type="arabicPeriod"/>
            </a:pPr>
            <a:r>
              <a:rPr lang="en-US" b="1"/>
              <a:t>Define</a:t>
            </a:r>
            <a:r>
              <a:rPr lang="en-US"/>
              <a:t> deregulation, and list its effects on several industries.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Terms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predatory pricing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selling a product below cost for a short period of time to drive competitors out of the market 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antitrust laws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laws that encourage competition in the marketplace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trust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an illegal grouping of companies that discourages competition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merger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when two or more companies join to form a single firm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deregulation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the removal of some government controls over a market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does the government regulate competition?</a:t>
            </a:r>
          </a:p>
          <a:p>
            <a:pPr>
              <a:buFontTx/>
              <a:buNone/>
            </a:pPr>
            <a:endParaRPr lang="en-US"/>
          </a:p>
          <a:p>
            <a:pPr lvl="1"/>
            <a:r>
              <a:rPr lang="en-US"/>
              <a:t>Sometimes the government takes steps to promote competition because markets with more competition have lower prices.</a:t>
            </a:r>
          </a:p>
          <a:p>
            <a:pPr lvl="1"/>
            <a:r>
              <a:rPr lang="en-US"/>
              <a:t>The government does this through:</a:t>
            </a:r>
          </a:p>
          <a:p>
            <a:pPr lvl="2"/>
            <a:r>
              <a:rPr lang="en-US"/>
              <a:t>Antitrust laws</a:t>
            </a:r>
          </a:p>
          <a:p>
            <a:pPr lvl="2"/>
            <a:r>
              <a:rPr lang="en-US"/>
              <a:t>Approving or not approving mergers</a:t>
            </a:r>
          </a:p>
          <a:p>
            <a:pPr lvl="2"/>
            <a:r>
              <a:rPr lang="en-US"/>
              <a:t>Deregulation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Power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Monopolies and oligopolies are viewed by many as being bad for the consumer and the economy.</a:t>
            </a:r>
          </a:p>
          <a:p>
            <a:pPr>
              <a:buFontTx/>
              <a:buNone/>
            </a:pPr>
            <a:endParaRPr lang="en-US" sz="2800"/>
          </a:p>
          <a:p>
            <a:pPr lvl="1"/>
            <a:r>
              <a:rPr lang="en-US" sz="2400"/>
              <a:t>Public outrage with powerful trusts in the late 1800s led Congress to pass antitrust regulation. </a:t>
            </a:r>
          </a:p>
        </p:txBody>
      </p:sp>
      <p:pic>
        <p:nvPicPr>
          <p:cNvPr id="224260" name="Picture 4" descr="c07_s04_p1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56150" y="1219200"/>
            <a:ext cx="3822700" cy="4906963"/>
          </a:xfrm>
        </p:spPr>
      </p:pic>
      <p:pic>
        <p:nvPicPr>
          <p:cNvPr id="224261" name="Picture 5" descr="ClicktoEn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1295400"/>
            <a:ext cx="333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Guiding Questions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Section 4: Regulation and Deregulation</a:t>
            </a:r>
          </a:p>
          <a:p>
            <a:pPr lvl="1">
              <a:lnSpc>
                <a:spcPct val="90000"/>
              </a:lnSpc>
            </a:pPr>
            <a:r>
              <a:rPr lang="en-US"/>
              <a:t>When does the government regulate competition?</a:t>
            </a:r>
          </a:p>
          <a:p>
            <a:pPr lvl="2">
              <a:lnSpc>
                <a:spcPct val="90000"/>
              </a:lnSpc>
            </a:pPr>
            <a:r>
              <a:rPr lang="en-US"/>
              <a:t>When the government sees that competition is being stifled in a particular industry, it will step in to regulate that industry.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Government and Competition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federal government has policies, known as antitrust laws, to keep firms from gaining too much market power.</a:t>
            </a:r>
          </a:p>
          <a:p>
            <a:pPr>
              <a:buFontTx/>
              <a:buNone/>
            </a:pPr>
            <a:endParaRPr lang="en-US"/>
          </a:p>
          <a:p>
            <a:pPr lvl="1"/>
            <a:r>
              <a:rPr lang="en-US"/>
              <a:t>The Federal Trade Commission and the Department of Justice’s Antitrust Division watches firms to make sure they don’t unfairly force out competitors.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Antitrust Policy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458200" cy="4906963"/>
          </a:xfrm>
        </p:spPr>
        <p:txBody>
          <a:bodyPr/>
          <a:lstStyle/>
          <a:p>
            <a:r>
              <a:rPr lang="en-US" sz="2800"/>
              <a:t>Despite the antitrust laws, companies have used many strategies to gain control over their markets.</a:t>
            </a:r>
          </a:p>
          <a:p>
            <a:pPr>
              <a:buFontTx/>
              <a:buNone/>
            </a:pPr>
            <a:endParaRPr lang="en-US" sz="2800"/>
          </a:p>
          <a:p>
            <a:pPr lvl="1"/>
            <a:r>
              <a:rPr lang="en-US" sz="2400"/>
              <a:t>Over the past </a:t>
            </a:r>
            <a:br>
              <a:rPr lang="en-US" sz="2400"/>
            </a:br>
            <a:r>
              <a:rPr lang="en-US" sz="2400"/>
              <a:t>century, the federal </a:t>
            </a:r>
            <a:br>
              <a:rPr lang="en-US" sz="2400"/>
            </a:br>
            <a:r>
              <a:rPr lang="en-US" sz="2400"/>
              <a:t>government has </a:t>
            </a:r>
            <a:br>
              <a:rPr lang="en-US" sz="2400"/>
            </a:br>
            <a:r>
              <a:rPr lang="en-US" sz="2400"/>
              <a:t>acted to promote </a:t>
            </a:r>
            <a:br>
              <a:rPr lang="en-US" sz="2400"/>
            </a:br>
            <a:r>
              <a:rPr lang="en-US" sz="2400"/>
              <a:t>competition in </a:t>
            </a:r>
            <a:br>
              <a:rPr lang="en-US" sz="2400"/>
            </a:br>
            <a:r>
              <a:rPr lang="en-US" sz="2400"/>
              <a:t>American industry.</a:t>
            </a:r>
          </a:p>
        </p:txBody>
      </p:sp>
      <p:pic>
        <p:nvPicPr>
          <p:cNvPr id="229380" name="Picture 4" descr="c07_s04_p18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14800" y="2262188"/>
            <a:ext cx="4572000" cy="3848100"/>
          </a:xfrm>
        </p:spPr>
      </p:pic>
      <p:pic>
        <p:nvPicPr>
          <p:cNvPr id="229381" name="Picture 5" descr="ClicktoEn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0"/>
            <a:ext cx="333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Regulating Microsoft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government can regulate companies that try to get around antitrust laws.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In 1997 the Department of Justice accused Microsoft of using its near-monopoly over the operating system market to try to take control of the browser market.</a:t>
            </a:r>
          </a:p>
          <a:p>
            <a:pPr lvl="1">
              <a:lnSpc>
                <a:spcPct val="90000"/>
              </a:lnSpc>
            </a:pPr>
            <a:r>
              <a:rPr lang="en-US"/>
              <a:t>A judge ruled against Microsoft. The case was finally settled in 2002. Microsoft could not force computer manufacturers to provide only Microsoft software on new computers.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Blocking Mergers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government has the power to prevent the rise of monopolies by blocking mergers.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The government also checks in on past mergers to make sure that they do not lead to unfair market control.</a:t>
            </a:r>
          </a:p>
          <a:p>
            <a:pPr lvl="1"/>
            <a:r>
              <a:rPr lang="en-US"/>
              <a:t>The government tries to predict the effects of a merger before approving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Corporate Mergers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 mergers can benefit consumers.</a:t>
            </a:r>
          </a:p>
          <a:p>
            <a:pPr>
              <a:buFontTx/>
              <a:buNone/>
            </a:pPr>
            <a:endParaRPr lang="en-US"/>
          </a:p>
          <a:p>
            <a:pPr lvl="1"/>
            <a:r>
              <a:rPr lang="en-US"/>
              <a:t>Corporate mergers will lower average prices, which leads to:</a:t>
            </a:r>
          </a:p>
          <a:p>
            <a:pPr lvl="2"/>
            <a:r>
              <a:rPr lang="en-US"/>
              <a:t>Lower prices</a:t>
            </a:r>
          </a:p>
          <a:p>
            <a:pPr lvl="2"/>
            <a:r>
              <a:rPr lang="en-US"/>
              <a:t>More reliable products and services</a:t>
            </a:r>
          </a:p>
          <a:p>
            <a:pPr lvl="2"/>
            <a:r>
              <a:rPr lang="en-US"/>
              <a:t>More efficient industry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Deregulation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Some government regulation was seen to reduce competition, which led to the deregulation of some industries.</a:t>
            </a:r>
          </a:p>
          <a:p>
            <a:pPr>
              <a:lnSpc>
                <a:spcPct val="90000"/>
              </a:lnSpc>
            </a:pPr>
            <a:r>
              <a:rPr lang="en-US" sz="2800"/>
              <a:t>Over several years, the government deregulated: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Airlines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Trucking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Banking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Natural gas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Railroad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Television broadcasting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Judging Deregulation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>
                <a:solidFill>
                  <a:schemeClr val="accent2"/>
                </a:solidFill>
              </a:rPr>
              <a:t>Checkpoint: How does deregulation encourage competition in a market?</a:t>
            </a:r>
          </a:p>
          <a:p>
            <a:pPr>
              <a:buFontTx/>
              <a:buNone/>
            </a:pPr>
            <a:endParaRPr lang="en-US" sz="2400"/>
          </a:p>
          <a:p>
            <a:pPr lvl="1"/>
            <a:r>
              <a:rPr lang="en-US" sz="2200"/>
              <a:t>Usually many new firms entered deregulated industries right away.</a:t>
            </a:r>
          </a:p>
          <a:p>
            <a:pPr lvl="1"/>
            <a:r>
              <a:rPr lang="en-US" sz="2200"/>
              <a:t>Deregulation often weeds out weaker players in the long term but it can be hard on workers in the short term.</a:t>
            </a:r>
            <a:endParaRPr lang="en-US" sz="2000"/>
          </a:p>
        </p:txBody>
      </p:sp>
      <p:pic>
        <p:nvPicPr>
          <p:cNvPr id="244740" name="Picture 4" descr="c07_s04_p18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736725"/>
            <a:ext cx="4038600" cy="38703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Deregulating the Airlines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airlines were first deregulated, many new airlines entered the market, but some eventually failed.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Competition increased among the remaining airlines and prices went down. Yet many busy airports had and still have one dominant airline.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Deregulating the Airlines, cont.</a:t>
            </a:r>
            <a:endParaRPr lang="en-US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9/11 attacks caused many people to stop flying and revenues fell as costs for security, insurance, and fuel rose.</a:t>
            </a:r>
          </a:p>
          <a:p>
            <a:pPr>
              <a:buFontTx/>
              <a:buNone/>
            </a:pPr>
            <a:endParaRPr lang="en-US"/>
          </a:p>
          <a:p>
            <a:pPr lvl="1"/>
            <a:r>
              <a:rPr lang="en-US"/>
              <a:t>Today the future of the airline industry is still uncertain.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 that you have learned about when the government steps in and regulates competition, go back and answer the Chapter Essential Question.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How does competition affect your choices?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Chapter 7: Market Structures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Section 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/>
              <a:t>Describe</a:t>
            </a:r>
            <a:r>
              <a:rPr lang="en-US"/>
              <a:t> the four conditions that are in place in a perfectly competitive market.</a:t>
            </a:r>
          </a:p>
          <a:p>
            <a:pPr marL="609600" indent="-609600">
              <a:buFontTx/>
              <a:buAutoNum type="arabicPeriod"/>
            </a:pPr>
            <a:r>
              <a:rPr lang="en-US" b="1"/>
              <a:t>List</a:t>
            </a:r>
            <a:r>
              <a:rPr lang="en-US"/>
              <a:t> two common barriers that prevent firms from entering a market.</a:t>
            </a:r>
          </a:p>
          <a:p>
            <a:pPr marL="609600" indent="-609600">
              <a:buFontTx/>
              <a:buAutoNum type="arabicPeriod"/>
            </a:pPr>
            <a:r>
              <a:rPr lang="en-US" b="1"/>
              <a:t>Describe</a:t>
            </a:r>
            <a:r>
              <a:rPr lang="en-US"/>
              <a:t> prices and output in a perfectly competitive market.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Terms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perfect competition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a market structure in which a large number of firms all produce the same product and no single seller controls supply or prices</a:t>
            </a:r>
          </a:p>
          <a:p>
            <a:r>
              <a:rPr lang="en-US" b="1" dirty="0">
                <a:solidFill>
                  <a:srgbClr val="FF0000"/>
                </a:solidFill>
              </a:rPr>
              <a:t>commodity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a product that is considered the same no matter who produces or </a:t>
            </a:r>
            <a:br>
              <a:rPr lang="en-US" dirty="0"/>
            </a:br>
            <a:r>
              <a:rPr lang="en-US" dirty="0"/>
              <a:t>sells it</a:t>
            </a:r>
          </a:p>
          <a:p>
            <a:r>
              <a:rPr lang="en-US" b="1" dirty="0">
                <a:solidFill>
                  <a:srgbClr val="FF0000"/>
                </a:solidFill>
              </a:rPr>
              <a:t>barrier to entry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any factor that makes it difficult for a new firm to enter a market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1301e6b-ebc2-4cb7-90d5-2bf070cfcd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1301e6b-ebc2-4cb7-90d5-2bf070cfcd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1301e6b-ebc2-4cb7-90d5-2bf070cfcd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1301e6b-ebc2-4cb7-90d5-2bf070cfcd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1301e6b-ebc2-4cb7-90d5-2bf070cfcd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heme/theme1.xml><?xml version="1.0" encoding="utf-8"?>
<a:theme xmlns:a="http://schemas.openxmlformats.org/drawingml/2006/main" name="Economics_PPT_template">
  <a:themeElements>
    <a:clrScheme name="Economics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onomics_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nomics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omics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omics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omics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omics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omics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omics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omics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omics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omics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omics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omics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Templates:Economics_PPT_template.pot</Template>
  <TotalTime>1503</TotalTime>
  <Words>3169</Words>
  <Application>Microsoft Office PowerPoint</Application>
  <PresentationFormat>On-screen Show (4:3)</PresentationFormat>
  <Paragraphs>369</Paragraphs>
  <Slides>69</Slides>
  <Notes>38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Economics_PPT_template</vt:lpstr>
      <vt:lpstr>Chapter 7: Market Structures Opener</vt:lpstr>
      <vt:lpstr>Essential Question</vt:lpstr>
      <vt:lpstr>Guiding Questions</vt:lpstr>
      <vt:lpstr>Guiding Questions</vt:lpstr>
      <vt:lpstr>Guiding Questions</vt:lpstr>
      <vt:lpstr>Guiding Questions</vt:lpstr>
      <vt:lpstr>Chapter 7: Market Structures Section 1</vt:lpstr>
      <vt:lpstr>Objectives</vt:lpstr>
      <vt:lpstr>Key Terms</vt:lpstr>
      <vt:lpstr>Key Terms, cont.</vt:lpstr>
      <vt:lpstr>Introduction</vt:lpstr>
      <vt:lpstr>Perfect Competition</vt:lpstr>
      <vt:lpstr>Conditions of Perfect Competition</vt:lpstr>
      <vt:lpstr>Conditions, cont.</vt:lpstr>
      <vt:lpstr>Conditions, cont.</vt:lpstr>
      <vt:lpstr>Conditions, cont.</vt:lpstr>
      <vt:lpstr>What is Perfect Competition?</vt:lpstr>
      <vt:lpstr>Barriers to Entry</vt:lpstr>
      <vt:lpstr>Barriers to Entry, cont.</vt:lpstr>
      <vt:lpstr>Prices</vt:lpstr>
      <vt:lpstr>Output</vt:lpstr>
      <vt:lpstr>Review</vt:lpstr>
      <vt:lpstr>Chapter 7: Market Structures Section 2</vt:lpstr>
      <vt:lpstr>Objectives</vt:lpstr>
      <vt:lpstr>Key Terms</vt:lpstr>
      <vt:lpstr>Key Terms, cont.</vt:lpstr>
      <vt:lpstr>Introduction</vt:lpstr>
      <vt:lpstr>Describing Monopoly</vt:lpstr>
      <vt:lpstr>Economies of Scale</vt:lpstr>
      <vt:lpstr>Natural Monopolies</vt:lpstr>
      <vt:lpstr>Natural Monopolies, cont.</vt:lpstr>
      <vt:lpstr>Government Monopolies</vt:lpstr>
      <vt:lpstr>The Monopolist’s Dilemma</vt:lpstr>
      <vt:lpstr>Falling Marginal Revenue</vt:lpstr>
      <vt:lpstr>Setting a Price</vt:lpstr>
      <vt:lpstr>Price Discrimination</vt:lpstr>
      <vt:lpstr>Targeted Discounts</vt:lpstr>
      <vt:lpstr>Limits of Price Discrimination</vt:lpstr>
      <vt:lpstr>Review</vt:lpstr>
      <vt:lpstr>Chapter 7: Market Structures Section 3</vt:lpstr>
      <vt:lpstr>Objectives</vt:lpstr>
      <vt:lpstr>Key Terms</vt:lpstr>
      <vt:lpstr>Key Terms, cont.</vt:lpstr>
      <vt:lpstr>Introduction</vt:lpstr>
      <vt:lpstr>Monopolistic Competition</vt:lpstr>
      <vt:lpstr>Monopolistic Competition Conditions</vt:lpstr>
      <vt:lpstr>Nonprice Competition</vt:lpstr>
      <vt:lpstr>Prices</vt:lpstr>
      <vt:lpstr>Output and Profits</vt:lpstr>
      <vt:lpstr>Oligopoly</vt:lpstr>
      <vt:lpstr>Barriers to Entry</vt:lpstr>
      <vt:lpstr>Cooperation, Collusion, and Cartels</vt:lpstr>
      <vt:lpstr>Slide 53</vt:lpstr>
      <vt:lpstr>Review</vt:lpstr>
      <vt:lpstr>Chapter 7: Market Structures Section 4</vt:lpstr>
      <vt:lpstr>Objectives</vt:lpstr>
      <vt:lpstr>Key Terms</vt:lpstr>
      <vt:lpstr>Introduction</vt:lpstr>
      <vt:lpstr>Market Power</vt:lpstr>
      <vt:lpstr>Government and Competition</vt:lpstr>
      <vt:lpstr>History of Antitrust Policy</vt:lpstr>
      <vt:lpstr>Regulating Microsoft</vt:lpstr>
      <vt:lpstr>Blocking Mergers</vt:lpstr>
      <vt:lpstr>Corporate Mergers</vt:lpstr>
      <vt:lpstr>Deregulation</vt:lpstr>
      <vt:lpstr>Judging Deregulation</vt:lpstr>
      <vt:lpstr>Deregulating the Airlines</vt:lpstr>
      <vt:lpstr>Deregulating the Airlines, cont.</vt:lpstr>
      <vt:lpstr>Review</vt:lpstr>
    </vt:vector>
  </TitlesOfParts>
  <Company>Six Red Marbles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Droukas</dc:creator>
  <cp:lastModifiedBy>jsprenkle</cp:lastModifiedBy>
  <cp:revision>58</cp:revision>
  <dcterms:created xsi:type="dcterms:W3CDTF">2008-10-22T21:21:43Z</dcterms:created>
  <dcterms:modified xsi:type="dcterms:W3CDTF">2013-08-26T18:51:23Z</dcterms:modified>
</cp:coreProperties>
</file>