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9"/>
  </p:notesMasterIdLst>
  <p:sldIdLst>
    <p:sldId id="256" r:id="rId2"/>
    <p:sldId id="257" r:id="rId3"/>
    <p:sldId id="275" r:id="rId4"/>
    <p:sldId id="282" r:id="rId5"/>
    <p:sldId id="258" r:id="rId6"/>
    <p:sldId id="271" r:id="rId7"/>
    <p:sldId id="281" r:id="rId8"/>
    <p:sldId id="261" r:id="rId9"/>
    <p:sldId id="262" r:id="rId10"/>
    <p:sldId id="279" r:id="rId11"/>
    <p:sldId id="268" r:id="rId12"/>
    <p:sldId id="295" r:id="rId13"/>
    <p:sldId id="280" r:id="rId14"/>
    <p:sldId id="269" r:id="rId15"/>
    <p:sldId id="284" r:id="rId16"/>
    <p:sldId id="273" r:id="rId17"/>
    <p:sldId id="291" r:id="rId18"/>
    <p:sldId id="260" r:id="rId19"/>
    <p:sldId id="264" r:id="rId20"/>
    <p:sldId id="270" r:id="rId21"/>
    <p:sldId id="289" r:id="rId22"/>
    <p:sldId id="276" r:id="rId23"/>
    <p:sldId id="283" r:id="rId24"/>
    <p:sldId id="259" r:id="rId25"/>
    <p:sldId id="285" r:id="rId26"/>
    <p:sldId id="292" r:id="rId27"/>
    <p:sldId id="263" r:id="rId28"/>
    <p:sldId id="272" r:id="rId29"/>
    <p:sldId id="287" r:id="rId30"/>
    <p:sldId id="278" r:id="rId31"/>
    <p:sldId id="288" r:id="rId32"/>
    <p:sldId id="274" r:id="rId33"/>
    <p:sldId id="266" r:id="rId34"/>
    <p:sldId id="290" r:id="rId35"/>
    <p:sldId id="277" r:id="rId36"/>
    <p:sldId id="286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31280-DCB1-496C-B95B-1C165CA89CCD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52F02-F0A4-4364-922A-E8C26A433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2F02-F0A4-4364-922A-E8C26A4335D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8BFD-EF0E-4FE0-AF08-C175F1ADB915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E93238-75A1-4C40-9C91-BBE07BA5C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8BFD-EF0E-4FE0-AF08-C175F1ADB915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93238-75A1-4C40-9C91-BBE07BA5C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8BFD-EF0E-4FE0-AF08-C175F1ADB915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93238-75A1-4C40-9C91-BBE07BA5C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8BFD-EF0E-4FE0-AF08-C175F1ADB915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E93238-75A1-4C40-9C91-BBE07BA5C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8BFD-EF0E-4FE0-AF08-C175F1ADB915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93238-75A1-4C40-9C91-BBE07BA5C0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8BFD-EF0E-4FE0-AF08-C175F1ADB915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93238-75A1-4C40-9C91-BBE07BA5C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8BFD-EF0E-4FE0-AF08-C175F1ADB915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3E93238-75A1-4C40-9C91-BBE07BA5C0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8BFD-EF0E-4FE0-AF08-C175F1ADB915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93238-75A1-4C40-9C91-BBE07BA5C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8BFD-EF0E-4FE0-AF08-C175F1ADB915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93238-75A1-4C40-9C91-BBE07BA5C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8BFD-EF0E-4FE0-AF08-C175F1ADB915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93238-75A1-4C40-9C91-BBE07BA5C0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8BFD-EF0E-4FE0-AF08-C175F1ADB915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93238-75A1-4C40-9C91-BBE07BA5C0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1628BFD-EF0E-4FE0-AF08-C175F1ADB915}" type="datetimeFigureOut">
              <a:rPr lang="en-US" smtClean="0"/>
              <a:pPr/>
              <a:t>3/25/2011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3E93238-75A1-4C40-9C91-BBE07BA5C0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382000" cy="4724400"/>
          </a:xfrm>
        </p:spPr>
        <p:txBody>
          <a:bodyPr>
            <a:noAutofit/>
          </a:bodyPr>
          <a:lstStyle/>
          <a:p>
            <a:r>
              <a:rPr lang="en-US" sz="10500" b="1" cap="none" dirty="0" smtClean="0">
                <a:ln w="28575">
                  <a:solidFill>
                    <a:srgbClr val="000000"/>
                  </a:solidFill>
                </a:ln>
                <a:solidFill>
                  <a:srgbClr val="FF66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SONG LYRICS </a:t>
            </a:r>
            <a:r>
              <a:rPr lang="en-US" sz="7200" b="1" cap="none" dirty="0" smtClean="0">
                <a:ln w="28575">
                  <a:solidFill>
                    <a:srgbClr val="000000"/>
                  </a:solidFill>
                </a:ln>
                <a:solidFill>
                  <a:srgbClr val="FF66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/>
            </a:r>
            <a:br>
              <a:rPr lang="en-US" sz="7200" b="1" cap="none" dirty="0" smtClean="0">
                <a:ln w="28575">
                  <a:solidFill>
                    <a:srgbClr val="000000"/>
                  </a:solidFill>
                </a:ln>
                <a:solidFill>
                  <a:srgbClr val="FF66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</a:br>
            <a:r>
              <a:rPr lang="en-US" sz="5400" b="1" i="1" cap="none" dirty="0" smtClean="0">
                <a:ln w="6350">
                  <a:solidFill>
                    <a:srgbClr val="000000"/>
                  </a:solidFill>
                </a:ln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featuring</a:t>
            </a:r>
            <a:r>
              <a:rPr lang="en-US" sz="7200" b="1" cap="none" dirty="0" smtClean="0">
                <a:ln w="28575">
                  <a:solidFill>
                    <a:srgbClr val="000000"/>
                  </a:solidFill>
                </a:ln>
                <a:solidFill>
                  <a:srgbClr val="FF66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/>
            </a:r>
            <a:br>
              <a:rPr lang="en-US" sz="7200" b="1" cap="none" dirty="0" smtClean="0">
                <a:ln w="28575">
                  <a:solidFill>
                    <a:srgbClr val="000000"/>
                  </a:solidFill>
                </a:ln>
                <a:solidFill>
                  <a:srgbClr val="FF66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</a:br>
            <a:r>
              <a:rPr lang="en-US" sz="8800" b="1" cap="none" dirty="0" smtClean="0">
                <a:ln w="28575">
                  <a:solidFill>
                    <a:srgbClr val="000000"/>
                  </a:solidFill>
                </a:ln>
                <a:solidFill>
                  <a:srgbClr val="FF66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FIGURATIVE LANGUAGE</a:t>
            </a:r>
            <a:endParaRPr lang="en-US" sz="8800" b="1" cap="none" dirty="0">
              <a:ln w="28575">
                <a:solidFill>
                  <a:srgbClr val="000000"/>
                </a:solidFill>
              </a:ln>
              <a:solidFill>
                <a:srgbClr val="FF66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21643">
            <a:off x="5617987" y="3163373"/>
            <a:ext cx="3505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1" name="AutoShape 7"/>
          <p:cNvSpPr>
            <a:spLocks noChangeAspect="1" noChangeArrowheads="1" noTextEdit="1"/>
          </p:cNvSpPr>
          <p:nvPr/>
        </p:nvSpPr>
        <p:spPr bwMode="auto">
          <a:xfrm>
            <a:off x="6629400" y="2133600"/>
            <a:ext cx="1906005" cy="188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30480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sz="7800" i="1" dirty="0" smtClean="0">
                <a:latin typeface="+mj-lt"/>
              </a:rPr>
              <a:t>“You make me smile like the sun</a:t>
            </a:r>
          </a:p>
          <a:p>
            <a:pPr algn="ctr">
              <a:buNone/>
            </a:pPr>
            <a:r>
              <a:rPr lang="en-US" sz="7800" i="1" dirty="0" smtClean="0">
                <a:latin typeface="+mj-lt"/>
              </a:rPr>
              <a:t>Fall out of bed, sing like a bird</a:t>
            </a:r>
          </a:p>
          <a:p>
            <a:pPr algn="ctr">
              <a:buNone/>
            </a:pPr>
            <a:r>
              <a:rPr lang="en-US" sz="7800" i="1" dirty="0" smtClean="0">
                <a:latin typeface="+mj-lt"/>
              </a:rPr>
              <a:t>Dizzy in my head, spin like a record</a:t>
            </a:r>
          </a:p>
          <a:p>
            <a:pPr algn="ctr">
              <a:buNone/>
            </a:pPr>
            <a:r>
              <a:rPr lang="en-US" sz="7800" i="1" dirty="0" smtClean="0">
                <a:latin typeface="+mj-lt"/>
              </a:rPr>
              <a:t>Crazy on a Sunday night”</a:t>
            </a:r>
            <a:endParaRPr lang="en-US" sz="7800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5356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“Smile”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Uncle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Kracker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Simile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610600" cy="289560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en-US" sz="9300" i="1" dirty="0" smtClean="0">
                <a:latin typeface="+mj-lt"/>
              </a:rPr>
              <a:t>“You see the hate </a:t>
            </a:r>
          </a:p>
          <a:p>
            <a:pPr algn="ctr">
              <a:buNone/>
            </a:pPr>
            <a:r>
              <a:rPr lang="en-US" sz="9300" i="1" dirty="0" smtClean="0">
                <a:latin typeface="+mj-lt"/>
              </a:rPr>
              <a:t>that they </a:t>
            </a:r>
            <a:r>
              <a:rPr lang="en-US" sz="9300" i="1" dirty="0" err="1" smtClean="0">
                <a:latin typeface="+mj-lt"/>
              </a:rPr>
              <a:t>servin</a:t>
            </a:r>
            <a:r>
              <a:rPr lang="en-US" sz="9300" i="1" dirty="0" smtClean="0">
                <a:latin typeface="+mj-lt"/>
              </a:rPr>
              <a:t>’ on a platter</a:t>
            </a:r>
          </a:p>
          <a:p>
            <a:pPr algn="ctr">
              <a:buNone/>
            </a:pPr>
            <a:r>
              <a:rPr lang="en-US" sz="9300" i="1" dirty="0" smtClean="0">
                <a:latin typeface="+mj-lt"/>
              </a:rPr>
              <a:t> So what we </a:t>
            </a:r>
            <a:r>
              <a:rPr lang="en-US" sz="9300" i="1" dirty="0" err="1" smtClean="0">
                <a:latin typeface="+mj-lt"/>
              </a:rPr>
              <a:t>gonna</a:t>
            </a:r>
            <a:r>
              <a:rPr lang="en-US" sz="9300" i="1" dirty="0" smtClean="0">
                <a:latin typeface="+mj-lt"/>
              </a:rPr>
              <a:t> have,</a:t>
            </a:r>
          </a:p>
          <a:p>
            <a:pPr algn="ctr">
              <a:buNone/>
            </a:pPr>
            <a:r>
              <a:rPr lang="en-US" sz="9300" b="1" i="1" dirty="0" smtClean="0">
                <a:latin typeface="+mj-lt"/>
              </a:rPr>
              <a:t> </a:t>
            </a:r>
            <a:r>
              <a:rPr lang="en-US" sz="9300" b="1" i="1" dirty="0" smtClean="0">
                <a:solidFill>
                  <a:srgbClr val="FFFF00"/>
                </a:solidFill>
                <a:latin typeface="+mj-lt"/>
              </a:rPr>
              <a:t>dessert or disaster</a:t>
            </a:r>
            <a:r>
              <a:rPr lang="en-US" sz="9300" i="1" dirty="0" smtClean="0">
                <a:latin typeface="+mj-lt"/>
              </a:rPr>
              <a:t>?”</a:t>
            </a:r>
          </a:p>
          <a:p>
            <a:pPr algn="ctr">
              <a:buNone/>
            </a:pPr>
            <a:endParaRPr lang="en-US" sz="8000" i="1" dirty="0" smtClean="0">
              <a:latin typeface="+mj-lt"/>
            </a:endParaRPr>
          </a:p>
          <a:p>
            <a:pPr algn="ctr">
              <a:buNone/>
            </a:pPr>
            <a:endParaRPr lang="en-US" sz="7300" i="1" dirty="0" smtClean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257800"/>
            <a:ext cx="845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“Knock You Down”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Keri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Hilson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alliteration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33528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7100" i="1" dirty="0" smtClean="0">
                <a:latin typeface="+mj-lt"/>
              </a:rPr>
              <a:t>“That you were Romeo</a:t>
            </a:r>
          </a:p>
          <a:p>
            <a:pPr algn="ctr">
              <a:buNone/>
            </a:pPr>
            <a:r>
              <a:rPr lang="en-US" sz="7100" i="1" dirty="0" smtClean="0">
                <a:latin typeface="+mj-lt"/>
              </a:rPr>
              <a:t>You were throwing pebbles</a:t>
            </a:r>
          </a:p>
          <a:p>
            <a:pPr algn="ctr">
              <a:buNone/>
            </a:pPr>
            <a:r>
              <a:rPr lang="en-US" sz="7100" i="1" dirty="0" smtClean="0">
                <a:latin typeface="+mj-lt"/>
              </a:rPr>
              <a:t>And my daddy said </a:t>
            </a:r>
          </a:p>
          <a:p>
            <a:pPr algn="ctr">
              <a:buNone/>
            </a:pPr>
            <a:r>
              <a:rPr lang="en-US" sz="7100" i="1" dirty="0" smtClean="0">
                <a:latin typeface="+mj-lt"/>
              </a:rPr>
              <a:t>Stay away from Juliet”</a:t>
            </a:r>
            <a:endParaRPr lang="en-US" sz="7100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0540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“Love Story”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Taylor Swift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7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metaphor</a:t>
            </a:r>
            <a:endParaRPr lang="en-US" sz="7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3048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7800" i="1" dirty="0" smtClean="0">
                <a:latin typeface="+mj-lt"/>
              </a:rPr>
              <a:t>“Smooth as a hickory wind</a:t>
            </a:r>
          </a:p>
          <a:p>
            <a:pPr algn="ctr">
              <a:buNone/>
            </a:pPr>
            <a:r>
              <a:rPr lang="en-US" sz="7800" i="1" dirty="0" smtClean="0">
                <a:latin typeface="+mj-lt"/>
              </a:rPr>
              <a:t>That blows from Memphis</a:t>
            </a:r>
          </a:p>
          <a:p>
            <a:pPr algn="ctr">
              <a:buNone/>
            </a:pPr>
            <a:r>
              <a:rPr lang="en-US" sz="7800" i="1" dirty="0" smtClean="0">
                <a:latin typeface="+mj-lt"/>
              </a:rPr>
              <a:t>Down to Apalachicola”</a:t>
            </a:r>
            <a:endParaRPr lang="en-US" sz="7800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5356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“Southern Voice”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Tim McGraw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Simile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610600" cy="28956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sz="9300" i="1" dirty="0" smtClean="0">
                <a:latin typeface="+mj-lt"/>
              </a:rPr>
              <a:t>“Imagine a dirt road full of potholes, with a creek bank and some cane poles catching channel cat”</a:t>
            </a:r>
            <a:endParaRPr lang="en-US" sz="8000" i="1" dirty="0" smtClean="0">
              <a:latin typeface="+mj-lt"/>
            </a:endParaRPr>
          </a:p>
          <a:p>
            <a:pPr algn="ctr">
              <a:buNone/>
            </a:pPr>
            <a:endParaRPr lang="en-US" sz="7300" i="1" dirty="0" smtClean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25780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“A Little More Country Than That” by Easton Corbin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alliteration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34290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sz="7100" i="1" dirty="0" smtClean="0">
                <a:latin typeface="+mj-lt"/>
              </a:rPr>
              <a:t>“The truth comes out a little at a time</a:t>
            </a:r>
          </a:p>
          <a:p>
            <a:pPr algn="ctr">
              <a:buNone/>
            </a:pPr>
            <a:r>
              <a:rPr lang="en-US" sz="7100" i="1" dirty="0" smtClean="0">
                <a:latin typeface="+mj-lt"/>
              </a:rPr>
              <a:t>And it spreads just like a fire</a:t>
            </a:r>
          </a:p>
          <a:p>
            <a:pPr algn="ctr">
              <a:buNone/>
            </a:pPr>
            <a:r>
              <a:rPr lang="en-US" sz="7100" i="1" dirty="0" smtClean="0">
                <a:latin typeface="+mj-lt"/>
              </a:rPr>
              <a:t>Slips off of your tongue</a:t>
            </a:r>
          </a:p>
          <a:p>
            <a:pPr algn="ctr">
              <a:buNone/>
            </a:pPr>
            <a:r>
              <a:rPr lang="en-US" sz="7100" i="1" dirty="0" smtClean="0">
                <a:latin typeface="+mj-lt"/>
              </a:rPr>
              <a:t> like turpentine”</a:t>
            </a:r>
            <a:endParaRPr lang="en-US" sz="7100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5356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“White Liar”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Miranda Lambert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7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simile</a:t>
            </a:r>
            <a:endParaRPr lang="en-US" sz="7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0"/>
            <a:ext cx="8991600" cy="28956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sz="9300" i="1" dirty="0" smtClean="0">
                <a:latin typeface="+mj-lt"/>
              </a:rPr>
              <a:t>“I got that boom, boom, boom</a:t>
            </a:r>
          </a:p>
          <a:p>
            <a:pPr algn="ctr">
              <a:buNone/>
            </a:pPr>
            <a:r>
              <a:rPr lang="en-US" sz="9300" i="1" dirty="0" smtClean="0">
                <a:latin typeface="+mj-lt"/>
              </a:rPr>
              <a:t>That future boom, boom, boom”</a:t>
            </a:r>
            <a:endParaRPr lang="en-US" sz="7300" i="1" dirty="0" smtClean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25780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“Boom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Boom</a:t>
            </a:r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Pow</a:t>
            </a:r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The Black Eyed Peas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onomatopoeia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915400" cy="3124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7100" i="1" dirty="0" smtClean="0">
                <a:latin typeface="+mj-lt"/>
              </a:rPr>
              <a:t>“You are the thunder, and I am the lightning”</a:t>
            </a:r>
            <a:endParaRPr lang="en-US" sz="7100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0540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“Naturally”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 by Selena Gomez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7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metaphor</a:t>
            </a:r>
            <a:endParaRPr lang="en-US" sz="7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11362"/>
            <a:ext cx="8686800" cy="24082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i="1" dirty="0" smtClean="0">
                <a:solidFill>
                  <a:schemeClr val="tx1"/>
                </a:solidFill>
                <a:latin typeface="+mj-lt"/>
              </a:rPr>
              <a:t>“I search around the world</a:t>
            </a:r>
          </a:p>
          <a:p>
            <a:pPr algn="ctr">
              <a:buNone/>
            </a:pPr>
            <a:r>
              <a:rPr lang="en-US" sz="4400" i="1" dirty="0" smtClean="0">
                <a:solidFill>
                  <a:schemeClr val="tx1"/>
                </a:solidFill>
                <a:latin typeface="+mj-lt"/>
              </a:rPr>
              <a:t>But I can’t seem to find</a:t>
            </a:r>
          </a:p>
          <a:p>
            <a:pPr algn="ctr">
              <a:buNone/>
            </a:pPr>
            <a:r>
              <a:rPr lang="en-US" sz="4400" i="1" dirty="0" smtClean="0">
                <a:solidFill>
                  <a:schemeClr val="tx1"/>
                </a:solidFill>
                <a:latin typeface="+mj-lt"/>
              </a:rPr>
              <a:t>Somebody to love” </a:t>
            </a: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029200"/>
            <a:ext cx="792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“Somebody to Love”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Leighton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Meester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hyperbole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33528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sz="8000" i="1" dirty="0" smtClean="0">
                <a:latin typeface="+mj-lt"/>
              </a:rPr>
              <a:t>“I can’t even fall for some other man</a:t>
            </a:r>
          </a:p>
          <a:p>
            <a:pPr algn="ctr">
              <a:buNone/>
            </a:pPr>
            <a:r>
              <a:rPr lang="en-US" sz="8000" i="1" dirty="0" smtClean="0">
                <a:latin typeface="+mj-lt"/>
              </a:rPr>
              <a:t>Cause brother man</a:t>
            </a:r>
          </a:p>
          <a:p>
            <a:pPr algn="ctr">
              <a:buNone/>
            </a:pPr>
            <a:r>
              <a:rPr lang="en-US" sz="8000" i="1" dirty="0" smtClean="0">
                <a:latin typeface="+mj-lt"/>
              </a:rPr>
              <a:t>You know how to get hip to my heart”</a:t>
            </a:r>
          </a:p>
          <a:p>
            <a:pPr algn="ctr">
              <a:buNone/>
            </a:pPr>
            <a:endParaRPr lang="en-US" sz="7300" i="1" dirty="0" smtClean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402759"/>
            <a:ext cx="845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“Hip to My Heart”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The Band Perry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alliteration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11362"/>
            <a:ext cx="8686800" cy="240823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7300" i="1" dirty="0" smtClean="0">
                <a:solidFill>
                  <a:schemeClr val="tx1"/>
                </a:solidFill>
                <a:latin typeface="+mj-lt"/>
              </a:rPr>
              <a:t>“This time, This place</a:t>
            </a:r>
          </a:p>
          <a:p>
            <a:pPr algn="ctr">
              <a:buNone/>
            </a:pPr>
            <a:r>
              <a:rPr lang="en-US" sz="7300" i="1" dirty="0" smtClean="0">
                <a:solidFill>
                  <a:schemeClr val="tx1"/>
                </a:solidFill>
                <a:latin typeface="+mj-lt"/>
              </a:rPr>
              <a:t>Misused, Mistakes</a:t>
            </a:r>
          </a:p>
          <a:p>
            <a:pPr algn="ctr">
              <a:buNone/>
            </a:pPr>
            <a:r>
              <a:rPr lang="en-US" sz="7300" i="1" dirty="0" smtClean="0">
                <a:solidFill>
                  <a:schemeClr val="tx1"/>
                </a:solidFill>
                <a:latin typeface="+mj-lt"/>
              </a:rPr>
              <a:t>Too long, Too late”</a:t>
            </a: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334000"/>
            <a:ext cx="792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“Far Away”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Nickelback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alliteration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610600" cy="28956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9300" i="1" dirty="0" smtClean="0">
                <a:latin typeface="+mj-lt"/>
              </a:rPr>
              <a:t>“When I met you girl,</a:t>
            </a:r>
          </a:p>
          <a:p>
            <a:pPr algn="ctr">
              <a:buNone/>
            </a:pPr>
            <a:r>
              <a:rPr lang="en-US" sz="9300" i="1" dirty="0" smtClean="0">
                <a:latin typeface="+mj-lt"/>
              </a:rPr>
              <a:t>My heart went </a:t>
            </a:r>
          </a:p>
          <a:p>
            <a:pPr algn="ctr">
              <a:buNone/>
            </a:pPr>
            <a:r>
              <a:rPr lang="en-US" sz="9300" i="1" dirty="0" smtClean="0">
                <a:latin typeface="+mj-lt"/>
              </a:rPr>
              <a:t>Knock! Knock!”</a:t>
            </a:r>
            <a:endParaRPr lang="en-US" sz="8000" i="1" dirty="0" smtClean="0">
              <a:latin typeface="+mj-lt"/>
            </a:endParaRPr>
          </a:p>
          <a:p>
            <a:pPr algn="ctr">
              <a:buNone/>
            </a:pPr>
            <a:endParaRPr lang="en-US" sz="7300" i="1" dirty="0" smtClean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25780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“One Time”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Justin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Bieber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onomatopoeia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915400" cy="31242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7100" i="1" dirty="0" smtClean="0">
                <a:latin typeface="+mj-lt"/>
              </a:rPr>
              <a:t>“You could be a sweet dream or a beautiful nightmare</a:t>
            </a:r>
          </a:p>
          <a:p>
            <a:pPr algn="ctr">
              <a:buNone/>
            </a:pPr>
            <a:r>
              <a:rPr lang="en-US" sz="7100" i="1" dirty="0" smtClean="0">
                <a:latin typeface="+mj-lt"/>
              </a:rPr>
              <a:t>Either way I don’t want to wake up from you”</a:t>
            </a:r>
            <a:endParaRPr lang="en-US" sz="7100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0540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“Sweet Dreams”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Beyonce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7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metaphor</a:t>
            </a:r>
            <a:endParaRPr lang="en-US" sz="7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991600" cy="32766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sz="9300" i="1" dirty="0" smtClean="0">
                <a:latin typeface="+mj-lt"/>
              </a:rPr>
              <a:t>“I’ve been awake </a:t>
            </a:r>
          </a:p>
          <a:p>
            <a:pPr algn="ctr">
              <a:buNone/>
            </a:pPr>
            <a:r>
              <a:rPr lang="en-US" sz="9300" i="1" dirty="0" smtClean="0">
                <a:latin typeface="+mj-lt"/>
              </a:rPr>
              <a:t>for a while now</a:t>
            </a:r>
          </a:p>
          <a:p>
            <a:pPr algn="ctr">
              <a:buNone/>
            </a:pPr>
            <a:r>
              <a:rPr lang="en-US" sz="9300" i="1" dirty="0" smtClean="0">
                <a:latin typeface="+mj-lt"/>
              </a:rPr>
              <a:t>You got me </a:t>
            </a:r>
            <a:r>
              <a:rPr lang="en-US" sz="9300" i="1" dirty="0" err="1" smtClean="0">
                <a:latin typeface="+mj-lt"/>
              </a:rPr>
              <a:t>feelin</a:t>
            </a:r>
            <a:r>
              <a:rPr lang="en-US" sz="9300" i="1" dirty="0" smtClean="0">
                <a:latin typeface="+mj-lt"/>
              </a:rPr>
              <a:t>’ </a:t>
            </a:r>
          </a:p>
          <a:p>
            <a:pPr algn="ctr">
              <a:buNone/>
            </a:pPr>
            <a:r>
              <a:rPr lang="en-US" sz="9300" i="1" dirty="0" smtClean="0">
                <a:latin typeface="+mj-lt"/>
              </a:rPr>
              <a:t>like a child now”</a:t>
            </a: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5356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“Bubbly”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Colbie</a:t>
            </a:r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Caillat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Simile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763000" cy="27432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7100" i="1" dirty="0" smtClean="0">
                <a:latin typeface="+mj-lt"/>
              </a:rPr>
              <a:t>“Our hearts are hungry for a food that won’t come”</a:t>
            </a:r>
            <a:endParaRPr lang="en-US" sz="7100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5356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“Live Like We’re Dying”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Kris Allen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7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personification</a:t>
            </a:r>
            <a:endParaRPr lang="en-US" sz="7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16162"/>
            <a:ext cx="9144000" cy="2408238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sz="7300" i="1" dirty="0" smtClean="0">
                <a:solidFill>
                  <a:schemeClr val="tx1"/>
                </a:solidFill>
                <a:latin typeface="+mj-lt"/>
              </a:rPr>
              <a:t>“A thousand times before</a:t>
            </a:r>
          </a:p>
          <a:p>
            <a:pPr algn="ctr">
              <a:buNone/>
            </a:pPr>
            <a:r>
              <a:rPr lang="en-US" sz="7300" i="1" dirty="0" smtClean="0">
                <a:solidFill>
                  <a:schemeClr val="tx1"/>
                </a:solidFill>
                <a:latin typeface="+mj-lt"/>
              </a:rPr>
              <a:t>I’ve wondered if there’s something more</a:t>
            </a:r>
          </a:p>
          <a:p>
            <a:pPr algn="ctr">
              <a:buNone/>
            </a:pPr>
            <a:r>
              <a:rPr lang="en-US" sz="7300" i="1" dirty="0" smtClean="0">
                <a:solidFill>
                  <a:schemeClr val="tx1"/>
                </a:solidFill>
                <a:latin typeface="+mj-lt"/>
              </a:rPr>
              <a:t>Something more”</a:t>
            </a:r>
          </a:p>
          <a:p>
            <a:pPr algn="ctr">
              <a:buNone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410200"/>
            <a:ext cx="792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“Rain”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Creed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hyperbole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8915400" cy="31242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7100" i="1" dirty="0" smtClean="0">
                <a:latin typeface="+mj-lt"/>
              </a:rPr>
              <a:t>“I just wanted to take this in,</a:t>
            </a:r>
          </a:p>
          <a:p>
            <a:pPr algn="ctr">
              <a:buNone/>
            </a:pPr>
            <a:r>
              <a:rPr lang="en-US" sz="7100" i="1" dirty="0" smtClean="0">
                <a:latin typeface="+mj-lt"/>
              </a:rPr>
              <a:t>The moonlight </a:t>
            </a:r>
            <a:r>
              <a:rPr lang="en-US" sz="7100" i="1" dirty="0" err="1" smtClean="0">
                <a:latin typeface="+mj-lt"/>
              </a:rPr>
              <a:t>dancin</a:t>
            </a:r>
            <a:r>
              <a:rPr lang="en-US" sz="7100" i="1" dirty="0" smtClean="0">
                <a:latin typeface="+mj-lt"/>
              </a:rPr>
              <a:t>’ off your skin”</a:t>
            </a:r>
            <a:endParaRPr lang="en-US" sz="7100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5356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“History in the Making”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Darius Rucker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7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personification</a:t>
            </a:r>
            <a:endParaRPr lang="en-US" sz="7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191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4600" i="1" dirty="0" smtClean="0">
                <a:latin typeface="+mj-lt"/>
              </a:rPr>
              <a:t>“</a:t>
            </a:r>
            <a:r>
              <a:rPr lang="en-US" sz="4600" dirty="0" smtClean="0">
                <a:latin typeface="+mj-lt"/>
              </a:rPr>
              <a:t>She’s a Saturn with a sunroof</a:t>
            </a:r>
          </a:p>
          <a:p>
            <a:pPr algn="ctr">
              <a:buNone/>
            </a:pPr>
            <a:r>
              <a:rPr lang="en-US" sz="4600" dirty="0" smtClean="0">
                <a:latin typeface="+mj-lt"/>
              </a:rPr>
              <a:t> With her brown hair a-blowing</a:t>
            </a:r>
          </a:p>
          <a:p>
            <a:pPr algn="ctr">
              <a:buNone/>
            </a:pPr>
            <a:r>
              <a:rPr lang="en-US" sz="4600" dirty="0" smtClean="0">
                <a:latin typeface="+mj-lt"/>
              </a:rPr>
              <a:t>She’s a soft place to land</a:t>
            </a:r>
          </a:p>
          <a:p>
            <a:pPr algn="ctr">
              <a:buNone/>
            </a:pPr>
            <a:r>
              <a:rPr lang="en-US" sz="4600" dirty="0" smtClean="0">
                <a:latin typeface="+mj-lt"/>
              </a:rPr>
              <a:t>And a good feeling knowing</a:t>
            </a:r>
          </a:p>
          <a:p>
            <a:pPr algn="ctr">
              <a:buNone/>
            </a:pPr>
            <a:r>
              <a:rPr lang="en-US" sz="4600" dirty="0" smtClean="0">
                <a:latin typeface="+mj-lt"/>
              </a:rPr>
              <a:t>She’s a warm conversation</a:t>
            </a:r>
          </a:p>
          <a:p>
            <a:pPr algn="ctr">
              <a:buNone/>
            </a:pPr>
            <a:r>
              <a:rPr lang="en-US" sz="4600" dirty="0" smtClean="0">
                <a:latin typeface="+mj-lt"/>
              </a:rPr>
              <a:t>That I wouldn’t miss for nothing</a:t>
            </a:r>
          </a:p>
          <a:p>
            <a:pPr algn="ctr">
              <a:buNone/>
            </a:pPr>
            <a:r>
              <a:rPr lang="en-US" sz="4600" dirty="0" smtClean="0">
                <a:latin typeface="+mj-lt"/>
              </a:rPr>
              <a:t>She’s a fighter when she’s mad</a:t>
            </a:r>
          </a:p>
          <a:p>
            <a:pPr algn="ctr">
              <a:buNone/>
            </a:pPr>
            <a:r>
              <a:rPr lang="en-US" sz="4600" dirty="0" smtClean="0">
                <a:latin typeface="+mj-lt"/>
              </a:rPr>
              <a:t>And she’s a lover when she’s loving”</a:t>
            </a: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33525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“She’s Everything”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Brad Paisley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7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metaphor</a:t>
            </a:r>
            <a:endParaRPr lang="en-US" sz="7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534400" cy="2971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7000" i="1" dirty="0" smtClean="0">
                <a:latin typeface="+mj-lt"/>
              </a:rPr>
              <a:t>“Little darling,</a:t>
            </a:r>
          </a:p>
          <a:p>
            <a:pPr algn="ctr">
              <a:buNone/>
            </a:pPr>
            <a:r>
              <a:rPr lang="en-US" sz="7000" i="1" dirty="0" smtClean="0">
                <a:latin typeface="+mj-lt"/>
              </a:rPr>
              <a:t>It's been a long cold lonely winter”</a:t>
            </a:r>
          </a:p>
          <a:p>
            <a:pPr algn="ctr">
              <a:buNone/>
            </a:pPr>
            <a:endParaRPr lang="en-US" sz="7300" i="1" dirty="0" smtClean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257800"/>
            <a:ext cx="792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“Here Comes the Sun”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The Beatles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alliteration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0"/>
            <a:ext cx="8991600" cy="28956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9300" i="1" dirty="0" smtClean="0">
                <a:latin typeface="+mj-lt"/>
              </a:rPr>
              <a:t>“Who let the dogs out?</a:t>
            </a:r>
          </a:p>
          <a:p>
            <a:pPr algn="ctr">
              <a:buNone/>
            </a:pPr>
            <a:r>
              <a:rPr lang="en-US" sz="9300" i="1" dirty="0" smtClean="0">
                <a:latin typeface="+mj-lt"/>
              </a:rPr>
              <a:t>Woof, woof, woof, woof!”</a:t>
            </a:r>
            <a:endParaRPr lang="en-US" sz="7300" i="1" dirty="0" smtClean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25780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“Who Let the Dogs Out”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The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Baha</a:t>
            </a:r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 Men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onomatopoeia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915400" cy="31242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7100" i="1" dirty="0" smtClean="0">
                <a:latin typeface="+mj-lt"/>
              </a:rPr>
              <a:t>“I just saw Halley’s Comet, she waved</a:t>
            </a:r>
          </a:p>
          <a:p>
            <a:pPr algn="ctr">
              <a:buNone/>
            </a:pPr>
            <a:r>
              <a:rPr lang="en-US" sz="7100" i="1" dirty="0" smtClean="0">
                <a:latin typeface="+mj-lt"/>
              </a:rPr>
              <a:t>Said why are you always running in place?”</a:t>
            </a:r>
            <a:endParaRPr lang="en-US" sz="7100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0540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“Second Chance”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Shinedown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7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personification</a:t>
            </a:r>
            <a:endParaRPr lang="en-US" sz="7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590800"/>
            <a:ext cx="8991600" cy="2667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9300" i="1" dirty="0" smtClean="0">
                <a:latin typeface="+mj-lt"/>
              </a:rPr>
              <a:t>“She’s like a song played again and again”</a:t>
            </a: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5356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“Replay”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Sean Kingston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Simile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839200" cy="30480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7800" i="1" dirty="0" smtClean="0">
                <a:latin typeface="+mj-lt"/>
              </a:rPr>
              <a:t>“I need you like a heart needs a beat”</a:t>
            </a:r>
            <a:endParaRPr lang="en-US" sz="7800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5356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“Apologize”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One Republic ft.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Timbaland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Simile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915400" cy="31242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7100" i="1" dirty="0" smtClean="0">
                <a:latin typeface="+mj-lt"/>
              </a:rPr>
              <a:t>“I’m fighting for this girl</a:t>
            </a:r>
          </a:p>
          <a:p>
            <a:pPr algn="ctr">
              <a:buNone/>
            </a:pPr>
            <a:r>
              <a:rPr lang="en-US" sz="7100" i="1" dirty="0" smtClean="0">
                <a:latin typeface="+mj-lt"/>
              </a:rPr>
              <a:t>On a battlefield of love”</a:t>
            </a:r>
            <a:endParaRPr lang="en-US" sz="7100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0540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“Down”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 by Jay Sean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7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metaphor</a:t>
            </a:r>
            <a:endParaRPr lang="en-US" sz="7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28956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sz="9300" i="1" dirty="0" smtClean="0">
                <a:latin typeface="+mj-lt"/>
              </a:rPr>
              <a:t>“Beep, beep, beep, beep!</a:t>
            </a:r>
          </a:p>
          <a:p>
            <a:pPr algn="ctr">
              <a:buNone/>
            </a:pPr>
            <a:r>
              <a:rPr lang="en-US" sz="9300" i="1" dirty="0" smtClean="0">
                <a:latin typeface="+mj-lt"/>
              </a:rPr>
              <a:t>Who got the keys to the Jeep?</a:t>
            </a:r>
          </a:p>
          <a:p>
            <a:pPr algn="ctr">
              <a:buNone/>
            </a:pPr>
            <a:r>
              <a:rPr lang="en-US" sz="9300" i="1" dirty="0" err="1" smtClean="0">
                <a:solidFill>
                  <a:schemeClr val="tx1"/>
                </a:solidFill>
                <a:latin typeface="+mj-lt"/>
              </a:rPr>
              <a:t>Vrooooooom</a:t>
            </a:r>
            <a:r>
              <a:rPr lang="en-US" sz="9300" i="1" dirty="0" smtClean="0">
                <a:solidFill>
                  <a:schemeClr val="tx1"/>
                </a:solidFill>
                <a:latin typeface="+mj-lt"/>
              </a:rPr>
              <a:t>!”</a:t>
            </a:r>
            <a:endParaRPr lang="en-US" sz="7300" i="1" dirty="0" smtClean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53561"/>
            <a:ext cx="883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“Beep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Beep</a:t>
            </a:r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” </a:t>
            </a:r>
          </a:p>
          <a:p>
            <a:pPr algn="ctr"/>
            <a:r>
              <a:rPr lang="en-US" sz="36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</a:t>
            </a:r>
            <a:r>
              <a:rPr lang="en-US" sz="36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Timbaland</a:t>
            </a:r>
            <a:r>
              <a:rPr lang="en-US" sz="36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 &amp; </a:t>
            </a:r>
            <a:r>
              <a:rPr lang="en-US" sz="36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Magoo</a:t>
            </a:r>
            <a:r>
              <a:rPr lang="en-US" sz="36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 ft. Missy Elliot</a:t>
            </a:r>
            <a:endParaRPr lang="en-US" sz="36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onomatopoeia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534400" cy="25146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8000" i="1" dirty="0" smtClean="0">
                <a:latin typeface="+mj-lt"/>
              </a:rPr>
              <a:t>“This one goes out to the man who mines for miracles”</a:t>
            </a:r>
          </a:p>
          <a:p>
            <a:pPr algn="ctr">
              <a:buNone/>
            </a:pPr>
            <a:endParaRPr lang="en-US" sz="7300" i="1" dirty="0" smtClean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334000"/>
            <a:ext cx="845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“We Weren’t Born to Follow”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Bon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Jovi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alliteration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915400" cy="31242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7100" i="1" dirty="0" smtClean="0">
                <a:latin typeface="+mj-lt"/>
              </a:rPr>
              <a:t>“. . .he’s candy-coated misery, he’s a devil in disguise, a snake with blue eyes”</a:t>
            </a:r>
            <a:endParaRPr lang="en-US" sz="7100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0540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“Cowboy Casanova”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Carrie Underwood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7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metaphor</a:t>
            </a:r>
            <a:endParaRPr lang="en-US" sz="7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991600" cy="32766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sz="9300" i="1" dirty="0" smtClean="0">
                <a:latin typeface="+mj-lt"/>
              </a:rPr>
              <a:t>“The last time we talked</a:t>
            </a:r>
          </a:p>
          <a:p>
            <a:pPr algn="ctr">
              <a:buNone/>
            </a:pPr>
            <a:r>
              <a:rPr lang="en-US" sz="9300" i="1" dirty="0" smtClean="0">
                <a:latin typeface="+mj-lt"/>
              </a:rPr>
              <a:t>The night that I walked</a:t>
            </a:r>
          </a:p>
          <a:p>
            <a:pPr algn="ctr">
              <a:buNone/>
            </a:pPr>
            <a:r>
              <a:rPr lang="en-US" sz="9300" i="1" dirty="0" smtClean="0">
                <a:latin typeface="+mj-lt"/>
              </a:rPr>
              <a:t>Burns like an iron</a:t>
            </a:r>
          </a:p>
          <a:p>
            <a:pPr algn="ctr">
              <a:buNone/>
            </a:pPr>
            <a:r>
              <a:rPr lang="en-US" sz="9300" i="1" dirty="0" smtClean="0">
                <a:latin typeface="+mj-lt"/>
              </a:rPr>
              <a:t>In the back of my mind”</a:t>
            </a: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5356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“Life After You”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Daughtry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Simile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915400" cy="31242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7100" i="1" dirty="0" smtClean="0">
                <a:latin typeface="+mj-lt"/>
              </a:rPr>
              <a:t>“One day justice will come and find you</a:t>
            </a:r>
          </a:p>
          <a:p>
            <a:pPr algn="ctr">
              <a:buNone/>
            </a:pPr>
            <a:r>
              <a:rPr lang="en-US" sz="7100" i="1" dirty="0" smtClean="0">
                <a:latin typeface="+mj-lt"/>
              </a:rPr>
              <a:t>And I’ll be right there in your memory to remind you”</a:t>
            </a:r>
            <a:endParaRPr lang="en-US" sz="7100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382161"/>
            <a:ext cx="883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“Didn’t You Know How Much </a:t>
            </a:r>
          </a:p>
          <a:p>
            <a:pPr algn="ctr"/>
            <a:r>
              <a:rPr lang="en-US" sz="40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I Loved You”  by Kellie </a:t>
            </a:r>
            <a:r>
              <a:rPr lang="en-US" sz="40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Pickler</a:t>
            </a:r>
            <a:endParaRPr lang="en-US" sz="40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7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personification</a:t>
            </a:r>
            <a:endParaRPr lang="en-US" sz="7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9144000" cy="44196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en-US" sz="4600" dirty="0" smtClean="0">
              <a:latin typeface="+mj-lt"/>
            </a:endParaRPr>
          </a:p>
          <a:p>
            <a:pPr algn="ctr">
              <a:buNone/>
            </a:pPr>
            <a:r>
              <a:rPr lang="en-US" sz="5100" i="1" dirty="0" smtClean="0">
                <a:latin typeface="+mj-lt"/>
              </a:rPr>
              <a:t>But you put on quite a show</a:t>
            </a:r>
          </a:p>
          <a:p>
            <a:pPr algn="ctr">
              <a:buNone/>
            </a:pPr>
            <a:r>
              <a:rPr lang="en-US" sz="5100" i="1" dirty="0" smtClean="0">
                <a:latin typeface="+mj-lt"/>
              </a:rPr>
              <a:t>Really had me </a:t>
            </a:r>
            <a:r>
              <a:rPr lang="en-US" sz="5100" i="1" dirty="0" err="1" smtClean="0">
                <a:latin typeface="+mj-lt"/>
              </a:rPr>
              <a:t>goin</a:t>
            </a:r>
            <a:r>
              <a:rPr lang="en-US" sz="5100" i="1" dirty="0" smtClean="0">
                <a:latin typeface="+mj-lt"/>
              </a:rPr>
              <a:t>‘</a:t>
            </a:r>
          </a:p>
          <a:p>
            <a:pPr algn="ctr">
              <a:buNone/>
            </a:pPr>
            <a:r>
              <a:rPr lang="en-US" sz="5100" i="1" dirty="0" smtClean="0">
                <a:latin typeface="+mj-lt"/>
              </a:rPr>
              <a:t>But now it's time to go</a:t>
            </a:r>
          </a:p>
          <a:p>
            <a:pPr algn="ctr">
              <a:buNone/>
            </a:pPr>
            <a:r>
              <a:rPr lang="en-US" sz="5100" i="1" dirty="0" smtClean="0">
                <a:latin typeface="+mj-lt"/>
              </a:rPr>
              <a:t>Curtain's finally </a:t>
            </a:r>
            <a:r>
              <a:rPr lang="en-US" sz="5100" i="1" dirty="0" err="1" smtClean="0">
                <a:latin typeface="+mj-lt"/>
              </a:rPr>
              <a:t>closin</a:t>
            </a:r>
            <a:r>
              <a:rPr lang="en-US" sz="5100" i="1" dirty="0" smtClean="0">
                <a:latin typeface="+mj-lt"/>
              </a:rPr>
              <a:t>'</a:t>
            </a:r>
          </a:p>
          <a:p>
            <a:pPr algn="ctr">
              <a:buNone/>
            </a:pPr>
            <a:r>
              <a:rPr lang="en-US" sz="5100" i="1" dirty="0" smtClean="0">
                <a:latin typeface="+mj-lt"/>
              </a:rPr>
              <a:t>That was quite a show</a:t>
            </a:r>
          </a:p>
          <a:p>
            <a:pPr algn="ctr">
              <a:buNone/>
            </a:pPr>
            <a:r>
              <a:rPr lang="en-US" sz="5100" i="1" dirty="0" smtClean="0">
                <a:latin typeface="+mj-lt"/>
              </a:rPr>
              <a:t>Very </a:t>
            </a:r>
            <a:r>
              <a:rPr lang="en-US" sz="5100" i="1" dirty="0" err="1" smtClean="0">
                <a:latin typeface="+mj-lt"/>
              </a:rPr>
              <a:t>entertainin</a:t>
            </a:r>
            <a:r>
              <a:rPr lang="en-US" sz="5100" i="1" dirty="0" smtClean="0">
                <a:latin typeface="+mj-lt"/>
              </a:rPr>
              <a:t>'</a:t>
            </a:r>
          </a:p>
          <a:p>
            <a:pPr algn="ctr">
              <a:buNone/>
            </a:pPr>
            <a:r>
              <a:rPr lang="en-US" sz="5100" i="1" dirty="0" smtClean="0">
                <a:latin typeface="+mj-lt"/>
              </a:rPr>
              <a:t>But it's over now</a:t>
            </a:r>
          </a:p>
          <a:p>
            <a:pPr algn="ctr">
              <a:buNone/>
            </a:pPr>
            <a:r>
              <a:rPr lang="en-US" sz="5100" i="1" dirty="0" smtClean="0">
                <a:latin typeface="+mj-lt"/>
              </a:rPr>
              <a:t>Go on and take a bow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33525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“Take a Bow”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Rihanna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7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metaphor</a:t>
            </a:r>
            <a:endParaRPr lang="en-US" sz="7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763000" cy="27432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7100" i="1" dirty="0" smtClean="0">
                <a:latin typeface="+mj-lt"/>
              </a:rPr>
              <a:t>“You start to freeze as horror looks you right between the eyes”</a:t>
            </a:r>
            <a:endParaRPr lang="en-US" sz="7100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5356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“Thriller”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Michael Jackson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7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personification</a:t>
            </a:r>
            <a:endParaRPr lang="en-US" sz="7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11362"/>
            <a:ext cx="8686800" cy="240823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sz="7300" i="1" dirty="0" smtClean="0">
                <a:solidFill>
                  <a:schemeClr val="tx1"/>
                </a:solidFill>
                <a:latin typeface="+mj-lt"/>
              </a:rPr>
              <a:t>“You would not believe your eyes</a:t>
            </a:r>
          </a:p>
          <a:p>
            <a:pPr algn="ctr">
              <a:buNone/>
            </a:pPr>
            <a:r>
              <a:rPr lang="en-US" sz="7300" i="1" dirty="0" smtClean="0">
                <a:solidFill>
                  <a:schemeClr val="tx1"/>
                </a:solidFill>
                <a:latin typeface="+mj-lt"/>
              </a:rPr>
              <a:t>If ten million fireflies</a:t>
            </a:r>
          </a:p>
          <a:p>
            <a:pPr algn="ctr">
              <a:buNone/>
            </a:pPr>
            <a:r>
              <a:rPr lang="en-US" sz="7300" i="1" dirty="0" smtClean="0">
                <a:solidFill>
                  <a:schemeClr val="tx1"/>
                </a:solidFill>
                <a:latin typeface="+mj-lt"/>
              </a:rPr>
              <a:t>Lit up the world as I fell asleep”</a:t>
            </a: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402759"/>
            <a:ext cx="792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“Fireflies”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Owl City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hyperbole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0"/>
            <a:ext cx="8991600" cy="28956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9300" i="1" dirty="0" smtClean="0">
                <a:latin typeface="+mj-lt"/>
              </a:rPr>
              <a:t>“Tick! Tock! on the clock</a:t>
            </a:r>
          </a:p>
          <a:p>
            <a:pPr algn="ctr">
              <a:buNone/>
            </a:pPr>
            <a:r>
              <a:rPr lang="en-US" sz="9300" i="1" dirty="0" smtClean="0">
                <a:latin typeface="+mj-lt"/>
              </a:rPr>
              <a:t>but the party don’t stop”</a:t>
            </a:r>
            <a:endParaRPr lang="en-US" sz="7300" i="1" dirty="0" smtClean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25780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Tik</a:t>
            </a:r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Tok</a:t>
            </a:r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</a:t>
            </a:r>
            <a:r>
              <a:rPr lang="en-US" sz="4400" b="1" dirty="0" err="1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Ke$ha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onomatopoeia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763000" cy="2743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100" i="1" dirty="0" smtClean="0">
                <a:latin typeface="+mj-lt"/>
              </a:rPr>
              <a:t>“Steady as a preacher</a:t>
            </a:r>
          </a:p>
          <a:p>
            <a:pPr algn="ctr">
              <a:buNone/>
            </a:pPr>
            <a:r>
              <a:rPr lang="en-US" sz="7100" i="1" dirty="0" smtClean="0">
                <a:latin typeface="+mj-lt"/>
              </a:rPr>
              <a:t>Free as a weed”</a:t>
            </a:r>
            <a:endParaRPr lang="en-US" sz="7100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153561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“American Honey” 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Lady Antebellum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Simile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11362"/>
            <a:ext cx="8991600" cy="2941638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en-US" sz="9300" i="1" dirty="0" smtClean="0">
                <a:solidFill>
                  <a:schemeClr val="tx1"/>
                </a:solidFill>
                <a:latin typeface="+mj-lt"/>
              </a:rPr>
              <a:t>“Cause you know I’d walk </a:t>
            </a:r>
          </a:p>
          <a:p>
            <a:pPr algn="ctr">
              <a:buNone/>
            </a:pPr>
            <a:r>
              <a:rPr lang="en-US" sz="9300" i="1" dirty="0" smtClean="0">
                <a:solidFill>
                  <a:schemeClr val="tx1"/>
                </a:solidFill>
                <a:latin typeface="+mj-lt"/>
              </a:rPr>
              <a:t>A thousand miles</a:t>
            </a:r>
          </a:p>
          <a:p>
            <a:pPr algn="ctr">
              <a:buNone/>
            </a:pPr>
            <a:r>
              <a:rPr lang="en-US" sz="9300" i="1" dirty="0" smtClean="0">
                <a:solidFill>
                  <a:schemeClr val="tx1"/>
                </a:solidFill>
                <a:latin typeface="+mj-lt"/>
              </a:rPr>
              <a:t>If I could just see you</a:t>
            </a:r>
          </a:p>
          <a:p>
            <a:pPr algn="ctr">
              <a:buNone/>
            </a:pPr>
            <a:r>
              <a:rPr lang="en-US" sz="9300" i="1" dirty="0" smtClean="0">
                <a:solidFill>
                  <a:schemeClr val="tx1"/>
                </a:solidFill>
                <a:latin typeface="+mj-lt"/>
              </a:rPr>
              <a:t>Tonight”</a:t>
            </a: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257800"/>
            <a:ext cx="792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“A Thousand Miles”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Vanessa Carlton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hyperbole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686800" cy="3048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8000" i="1" dirty="0" smtClean="0">
                <a:latin typeface="+mj-lt"/>
              </a:rPr>
              <a:t>“Can you imagine no first dance, freeze dried romance, five-hour phone conversation”</a:t>
            </a:r>
          </a:p>
          <a:p>
            <a:pPr algn="ctr">
              <a:buNone/>
            </a:pPr>
            <a:endParaRPr lang="en-US" sz="7300" i="1" dirty="0" smtClean="0">
              <a:solidFill>
                <a:schemeClr val="tx1"/>
              </a:solidFill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402759"/>
            <a:ext cx="792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“Drops of Jupiter”</a:t>
            </a:r>
          </a:p>
          <a:p>
            <a:pPr algn="ctr"/>
            <a:r>
              <a:rPr lang="en-US" sz="4400" b="1" dirty="0" smtClean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by Train</a:t>
            </a:r>
            <a:endParaRPr lang="en-US" sz="4400" b="1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66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FF66FF"/>
                </a:soli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alliteration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180</TotalTime>
  <Words>1020</Words>
  <Application>Microsoft Office PowerPoint</Application>
  <PresentationFormat>On-screen Show (4:3)</PresentationFormat>
  <Paragraphs>266</Paragraphs>
  <Slides>37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Trek</vt:lpstr>
      <vt:lpstr>SONG LYRICS  featuring FIGURATIVE LANGUAGE</vt:lpstr>
      <vt:lpstr>alliteration</vt:lpstr>
      <vt:lpstr>Simile</vt:lpstr>
      <vt:lpstr>personification</vt:lpstr>
      <vt:lpstr>hyperbole</vt:lpstr>
      <vt:lpstr>onomatopoeia</vt:lpstr>
      <vt:lpstr>Simile</vt:lpstr>
      <vt:lpstr>hyperbole</vt:lpstr>
      <vt:lpstr>alliteration</vt:lpstr>
      <vt:lpstr>Simile</vt:lpstr>
      <vt:lpstr>alliteration</vt:lpstr>
      <vt:lpstr>metaphor</vt:lpstr>
      <vt:lpstr>Simile</vt:lpstr>
      <vt:lpstr>alliteration</vt:lpstr>
      <vt:lpstr>simile</vt:lpstr>
      <vt:lpstr>onomatopoeia</vt:lpstr>
      <vt:lpstr>metaphor</vt:lpstr>
      <vt:lpstr>hyperbole</vt:lpstr>
      <vt:lpstr>alliteration</vt:lpstr>
      <vt:lpstr>onomatopoeia</vt:lpstr>
      <vt:lpstr>metaphor</vt:lpstr>
      <vt:lpstr>Simile</vt:lpstr>
      <vt:lpstr>personification</vt:lpstr>
      <vt:lpstr>hyperbole</vt:lpstr>
      <vt:lpstr>personification</vt:lpstr>
      <vt:lpstr>metaphor</vt:lpstr>
      <vt:lpstr>alliteration</vt:lpstr>
      <vt:lpstr>onomatopoeia</vt:lpstr>
      <vt:lpstr>personification</vt:lpstr>
      <vt:lpstr>Simile</vt:lpstr>
      <vt:lpstr>metaphor</vt:lpstr>
      <vt:lpstr>onomatopoeia</vt:lpstr>
      <vt:lpstr>alliteration</vt:lpstr>
      <vt:lpstr>metaphor</vt:lpstr>
      <vt:lpstr>Simile</vt:lpstr>
      <vt:lpstr>personification</vt:lpstr>
      <vt:lpstr>metaphor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SONG LYRICS with  FIGURATIVE LANGUAGE</dc:title>
  <dc:creator>Public</dc:creator>
  <cp:lastModifiedBy>Vonda Hubbard</cp:lastModifiedBy>
  <cp:revision>29</cp:revision>
  <dcterms:created xsi:type="dcterms:W3CDTF">2010-02-10T20:55:44Z</dcterms:created>
  <dcterms:modified xsi:type="dcterms:W3CDTF">2011-03-25T19:04:39Z</dcterms:modified>
</cp:coreProperties>
</file>