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84" r:id="rId2"/>
    <p:sldId id="256" r:id="rId3"/>
    <p:sldId id="285" r:id="rId4"/>
    <p:sldId id="286" r:id="rId5"/>
    <p:sldId id="287" r:id="rId6"/>
    <p:sldId id="261" r:id="rId7"/>
    <p:sldId id="260" r:id="rId8"/>
    <p:sldId id="259" r:id="rId9"/>
    <p:sldId id="279" r:id="rId10"/>
    <p:sldId id="262" r:id="rId11"/>
    <p:sldId id="258" r:id="rId12"/>
    <p:sldId id="280" r:id="rId13"/>
    <p:sldId id="263" r:id="rId14"/>
    <p:sldId id="281" r:id="rId15"/>
    <p:sldId id="282" r:id="rId16"/>
    <p:sldId id="268" r:id="rId17"/>
    <p:sldId id="269" r:id="rId18"/>
    <p:sldId id="270" r:id="rId19"/>
    <p:sldId id="272" r:id="rId20"/>
    <p:sldId id="283" r:id="rId21"/>
    <p:sldId id="273" r:id="rId22"/>
    <p:sldId id="274" r:id="rId23"/>
    <p:sldId id="276" r:id="rId24"/>
    <p:sldId id="277" r:id="rId25"/>
    <p:sldId id="275" r:id="rId26"/>
    <p:sldId id="271" r:id="rId27"/>
    <p:sldId id="264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69840-DE52-4A99-8C6C-C992EA89994F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34C9A-AA88-4208-B27B-497A10C4B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7555-6FA3-4A9D-9901-D67F669C7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56DD-E43A-4A9C-B314-C53CB67893A6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A770-9B8E-4182-82EE-32A851791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ids1.middle.dcboe.com\users$\MHufstetler\Physical%20Science%20Videos\Ch%2010%20Heat\Convection.as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ids1.middle.dcboe.com\users$\MHufstetler\Physical%20Science%20Videos\Ch%2010%20Heat\Radiation.as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ids1.middle.dcboe.com\users$\MHufstetler\Physical%20Science%20Videos\Ch%2010%20Heat\Insulation.as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ids1.middle.dcboe.com\users$\MHufstetler\Physical%20Science%20Videos\Ch%2010%20Heat\Video_Quiz__Exploring_Heat.as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ZrYnSGz2p8" TargetMode="External"/><Relationship Id="rId2" Type="http://schemas.openxmlformats.org/officeDocument/2006/relationships/hyperlink" Target="http://www.youtube.com/watch?v=SkY03n0_sD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rgqRKRvmsE&amp;list=PLF0082F087C754EA2&amp;index=8" TargetMode="External"/><Relationship Id="rId5" Type="http://schemas.openxmlformats.org/officeDocument/2006/relationships/hyperlink" Target="http://www.youtube.com/watch?v=8ANQEoJP2K0" TargetMode="External"/><Relationship Id="rId4" Type="http://schemas.openxmlformats.org/officeDocument/2006/relationships/hyperlink" Target="http://www.youtube.com/watch?v=GLInXt9RS9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ids1.middle.dcboe.com\users$\MHufstetler\Physical%20Science%20Videos\Ch%2010%20Heat\Conduction.as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3713" r="9375" b="9375"/>
          <a:stretch>
            <a:fillRect/>
          </a:stretch>
        </p:blipFill>
        <p:spPr bwMode="auto">
          <a:xfrm>
            <a:off x="76200" y="457200"/>
            <a:ext cx="8982364" cy="554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Thermal Conductor</a:t>
            </a:r>
            <a:r>
              <a:rPr lang="en-US" sz="3600" dirty="0" smtClean="0"/>
              <a:t>—a substance that transfers heat well</a:t>
            </a:r>
          </a:p>
          <a:p>
            <a:r>
              <a:rPr lang="en-US" sz="3600" dirty="0" smtClean="0"/>
              <a:t>	Ex. copper, aluminum, gold</a:t>
            </a:r>
            <a:r>
              <a:rPr lang="en-US" sz="3600" smtClean="0"/>
              <a:t>, silver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2000" dirty="0" smtClean="0"/>
          </a:p>
          <a:p>
            <a:r>
              <a:rPr lang="en-US" sz="3600" b="1" dirty="0" smtClean="0"/>
              <a:t>Thermal Insulator</a:t>
            </a:r>
            <a:r>
              <a:rPr lang="en-US" sz="3600" dirty="0" smtClean="0"/>
              <a:t>—a substance that does not transfer heat well</a:t>
            </a:r>
          </a:p>
          <a:p>
            <a:r>
              <a:rPr lang="en-US" sz="3600" dirty="0" smtClean="0"/>
              <a:t>     Ex. glass, porcelain, plastic, rubber, wood, air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181600"/>
            <a:ext cx="2362200" cy="11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simplyirish.com/ProdImages/carraig-donn/merino-wool-socks-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5926">
            <a:off x="426178" y="4988973"/>
            <a:ext cx="1165809" cy="1752600"/>
          </a:xfrm>
          <a:prstGeom prst="rect">
            <a:avLst/>
          </a:prstGeom>
          <a:noFill/>
        </p:spPr>
      </p:pic>
      <p:pic>
        <p:nvPicPr>
          <p:cNvPr id="1032" name="Picture 8" descr="http://cdn3.fotosearch.com/bthumb/IMZ/IMZ009/rbr0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4418">
            <a:off x="6979409" y="5118827"/>
            <a:ext cx="1739861" cy="1494235"/>
          </a:xfrm>
          <a:prstGeom prst="rect">
            <a:avLst/>
          </a:prstGeom>
          <a:noFill/>
        </p:spPr>
      </p:pic>
      <p:pic>
        <p:nvPicPr>
          <p:cNvPr id="1034" name="Picture 10" descr="http://www.sketchpad.net/images/coffeel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76800"/>
            <a:ext cx="1295400" cy="1727200"/>
          </a:xfrm>
          <a:prstGeom prst="rect">
            <a:avLst/>
          </a:prstGeom>
          <a:noFill/>
        </p:spPr>
      </p:pic>
      <p:pic>
        <p:nvPicPr>
          <p:cNvPr id="1036" name="Picture 12" descr="http://beehivestudio.typepad.com/.a/6a00e54f9cbc5e88340120a5365689970c-500w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804414"/>
            <a:ext cx="914400" cy="1091185"/>
          </a:xfrm>
          <a:prstGeom prst="rect">
            <a:avLst/>
          </a:prstGeom>
          <a:noFill/>
        </p:spPr>
      </p:pic>
      <p:pic>
        <p:nvPicPr>
          <p:cNvPr id="1038" name="Picture 14" descr="http://www.blogcdn.com/www.slashfood.com/media/2008/10/pot-on-stove-boil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676400"/>
            <a:ext cx="1752600" cy="1228882"/>
          </a:xfrm>
          <a:prstGeom prst="rect">
            <a:avLst/>
          </a:prstGeom>
          <a:noFill/>
        </p:spPr>
      </p:pic>
      <p:pic>
        <p:nvPicPr>
          <p:cNvPr id="1040" name="Picture 16" descr="http://www.gifs.net/Animation11/Jobs_and_People/Barbers_and_Beauticians/Curling_iron_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676400"/>
            <a:ext cx="1295400" cy="1318953"/>
          </a:xfrm>
          <a:prstGeom prst="rect">
            <a:avLst/>
          </a:prstGeom>
          <a:noFill/>
        </p:spPr>
      </p:pic>
      <p:pic>
        <p:nvPicPr>
          <p:cNvPr id="1042" name="Picture 18" descr="http://4.bp.blogspot.com/_Mv9PlNE8dbo/TO1EL2fBdsI/AAAAAAAAFBM/uMxD0cePF5c/s1600/cooki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1752600"/>
            <a:ext cx="1676400" cy="111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56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Convection</a:t>
            </a:r>
            <a:endParaRPr lang="en-US" sz="3600" b="1" dirty="0"/>
          </a:p>
        </p:txBody>
      </p:sp>
      <p:pic>
        <p:nvPicPr>
          <p:cNvPr id="2050" name="Picture 2" descr="http://upload.wikimedia.org/wikipedia/commons/0/08/Conve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7620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transfer of thermal energy by the movement of a </a:t>
            </a:r>
            <a:r>
              <a:rPr lang="en-US" sz="3600" u="sng" dirty="0" smtClean="0"/>
              <a:t>gas</a:t>
            </a:r>
            <a:r>
              <a:rPr lang="en-US" sz="3600" dirty="0" smtClean="0"/>
              <a:t> or </a:t>
            </a:r>
            <a:r>
              <a:rPr lang="en-US" sz="3600" u="sng" dirty="0" smtClean="0"/>
              <a:t>liquid</a:t>
            </a:r>
            <a:r>
              <a:rPr lang="en-US" sz="3600" dirty="0" smtClean="0"/>
              <a:t> (a medium).  </a:t>
            </a:r>
          </a:p>
          <a:p>
            <a:endParaRPr lang="en-US" sz="1200" dirty="0" smtClean="0"/>
          </a:p>
          <a:p>
            <a:r>
              <a:rPr lang="en-US" sz="3600" dirty="0" smtClean="0"/>
              <a:t>The circular motion caused by density differences that result from temperature differences are called </a:t>
            </a:r>
            <a:r>
              <a:rPr lang="en-US" sz="3600" b="1" i="1" dirty="0" smtClean="0"/>
              <a:t>convection currents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052" name="Picture 4" descr="http://www.physics.arizona.edu/~thews/reu/Convec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vection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6880" y="609600"/>
            <a:ext cx="838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Radiation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 the transfer of thermal energy by </a:t>
            </a:r>
          </a:p>
          <a:p>
            <a:r>
              <a:rPr lang="en-US" sz="3600" dirty="0" smtClean="0"/>
              <a:t>    electromagnetic waves such as visible light</a:t>
            </a:r>
          </a:p>
          <a:p>
            <a:r>
              <a:rPr lang="en-US" sz="3600" dirty="0" smtClean="0"/>
              <a:t>    and infrared waves. (See p. 636-637).</a:t>
            </a:r>
          </a:p>
          <a:p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 This energy can be transferred through </a:t>
            </a:r>
          </a:p>
          <a:p>
            <a:r>
              <a:rPr lang="en-US" sz="3600" dirty="0" smtClean="0"/>
              <a:t>    particles of matter OR </a:t>
            </a:r>
            <a:r>
              <a:rPr lang="en-US" sz="3600" u="sng" dirty="0" smtClean="0"/>
              <a:t>empty space</a:t>
            </a:r>
            <a:r>
              <a:rPr lang="en-US" sz="3600" dirty="0" smtClean="0"/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449580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Examples</a:t>
            </a:r>
          </a:p>
          <a:p>
            <a:r>
              <a:rPr lang="en-US" sz="3600" dirty="0" smtClean="0"/>
              <a:t>Energy from the sun</a:t>
            </a:r>
          </a:p>
          <a:p>
            <a:r>
              <a:rPr lang="en-US" sz="3600" dirty="0" smtClean="0"/>
              <a:t>Microwaves use radiation </a:t>
            </a:r>
          </a:p>
        </p:txBody>
      </p:sp>
      <p:pic>
        <p:nvPicPr>
          <p:cNvPr id="4" name="Picture 2" descr="http://www.sanoypolymer.com/images/sun-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"/>
            <a:ext cx="1295400" cy="1295400"/>
          </a:xfrm>
          <a:prstGeom prst="rect">
            <a:avLst/>
          </a:prstGeom>
          <a:noFill/>
        </p:spPr>
      </p:pic>
      <p:pic>
        <p:nvPicPr>
          <p:cNvPr id="20482" name="Picture 2" descr="Download 'Sun'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1848465" cy="1343025"/>
          </a:xfrm>
          <a:prstGeom prst="rect">
            <a:avLst/>
          </a:prstGeom>
          <a:noFill/>
        </p:spPr>
      </p:pic>
      <p:pic>
        <p:nvPicPr>
          <p:cNvPr id="20486" name="Picture 6" descr="http://files.vector-images.com/clipart/mwaveoven_pr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93395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diation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" y="457199"/>
            <a:ext cx="8702040" cy="593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sulation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623455"/>
            <a:ext cx="8249920" cy="562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pic>
        <p:nvPicPr>
          <p:cNvPr id="13315" name="Picture 5" descr="ht_trans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038"/>
            <a:ext cx="6143625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62400" y="609600"/>
            <a:ext cx="1371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2590800"/>
            <a:ext cx="1371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4724400"/>
            <a:ext cx="1371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pic>
        <p:nvPicPr>
          <p:cNvPr id="13315" name="Picture 5" descr="ht_trans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038"/>
            <a:ext cx="6143625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ea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4676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71600" y="1143000"/>
            <a:ext cx="2133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400" y="838200"/>
            <a:ext cx="2514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819400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ea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4676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906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S8P2. Students will be familiar with the forms and transformations of energy.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d. Describe how heat can be transferred through matter by the collisions of atoms (conduction) or through space (radiation). In a liquid or gas, currents will facilitate the transfer of heat (convection).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486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E.Q. How is heat transferred in conduction, radiation, and convection?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10-2 Heat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Quiz__Exploring_Heat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" y="457200"/>
            <a:ext cx="882904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heat move?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Heat moves from the ____________ object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to the _____________ object.</a:t>
            </a:r>
          </a:p>
        </p:txBody>
      </p:sp>
      <p:pic>
        <p:nvPicPr>
          <p:cNvPr id="15364" name="Picture 5" descr="hand_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19400"/>
            <a:ext cx="34290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heat move?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Heat moves from the </a:t>
            </a:r>
            <a:r>
              <a:rPr lang="en-US" smtClean="0">
                <a:solidFill>
                  <a:srgbClr val="FF3300"/>
                </a:solidFill>
              </a:rPr>
              <a:t>warmer</a:t>
            </a:r>
            <a:r>
              <a:rPr lang="en-US" smtClean="0"/>
              <a:t> object </a:t>
            </a:r>
          </a:p>
          <a:p>
            <a:pPr eaLnBrk="1" hangingPunct="1">
              <a:buFontTx/>
              <a:buNone/>
            </a:pPr>
            <a:r>
              <a:rPr lang="en-US" smtClean="0"/>
              <a:t>to the </a:t>
            </a:r>
            <a:r>
              <a:rPr lang="en-US" smtClean="0">
                <a:solidFill>
                  <a:srgbClr val="FF3300"/>
                </a:solidFill>
              </a:rPr>
              <a:t>cooler</a:t>
            </a:r>
            <a:r>
              <a:rPr lang="en-US" smtClean="0"/>
              <a:t> object.</a:t>
            </a:r>
          </a:p>
        </p:txBody>
      </p:sp>
      <p:pic>
        <p:nvPicPr>
          <p:cNvPr id="16388" name="Picture 4" descr="hand_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19400"/>
            <a:ext cx="34290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happens to the temperature of two objects as heat is transferred from one to the other?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196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  </a:t>
            </a:r>
            <a:r>
              <a:rPr lang="en-US" dirty="0" smtClean="0"/>
              <a:t>The hotter object becomes ________ while the cooler object becomes ________ until both objects are the same temperature.  They are said to reach </a:t>
            </a:r>
            <a:r>
              <a:rPr lang="en-US" b="1" i="1" dirty="0" smtClean="0"/>
              <a:t>equilibrium.</a:t>
            </a:r>
            <a:r>
              <a:rPr lang="en-US" dirty="0" smtClean="0"/>
              <a:t>  </a:t>
            </a:r>
          </a:p>
        </p:txBody>
      </p:sp>
      <p:pic>
        <p:nvPicPr>
          <p:cNvPr id="17412" name="Picture 6" descr="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4114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371600" cy="9255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Hot water </a:t>
            </a:r>
          </a:p>
          <a:p>
            <a:pPr algn="ctr"/>
            <a:r>
              <a:rPr lang="en-US"/>
              <a:t>at 70 degrees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7543800" y="3048000"/>
            <a:ext cx="1600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Cool water </a:t>
            </a:r>
          </a:p>
          <a:p>
            <a:r>
              <a:rPr lang="en-US"/>
              <a:t>at 30 degrees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019800" y="50292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What will be the new temperature?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happens to the temperature of two objects as heat is transferred from one to the other?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191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  The hotter object becomes </a:t>
            </a:r>
            <a:r>
              <a:rPr lang="en-US" sz="2800" dirty="0" smtClean="0">
                <a:solidFill>
                  <a:srgbClr val="FF3300"/>
                </a:solidFill>
              </a:rPr>
              <a:t>cooler</a:t>
            </a:r>
            <a:r>
              <a:rPr lang="en-US" sz="2800" dirty="0" smtClean="0"/>
              <a:t> while the cooler object becomes </a:t>
            </a:r>
            <a:r>
              <a:rPr lang="en-US" sz="2800" dirty="0" smtClean="0">
                <a:solidFill>
                  <a:srgbClr val="FF3300"/>
                </a:solidFill>
              </a:rPr>
              <a:t>warmer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3300"/>
                </a:solidFill>
              </a:rPr>
              <a:t>   </a:t>
            </a:r>
            <a:r>
              <a:rPr lang="en-US" sz="2800" u="sng" dirty="0" smtClean="0"/>
              <a:t>until both objects are the same temperature</a:t>
            </a:r>
            <a:r>
              <a:rPr lang="en-US" sz="2800" dirty="0" smtClean="0"/>
              <a:t>.  They are said to reach </a:t>
            </a:r>
            <a:r>
              <a:rPr lang="en-US" sz="2800" b="1" i="1" dirty="0" smtClean="0"/>
              <a:t>equilibrium.</a:t>
            </a:r>
            <a:r>
              <a:rPr lang="en-US" sz="2800" dirty="0" smtClean="0"/>
              <a:t>  </a:t>
            </a:r>
          </a:p>
        </p:txBody>
      </p:sp>
      <p:pic>
        <p:nvPicPr>
          <p:cNvPr id="18436" name="Picture 4" descr="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343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0" y="2971800"/>
            <a:ext cx="1371600" cy="925513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Hot water </a:t>
            </a:r>
          </a:p>
          <a:p>
            <a:pPr algn="ctr"/>
            <a:r>
              <a:rPr lang="en-US"/>
              <a:t>at 70 degrees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543800" y="2971800"/>
            <a:ext cx="16002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Cool water </a:t>
            </a:r>
          </a:p>
          <a:p>
            <a:r>
              <a:rPr lang="en-US"/>
              <a:t>at 30 degrees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96000" y="48768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What will be the new temperature?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90600" y="5867400"/>
            <a:ext cx="45784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FELTPOINT" pitchFamily="2" charset="0"/>
              </a:rPr>
              <a:t>*If there are equal amounts </a:t>
            </a:r>
            <a:r>
              <a:rPr lang="en-US" sz="2400" dirty="0" smtClean="0">
                <a:solidFill>
                  <a:schemeClr val="accent2"/>
                </a:solidFill>
                <a:latin typeface="FELTPOINT" pitchFamily="2" charset="0"/>
              </a:rPr>
              <a:t>of water</a:t>
            </a:r>
            <a:r>
              <a:rPr lang="en-US" sz="2400" dirty="0">
                <a:solidFill>
                  <a:schemeClr val="accent2"/>
                </a:solidFill>
                <a:latin typeface="FELTPOINT" pitchFamily="2" charset="0"/>
              </a:rPr>
              <a:t>, </a:t>
            </a:r>
            <a:endParaRPr lang="en-US" sz="2400" dirty="0" smtClean="0">
              <a:solidFill>
                <a:schemeClr val="accent2"/>
              </a:solidFill>
              <a:latin typeface="FELTPOINT" pitchFamily="2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FELTPOINT" pitchFamily="2" charset="0"/>
              </a:rPr>
              <a:t>add </a:t>
            </a:r>
            <a:r>
              <a:rPr lang="en-US" sz="2400" dirty="0">
                <a:solidFill>
                  <a:schemeClr val="accent2"/>
                </a:solidFill>
                <a:latin typeface="FELTPOINT" pitchFamily="2" charset="0"/>
              </a:rPr>
              <a:t>the two cups and divide by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ps.gov/goga/naturescience/images/Greenhouse-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40786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gdargaud.net/Antarctica/Life/Emperors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24" y="228600"/>
            <a:ext cx="877487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943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www.youtube.com/watch?v=SkY03n0_sD8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49530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www.youtube.com/watch?v=QZrYnSGz2p8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9718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www.youtube.com/watch?v=GLInXt9RS9E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4001869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www.youtube.com/watch?v=8ANQEoJP2K0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www.youtube.com/watch?v=ZrgqRKRvmsE&amp;list=PLF0082F087C754EA2&amp;index=8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Heat</a:t>
            </a:r>
            <a:r>
              <a:rPr lang="en-US" sz="3600" dirty="0" smtClean="0"/>
              <a:t>—energy that is transferred between objects that are different temperatures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**Heat energy always moves </a:t>
            </a:r>
            <a:r>
              <a:rPr lang="en-US" sz="3600" b="1" u="sng" dirty="0" smtClean="0"/>
              <a:t>from higher temperatures to lower temperatures</a:t>
            </a:r>
            <a:r>
              <a:rPr lang="en-US" sz="3600" u="sng" dirty="0" smtClean="0"/>
              <a:t> </a:t>
            </a:r>
            <a:r>
              <a:rPr lang="en-US" sz="3600" dirty="0" smtClean="0"/>
              <a:t>until both objects are the same temperature**</a:t>
            </a:r>
            <a:endParaRPr lang="en-US" sz="3600" dirty="0"/>
          </a:p>
        </p:txBody>
      </p:sp>
      <p:sp>
        <p:nvSpPr>
          <p:cNvPr id="4" name="Cube 3"/>
          <p:cNvSpPr/>
          <p:nvPr/>
        </p:nvSpPr>
        <p:spPr>
          <a:xfrm>
            <a:off x="3124200" y="4572000"/>
            <a:ext cx="2667000" cy="99060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876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</a:t>
            </a:r>
            <a:r>
              <a:rPr lang="en-US" sz="3600" baseline="30000" dirty="0" smtClean="0"/>
              <a:t>o </a:t>
            </a:r>
            <a:r>
              <a:rPr lang="en-US" sz="3600" dirty="0" smtClean="0"/>
              <a:t>C</a:t>
            </a:r>
            <a:endParaRPr lang="en-US" sz="36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396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25</a:t>
            </a:r>
            <a:r>
              <a:rPr lang="en-US" sz="3600" baseline="30000" dirty="0" smtClean="0"/>
              <a:t>o </a:t>
            </a:r>
            <a:r>
              <a:rPr lang="en-US" sz="3600" dirty="0" smtClean="0"/>
              <a:t>C</a:t>
            </a:r>
            <a:endParaRPr lang="en-US" sz="3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64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45</a:t>
            </a:r>
            <a:r>
              <a:rPr lang="en-US" sz="3600" baseline="30000" dirty="0" smtClean="0"/>
              <a:t>o </a:t>
            </a:r>
            <a:r>
              <a:rPr lang="en-US" sz="3600" dirty="0" smtClean="0"/>
              <a:t>C</a:t>
            </a:r>
            <a:endParaRPr lang="en-US" sz="3600" baseline="30000" dirty="0"/>
          </a:p>
        </p:txBody>
      </p:sp>
      <p:cxnSp>
        <p:nvCxnSpPr>
          <p:cNvPr id="9" name="Elbow Connector 8"/>
          <p:cNvCxnSpPr/>
          <p:nvPr/>
        </p:nvCxnSpPr>
        <p:spPr>
          <a:xfrm rot="10800000">
            <a:off x="5715000" y="4267200"/>
            <a:ext cx="762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2514600" y="4267200"/>
            <a:ext cx="9906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Methods of heat transfer</a:t>
            </a:r>
          </a:p>
          <a:p>
            <a:pPr marL="800100" lvl="1" indent="-342900">
              <a:buAutoNum type="arabicPeriod"/>
            </a:pPr>
            <a:r>
              <a:rPr lang="en-US" sz="3600" dirty="0" smtClean="0"/>
              <a:t>Conduction</a:t>
            </a:r>
          </a:p>
          <a:p>
            <a:pPr marL="800100" lvl="1" indent="-342900">
              <a:buAutoNum type="arabicPeriod"/>
            </a:pPr>
            <a:r>
              <a:rPr lang="en-US" sz="3600" dirty="0" smtClean="0"/>
              <a:t>Convection</a:t>
            </a:r>
          </a:p>
          <a:p>
            <a:pPr marL="800100" lvl="1" indent="-342900">
              <a:buAutoNum type="arabicPeriod"/>
            </a:pPr>
            <a:r>
              <a:rPr lang="en-US" sz="3600" dirty="0" smtClean="0"/>
              <a:t>Radiation	</a:t>
            </a:r>
            <a:endParaRPr lang="en-US" sz="3600" dirty="0"/>
          </a:p>
        </p:txBody>
      </p:sp>
      <p:pic>
        <p:nvPicPr>
          <p:cNvPr id="24578" name="Picture 2" descr="http://www.gifs.net/Animation11/Nature/Weather/Cold_gu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743200"/>
            <a:ext cx="2095500" cy="3017522"/>
          </a:xfrm>
          <a:prstGeom prst="rect">
            <a:avLst/>
          </a:prstGeom>
          <a:noFill/>
        </p:spPr>
      </p:pic>
      <p:pic>
        <p:nvPicPr>
          <p:cNvPr id="24580" name="Picture 4" descr="http://www.broadcastflash.com/anmart/101805%20C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3962400" cy="284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Conduction</a:t>
            </a:r>
            <a:r>
              <a:rPr lang="en-US" sz="3600" dirty="0" smtClean="0"/>
              <a:t> is the transfer of energy through matter from particle to particle as they touch.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86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 Transfer of heat energy from atom to atom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 Most effective in solids.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 Heat moves from warmer substances to cooler substances.</a:t>
            </a:r>
            <a:endParaRPr lang="en-US" sz="3600" dirty="0"/>
          </a:p>
        </p:txBody>
      </p:sp>
      <p:pic>
        <p:nvPicPr>
          <p:cNvPr id="3074" name="Picture 2" descr="http://www.cookware.org/images/tools/tools_condu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43400"/>
            <a:ext cx="2990850" cy="2266951"/>
          </a:xfrm>
          <a:prstGeom prst="rect">
            <a:avLst/>
          </a:prstGeom>
          <a:noFill/>
        </p:spPr>
      </p:pic>
      <p:pic>
        <p:nvPicPr>
          <p:cNvPr id="3076" name="Picture 4" descr="http://stephensteach-wiki.wikispaces.com/file/view/conduction.jpg/32624703/con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373" y="4343401"/>
            <a:ext cx="2873827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duction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6880" y="609600"/>
            <a:ext cx="838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436</Words>
  <Application>Microsoft Office PowerPoint</Application>
  <PresentationFormat>On-screen Show (4:3)</PresentationFormat>
  <Paragraphs>70</Paragraphs>
  <Slides>28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Review</vt:lpstr>
      <vt:lpstr>Review</vt:lpstr>
      <vt:lpstr>Slide 18</vt:lpstr>
      <vt:lpstr>Slide 19</vt:lpstr>
      <vt:lpstr>Slide 20</vt:lpstr>
      <vt:lpstr>How does heat move?</vt:lpstr>
      <vt:lpstr>How does heat move?</vt:lpstr>
      <vt:lpstr>What happens to the temperature of two objects as heat is transferred from one to the other?</vt:lpstr>
      <vt:lpstr>What happens to the temperature of two objects as heat is transferred from one to the other?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Hufstetler</dc:creator>
  <cp:lastModifiedBy>Michelle</cp:lastModifiedBy>
  <cp:revision>105</cp:revision>
  <dcterms:created xsi:type="dcterms:W3CDTF">2010-11-29T12:07:42Z</dcterms:created>
  <dcterms:modified xsi:type="dcterms:W3CDTF">2012-11-25T11:27:53Z</dcterms:modified>
</cp:coreProperties>
</file>