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97" r:id="rId2"/>
    <p:sldId id="296" r:id="rId3"/>
    <p:sldId id="257" r:id="rId4"/>
    <p:sldId id="298" r:id="rId5"/>
    <p:sldId id="268" r:id="rId6"/>
    <p:sldId id="266" r:id="rId7"/>
    <p:sldId id="299" r:id="rId8"/>
    <p:sldId id="267" r:id="rId9"/>
    <p:sldId id="258" r:id="rId10"/>
    <p:sldId id="269" r:id="rId11"/>
    <p:sldId id="270" r:id="rId12"/>
    <p:sldId id="259" r:id="rId13"/>
    <p:sldId id="260" r:id="rId14"/>
    <p:sldId id="261" r:id="rId15"/>
    <p:sldId id="262" r:id="rId16"/>
    <p:sldId id="300" r:id="rId17"/>
    <p:sldId id="263" r:id="rId18"/>
    <p:sldId id="264" r:id="rId19"/>
    <p:sldId id="301" r:id="rId20"/>
    <p:sldId id="271" r:id="rId21"/>
    <p:sldId id="272" r:id="rId22"/>
    <p:sldId id="265" r:id="rId23"/>
    <p:sldId id="294" r:id="rId24"/>
    <p:sldId id="302" r:id="rId25"/>
    <p:sldId id="291" r:id="rId26"/>
    <p:sldId id="273" r:id="rId27"/>
    <p:sldId id="274" r:id="rId28"/>
    <p:sldId id="303" r:id="rId29"/>
    <p:sldId id="275" r:id="rId30"/>
    <p:sldId id="276" r:id="rId31"/>
    <p:sldId id="292" r:id="rId32"/>
    <p:sldId id="277" r:id="rId33"/>
    <p:sldId id="278" r:id="rId34"/>
    <p:sldId id="279" r:id="rId35"/>
    <p:sldId id="304" r:id="rId36"/>
    <p:sldId id="280" r:id="rId37"/>
    <p:sldId id="282" r:id="rId38"/>
    <p:sldId id="283" r:id="rId39"/>
    <p:sldId id="284" r:id="rId40"/>
    <p:sldId id="285" r:id="rId41"/>
    <p:sldId id="286" r:id="rId42"/>
    <p:sldId id="287" r:id="rId43"/>
    <p:sldId id="288" r:id="rId44"/>
    <p:sldId id="281" r:id="rId45"/>
    <p:sldId id="289" r:id="rId46"/>
    <p:sldId id="293" r:id="rId47"/>
    <p:sldId id="305" r:id="rId48"/>
    <p:sldId id="290" r:id="rId49"/>
    <p:sldId id="306"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94737" autoAdjust="0"/>
  </p:normalViewPr>
  <p:slideViewPr>
    <p:cSldViewPr>
      <p:cViewPr>
        <p:scale>
          <a:sx n="77" d="100"/>
          <a:sy n="77" d="100"/>
        </p:scale>
        <p:origin x="-954" y="-6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0FE0EDC-0A80-4430-96E3-AEF18D74BDFF}" type="datetimeFigureOut">
              <a:rPr lang="en-US"/>
              <a:pPr>
                <a:defRPr/>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F84CB2B-C3FB-4638-8831-74BE179B60A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B12150-3D58-49E1-9E04-CF623A6A0A3E}" type="slidenum">
              <a:rPr lang="en-US"/>
              <a:pPr fontAlgn="base">
                <a:spcBef>
                  <a:spcPct val="0"/>
                </a:spcBef>
                <a:spcAft>
                  <a:spcPct val="0"/>
                </a:spcAft>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440854-A6F4-4A10-8E19-A3E442D2ADDA}" type="slidenum">
              <a:rPr lang="en-US"/>
              <a:pPr fontAlgn="base">
                <a:spcBef>
                  <a:spcPct val="0"/>
                </a:spcBef>
                <a:spcAft>
                  <a:spcPct val="0"/>
                </a:spcAft>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7A714D-0FF8-4B83-BF17-E8BD67C6576A}" type="slidenum">
              <a:rPr lang="en-US"/>
              <a:pPr fontAlgn="base">
                <a:spcBef>
                  <a:spcPct val="0"/>
                </a:spcBef>
                <a:spcAft>
                  <a:spcPct val="0"/>
                </a:spcAft>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0918B3-5FAC-414A-9EF2-2F8A40FAB093}" type="slidenum">
              <a:rPr lang="en-US"/>
              <a:pPr fontAlgn="base">
                <a:spcBef>
                  <a:spcPct val="0"/>
                </a:spcBef>
                <a:spcAft>
                  <a:spcPct val="0"/>
                </a:spcAft>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E4254D-CE88-4818-9069-6EB9793A6801}" type="slidenum">
              <a:rPr lang="en-US"/>
              <a:pPr fontAlgn="base">
                <a:spcBef>
                  <a:spcPct val="0"/>
                </a:spcBef>
                <a:spcAft>
                  <a:spcPct val="0"/>
                </a:spcAft>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967DD1-0EC7-4A23-84D4-6A3B65378710}" type="slidenum">
              <a:rPr lang="en-US"/>
              <a:pPr fontAlgn="base">
                <a:spcBef>
                  <a:spcPct val="0"/>
                </a:spcBef>
                <a:spcAft>
                  <a:spcPct val="0"/>
                </a:spcAft>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8138ED-4A64-4532-8036-6633DE7E12BC}" type="slidenum">
              <a:rPr lang="en-US"/>
              <a:pPr fontAlgn="base">
                <a:spcBef>
                  <a:spcPct val="0"/>
                </a:spcBef>
                <a:spcAft>
                  <a:spcPct val="0"/>
                </a:spcAft>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D859B4-E320-49D2-8739-691BE59E1F55}" type="slidenum">
              <a:rPr lang="en-US"/>
              <a:pPr fontAlgn="base">
                <a:spcBef>
                  <a:spcPct val="0"/>
                </a:spcBef>
                <a:spcAft>
                  <a:spcPct val="0"/>
                </a:spcAft>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9478B1-E1DB-474D-8DA5-8E8D4C64AADB}" type="slidenum">
              <a:rPr lang="en-US"/>
              <a:pPr fontAlgn="base">
                <a:spcBef>
                  <a:spcPct val="0"/>
                </a:spcBef>
                <a:spcAft>
                  <a:spcPct val="0"/>
                </a:spcAft>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352765-7023-4127-A3E0-EE8D33522FFF}" type="slidenum">
              <a:rPr lang="en-US"/>
              <a:pPr fontAlgn="base">
                <a:spcBef>
                  <a:spcPct val="0"/>
                </a:spcBef>
                <a:spcAft>
                  <a:spcPct val="0"/>
                </a:spcAft>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3CFDD6-8F1D-413C-A65B-31748DC333EA}" type="slidenum">
              <a:rPr lang="en-US"/>
              <a:pPr fontAlgn="base">
                <a:spcBef>
                  <a:spcPct val="0"/>
                </a:spcBef>
                <a:spcAft>
                  <a:spcPct val="0"/>
                </a:spcAft>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631589-E5E8-479D-80CD-D2C9516BB5AC}" type="slidenum">
              <a:rPr lang="en-US"/>
              <a:pPr fontAlgn="base">
                <a:spcBef>
                  <a:spcPct val="0"/>
                </a:spcBef>
                <a:spcAft>
                  <a:spcPct val="0"/>
                </a:spcAft>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1E64F6-1342-48B5-9520-736BAF7DB3E3}" type="slidenum">
              <a:rPr lang="en-US"/>
              <a:pPr fontAlgn="base">
                <a:spcBef>
                  <a:spcPct val="0"/>
                </a:spcBef>
                <a:spcAft>
                  <a:spcPct val="0"/>
                </a:spcAft>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C56AD9-54E3-4A9D-8BC0-28BC4BA1884A}" type="slidenum">
              <a:rPr lang="en-US"/>
              <a:pPr fontAlgn="base">
                <a:spcBef>
                  <a:spcPct val="0"/>
                </a:spcBef>
                <a:spcAft>
                  <a:spcPct val="0"/>
                </a:spcAft>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8BE1D7-FE7F-409F-A6BE-26DF1827924E}" type="slidenum">
              <a:rPr lang="en-US"/>
              <a:pPr fontAlgn="base">
                <a:spcBef>
                  <a:spcPct val="0"/>
                </a:spcBef>
                <a:spcAft>
                  <a:spcPct val="0"/>
                </a:spcAft>
              </a:pPr>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B72D78-BE9F-4A1C-B0FE-FCAB0AE6B205}" type="slidenum">
              <a:rPr lang="en-US"/>
              <a:pPr fontAlgn="base">
                <a:spcBef>
                  <a:spcPct val="0"/>
                </a:spcBef>
                <a:spcAft>
                  <a:spcPct val="0"/>
                </a:spcAft>
              </a:pPr>
              <a:t>34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C4438E-C44F-4AFE-BEE2-DFA327580907}" type="slidenum">
              <a:rPr lang="en-US"/>
              <a:pPr fontAlgn="base">
                <a:spcBef>
                  <a:spcPct val="0"/>
                </a:spcBef>
                <a:spcAft>
                  <a:spcPct val="0"/>
                </a:spcAft>
              </a:pPr>
              <a:t>36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6D435B-304E-4AC5-961B-3045E8511965}" type="slidenum">
              <a:rPr lang="en-US"/>
              <a:pPr fontAlgn="base">
                <a:spcBef>
                  <a:spcPct val="0"/>
                </a:spcBef>
                <a:spcAft>
                  <a:spcPct val="0"/>
                </a:spcAft>
              </a:pPr>
              <a:t>37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249639-F23D-4D5B-A69D-67FF5F159E1D}" type="slidenum">
              <a:rPr lang="en-US"/>
              <a:pPr fontAlgn="base">
                <a:spcBef>
                  <a:spcPct val="0"/>
                </a:spcBef>
                <a:spcAft>
                  <a:spcPct val="0"/>
                </a:spcAft>
              </a:pPr>
              <a:t>38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FECD65-82A0-4C7D-AD7A-E321E956E13D}" type="slidenum">
              <a:rPr lang="en-US"/>
              <a:pPr fontAlgn="base">
                <a:spcBef>
                  <a:spcPct val="0"/>
                </a:spcBef>
                <a:spcAft>
                  <a:spcPct val="0"/>
                </a:spcAft>
              </a:pPr>
              <a:t>39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B26539-F426-4D99-9347-1193EAFD0B00}" type="slidenum">
              <a:rPr lang="en-US"/>
              <a:pPr fontAlgn="base">
                <a:spcBef>
                  <a:spcPct val="0"/>
                </a:spcBef>
                <a:spcAft>
                  <a:spcPct val="0"/>
                </a:spcAft>
              </a:pPr>
              <a:t>40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96E659-4A75-4D38-A2B2-074B53EDD315}" type="slidenum">
              <a:rPr lang="en-US"/>
              <a:pPr fontAlgn="base">
                <a:spcBef>
                  <a:spcPct val="0"/>
                </a:spcBef>
                <a:spcAft>
                  <a:spcPct val="0"/>
                </a:spcAft>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926D72-7A1C-4010-9977-DD3FBDE9F9EB}" type="slidenum">
              <a:rPr lang="en-US"/>
              <a:pPr fontAlgn="base">
                <a:spcBef>
                  <a:spcPct val="0"/>
                </a:spcBef>
                <a:spcAft>
                  <a:spcPct val="0"/>
                </a:spcAft>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72F981-EDA4-41BC-834A-7D5E26B48C4F}" type="slidenum">
              <a:rPr lang="en-US"/>
              <a:pPr fontAlgn="base">
                <a:spcBef>
                  <a:spcPct val="0"/>
                </a:spcBef>
                <a:spcAft>
                  <a:spcPct val="0"/>
                </a:spcAft>
              </a:pPr>
              <a:t>42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75E608-9E3A-45D4-ABDB-A462533143BD}" type="slidenum">
              <a:rPr lang="en-US"/>
              <a:pPr fontAlgn="base">
                <a:spcBef>
                  <a:spcPct val="0"/>
                </a:spcBef>
                <a:spcAft>
                  <a:spcPct val="0"/>
                </a:spcAft>
              </a:pPr>
              <a:t>43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0BE170-0A0E-40A0-9536-D67E3D66B466}" type="slidenum">
              <a:rPr lang="en-US"/>
              <a:pPr fontAlgn="base">
                <a:spcBef>
                  <a:spcPct val="0"/>
                </a:spcBef>
                <a:spcAft>
                  <a:spcPct val="0"/>
                </a:spcAft>
              </a:pPr>
              <a:t>44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0EC777-5E8A-44AD-878D-A887A13B4089}" type="slidenum">
              <a:rPr lang="en-US"/>
              <a:pPr fontAlgn="base">
                <a:spcBef>
                  <a:spcPct val="0"/>
                </a:spcBef>
                <a:spcAft>
                  <a:spcPct val="0"/>
                </a:spcAft>
              </a:pPr>
              <a:t>45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0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457B92-44B0-44E8-A789-DAC798AF8397}" type="slidenum">
              <a:rPr lang="en-US"/>
              <a:pPr fontAlgn="base">
                <a:spcBef>
                  <a:spcPct val="0"/>
                </a:spcBef>
                <a:spcAft>
                  <a:spcPct val="0"/>
                </a:spcAft>
              </a:pPr>
              <a:t>48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CF3F6A-5DCB-4C75-9FCF-268261325497}" type="slidenum">
              <a:rPr lang="en-US"/>
              <a:pPr fontAlgn="base">
                <a:spcBef>
                  <a:spcPct val="0"/>
                </a:spcBef>
                <a:spcAft>
                  <a:spcPct val="0"/>
                </a:spcAft>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07E6F0-A5F4-4D29-98BD-E5CD7A9F18A8}" type="slidenum">
              <a:rPr lang="en-US"/>
              <a:pPr fontAlgn="base">
                <a:spcBef>
                  <a:spcPct val="0"/>
                </a:spcBef>
                <a:spcAft>
                  <a:spcPct val="0"/>
                </a:spcAft>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6EFED3-803A-41C5-B31F-564BDD2DEC4B}" type="slidenum">
              <a:rPr lang="en-US"/>
              <a:pPr fontAlgn="base">
                <a:spcBef>
                  <a:spcPct val="0"/>
                </a:spcBef>
                <a:spcAft>
                  <a:spcPct val="0"/>
                </a:spcAft>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6FF216-4F63-4FC6-A868-38C607C9C114}" type="slidenum">
              <a:rPr lang="en-US"/>
              <a:pPr fontAlgn="base">
                <a:spcBef>
                  <a:spcPct val="0"/>
                </a:spcBef>
                <a:spcAft>
                  <a:spcPct val="0"/>
                </a:spcAft>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0AF41D-ACCE-4290-AD38-28334A2E1F5E}" type="slidenum">
              <a:rPr lang="en-US"/>
              <a:pPr fontAlgn="base">
                <a:spcBef>
                  <a:spcPct val="0"/>
                </a:spcBef>
                <a:spcAft>
                  <a:spcPct val="0"/>
                </a:spcAft>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5A7222-01C2-40ED-8F7E-801A035039C2}" type="slidenum">
              <a:rPr lang="en-US"/>
              <a:pPr fontAlgn="base">
                <a:spcBef>
                  <a:spcPct val="0"/>
                </a:spcBef>
                <a:spcAft>
                  <a:spcPct val="0"/>
                </a:spcAft>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E63FF81-5C65-41A3-B658-4DB9783B7AF7}" type="datetimeFigureOut">
              <a:rPr lang="en-US"/>
              <a:pPr>
                <a:defRPr/>
              </a:pPr>
              <a:t>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FCECF5-6022-410F-80B6-B27838FB13A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78AC2A-7F17-4008-B0FA-EDBCD528A94B}" type="datetimeFigureOut">
              <a:rPr lang="en-US"/>
              <a:pPr>
                <a:defRPr/>
              </a:pPr>
              <a:t>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122A83-3A10-4052-9487-3AC537686E4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A3A04A-3038-4A82-97BA-F614E3A8101A}" type="datetimeFigureOut">
              <a:rPr lang="en-US"/>
              <a:pPr>
                <a:defRPr/>
              </a:pPr>
              <a:t>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0335AF-3655-4762-A811-8875B466A4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6F2060-9A1B-4F5F-BB65-6B06F18F6C76}" type="datetimeFigureOut">
              <a:rPr lang="en-US"/>
              <a:pPr>
                <a:defRPr/>
              </a:pPr>
              <a:t>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4D7C4A-9831-4CB8-9D4B-B73C631CB33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5FB96BE-5982-487B-849C-75C85DE401CD}" type="datetimeFigureOut">
              <a:rPr lang="en-US"/>
              <a:pPr>
                <a:defRPr/>
              </a:pPr>
              <a:t>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8846EB-EB0D-48F5-BC3F-A0929B36AF9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19D1864-18E6-4DE1-8C0A-245B0903CFB9}" type="datetimeFigureOut">
              <a:rPr lang="en-US"/>
              <a:pPr>
                <a:defRPr/>
              </a:pPr>
              <a:t>2/5/2013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082015-9F26-4468-BCC6-E78838B342A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093B890-7FA7-4661-9A9C-74BF0F1CA32B}" type="datetimeFigureOut">
              <a:rPr lang="en-US"/>
              <a:pPr>
                <a:defRPr/>
              </a:pPr>
              <a:t>2/5/2013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7193C96-677C-4050-811C-B11ABDBA15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22BBFF-7D93-4143-A2E6-41E0078C9409}" type="datetimeFigureOut">
              <a:rPr lang="en-US"/>
              <a:pPr>
                <a:defRPr/>
              </a:pPr>
              <a:t>2/5/2013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B456D71-5686-4891-93E7-C19F146D935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78DC1C-ABF3-4513-BD0C-7D02967046DE}" type="datetimeFigureOut">
              <a:rPr lang="en-US"/>
              <a:pPr>
                <a:defRPr/>
              </a:pPr>
              <a:t>2/5/2013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C607C22-45E5-4D61-954F-D3D24A35E2B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F56EFC-27EB-4111-A683-6EF51B8B1FD7}" type="datetimeFigureOut">
              <a:rPr lang="en-US"/>
              <a:pPr>
                <a:defRPr/>
              </a:pPr>
              <a:t>2/5/2013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06C7EB-5577-46DD-BA13-2D828DED847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AB856B-C61D-4605-8A2A-E6DFE2488A40}" type="datetimeFigureOut">
              <a:rPr lang="en-US"/>
              <a:pPr>
                <a:defRPr/>
              </a:pPr>
              <a:t>2/5/2013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B05AFA-E393-44CC-B98E-9A256A0D38C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5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5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72C3837-00D6-4C55-872C-0622F01C5528}" type="datetimeFigureOut">
              <a:rPr lang="en-US"/>
              <a:pPr>
                <a:defRPr/>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F0CEA1B-F28D-4221-A74F-7E4379FB16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rot="5400000">
            <a:off x="1574438" y="-583837"/>
            <a:ext cx="6584226" cy="80567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1"/>
          <p:cNvSpPr txBox="1">
            <a:spLocks noChangeArrowheads="1"/>
          </p:cNvSpPr>
          <p:nvPr/>
        </p:nvSpPr>
        <p:spPr bwMode="auto">
          <a:xfrm>
            <a:off x="381000" y="609600"/>
            <a:ext cx="8077200" cy="4894263"/>
          </a:xfrm>
          <a:prstGeom prst="rect">
            <a:avLst/>
          </a:prstGeom>
          <a:noFill/>
          <a:ln w="9525">
            <a:noFill/>
            <a:miter lim="800000"/>
            <a:headEnd/>
            <a:tailEnd/>
          </a:ln>
        </p:spPr>
        <p:txBody>
          <a:bodyPr>
            <a:spAutoFit/>
          </a:bodyPr>
          <a:lstStyle/>
          <a:p>
            <a:r>
              <a:rPr lang="en-US" sz="2400" u="sng" dirty="0">
                <a:latin typeface="Calibri" pitchFamily="34" charset="0"/>
              </a:rPr>
              <a:t>Pakistan does not have as many natural resources as India, but does have petroleum and natural gas as well as coal.  It’s industry is helped </a:t>
            </a:r>
            <a:r>
              <a:rPr lang="en-US" sz="2400" u="sng" dirty="0" smtClean="0">
                <a:latin typeface="Calibri" pitchFamily="34" charset="0"/>
              </a:rPr>
              <a:t>by </a:t>
            </a:r>
            <a:r>
              <a:rPr lang="en-US" sz="2400" u="sng" dirty="0">
                <a:latin typeface="Calibri" pitchFamily="34" charset="0"/>
              </a:rPr>
              <a:t>having oil, natural gas, and coal.</a:t>
            </a:r>
          </a:p>
          <a:p>
            <a:endParaRPr lang="en-US" sz="2400" dirty="0">
              <a:latin typeface="Calibri" pitchFamily="34" charset="0"/>
            </a:endParaRPr>
          </a:p>
          <a:p>
            <a:endParaRPr lang="en-US" sz="2400" dirty="0">
              <a:latin typeface="Calibri" pitchFamily="34" charset="0"/>
            </a:endParaRPr>
          </a:p>
          <a:p>
            <a:r>
              <a:rPr lang="en-US" sz="2400" i="1" dirty="0">
                <a:latin typeface="Calibri" pitchFamily="34" charset="0"/>
              </a:rPr>
              <a:t>Population distribution will be limited in the mountains such as </a:t>
            </a:r>
            <a:r>
              <a:rPr lang="en-US" sz="2400" dirty="0">
                <a:latin typeface="Calibri" pitchFamily="34" charset="0"/>
              </a:rPr>
              <a:t>the Hindu Kush and Himalayan Mountains as the land is hard to journey through.  There is however an important mountain pass in the Hindu Kush called the Khyber Pass.  It has been used for centuries and was how the invaders first entered South Asia.</a:t>
            </a:r>
          </a:p>
          <a:p>
            <a:endParaRPr lang="en-US" sz="2400" dirty="0">
              <a:latin typeface="Calibri" pitchFamily="34" charset="0"/>
            </a:endParaRPr>
          </a:p>
          <a:p>
            <a:r>
              <a:rPr lang="en-US" sz="2400" dirty="0">
                <a:latin typeface="Calibri" pitchFamily="34" charset="0"/>
              </a:rPr>
              <a:t>In Pakistan the majority of the people would live along the Indus River for water, fertile soil, transportation, and farming.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pakistan.islamabad.jpg"/>
          <p:cNvPicPr>
            <a:picLocks noChangeAspect="1" noChangeArrowheads="1"/>
          </p:cNvPicPr>
          <p:nvPr/>
        </p:nvPicPr>
        <p:blipFill>
          <a:blip r:embed="rId3" cstate="print"/>
          <a:srcRect/>
          <a:stretch>
            <a:fillRect/>
          </a:stretch>
        </p:blipFill>
        <p:spPr bwMode="auto">
          <a:xfrm>
            <a:off x="381000" y="533400"/>
            <a:ext cx="2743200" cy="2965450"/>
          </a:xfrm>
          <a:prstGeom prst="rect">
            <a:avLst/>
          </a:prstGeom>
          <a:noFill/>
          <a:ln w="9525">
            <a:noFill/>
            <a:miter lim="800000"/>
            <a:headEnd/>
            <a:tailEnd/>
          </a:ln>
        </p:spPr>
      </p:pic>
      <p:pic>
        <p:nvPicPr>
          <p:cNvPr id="28674" name="Picture 4" descr="indus2.jpg"/>
          <p:cNvPicPr>
            <a:picLocks noChangeAspect="1" noChangeArrowheads="1"/>
          </p:cNvPicPr>
          <p:nvPr/>
        </p:nvPicPr>
        <p:blipFill>
          <a:blip r:embed="rId4" cstate="print"/>
          <a:srcRect/>
          <a:stretch>
            <a:fillRect/>
          </a:stretch>
        </p:blipFill>
        <p:spPr bwMode="auto">
          <a:xfrm>
            <a:off x="3505200" y="152400"/>
            <a:ext cx="3451225" cy="2286000"/>
          </a:xfrm>
          <a:prstGeom prst="rect">
            <a:avLst/>
          </a:prstGeom>
          <a:noFill/>
          <a:ln w="9525">
            <a:noFill/>
            <a:miter lim="800000"/>
            <a:headEnd/>
            <a:tailEnd/>
          </a:ln>
        </p:spPr>
      </p:pic>
      <p:pic>
        <p:nvPicPr>
          <p:cNvPr id="28675" name="Picture 6" descr="khyber_pass.jpg"/>
          <p:cNvPicPr>
            <a:picLocks noChangeAspect="1" noChangeArrowheads="1"/>
          </p:cNvPicPr>
          <p:nvPr/>
        </p:nvPicPr>
        <p:blipFill>
          <a:blip r:embed="rId5" cstate="print"/>
          <a:srcRect/>
          <a:stretch>
            <a:fillRect/>
          </a:stretch>
        </p:blipFill>
        <p:spPr bwMode="auto">
          <a:xfrm>
            <a:off x="3962400" y="3200400"/>
            <a:ext cx="3124200" cy="3163888"/>
          </a:xfrm>
          <a:prstGeom prst="rect">
            <a:avLst/>
          </a:prstGeom>
          <a:noFill/>
          <a:ln w="9525">
            <a:noFill/>
            <a:miter lim="800000"/>
            <a:headEnd/>
            <a:tailEnd/>
          </a:ln>
        </p:spPr>
      </p:pic>
      <p:sp>
        <p:nvSpPr>
          <p:cNvPr id="28676" name="TextBox 4"/>
          <p:cNvSpPr txBox="1">
            <a:spLocks noChangeArrowheads="1"/>
          </p:cNvSpPr>
          <p:nvPr/>
        </p:nvSpPr>
        <p:spPr bwMode="auto">
          <a:xfrm>
            <a:off x="4419600" y="6400800"/>
            <a:ext cx="2590800" cy="369888"/>
          </a:xfrm>
          <a:prstGeom prst="rect">
            <a:avLst/>
          </a:prstGeom>
          <a:noFill/>
          <a:ln w="9525">
            <a:noFill/>
            <a:miter lim="800000"/>
            <a:headEnd/>
            <a:tailEnd/>
          </a:ln>
        </p:spPr>
        <p:txBody>
          <a:bodyPr>
            <a:spAutoFit/>
          </a:bodyPr>
          <a:lstStyle/>
          <a:p>
            <a:r>
              <a:rPr lang="en-US">
                <a:latin typeface="Calibri" pitchFamily="34" charset="0"/>
              </a:rPr>
              <a:t>Khyber Pass</a:t>
            </a:r>
          </a:p>
        </p:txBody>
      </p:sp>
      <p:sp>
        <p:nvSpPr>
          <p:cNvPr id="28677" name="TextBox 6"/>
          <p:cNvSpPr txBox="1">
            <a:spLocks noChangeArrowheads="1"/>
          </p:cNvSpPr>
          <p:nvPr/>
        </p:nvSpPr>
        <p:spPr bwMode="auto">
          <a:xfrm>
            <a:off x="3733800" y="2514600"/>
            <a:ext cx="3657600" cy="369888"/>
          </a:xfrm>
          <a:prstGeom prst="rect">
            <a:avLst/>
          </a:prstGeom>
          <a:noFill/>
          <a:ln w="9525">
            <a:noFill/>
            <a:miter lim="800000"/>
            <a:headEnd/>
            <a:tailEnd/>
          </a:ln>
        </p:spPr>
        <p:txBody>
          <a:bodyPr>
            <a:spAutoFit/>
          </a:bodyPr>
          <a:lstStyle/>
          <a:p>
            <a:r>
              <a:rPr lang="en-US">
                <a:latin typeface="Calibri" pitchFamily="34" charset="0"/>
              </a:rPr>
              <a:t>Indus River Valley</a:t>
            </a:r>
          </a:p>
        </p:txBody>
      </p:sp>
      <p:pic>
        <p:nvPicPr>
          <p:cNvPr id="28678" name="Picture 8" descr="hindu_kush.jpg"/>
          <p:cNvPicPr>
            <a:picLocks noChangeAspect="1" noChangeArrowheads="1"/>
          </p:cNvPicPr>
          <p:nvPr/>
        </p:nvPicPr>
        <p:blipFill>
          <a:blip r:embed="rId6" cstate="print"/>
          <a:srcRect/>
          <a:stretch>
            <a:fillRect/>
          </a:stretch>
        </p:blipFill>
        <p:spPr bwMode="auto">
          <a:xfrm>
            <a:off x="381000" y="3948113"/>
            <a:ext cx="2590800" cy="1700212"/>
          </a:xfrm>
          <a:prstGeom prst="rect">
            <a:avLst/>
          </a:prstGeom>
          <a:noFill/>
          <a:ln w="9525">
            <a:noFill/>
            <a:miter lim="800000"/>
            <a:headEnd/>
            <a:tailEnd/>
          </a:ln>
        </p:spPr>
      </p:pic>
      <p:sp>
        <p:nvSpPr>
          <p:cNvPr id="28679" name="TextBox 8"/>
          <p:cNvSpPr txBox="1">
            <a:spLocks noChangeArrowheads="1"/>
          </p:cNvSpPr>
          <p:nvPr/>
        </p:nvSpPr>
        <p:spPr bwMode="auto">
          <a:xfrm>
            <a:off x="533400" y="6172200"/>
            <a:ext cx="2362200" cy="369888"/>
          </a:xfrm>
          <a:prstGeom prst="rect">
            <a:avLst/>
          </a:prstGeom>
          <a:noFill/>
          <a:ln w="9525">
            <a:noFill/>
            <a:miter lim="800000"/>
            <a:headEnd/>
            <a:tailEnd/>
          </a:ln>
        </p:spPr>
        <p:txBody>
          <a:bodyPr>
            <a:spAutoFit/>
          </a:bodyPr>
          <a:lstStyle/>
          <a:p>
            <a:r>
              <a:rPr lang="en-US">
                <a:latin typeface="Calibri" pitchFamily="34" charset="0"/>
              </a:rPr>
              <a:t>Hindu Kush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1"/>
          <p:cNvSpPr txBox="1">
            <a:spLocks noChangeArrowheads="1"/>
          </p:cNvSpPr>
          <p:nvPr/>
        </p:nvSpPr>
        <p:spPr bwMode="auto">
          <a:xfrm>
            <a:off x="457200" y="685800"/>
            <a:ext cx="8534400" cy="5262979"/>
          </a:xfrm>
          <a:prstGeom prst="rect">
            <a:avLst/>
          </a:prstGeom>
          <a:noFill/>
          <a:ln w="9525">
            <a:noFill/>
            <a:miter lim="800000"/>
            <a:headEnd/>
            <a:tailEnd/>
          </a:ln>
        </p:spPr>
        <p:txBody>
          <a:bodyPr>
            <a:spAutoFit/>
          </a:bodyPr>
          <a:lstStyle/>
          <a:p>
            <a:r>
              <a:rPr lang="en-US" sz="2400" u="sng" dirty="0">
                <a:latin typeface="Calibri" pitchFamily="34" charset="0"/>
              </a:rPr>
              <a:t>Bangladesh is a low lying areas on the east coast of India.  It is highly populated with a very poor uneducated population.  </a:t>
            </a:r>
            <a:r>
              <a:rPr lang="en-US" sz="2400" dirty="0">
                <a:latin typeface="Calibri" pitchFamily="34" charset="0"/>
              </a:rPr>
              <a:t>The climate is temperate.  The land often floods and many a cyclone or hurricane in the Indian Ocean have killed countless people coming on shore to Bangladesh.  The people are mainly farmers with little industry, but their natural resources include fertile soil, water, and natural gas</a:t>
            </a:r>
            <a:r>
              <a:rPr lang="en-US" sz="2400" dirty="0" smtClean="0">
                <a:latin typeface="Calibri" pitchFamily="34" charset="0"/>
              </a:rPr>
              <a:t>.</a:t>
            </a:r>
          </a:p>
          <a:p>
            <a:endParaRPr lang="en-US" sz="2400" dirty="0" smtClean="0">
              <a:latin typeface="Calibri" pitchFamily="34" charset="0"/>
            </a:endParaRPr>
          </a:p>
          <a:p>
            <a:endParaRPr lang="en-US" sz="2400" dirty="0" smtClean="0">
              <a:latin typeface="Calibri" pitchFamily="34" charset="0"/>
            </a:endParaRPr>
          </a:p>
          <a:p>
            <a:r>
              <a:rPr lang="en-US" sz="2400" dirty="0" smtClean="0">
                <a:latin typeface="Calibri" pitchFamily="34" charset="0"/>
              </a:rPr>
              <a:t>Pakistan and Bangladesh are both poor developing countries.</a:t>
            </a:r>
          </a:p>
          <a:p>
            <a:pPr marL="457200" indent="-457200">
              <a:buAutoNum type="arabicPeriod"/>
            </a:pPr>
            <a:r>
              <a:rPr lang="en-US" sz="2400" dirty="0" smtClean="0">
                <a:latin typeface="Calibri" pitchFamily="34" charset="0"/>
              </a:rPr>
              <a:t>True   2.  False</a:t>
            </a:r>
          </a:p>
          <a:p>
            <a:pPr marL="457200" indent="-457200">
              <a:buAutoNum type="arabicPeriod"/>
            </a:pPr>
            <a:endParaRPr lang="en-US" sz="2400" dirty="0" smtClean="0">
              <a:latin typeface="Calibri" pitchFamily="34" charset="0"/>
            </a:endParaRPr>
          </a:p>
          <a:p>
            <a:pPr marL="457200" indent="-457200"/>
            <a:r>
              <a:rPr lang="en-US" sz="2400" dirty="0" smtClean="0">
                <a:latin typeface="Calibri" pitchFamily="34" charset="0"/>
              </a:rPr>
              <a:t>It is better to be a developed country than a developing country.</a:t>
            </a:r>
          </a:p>
          <a:p>
            <a:pPr marL="457200" indent="-457200"/>
            <a:r>
              <a:rPr lang="en-US" sz="2400" dirty="0" smtClean="0">
                <a:latin typeface="Calibri" pitchFamily="34" charset="0"/>
              </a:rPr>
              <a:t>1. True   2. False</a:t>
            </a:r>
            <a:endParaRPr lang="en-US" sz="2400" dirty="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5" descr="jmWORLD18bangladesh_narrowweb__300x405,0.jpg"/>
          <p:cNvPicPr>
            <a:picLocks noChangeAspect="1" noChangeArrowheads="1"/>
          </p:cNvPicPr>
          <p:nvPr/>
        </p:nvPicPr>
        <p:blipFill>
          <a:blip r:embed="rId3" cstate="print"/>
          <a:srcRect/>
          <a:stretch>
            <a:fillRect/>
          </a:stretch>
        </p:blipFill>
        <p:spPr bwMode="auto">
          <a:xfrm>
            <a:off x="381000" y="304800"/>
            <a:ext cx="2305050" cy="3124200"/>
          </a:xfrm>
          <a:prstGeom prst="rect">
            <a:avLst/>
          </a:prstGeom>
          <a:noFill/>
          <a:ln w="9525">
            <a:noFill/>
            <a:miter lim="800000"/>
            <a:headEnd/>
            <a:tailEnd/>
          </a:ln>
        </p:spPr>
      </p:pic>
      <p:pic>
        <p:nvPicPr>
          <p:cNvPr id="32770" name="Picture 7" descr="bangladesh_flood15.jpg"/>
          <p:cNvPicPr>
            <a:picLocks noChangeAspect="1" noChangeArrowheads="1"/>
          </p:cNvPicPr>
          <p:nvPr/>
        </p:nvPicPr>
        <p:blipFill>
          <a:blip r:embed="rId4" cstate="print"/>
          <a:srcRect/>
          <a:stretch>
            <a:fillRect/>
          </a:stretch>
        </p:blipFill>
        <p:spPr bwMode="auto">
          <a:xfrm>
            <a:off x="2971800" y="457200"/>
            <a:ext cx="2209800" cy="3048000"/>
          </a:xfrm>
          <a:prstGeom prst="rect">
            <a:avLst/>
          </a:prstGeom>
          <a:noFill/>
          <a:ln w="9525">
            <a:noFill/>
            <a:miter lim="800000"/>
            <a:headEnd/>
            <a:tailEnd/>
          </a:ln>
        </p:spPr>
      </p:pic>
      <p:pic>
        <p:nvPicPr>
          <p:cNvPr id="32771" name="Picture 9" descr="2509b.jpg"/>
          <p:cNvPicPr>
            <a:picLocks noChangeAspect="1" noChangeArrowheads="1"/>
          </p:cNvPicPr>
          <p:nvPr/>
        </p:nvPicPr>
        <p:blipFill>
          <a:blip r:embed="rId5" cstate="print"/>
          <a:srcRect/>
          <a:stretch>
            <a:fillRect/>
          </a:stretch>
        </p:blipFill>
        <p:spPr bwMode="auto">
          <a:xfrm>
            <a:off x="5867400" y="457200"/>
            <a:ext cx="2395538" cy="2971800"/>
          </a:xfrm>
          <a:prstGeom prst="rect">
            <a:avLst/>
          </a:prstGeom>
          <a:noFill/>
          <a:ln w="9525">
            <a:noFill/>
            <a:miter lim="800000"/>
            <a:headEnd/>
            <a:tailEnd/>
          </a:ln>
        </p:spPr>
      </p:pic>
      <p:pic>
        <p:nvPicPr>
          <p:cNvPr id="32772" name="Picture 11" descr="bangladesh-flood.jpg"/>
          <p:cNvPicPr>
            <a:picLocks noChangeAspect="1" noChangeArrowheads="1"/>
          </p:cNvPicPr>
          <p:nvPr/>
        </p:nvPicPr>
        <p:blipFill>
          <a:blip r:embed="rId6" cstate="print"/>
          <a:srcRect/>
          <a:stretch>
            <a:fillRect/>
          </a:stretch>
        </p:blipFill>
        <p:spPr bwMode="auto">
          <a:xfrm>
            <a:off x="838200" y="3978275"/>
            <a:ext cx="3505200" cy="1993900"/>
          </a:xfrm>
          <a:prstGeom prst="rect">
            <a:avLst/>
          </a:prstGeom>
          <a:noFill/>
          <a:ln w="9525">
            <a:noFill/>
            <a:miter lim="800000"/>
            <a:headEnd/>
            <a:tailEnd/>
          </a:ln>
        </p:spPr>
      </p:pic>
      <p:pic>
        <p:nvPicPr>
          <p:cNvPr id="32773" name="Picture 13" descr="flood-damage-bangladesh.jpg"/>
          <p:cNvPicPr>
            <a:picLocks noChangeAspect="1" noChangeArrowheads="1"/>
          </p:cNvPicPr>
          <p:nvPr/>
        </p:nvPicPr>
        <p:blipFill>
          <a:blip r:embed="rId7" cstate="print"/>
          <a:srcRect/>
          <a:stretch>
            <a:fillRect/>
          </a:stretch>
        </p:blipFill>
        <p:spPr bwMode="auto">
          <a:xfrm>
            <a:off x="4800600" y="3754438"/>
            <a:ext cx="3581400" cy="2351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610600" cy="2308225"/>
          </a:xfrm>
          <a:prstGeom prst="rect">
            <a:avLst/>
          </a:prstGeom>
          <a:noFill/>
        </p:spPr>
        <p:txBody>
          <a:bodyPr>
            <a:spAutoFit/>
          </a:bodyPr>
          <a:lstStyle/>
          <a:p>
            <a:pPr marL="342900" indent="-342900" fontAlgn="auto">
              <a:spcBef>
                <a:spcPts val="0"/>
              </a:spcBef>
              <a:spcAft>
                <a:spcPts val="0"/>
              </a:spcAft>
              <a:defRPr/>
            </a:pPr>
            <a:r>
              <a:rPr lang="en-US" sz="2400" b="1" dirty="0">
                <a:latin typeface="+mn-lt"/>
              </a:rPr>
              <a:t>StandardSS7G10:The student will discuss environmental issues of  South and Eastern Asia.</a:t>
            </a:r>
          </a:p>
          <a:p>
            <a:pPr marL="457200" indent="-457200" fontAlgn="auto">
              <a:spcBef>
                <a:spcPts val="0"/>
              </a:spcBef>
              <a:spcAft>
                <a:spcPts val="0"/>
              </a:spcAft>
              <a:buFontTx/>
              <a:buAutoNum type="alphaUcPeriod"/>
              <a:defRPr/>
            </a:pPr>
            <a:r>
              <a:rPr lang="en-US" sz="2400" b="1" dirty="0">
                <a:latin typeface="+mn-lt"/>
              </a:rPr>
              <a:t>Describe the cause and effect of pollution of the Ganges River such as overpopulation </a:t>
            </a:r>
          </a:p>
          <a:p>
            <a:pPr marL="457200" indent="-457200" fontAlgn="auto">
              <a:spcBef>
                <a:spcPts val="0"/>
              </a:spcBef>
              <a:spcAft>
                <a:spcPts val="0"/>
              </a:spcAft>
              <a:buFontTx/>
              <a:buAutoNum type="alphaUcPeriod"/>
              <a:defRPr/>
            </a:pPr>
            <a:r>
              <a:rPr lang="en-US" sz="2400" b="1" dirty="0">
                <a:latin typeface="+mn-lt"/>
              </a:rPr>
              <a:t>Describe the cause and effect of air pollution and flooding in India. Page 202-204.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4"/>
          <p:cNvSpPr txBox="1">
            <a:spLocks noChangeArrowheads="1"/>
          </p:cNvSpPr>
          <p:nvPr/>
        </p:nvSpPr>
        <p:spPr bwMode="auto">
          <a:xfrm>
            <a:off x="365125" y="228600"/>
            <a:ext cx="8397875" cy="2647950"/>
          </a:xfrm>
          <a:prstGeom prst="rect">
            <a:avLst/>
          </a:prstGeom>
          <a:noFill/>
          <a:ln w="9525">
            <a:noFill/>
            <a:miter lim="800000"/>
            <a:headEnd/>
            <a:tailEnd/>
          </a:ln>
        </p:spPr>
        <p:txBody>
          <a:bodyPr>
            <a:spAutoFit/>
          </a:bodyPr>
          <a:lstStyle/>
          <a:p>
            <a:r>
              <a:rPr lang="en-US" sz="2400" dirty="0">
                <a:latin typeface="Calibri" pitchFamily="34" charset="0"/>
              </a:rPr>
              <a:t>ENVIRONMENTAL IMPACTS</a:t>
            </a:r>
          </a:p>
          <a:p>
            <a:r>
              <a:rPr lang="en-US" sz="2400" dirty="0">
                <a:solidFill>
                  <a:srgbClr val="FF0000"/>
                </a:solidFill>
                <a:latin typeface="Calibri" pitchFamily="34" charset="0"/>
              </a:rPr>
              <a:t>INDIA:</a:t>
            </a:r>
            <a:endParaRPr lang="en-US" sz="2400" dirty="0">
              <a:latin typeface="Calibri" pitchFamily="34" charset="0"/>
            </a:endParaRPr>
          </a:p>
          <a:p>
            <a:r>
              <a:rPr lang="en-US" sz="2400" dirty="0">
                <a:latin typeface="Calibri" pitchFamily="34" charset="0"/>
              </a:rPr>
              <a:t>With a population estimated at 1.6 billion by 2050, </a:t>
            </a:r>
            <a:r>
              <a:rPr lang="en-US" sz="2400" u="sng" dirty="0">
                <a:latin typeface="Calibri" pitchFamily="34" charset="0"/>
              </a:rPr>
              <a:t>India’s main environmental concern is overpopulation.</a:t>
            </a:r>
          </a:p>
          <a:p>
            <a:endParaRPr lang="en-US" sz="2400" u="sng" dirty="0">
              <a:latin typeface="Calibri" pitchFamily="34" charset="0"/>
            </a:endParaRPr>
          </a:p>
          <a:p>
            <a:r>
              <a:rPr lang="en-US" sz="2400" dirty="0">
                <a:solidFill>
                  <a:srgbClr val="FF0000"/>
                </a:solidFill>
                <a:latin typeface="Calibri" pitchFamily="34" charset="0"/>
              </a:rPr>
              <a:t>What type of environmental problems could 1.6 billion people create?</a:t>
            </a:r>
          </a:p>
        </p:txBody>
      </p:sp>
      <p:pic>
        <p:nvPicPr>
          <p:cNvPr id="36866" name="Picture 6" descr="_62363_india_poverty150.jpg"/>
          <p:cNvPicPr>
            <a:picLocks noChangeAspect="1" noChangeArrowheads="1"/>
          </p:cNvPicPr>
          <p:nvPr/>
        </p:nvPicPr>
        <p:blipFill>
          <a:blip r:embed="rId3" cstate="print"/>
          <a:srcRect/>
          <a:stretch>
            <a:fillRect/>
          </a:stretch>
        </p:blipFill>
        <p:spPr bwMode="auto">
          <a:xfrm>
            <a:off x="838200" y="3733800"/>
            <a:ext cx="2090738" cy="2514600"/>
          </a:xfrm>
          <a:prstGeom prst="rect">
            <a:avLst/>
          </a:prstGeom>
          <a:noFill/>
          <a:ln w="9525">
            <a:noFill/>
            <a:miter lim="800000"/>
            <a:headEnd/>
            <a:tailEnd/>
          </a:ln>
        </p:spPr>
      </p:pic>
      <p:pic>
        <p:nvPicPr>
          <p:cNvPr id="36867" name="Picture 8" descr="India Kids.jpg"/>
          <p:cNvPicPr>
            <a:picLocks noChangeAspect="1" noChangeArrowheads="1"/>
          </p:cNvPicPr>
          <p:nvPr/>
        </p:nvPicPr>
        <p:blipFill>
          <a:blip r:embed="rId4" cstate="print"/>
          <a:srcRect/>
          <a:stretch>
            <a:fillRect/>
          </a:stretch>
        </p:blipFill>
        <p:spPr bwMode="auto">
          <a:xfrm>
            <a:off x="3429000" y="3268663"/>
            <a:ext cx="3200400" cy="2779712"/>
          </a:xfrm>
          <a:prstGeom prst="rect">
            <a:avLst/>
          </a:prstGeom>
          <a:noFill/>
          <a:ln w="9525">
            <a:noFill/>
            <a:miter lim="800000"/>
            <a:headEnd/>
            <a:tailEnd/>
          </a:ln>
        </p:spPr>
      </p:pic>
      <p:pic>
        <p:nvPicPr>
          <p:cNvPr id="36868" name="Picture 10" descr="492f3231333856357468646e4c.jpg"/>
          <p:cNvPicPr>
            <a:picLocks noChangeAspect="1" noChangeArrowheads="1"/>
          </p:cNvPicPr>
          <p:nvPr/>
        </p:nvPicPr>
        <p:blipFill>
          <a:blip r:embed="rId5" cstate="print"/>
          <a:srcRect/>
          <a:stretch>
            <a:fillRect/>
          </a:stretch>
        </p:blipFill>
        <p:spPr bwMode="auto">
          <a:xfrm>
            <a:off x="7391400" y="3505200"/>
            <a:ext cx="1533525"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38200"/>
            <a:ext cx="8001000" cy="1384995"/>
          </a:xfrm>
          <a:prstGeom prst="rect">
            <a:avLst/>
          </a:prstGeom>
          <a:noFill/>
        </p:spPr>
        <p:txBody>
          <a:bodyPr wrap="square" rtlCol="0">
            <a:spAutoFit/>
          </a:bodyPr>
          <a:lstStyle/>
          <a:p>
            <a:r>
              <a:rPr lang="en-US" sz="2800" dirty="0" smtClean="0"/>
              <a:t>India’s main environmental problem is too many people.</a:t>
            </a:r>
          </a:p>
          <a:p>
            <a:r>
              <a:rPr lang="en-US" sz="2800" dirty="0" smtClean="0"/>
              <a:t>1. True   2. False</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6"/>
          <p:cNvSpPr txBox="1">
            <a:spLocks noChangeArrowheads="1"/>
          </p:cNvSpPr>
          <p:nvPr/>
        </p:nvSpPr>
        <p:spPr bwMode="auto">
          <a:xfrm>
            <a:off x="365125" y="381000"/>
            <a:ext cx="8169275" cy="366713"/>
          </a:xfrm>
          <a:prstGeom prst="rect">
            <a:avLst/>
          </a:prstGeom>
          <a:noFill/>
          <a:ln w="9525">
            <a:noFill/>
            <a:miter lim="800000"/>
            <a:headEnd/>
            <a:tailEnd/>
          </a:ln>
        </p:spPr>
        <p:txBody>
          <a:bodyPr>
            <a:spAutoFit/>
          </a:bodyPr>
          <a:lstStyle/>
          <a:p>
            <a:endParaRPr lang="en-US">
              <a:latin typeface="Calibri" pitchFamily="34" charset="0"/>
            </a:endParaRPr>
          </a:p>
        </p:txBody>
      </p:sp>
      <p:sp>
        <p:nvSpPr>
          <p:cNvPr id="38914" name="Text Box 7"/>
          <p:cNvSpPr txBox="1">
            <a:spLocks noChangeArrowheads="1"/>
          </p:cNvSpPr>
          <p:nvPr/>
        </p:nvSpPr>
        <p:spPr bwMode="auto">
          <a:xfrm>
            <a:off x="381000" y="838200"/>
            <a:ext cx="8245475" cy="2678113"/>
          </a:xfrm>
          <a:prstGeom prst="rect">
            <a:avLst/>
          </a:prstGeom>
          <a:noFill/>
          <a:ln w="9525">
            <a:noFill/>
            <a:miter lim="800000"/>
            <a:headEnd/>
            <a:tailEnd/>
          </a:ln>
        </p:spPr>
        <p:txBody>
          <a:bodyPr>
            <a:spAutoFit/>
          </a:bodyPr>
          <a:lstStyle/>
          <a:p>
            <a:r>
              <a:rPr lang="en-US" sz="2400" u="sng" dirty="0">
                <a:latin typeface="Calibri" pitchFamily="34" charset="0"/>
              </a:rPr>
              <a:t>1.Feeding all the people  2.  Fertilizer from farming getting into the drinking water  3.  Enough clean water to drink and use for farming (</a:t>
            </a:r>
            <a:r>
              <a:rPr lang="en-US" sz="2400" dirty="0">
                <a:latin typeface="Calibri" pitchFamily="34" charset="0"/>
              </a:rPr>
              <a:t>water wars like big cities Atlanta taking water from other places like Bainbridge) 4.</a:t>
            </a:r>
            <a:r>
              <a:rPr lang="en-US" sz="2400" u="sng" dirty="0">
                <a:latin typeface="Calibri" pitchFamily="34" charset="0"/>
              </a:rPr>
              <a:t> Toxic waste from increased industry getting in the Ganges and other rivers   5.  Air pollution 6.  Deforestation as people burn trees for fuel.</a:t>
            </a:r>
          </a:p>
          <a:p>
            <a:endParaRPr lang="en-US" sz="2400" u="sng" dirty="0">
              <a:latin typeface="Calibri" pitchFamily="34" charset="0"/>
            </a:endParaRPr>
          </a:p>
        </p:txBody>
      </p:sp>
      <p:pic>
        <p:nvPicPr>
          <p:cNvPr id="38915" name="Picture 11" descr="230px-Ganges_ceremony.jpg"/>
          <p:cNvPicPr>
            <a:picLocks noChangeAspect="1" noChangeArrowheads="1"/>
          </p:cNvPicPr>
          <p:nvPr/>
        </p:nvPicPr>
        <p:blipFill>
          <a:blip r:embed="rId3" cstate="print"/>
          <a:srcRect/>
          <a:stretch>
            <a:fillRect/>
          </a:stretch>
        </p:blipFill>
        <p:spPr bwMode="auto">
          <a:xfrm>
            <a:off x="5334000" y="4400550"/>
            <a:ext cx="2971800" cy="2228850"/>
          </a:xfrm>
          <a:prstGeom prst="rect">
            <a:avLst/>
          </a:prstGeom>
          <a:noFill/>
          <a:ln w="9525">
            <a:noFill/>
            <a:miter lim="800000"/>
            <a:headEnd/>
            <a:tailEnd/>
          </a:ln>
        </p:spPr>
      </p:pic>
      <p:pic>
        <p:nvPicPr>
          <p:cNvPr id="38916" name="Picture 13" descr="deforestation-2.jpg"/>
          <p:cNvPicPr>
            <a:picLocks noChangeAspect="1" noChangeArrowheads="1"/>
          </p:cNvPicPr>
          <p:nvPr/>
        </p:nvPicPr>
        <p:blipFill>
          <a:blip r:embed="rId4" cstate="print"/>
          <a:srcRect/>
          <a:stretch>
            <a:fillRect/>
          </a:stretch>
        </p:blipFill>
        <p:spPr bwMode="auto">
          <a:xfrm>
            <a:off x="2667000" y="4648200"/>
            <a:ext cx="2514600" cy="1665288"/>
          </a:xfrm>
          <a:prstGeom prst="rect">
            <a:avLst/>
          </a:prstGeom>
          <a:noFill/>
          <a:ln w="9525">
            <a:noFill/>
            <a:miter lim="800000"/>
            <a:headEnd/>
            <a:tailEnd/>
          </a:ln>
        </p:spPr>
      </p:pic>
      <p:pic>
        <p:nvPicPr>
          <p:cNvPr id="38917" name="Picture 15" descr="poluicaoamarela.jpg"/>
          <p:cNvPicPr>
            <a:picLocks noChangeAspect="1" noChangeArrowheads="1"/>
          </p:cNvPicPr>
          <p:nvPr/>
        </p:nvPicPr>
        <p:blipFill>
          <a:blip r:embed="rId5" cstate="print"/>
          <a:srcRect/>
          <a:stretch>
            <a:fillRect/>
          </a:stretch>
        </p:blipFill>
        <p:spPr bwMode="auto">
          <a:xfrm>
            <a:off x="685800" y="4572000"/>
            <a:ext cx="146685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1"/>
          <p:cNvSpPr txBox="1">
            <a:spLocks noChangeArrowheads="1"/>
          </p:cNvSpPr>
          <p:nvPr/>
        </p:nvSpPr>
        <p:spPr bwMode="auto">
          <a:xfrm>
            <a:off x="0" y="0"/>
            <a:ext cx="9144000" cy="7289800"/>
          </a:xfrm>
          <a:prstGeom prst="rect">
            <a:avLst/>
          </a:prstGeom>
          <a:noFill/>
          <a:ln w="9525">
            <a:noFill/>
            <a:miter lim="800000"/>
            <a:headEnd/>
            <a:tailEnd/>
          </a:ln>
        </p:spPr>
        <p:txBody>
          <a:bodyPr>
            <a:spAutoFit/>
          </a:bodyPr>
          <a:lstStyle/>
          <a:p>
            <a:r>
              <a:rPr lang="en-US" sz="2800" dirty="0">
                <a:latin typeface="Calibri" pitchFamily="34" charset="0"/>
              </a:rPr>
              <a:t>South Asia has many rivers.  </a:t>
            </a:r>
            <a:r>
              <a:rPr lang="en-US" sz="2800" u="sng" dirty="0">
                <a:latin typeface="Calibri" pitchFamily="34" charset="0"/>
              </a:rPr>
              <a:t>In India the main river in the hearts of the people is the </a:t>
            </a:r>
            <a:r>
              <a:rPr lang="en-US" sz="2800" b="1" u="sng" dirty="0">
                <a:latin typeface="Calibri" pitchFamily="34" charset="0"/>
              </a:rPr>
              <a:t>Ganges River</a:t>
            </a:r>
            <a:r>
              <a:rPr lang="en-US" sz="2800" dirty="0">
                <a:latin typeface="Calibri" pitchFamily="34" charset="0"/>
              </a:rPr>
              <a:t>. </a:t>
            </a:r>
            <a:r>
              <a:rPr lang="en-US" sz="2800" b="1" dirty="0">
                <a:latin typeface="Calibri" pitchFamily="34" charset="0"/>
              </a:rPr>
              <a:t>.  </a:t>
            </a:r>
            <a:r>
              <a:rPr lang="en-US" sz="2800" b="1" u="sng" dirty="0">
                <a:latin typeface="Calibri" pitchFamily="34" charset="0"/>
              </a:rPr>
              <a:t>The Ganges River is considered holy to the Hindu.  </a:t>
            </a:r>
            <a:r>
              <a:rPr lang="en-US" sz="2800" b="1" dirty="0">
                <a:latin typeface="Calibri" pitchFamily="34" charset="0"/>
              </a:rPr>
              <a:t>Faithful Hindu come from far and wide to bathe in this river.</a:t>
            </a:r>
            <a:r>
              <a:rPr lang="en-US" sz="2800" b="1" u="sng" dirty="0">
                <a:latin typeface="Calibri" pitchFamily="34" charset="0"/>
              </a:rPr>
              <a:t>  Since it is sacred, one might be healed by bathing there.</a:t>
            </a:r>
            <a:r>
              <a:rPr lang="en-US" sz="2800" b="1" dirty="0">
                <a:latin typeface="Calibri" pitchFamily="34" charset="0"/>
              </a:rPr>
              <a:t>  Devout Hindus are reluctant to believe that the </a:t>
            </a:r>
            <a:r>
              <a:rPr lang="en-US" sz="2800" b="1" u="sng" dirty="0">
                <a:latin typeface="Calibri" pitchFamily="34" charset="0"/>
              </a:rPr>
              <a:t>Ganges is polluted, </a:t>
            </a:r>
            <a:r>
              <a:rPr lang="en-US" sz="2800" b="1" dirty="0">
                <a:latin typeface="Calibri" pitchFamily="34" charset="0"/>
              </a:rPr>
              <a:t>but it is.  People do laundry in the waters.  They wash their dishes there.  They wash themselves there.  Some interested in the environment try to be more politically correct when speaking to the Hindu about their river.  They say, “Mother Ganges is suffering.”</a:t>
            </a:r>
          </a:p>
          <a:p>
            <a:r>
              <a:rPr lang="en-US" sz="2800" b="1" u="sng" dirty="0">
                <a:latin typeface="Calibri" pitchFamily="34" charset="0"/>
              </a:rPr>
              <a:t>Artificial fertilizers are used on crops and seep into the Ganges River.  Toxic waste from industry along the river, boats, and vehicles pollute the water and the air. People bathe and wash clothes and dishes there.</a:t>
            </a:r>
          </a:p>
          <a:p>
            <a:endParaRPr lang="en-US" sz="2800" b="1" u="sng" dirty="0">
              <a:latin typeface="Calibri" pitchFamily="34" charset="0"/>
            </a:endParaRPr>
          </a:p>
          <a:p>
            <a:r>
              <a:rPr lang="en-US" sz="2400" dirty="0">
                <a:latin typeface="Calibri" pitchFamily="34"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85800"/>
            <a:ext cx="8610600" cy="2954655"/>
          </a:xfrm>
          <a:prstGeom prst="rect">
            <a:avLst/>
          </a:prstGeom>
          <a:noFill/>
        </p:spPr>
        <p:txBody>
          <a:bodyPr wrap="square" rtlCol="0">
            <a:spAutoFit/>
          </a:bodyPr>
          <a:lstStyle/>
          <a:p>
            <a:r>
              <a:rPr lang="en-US" sz="2400" b="1" dirty="0" smtClean="0">
                <a:latin typeface="Calibri" pitchFamily="34" charset="0"/>
              </a:rPr>
              <a:t>Artificial fertilizers are used on crops and seep into the Ganges River.  Toxic waste from industry along the river, boats, and vehicles pollute the water and the air. People bathe and wash clothes and dishes there.  </a:t>
            </a:r>
          </a:p>
          <a:p>
            <a:endParaRPr lang="en-US" sz="2400" b="1" dirty="0" smtClean="0">
              <a:latin typeface="Calibri" pitchFamily="34" charset="0"/>
            </a:endParaRPr>
          </a:p>
          <a:p>
            <a:r>
              <a:rPr lang="en-US" sz="2400" b="1" dirty="0" smtClean="0">
                <a:latin typeface="Calibri" pitchFamily="34" charset="0"/>
              </a:rPr>
              <a:t>The Ganges River is about to recover from being polluted.</a:t>
            </a:r>
          </a:p>
          <a:p>
            <a:r>
              <a:rPr lang="en-US" sz="2400" b="1" dirty="0" smtClean="0">
                <a:latin typeface="Calibri" pitchFamily="34" charset="0"/>
              </a:rPr>
              <a:t>1. True   2. False</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0"/>
            <a:ext cx="8077200" cy="5970865"/>
          </a:xfrm>
          <a:prstGeom prst="rect">
            <a:avLst/>
          </a:prstGeom>
          <a:noFill/>
        </p:spPr>
        <p:txBody>
          <a:bodyPr wrap="square" rtlCol="0">
            <a:spAutoFit/>
          </a:bodyPr>
          <a:lstStyle/>
          <a:p>
            <a:pPr marL="342900" indent="-342900" fontAlgn="auto">
              <a:spcBef>
                <a:spcPts val="0"/>
              </a:spcBef>
              <a:spcAft>
                <a:spcPts val="0"/>
              </a:spcAft>
              <a:defRPr/>
            </a:pPr>
            <a:r>
              <a:rPr lang="en-US" sz="2800" b="1" dirty="0" smtClean="0"/>
              <a:t>India Part 2:</a:t>
            </a:r>
          </a:p>
          <a:p>
            <a:pPr marL="342900" indent="-342900" fontAlgn="auto">
              <a:spcBef>
                <a:spcPts val="0"/>
              </a:spcBef>
              <a:spcAft>
                <a:spcPts val="0"/>
              </a:spcAft>
              <a:defRPr/>
            </a:pPr>
            <a:r>
              <a:rPr lang="en-US" sz="2800" b="1" dirty="0" smtClean="0"/>
              <a:t>SS7G11: The student will explain the impact of location, climate, physical characteristics,  distribution of natural resources, and population distribution on Southern and Eastern Asian countries.</a:t>
            </a:r>
          </a:p>
          <a:p>
            <a:pPr marL="457200" indent="-457200" fontAlgn="auto">
              <a:spcBef>
                <a:spcPts val="0"/>
              </a:spcBef>
              <a:spcAft>
                <a:spcPts val="0"/>
              </a:spcAft>
              <a:buFontTx/>
              <a:buAutoNum type="alphaUcPeriod"/>
              <a:defRPr/>
            </a:pPr>
            <a:r>
              <a:rPr lang="en-US" sz="2800" dirty="0" smtClean="0"/>
              <a:t>Describe the impact climate  and location has  on population distribution in South Asia.</a:t>
            </a:r>
          </a:p>
          <a:p>
            <a:pPr marL="342900" indent="-342900" fontAlgn="auto">
              <a:spcBef>
                <a:spcPts val="0"/>
              </a:spcBef>
              <a:spcAft>
                <a:spcPts val="0"/>
              </a:spcAft>
              <a:defRPr/>
            </a:pPr>
            <a:r>
              <a:rPr lang="en-US" sz="2800" dirty="0" smtClean="0"/>
              <a:t>B. Describe how the mountain, desert, and water features of South Asia have affected the population in terms of where people live, the type of work they do, and how they travel.</a:t>
            </a:r>
          </a:p>
          <a:p>
            <a:pPr marL="342900" indent="-342900" fontAlgn="auto">
              <a:spcBef>
                <a:spcPts val="0"/>
              </a:spcBef>
              <a:spcAft>
                <a:spcPts val="0"/>
              </a:spcAft>
              <a:defRPr/>
            </a:pPr>
            <a:r>
              <a:rPr lang="en-US" sz="2800" dirty="0" smtClean="0"/>
              <a:t>Pages 196-199.</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5" descr="17"/>
          <p:cNvPicPr>
            <a:picLocks noChangeAspect="1" noChangeArrowheads="1"/>
          </p:cNvPicPr>
          <p:nvPr/>
        </p:nvPicPr>
        <p:blipFill>
          <a:blip r:embed="rId3" cstate="print"/>
          <a:srcRect/>
          <a:stretch>
            <a:fillRect/>
          </a:stretch>
        </p:blipFill>
        <p:spPr bwMode="auto">
          <a:xfrm>
            <a:off x="1219200" y="533400"/>
            <a:ext cx="6477000" cy="4857750"/>
          </a:xfrm>
          <a:prstGeom prst="rect">
            <a:avLst/>
          </a:prstGeom>
          <a:noFill/>
          <a:ln w="9525">
            <a:noFill/>
            <a:miter lim="800000"/>
            <a:headEnd/>
            <a:tailEnd/>
          </a:ln>
        </p:spPr>
      </p:pic>
      <p:sp>
        <p:nvSpPr>
          <p:cNvPr id="43010" name="Text Box 6"/>
          <p:cNvSpPr txBox="1">
            <a:spLocks noChangeArrowheads="1"/>
          </p:cNvSpPr>
          <p:nvPr/>
        </p:nvSpPr>
        <p:spPr bwMode="auto">
          <a:xfrm>
            <a:off x="365125" y="5776913"/>
            <a:ext cx="6873875" cy="646112"/>
          </a:xfrm>
          <a:prstGeom prst="rect">
            <a:avLst/>
          </a:prstGeom>
          <a:noFill/>
          <a:ln w="9525">
            <a:noFill/>
            <a:miter lim="800000"/>
            <a:headEnd/>
            <a:tailEnd/>
          </a:ln>
        </p:spPr>
        <p:txBody>
          <a:bodyPr>
            <a:spAutoFit/>
          </a:bodyPr>
          <a:lstStyle/>
          <a:p>
            <a:r>
              <a:rPr lang="en-US">
                <a:latin typeface="Calibri" pitchFamily="34" charset="0"/>
              </a:rPr>
              <a:t>They cook, bathe, do dishes, and wash in the Ganges River.  No wonder it is polluted.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4" descr="05"/>
          <p:cNvPicPr>
            <a:picLocks noChangeAspect="1" noChangeArrowheads="1"/>
          </p:cNvPicPr>
          <p:nvPr/>
        </p:nvPicPr>
        <p:blipFill>
          <a:blip r:embed="rId3" cstate="print"/>
          <a:srcRect/>
          <a:stretch>
            <a:fillRect/>
          </a:stretch>
        </p:blipFill>
        <p:spPr bwMode="auto">
          <a:xfrm>
            <a:off x="990600" y="742950"/>
            <a:ext cx="5334000" cy="4000500"/>
          </a:xfrm>
          <a:prstGeom prst="rect">
            <a:avLst/>
          </a:prstGeom>
          <a:noFill/>
          <a:ln w="9525">
            <a:noFill/>
            <a:miter lim="800000"/>
            <a:headEnd/>
            <a:tailEnd/>
          </a:ln>
        </p:spPr>
      </p:pic>
      <p:sp>
        <p:nvSpPr>
          <p:cNvPr id="45058" name="Text Box 6"/>
          <p:cNvSpPr txBox="1">
            <a:spLocks noChangeArrowheads="1"/>
          </p:cNvSpPr>
          <p:nvPr/>
        </p:nvSpPr>
        <p:spPr bwMode="auto">
          <a:xfrm>
            <a:off x="441325" y="5105400"/>
            <a:ext cx="5426075" cy="641350"/>
          </a:xfrm>
          <a:prstGeom prst="rect">
            <a:avLst/>
          </a:prstGeom>
          <a:noFill/>
          <a:ln w="9525">
            <a:noFill/>
            <a:miter lim="800000"/>
            <a:headEnd/>
            <a:tailEnd/>
          </a:ln>
        </p:spPr>
        <p:txBody>
          <a:bodyPr>
            <a:spAutoFit/>
          </a:bodyPr>
          <a:lstStyle/>
          <a:p>
            <a:r>
              <a:rPr lang="en-US">
                <a:latin typeface="Calibri" pitchFamily="34" charset="0"/>
              </a:rPr>
              <a:t>Funeral ghats along the Ganges River</a:t>
            </a: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4"/>
          <p:cNvSpPr txBox="1">
            <a:spLocks noChangeArrowheads="1"/>
          </p:cNvSpPr>
          <p:nvPr/>
        </p:nvSpPr>
        <p:spPr bwMode="auto">
          <a:xfrm>
            <a:off x="212725" y="304800"/>
            <a:ext cx="8550275" cy="3416320"/>
          </a:xfrm>
          <a:prstGeom prst="rect">
            <a:avLst/>
          </a:prstGeom>
          <a:noFill/>
          <a:ln w="9525">
            <a:noFill/>
            <a:miter lim="800000"/>
            <a:headEnd/>
            <a:tailEnd/>
          </a:ln>
        </p:spPr>
        <p:txBody>
          <a:bodyPr>
            <a:spAutoFit/>
          </a:bodyPr>
          <a:lstStyle/>
          <a:p>
            <a:r>
              <a:rPr lang="en-US" sz="2400" u="sng" dirty="0">
                <a:latin typeface="Calibri" pitchFamily="34" charset="0"/>
              </a:rPr>
              <a:t>Asian Brown Cloud:</a:t>
            </a:r>
          </a:p>
          <a:p>
            <a:r>
              <a:rPr lang="en-US" sz="2400" u="sng" dirty="0">
                <a:latin typeface="Calibri" pitchFamily="34" charset="0"/>
              </a:rPr>
              <a:t>This affects all of South and East Asia.  </a:t>
            </a:r>
            <a:r>
              <a:rPr lang="en-US" sz="2400" b="1" u="sng" dirty="0">
                <a:latin typeface="Calibri" pitchFamily="34" charset="0"/>
              </a:rPr>
              <a:t>It is a brown haze that effects areas differently.</a:t>
            </a:r>
            <a:r>
              <a:rPr lang="en-US" sz="2400" u="sng" dirty="0">
                <a:latin typeface="Calibri" pitchFamily="34" charset="0"/>
              </a:rPr>
              <a:t> </a:t>
            </a:r>
            <a:r>
              <a:rPr lang="en-US" sz="2400" b="1" u="sng" dirty="0" smtClean="0">
                <a:latin typeface="Calibri" pitchFamily="34" charset="0"/>
              </a:rPr>
              <a:t>It is a direct result from people burning wood for cooking and heat, toxic waste from factories , and forest fires.</a:t>
            </a:r>
            <a:r>
              <a:rPr lang="en-US" sz="2400" u="sng" dirty="0" smtClean="0">
                <a:latin typeface="Calibri" pitchFamily="34" charset="0"/>
              </a:rPr>
              <a:t> </a:t>
            </a:r>
            <a:r>
              <a:rPr lang="en-US" sz="2400" b="1" u="sng" dirty="0">
                <a:solidFill>
                  <a:srgbClr val="FF0000"/>
                </a:solidFill>
                <a:latin typeface="Calibri" pitchFamily="34" charset="0"/>
              </a:rPr>
              <a:t>It alters monsoon patterns which can cause drought, reduces photosynthesis, increases human respiratory problems, and reduces solar radiation.</a:t>
            </a:r>
          </a:p>
          <a:p>
            <a:endParaRPr lang="en-US" sz="2400" u="sng" dirty="0">
              <a:latin typeface="Calibri" pitchFamily="34" charset="0"/>
            </a:endParaRPr>
          </a:p>
          <a:p>
            <a:endParaRPr lang="en-US" sz="2400" u="sng" dirty="0">
              <a:latin typeface="Calibri" pitchFamily="34" charset="0"/>
            </a:endParaRPr>
          </a:p>
        </p:txBody>
      </p:sp>
      <p:pic>
        <p:nvPicPr>
          <p:cNvPr id="47106" name="Picture 6" descr="cloud.jpg"/>
          <p:cNvPicPr>
            <a:picLocks noChangeAspect="1" noChangeArrowheads="1"/>
          </p:cNvPicPr>
          <p:nvPr/>
        </p:nvPicPr>
        <p:blipFill>
          <a:blip r:embed="rId3" cstate="print"/>
          <a:srcRect/>
          <a:stretch>
            <a:fillRect/>
          </a:stretch>
        </p:blipFill>
        <p:spPr bwMode="auto">
          <a:xfrm>
            <a:off x="228600" y="3810000"/>
            <a:ext cx="2667000" cy="2033588"/>
          </a:xfrm>
          <a:prstGeom prst="rect">
            <a:avLst/>
          </a:prstGeom>
          <a:noFill/>
          <a:ln w="9525">
            <a:noFill/>
            <a:miter lim="800000"/>
            <a:headEnd/>
            <a:tailEnd/>
          </a:ln>
        </p:spPr>
      </p:pic>
      <p:pic>
        <p:nvPicPr>
          <p:cNvPr id="47107" name="Picture 8" descr="image518336x.jpg"/>
          <p:cNvPicPr>
            <a:picLocks noChangeAspect="1" noChangeArrowheads="1"/>
          </p:cNvPicPr>
          <p:nvPr/>
        </p:nvPicPr>
        <p:blipFill>
          <a:blip r:embed="rId4" cstate="print"/>
          <a:srcRect/>
          <a:stretch>
            <a:fillRect/>
          </a:stretch>
        </p:blipFill>
        <p:spPr bwMode="auto">
          <a:xfrm>
            <a:off x="3048000" y="3810000"/>
            <a:ext cx="2743200" cy="2057400"/>
          </a:xfrm>
          <a:prstGeom prst="rect">
            <a:avLst/>
          </a:prstGeom>
          <a:noFill/>
          <a:ln w="9525">
            <a:noFill/>
            <a:miter lim="800000"/>
            <a:headEnd/>
            <a:tailEnd/>
          </a:ln>
        </p:spPr>
      </p:pic>
      <p:pic>
        <p:nvPicPr>
          <p:cNvPr id="47108" name="Picture 10" descr="cloud.jpg"/>
          <p:cNvPicPr>
            <a:picLocks noChangeAspect="1" noChangeArrowheads="1"/>
          </p:cNvPicPr>
          <p:nvPr/>
        </p:nvPicPr>
        <p:blipFill>
          <a:blip r:embed="rId5" cstate="print"/>
          <a:srcRect/>
          <a:stretch>
            <a:fillRect/>
          </a:stretch>
        </p:blipFill>
        <p:spPr bwMode="auto">
          <a:xfrm>
            <a:off x="6019800" y="3733800"/>
            <a:ext cx="2667000" cy="228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1"/>
          <p:cNvSpPr txBox="1">
            <a:spLocks noChangeArrowheads="1"/>
          </p:cNvSpPr>
          <p:nvPr/>
        </p:nvSpPr>
        <p:spPr bwMode="auto">
          <a:xfrm>
            <a:off x="0" y="228600"/>
            <a:ext cx="9144000" cy="6370638"/>
          </a:xfrm>
          <a:prstGeom prst="rect">
            <a:avLst/>
          </a:prstGeom>
          <a:noFill/>
          <a:ln w="9525">
            <a:noFill/>
            <a:miter lim="800000"/>
            <a:headEnd/>
            <a:tailEnd/>
          </a:ln>
        </p:spPr>
        <p:txBody>
          <a:bodyPr>
            <a:spAutoFit/>
          </a:bodyPr>
          <a:lstStyle/>
          <a:p>
            <a:r>
              <a:rPr lang="en-US" sz="2400" b="1" dirty="0">
                <a:latin typeface="Calibri" pitchFamily="34" charset="0"/>
              </a:rPr>
              <a:t>Thick brown clouds of soot, particles and chemicals stretching from the Persian Gulf to Asia threaten health and food supplies in the world, the U.N. reported Thursday, citing what it called the newest threat to the global environment.</a:t>
            </a:r>
          </a:p>
          <a:p>
            <a:r>
              <a:rPr lang="en-US" sz="2400" b="1" u="sng" dirty="0">
                <a:latin typeface="Calibri" pitchFamily="34" charset="0"/>
              </a:rPr>
              <a:t>The regional haze, known as atmospheric brown clouds, contributes to glacial melting, reduces sunlight and helps create extreme weather conditions that impact agricultural production, </a:t>
            </a:r>
            <a:r>
              <a:rPr lang="en-US" sz="2400" b="1" dirty="0">
                <a:latin typeface="Calibri" pitchFamily="34" charset="0"/>
              </a:rPr>
              <a:t>according to the report commissioned by the U.N. Environment Program.</a:t>
            </a:r>
          </a:p>
          <a:p>
            <a:r>
              <a:rPr lang="en-US" sz="2400" b="1" u="sng" dirty="0">
                <a:latin typeface="Calibri" pitchFamily="34" charset="0"/>
              </a:rPr>
              <a:t>The huge plumes have darkened 13 megacities in Asia </a:t>
            </a:r>
            <a:r>
              <a:rPr lang="en-US" sz="2400" b="1" dirty="0">
                <a:latin typeface="Calibri" pitchFamily="34" charset="0"/>
              </a:rPr>
              <a:t>— including Beijing, Shanghai, Bangkok, Cairo, Mumbai and New Delhi — sharply "dimming" the amount of light by as much as 25 percent in some places.</a:t>
            </a:r>
          </a:p>
          <a:p>
            <a:r>
              <a:rPr lang="en-US" sz="2400" b="1" u="sng" dirty="0">
                <a:latin typeface="Calibri" pitchFamily="34" charset="0"/>
              </a:rPr>
              <a:t>Caused by the burning of fossil fuels, wood and plants, the brown clouds also play a significant role in exacerbating the effects of greenhouse gases in warming up the earth's atmosphere</a:t>
            </a:r>
            <a:r>
              <a:rPr lang="en-US" sz="2400" b="1" dirty="0">
                <a:latin typeface="Calibri" pitchFamily="34" charset="0"/>
              </a:rPr>
              <a:t>, the report said.</a:t>
            </a:r>
          </a:p>
          <a:p>
            <a:endParaRPr lang="en-US" sz="2400" dirty="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2000"/>
            <a:ext cx="8077200" cy="6524863"/>
          </a:xfrm>
          <a:prstGeom prst="rect">
            <a:avLst/>
          </a:prstGeom>
          <a:noFill/>
        </p:spPr>
        <p:txBody>
          <a:bodyPr wrap="square" rtlCol="0">
            <a:spAutoFit/>
          </a:bodyPr>
          <a:lstStyle/>
          <a:p>
            <a:r>
              <a:rPr lang="en-US" sz="2800" b="1" dirty="0" smtClean="0">
                <a:solidFill>
                  <a:srgbClr val="FF0000"/>
                </a:solidFill>
                <a:latin typeface="Calibri" pitchFamily="34" charset="0"/>
              </a:rPr>
              <a:t>The Asian Brown Cloud does which:</a:t>
            </a:r>
          </a:p>
          <a:p>
            <a:pPr marL="342900" indent="-342900">
              <a:buAutoNum type="arabicPeriod"/>
            </a:pPr>
            <a:r>
              <a:rPr lang="en-US" sz="2800" b="1" dirty="0" smtClean="0">
                <a:solidFill>
                  <a:srgbClr val="FF0000"/>
                </a:solidFill>
                <a:latin typeface="Calibri" pitchFamily="34" charset="0"/>
              </a:rPr>
              <a:t>Alters monsoon pattern leading to drought</a:t>
            </a:r>
          </a:p>
          <a:p>
            <a:pPr marL="342900" indent="-342900">
              <a:buAutoNum type="arabicPeriod" startAt="2"/>
            </a:pPr>
            <a:r>
              <a:rPr lang="en-US" sz="2800" b="1" dirty="0" smtClean="0">
                <a:solidFill>
                  <a:srgbClr val="FF0000"/>
                </a:solidFill>
                <a:latin typeface="Calibri" pitchFamily="34" charset="0"/>
              </a:rPr>
              <a:t>Reduces photosynthesis because of the haze</a:t>
            </a:r>
          </a:p>
          <a:p>
            <a:pPr marL="342900" indent="-342900">
              <a:buAutoNum type="arabicPeriod" startAt="3"/>
            </a:pPr>
            <a:r>
              <a:rPr lang="en-US" sz="2800" b="1" dirty="0" smtClean="0">
                <a:solidFill>
                  <a:srgbClr val="FF0000"/>
                </a:solidFill>
                <a:latin typeface="Calibri" pitchFamily="34" charset="0"/>
              </a:rPr>
              <a:t>Increases human respiratory problems</a:t>
            </a:r>
          </a:p>
          <a:p>
            <a:pPr marL="342900" indent="-342900">
              <a:buAutoNum type="arabicPeriod" startAt="4"/>
            </a:pPr>
            <a:r>
              <a:rPr lang="en-US" sz="2800" b="1" dirty="0" smtClean="0">
                <a:solidFill>
                  <a:srgbClr val="FF0000"/>
                </a:solidFill>
                <a:latin typeface="Calibri" pitchFamily="34" charset="0"/>
              </a:rPr>
              <a:t>Reduces solar radiation.</a:t>
            </a:r>
          </a:p>
          <a:p>
            <a:pPr marL="342900" indent="-342900">
              <a:buAutoNum type="arabicPeriod" startAt="5"/>
            </a:pPr>
            <a:r>
              <a:rPr lang="en-US" sz="2800" b="1" dirty="0" smtClean="0">
                <a:solidFill>
                  <a:srgbClr val="FF0000"/>
                </a:solidFill>
                <a:latin typeface="Calibri" pitchFamily="34" charset="0"/>
              </a:rPr>
              <a:t>All of the above.</a:t>
            </a:r>
          </a:p>
          <a:p>
            <a:pPr marL="342900" indent="-342900">
              <a:buAutoNum type="arabicPeriod" startAt="5"/>
            </a:pPr>
            <a:endParaRPr lang="en-US" sz="2800" b="1" dirty="0" smtClean="0">
              <a:solidFill>
                <a:srgbClr val="FF0000"/>
              </a:solidFill>
              <a:latin typeface="Calibri" pitchFamily="34" charset="0"/>
            </a:endParaRPr>
          </a:p>
          <a:p>
            <a:pPr marL="342900" indent="-342900"/>
            <a:r>
              <a:rPr lang="en-US" sz="2800" b="1" dirty="0" smtClean="0">
                <a:solidFill>
                  <a:srgbClr val="FF0000"/>
                </a:solidFill>
                <a:latin typeface="Calibri" pitchFamily="34" charset="0"/>
              </a:rPr>
              <a:t>Which is not a reason for the Asian Brown Cloud:</a:t>
            </a:r>
          </a:p>
          <a:p>
            <a:pPr marL="342900" indent="-342900">
              <a:buAutoNum type="arabicPeriod"/>
            </a:pPr>
            <a:r>
              <a:rPr lang="en-US" sz="2800" b="1" dirty="0" smtClean="0">
                <a:solidFill>
                  <a:srgbClr val="FF0000"/>
                </a:solidFill>
                <a:latin typeface="Calibri" pitchFamily="34" charset="0"/>
              </a:rPr>
              <a:t>Burning wood for fires</a:t>
            </a:r>
          </a:p>
          <a:p>
            <a:pPr marL="342900" indent="-342900">
              <a:buAutoNum type="arabicPeriod" startAt="2"/>
            </a:pPr>
            <a:r>
              <a:rPr lang="en-US" sz="2800" b="1" dirty="0" smtClean="0">
                <a:solidFill>
                  <a:srgbClr val="FF0000"/>
                </a:solidFill>
                <a:latin typeface="Calibri" pitchFamily="34" charset="0"/>
              </a:rPr>
              <a:t>Battery powered cars</a:t>
            </a:r>
          </a:p>
          <a:p>
            <a:pPr marL="342900" indent="-342900">
              <a:buAutoNum type="arabicPeriod" startAt="3"/>
            </a:pPr>
            <a:r>
              <a:rPr lang="en-US" sz="2800" b="1" dirty="0" smtClean="0">
                <a:solidFill>
                  <a:srgbClr val="FF0000"/>
                </a:solidFill>
                <a:latin typeface="Calibri" pitchFamily="34" charset="0"/>
              </a:rPr>
              <a:t>Toxic waste from factories</a:t>
            </a:r>
          </a:p>
          <a:p>
            <a:pPr marL="342900" indent="-342900"/>
            <a:r>
              <a:rPr lang="en-US" sz="2800" b="1" dirty="0" smtClean="0">
                <a:solidFill>
                  <a:srgbClr val="FF0000"/>
                </a:solidFill>
                <a:latin typeface="Calibri" pitchFamily="34" charset="0"/>
              </a:rPr>
              <a:t>4.  Forest Fires</a:t>
            </a:r>
          </a:p>
          <a:p>
            <a:endParaRPr lang="en-US" sz="2800" b="1" dirty="0" smtClean="0">
              <a:solidFill>
                <a:srgbClr val="FF0000"/>
              </a:solidFill>
              <a:latin typeface="Calibri" pitchFamily="34" charset="0"/>
            </a:endParaRPr>
          </a:p>
          <a:p>
            <a:endParaRPr lang="en-US" b="1" dirty="0" smtClean="0">
              <a:solidFill>
                <a:srgbClr val="FF0000"/>
              </a:solidFill>
              <a:latin typeface="Calibri" pitchFamily="34" charset="0"/>
            </a:endParaRPr>
          </a:p>
          <a:p>
            <a:endParaRPr lang="en-US" b="1" dirty="0" smtClean="0">
              <a:solidFill>
                <a:srgbClr val="FF0000"/>
              </a:solidFill>
              <a:latin typeface="Calibri" pitchFamily="34" charset="0"/>
            </a:endParaRP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1"/>
          <p:cNvSpPr txBox="1">
            <a:spLocks noChangeArrowheads="1"/>
          </p:cNvSpPr>
          <p:nvPr/>
        </p:nvSpPr>
        <p:spPr bwMode="auto">
          <a:xfrm>
            <a:off x="304800" y="457200"/>
            <a:ext cx="8382000" cy="6370638"/>
          </a:xfrm>
          <a:prstGeom prst="rect">
            <a:avLst/>
          </a:prstGeom>
          <a:noFill/>
          <a:ln w="9525">
            <a:noFill/>
            <a:miter lim="800000"/>
            <a:headEnd/>
            <a:tailEnd/>
          </a:ln>
        </p:spPr>
        <p:txBody>
          <a:bodyPr>
            <a:spAutoFit/>
          </a:bodyPr>
          <a:lstStyle/>
          <a:p>
            <a:r>
              <a:rPr lang="en-US" sz="3200" b="1" u="sng" dirty="0">
                <a:latin typeface="Calibri" pitchFamily="34" charset="0"/>
              </a:rPr>
              <a:t>.) </a:t>
            </a:r>
            <a:r>
              <a:rPr lang="en-US" sz="3200" u="sng" dirty="0">
                <a:latin typeface="Calibri" pitchFamily="34" charset="0"/>
              </a:rPr>
              <a:t>The </a:t>
            </a:r>
            <a:r>
              <a:rPr lang="en-US" sz="3200" u="sng" dirty="0">
                <a:solidFill>
                  <a:srgbClr val="FF0000"/>
                </a:solidFill>
                <a:latin typeface="Calibri" pitchFamily="34" charset="0"/>
              </a:rPr>
              <a:t>monsoon</a:t>
            </a:r>
            <a:r>
              <a:rPr lang="en-US" sz="3200" u="sng" dirty="0">
                <a:latin typeface="Calibri" pitchFamily="34" charset="0"/>
              </a:rPr>
              <a:t> is a pattern of wind that returns each year from June to  September.  The monsoon brings with it 80 per cent of Indian’s rain for crops</a:t>
            </a:r>
          </a:p>
          <a:p>
            <a:endParaRPr lang="en-US" sz="3200" u="sng" dirty="0">
              <a:latin typeface="Calibri" pitchFamily="34" charset="0"/>
            </a:endParaRPr>
          </a:p>
          <a:p>
            <a:r>
              <a:rPr lang="en-US" sz="2800" dirty="0">
                <a:latin typeface="Calibri" pitchFamily="34" charset="0"/>
              </a:rPr>
              <a:t>Bangladesh is a low lying areas on the east coast of India.  It is highly populated with a very poor uneducated population.  The climate is temperate.  The land often floods and many a cyclone or hurricane in the Indian Ocean have killed countless people coming on shore to Bangladesh.  The people are mainly farmers with little industry, but their natural resources include fertile soil, water, and natural gas.</a:t>
            </a:r>
          </a:p>
          <a:p>
            <a:endParaRPr lang="en-US" sz="2400" dirty="0">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81000"/>
            <a:ext cx="8610600" cy="4524375"/>
          </a:xfrm>
          <a:prstGeom prst="rect">
            <a:avLst/>
          </a:prstGeom>
          <a:noFill/>
        </p:spPr>
        <p:txBody>
          <a:bodyPr>
            <a:spAutoFit/>
          </a:bodyPr>
          <a:lstStyle/>
          <a:p>
            <a:pPr marL="342900" indent="-342900" fontAlgn="auto">
              <a:spcBef>
                <a:spcPts val="0"/>
              </a:spcBef>
              <a:spcAft>
                <a:spcPts val="0"/>
              </a:spcAft>
              <a:defRPr/>
            </a:pPr>
            <a:endParaRPr lang="en-US" sz="2400" b="1" dirty="0">
              <a:latin typeface="+mn-lt"/>
            </a:endParaRPr>
          </a:p>
          <a:p>
            <a:pPr marL="342900" indent="-342900" fontAlgn="auto">
              <a:spcBef>
                <a:spcPts val="0"/>
              </a:spcBef>
              <a:spcAft>
                <a:spcPts val="0"/>
              </a:spcAft>
              <a:defRPr/>
            </a:pPr>
            <a:endParaRPr lang="en-US" sz="2400" b="1" dirty="0">
              <a:latin typeface="+mn-lt"/>
            </a:endParaRPr>
          </a:p>
          <a:p>
            <a:pPr marL="342900" indent="-342900" fontAlgn="auto">
              <a:spcBef>
                <a:spcPts val="0"/>
              </a:spcBef>
              <a:spcAft>
                <a:spcPts val="0"/>
              </a:spcAft>
              <a:defRPr/>
            </a:pPr>
            <a:endParaRPr lang="en-US" sz="2400" b="1" dirty="0">
              <a:latin typeface="+mn-lt"/>
            </a:endParaRPr>
          </a:p>
          <a:p>
            <a:pPr marL="342900" indent="-342900" fontAlgn="auto">
              <a:spcBef>
                <a:spcPts val="0"/>
              </a:spcBef>
              <a:spcAft>
                <a:spcPts val="0"/>
              </a:spcAft>
              <a:defRPr/>
            </a:pPr>
            <a:endParaRPr lang="en-US" sz="2400" b="1" dirty="0">
              <a:latin typeface="+mn-lt"/>
            </a:endParaRPr>
          </a:p>
          <a:p>
            <a:pPr marL="342900" indent="-342900" fontAlgn="auto">
              <a:spcBef>
                <a:spcPts val="0"/>
              </a:spcBef>
              <a:spcAft>
                <a:spcPts val="0"/>
              </a:spcAft>
              <a:defRPr/>
            </a:pPr>
            <a:endParaRPr lang="en-US" sz="2400" b="1" dirty="0">
              <a:latin typeface="+mn-lt"/>
            </a:endParaRPr>
          </a:p>
          <a:p>
            <a:pPr marL="342900" indent="-342900" fontAlgn="auto">
              <a:spcBef>
                <a:spcPts val="0"/>
              </a:spcBef>
              <a:spcAft>
                <a:spcPts val="0"/>
              </a:spcAft>
              <a:defRPr/>
            </a:pPr>
            <a:endParaRPr lang="en-US" sz="2400" b="1" dirty="0">
              <a:latin typeface="+mn-lt"/>
            </a:endParaRPr>
          </a:p>
          <a:p>
            <a:pPr marL="342900" indent="-342900" fontAlgn="auto">
              <a:spcBef>
                <a:spcPts val="0"/>
              </a:spcBef>
              <a:spcAft>
                <a:spcPts val="0"/>
              </a:spcAft>
              <a:defRPr/>
            </a:pPr>
            <a:endParaRPr lang="en-US" sz="2400" b="1" dirty="0">
              <a:latin typeface="+mn-lt"/>
            </a:endParaRPr>
          </a:p>
          <a:p>
            <a:pPr marL="342900" indent="-342900" fontAlgn="auto">
              <a:spcBef>
                <a:spcPts val="0"/>
              </a:spcBef>
              <a:spcAft>
                <a:spcPts val="0"/>
              </a:spcAft>
              <a:defRPr/>
            </a:pPr>
            <a:r>
              <a:rPr lang="en-US" sz="2400" b="1" dirty="0">
                <a:latin typeface="+mn-lt"/>
              </a:rPr>
              <a:t>SS7G12: The student will analyze the diverse cultures of the people who live in Southern and Eastern Asia:</a:t>
            </a:r>
          </a:p>
          <a:p>
            <a:pPr marL="457200" indent="-457200" fontAlgn="auto">
              <a:spcBef>
                <a:spcPts val="0"/>
              </a:spcBef>
              <a:spcAft>
                <a:spcPts val="0"/>
              </a:spcAft>
              <a:defRPr/>
            </a:pPr>
            <a:r>
              <a:rPr lang="en-US" sz="2400" b="1" dirty="0">
                <a:latin typeface="+mn-lt"/>
              </a:rPr>
              <a:t>B. Evaluate the effects of the literacy rate on the standard of living in Southern Asia. </a:t>
            </a:r>
          </a:p>
          <a:p>
            <a:pPr marL="457200" indent="-457200" fontAlgn="auto">
              <a:spcBef>
                <a:spcPts val="0"/>
              </a:spcBef>
              <a:spcAft>
                <a:spcPts val="0"/>
              </a:spcAft>
              <a:defRPr/>
            </a:pPr>
            <a:r>
              <a:rPr lang="en-US" sz="2400" b="1" dirty="0">
                <a:latin typeface="+mn-lt"/>
              </a:rPr>
              <a:t>Pages 208</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Box 3"/>
          <p:cNvSpPr txBox="1">
            <a:spLocks noChangeArrowheads="1"/>
          </p:cNvSpPr>
          <p:nvPr/>
        </p:nvSpPr>
        <p:spPr bwMode="auto">
          <a:xfrm>
            <a:off x="228600" y="533400"/>
            <a:ext cx="8077200" cy="2677656"/>
          </a:xfrm>
          <a:prstGeom prst="rect">
            <a:avLst/>
          </a:prstGeom>
          <a:noFill/>
          <a:ln w="9525">
            <a:noFill/>
            <a:miter lim="800000"/>
            <a:headEnd/>
            <a:tailEnd/>
          </a:ln>
        </p:spPr>
        <p:txBody>
          <a:bodyPr>
            <a:spAutoFit/>
          </a:bodyPr>
          <a:lstStyle/>
          <a:p>
            <a:r>
              <a:rPr lang="en-US" sz="2400" u="sng" dirty="0">
                <a:latin typeface="Calibri" pitchFamily="34" charset="0"/>
              </a:rPr>
              <a:t>Literacy in India is 65 percent.  Many poor women still do not go to school.  India is growing quickly due to outsourcing  from the United States.  </a:t>
            </a:r>
            <a:r>
              <a:rPr lang="en-US" sz="2400" dirty="0">
                <a:latin typeface="Calibri" pitchFamily="34" charset="0"/>
              </a:rPr>
              <a:t>Places with higher literacy advance quicker in sciences.  This helps a nation to be successful.  It also makes lower rates of unemployment</a:t>
            </a:r>
            <a:r>
              <a:rPr lang="en-US" sz="2400" u="sng" dirty="0" smtClean="0">
                <a:latin typeface="Calibri" pitchFamily="34" charset="0"/>
              </a:rPr>
              <a:t>.</a:t>
            </a:r>
          </a:p>
          <a:p>
            <a:r>
              <a:rPr lang="en-US" sz="2400" u="sng" dirty="0" smtClean="0">
                <a:latin typeface="Calibri" pitchFamily="34" charset="0"/>
              </a:rPr>
              <a:t>Outsourcing-American jobs going overseas where the people work for less than in the United States.  </a:t>
            </a:r>
            <a:endParaRPr lang="en-US" sz="2400" u="sng" dirty="0">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838200"/>
            <a:ext cx="8229600" cy="5262979"/>
          </a:xfrm>
          <a:prstGeom prst="rect">
            <a:avLst/>
          </a:prstGeom>
          <a:noFill/>
        </p:spPr>
        <p:txBody>
          <a:bodyPr wrap="square" rtlCol="0">
            <a:spAutoFit/>
          </a:bodyPr>
          <a:lstStyle/>
          <a:p>
            <a:r>
              <a:rPr lang="en-US" sz="2800" dirty="0" smtClean="0"/>
              <a:t>Out sourcing is helping India grow.  1. True    2. False</a:t>
            </a:r>
          </a:p>
          <a:p>
            <a:endParaRPr lang="en-US" sz="2800" dirty="0" smtClean="0"/>
          </a:p>
          <a:p>
            <a:r>
              <a:rPr lang="en-US" sz="2800" dirty="0" smtClean="0"/>
              <a:t>Out sourcing is where jobs from wealthy countries go over seas to places like India where wages are cheap and people have the right amount of education.</a:t>
            </a:r>
          </a:p>
          <a:p>
            <a:pPr marL="342900" indent="-342900">
              <a:buAutoNum type="arabicPeriod"/>
            </a:pPr>
            <a:r>
              <a:rPr lang="en-US" sz="2800" dirty="0" smtClean="0"/>
              <a:t>True   2.  False</a:t>
            </a:r>
          </a:p>
          <a:p>
            <a:pPr marL="342900" indent="-342900">
              <a:buAutoNum type="arabicPeriod"/>
            </a:pPr>
            <a:endParaRPr lang="en-US" sz="2800" dirty="0" smtClean="0"/>
          </a:p>
          <a:p>
            <a:pPr marL="342900" indent="-342900"/>
            <a:r>
              <a:rPr lang="en-US" sz="2800" dirty="0" smtClean="0"/>
              <a:t>If you can not read or write you are said to be literate.</a:t>
            </a:r>
          </a:p>
          <a:p>
            <a:pPr marL="342900" indent="-342900"/>
            <a:r>
              <a:rPr lang="en-US" sz="2800" dirty="0" smtClean="0"/>
              <a:t>1.  True   2.  False</a:t>
            </a:r>
            <a:endParaRPr 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4"/>
          <p:cNvSpPr txBox="1">
            <a:spLocks noChangeArrowheads="1"/>
          </p:cNvSpPr>
          <p:nvPr/>
        </p:nvSpPr>
        <p:spPr bwMode="auto">
          <a:xfrm>
            <a:off x="288925" y="609600"/>
            <a:ext cx="8321675" cy="2308324"/>
          </a:xfrm>
          <a:prstGeom prst="rect">
            <a:avLst/>
          </a:prstGeom>
          <a:noFill/>
          <a:ln w="9525">
            <a:noFill/>
            <a:miter lim="800000"/>
            <a:headEnd/>
            <a:tailEnd/>
          </a:ln>
        </p:spPr>
        <p:txBody>
          <a:bodyPr>
            <a:spAutoFit/>
          </a:bodyPr>
          <a:lstStyle/>
          <a:p>
            <a:r>
              <a:rPr lang="en-US" sz="2400" u="sng" dirty="0">
                <a:latin typeface="Calibri" pitchFamily="34" charset="0"/>
              </a:rPr>
              <a:t>Literacy rates:</a:t>
            </a:r>
          </a:p>
          <a:p>
            <a:r>
              <a:rPr lang="en-US" sz="2400" u="sng" dirty="0">
                <a:latin typeface="Calibri" pitchFamily="34" charset="0"/>
              </a:rPr>
              <a:t>The countries with the highest literacy rate are the most developed. China has 91 % and Japan has 99 per cent for literacy rates.  </a:t>
            </a:r>
            <a:r>
              <a:rPr lang="en-US" sz="2400" dirty="0">
                <a:latin typeface="Calibri" pitchFamily="34" charset="0"/>
              </a:rPr>
              <a:t>These countries advance quicker in the sciences.  This helps nations to be successful.  Countries with higher literacy rates have lower unemployment.  Why?</a:t>
            </a:r>
          </a:p>
        </p:txBody>
      </p:sp>
      <p:pic>
        <p:nvPicPr>
          <p:cNvPr id="55298" name="Picture 6" descr="illiteracy.jpg"/>
          <p:cNvPicPr>
            <a:picLocks noChangeAspect="1" noChangeArrowheads="1"/>
          </p:cNvPicPr>
          <p:nvPr/>
        </p:nvPicPr>
        <p:blipFill>
          <a:blip r:embed="rId3" cstate="print"/>
          <a:srcRect/>
          <a:stretch>
            <a:fillRect/>
          </a:stretch>
        </p:blipFill>
        <p:spPr bwMode="auto">
          <a:xfrm>
            <a:off x="685800" y="3517900"/>
            <a:ext cx="2590800" cy="2559050"/>
          </a:xfrm>
          <a:prstGeom prst="rect">
            <a:avLst/>
          </a:prstGeom>
          <a:noFill/>
          <a:ln w="9525">
            <a:noFill/>
            <a:miter lim="800000"/>
            <a:headEnd/>
            <a:tailEnd/>
          </a:ln>
        </p:spPr>
      </p:pic>
      <p:pic>
        <p:nvPicPr>
          <p:cNvPr id="55299" name="Picture 8" descr="poverty.jpg"/>
          <p:cNvPicPr>
            <a:picLocks noChangeAspect="1" noChangeArrowheads="1"/>
          </p:cNvPicPr>
          <p:nvPr/>
        </p:nvPicPr>
        <p:blipFill>
          <a:blip r:embed="rId4" cstate="print"/>
          <a:srcRect/>
          <a:stretch>
            <a:fillRect/>
          </a:stretch>
        </p:blipFill>
        <p:spPr bwMode="auto">
          <a:xfrm>
            <a:off x="3429000" y="3200400"/>
            <a:ext cx="2208213" cy="3429000"/>
          </a:xfrm>
          <a:prstGeom prst="rect">
            <a:avLst/>
          </a:prstGeom>
          <a:noFill/>
          <a:ln w="9525">
            <a:noFill/>
            <a:miter lim="800000"/>
            <a:headEnd/>
            <a:tailEnd/>
          </a:ln>
        </p:spPr>
      </p:pic>
      <p:pic>
        <p:nvPicPr>
          <p:cNvPr id="55300" name="Picture 10" descr="infolit1.jpg"/>
          <p:cNvPicPr>
            <a:picLocks noChangeAspect="1" noChangeArrowheads="1"/>
          </p:cNvPicPr>
          <p:nvPr/>
        </p:nvPicPr>
        <p:blipFill>
          <a:blip r:embed="rId5" cstate="print"/>
          <a:srcRect/>
          <a:stretch>
            <a:fillRect/>
          </a:stretch>
        </p:blipFill>
        <p:spPr bwMode="auto">
          <a:xfrm>
            <a:off x="6324600" y="3429000"/>
            <a:ext cx="205105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txBox="1">
            <a:spLocks noChangeArrowheads="1"/>
          </p:cNvSpPr>
          <p:nvPr/>
        </p:nvSpPr>
        <p:spPr bwMode="auto">
          <a:xfrm>
            <a:off x="228600" y="0"/>
            <a:ext cx="8382000" cy="8521700"/>
          </a:xfrm>
          <a:prstGeom prst="rect">
            <a:avLst/>
          </a:prstGeom>
          <a:noFill/>
          <a:ln w="9525">
            <a:noFill/>
            <a:miter lim="800000"/>
            <a:headEnd/>
            <a:tailEnd/>
          </a:ln>
        </p:spPr>
        <p:txBody>
          <a:bodyPr>
            <a:spAutoFit/>
          </a:bodyPr>
          <a:lstStyle/>
          <a:p>
            <a:r>
              <a:rPr lang="en-US" sz="2400" b="1" dirty="0">
                <a:solidFill>
                  <a:srgbClr val="FF0000"/>
                </a:solidFill>
                <a:latin typeface="Calibri" pitchFamily="34" charset="0"/>
              </a:rPr>
              <a:t>IMPACT OF CLIMATE AND  LOCATION ON TRADE, AGRICULTURE, AND INDUSTRY  in INDIA</a:t>
            </a:r>
            <a:r>
              <a:rPr lang="en-US" sz="2400" b="1" dirty="0">
                <a:latin typeface="Calibri" pitchFamily="34" charset="0"/>
              </a:rPr>
              <a:t>:</a:t>
            </a:r>
          </a:p>
          <a:p>
            <a:r>
              <a:rPr lang="en-US" sz="2400" b="1" u="sng" dirty="0">
                <a:latin typeface="Calibri" pitchFamily="34" charset="0"/>
              </a:rPr>
              <a:t>Since India  has a large area surrounded by water, trade ships use the waters surrounding India as an easy way to access the country  </a:t>
            </a:r>
            <a:r>
              <a:rPr lang="en-US" sz="2400" b="1" dirty="0">
                <a:latin typeface="Calibri" pitchFamily="34" charset="0"/>
              </a:rPr>
              <a:t>as they have in the past</a:t>
            </a:r>
            <a:r>
              <a:rPr lang="en-US" sz="2400" b="1" u="sng" dirty="0">
                <a:latin typeface="Calibri" pitchFamily="34" charset="0"/>
              </a:rPr>
              <a:t>. India is the 12</a:t>
            </a:r>
            <a:r>
              <a:rPr lang="en-US" sz="2400" b="1" u="sng" baseline="30000" dirty="0">
                <a:latin typeface="Calibri" pitchFamily="34" charset="0"/>
              </a:rPr>
              <a:t>th</a:t>
            </a:r>
            <a:r>
              <a:rPr lang="en-US" sz="2400" b="1" u="sng" dirty="0">
                <a:latin typeface="Calibri" pitchFamily="34" charset="0"/>
              </a:rPr>
              <a:t> largest economy in the world today because of trade and industries.  In Asia their GDP is third behind Japan and China.  GDP or Gross domestic product is the market value of all goods and services  a country produces.  </a:t>
            </a:r>
            <a:r>
              <a:rPr lang="en-US" sz="2400" b="1" dirty="0">
                <a:latin typeface="Calibri" pitchFamily="34" charset="0"/>
              </a:rPr>
              <a:t>Industries also use the easy access to water and transportation along India’s coast.</a:t>
            </a:r>
          </a:p>
          <a:p>
            <a:r>
              <a:rPr lang="en-US" sz="2400" b="1" u="sng" dirty="0">
                <a:latin typeface="Calibri" pitchFamily="34" charset="0"/>
              </a:rPr>
              <a:t>Climate in India varies.  It varies from alpine to temperate, and even to subtropical monsoons. (Alpine climate is cold and exists in areas in the Himalayan Mts.) </a:t>
            </a:r>
            <a:r>
              <a:rPr lang="en-US" sz="2400" u="sng" dirty="0">
                <a:latin typeface="Calibri" pitchFamily="34" charset="0"/>
              </a:rPr>
              <a:t>The </a:t>
            </a:r>
            <a:r>
              <a:rPr lang="en-US" sz="2400" u="sng" dirty="0">
                <a:solidFill>
                  <a:srgbClr val="FF0000"/>
                </a:solidFill>
                <a:latin typeface="Calibri" pitchFamily="34" charset="0"/>
              </a:rPr>
              <a:t>monsoon</a:t>
            </a:r>
            <a:r>
              <a:rPr lang="en-US" sz="2400" u="sng" dirty="0">
                <a:latin typeface="Calibri" pitchFamily="34" charset="0"/>
              </a:rPr>
              <a:t> is a pattern of wind that returns each year from June to  September.  The monsoon brings with it 80 </a:t>
            </a:r>
            <a:r>
              <a:rPr lang="en-US" sz="2400" u="sng" dirty="0" smtClean="0">
                <a:latin typeface="Calibri" pitchFamily="34" charset="0"/>
              </a:rPr>
              <a:t>% of </a:t>
            </a:r>
            <a:r>
              <a:rPr lang="en-US" sz="2400" u="sng" dirty="0">
                <a:latin typeface="Calibri" pitchFamily="34" charset="0"/>
              </a:rPr>
              <a:t>Indian’s rain for crops.  Since most Indian are dependent on agriculture, summer monsoons bring a good growing season.  Most of India’s people are farmers involved in agriculture.</a:t>
            </a:r>
          </a:p>
          <a:p>
            <a:endParaRPr lang="en-US" sz="2400" b="1" u="sng" dirty="0">
              <a:latin typeface="Calibri" pitchFamily="34" charset="0"/>
            </a:endParaRPr>
          </a:p>
          <a:p>
            <a:endParaRPr lang="en-US" sz="2400" b="1" u="sng" dirty="0">
              <a:latin typeface="Calibri" pitchFamily="34" charset="0"/>
            </a:endParaRPr>
          </a:p>
          <a:p>
            <a:r>
              <a:rPr lang="en-US" sz="2400" b="1" u="sng" dirty="0">
                <a:latin typeface="Calibri" pitchFamily="34" charset="0"/>
              </a:rPr>
              <a:t> </a:t>
            </a:r>
          </a:p>
          <a:p>
            <a:endParaRPr lang="en-US" sz="2400" b="1" u="sng" dirty="0">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Box 1"/>
          <p:cNvSpPr txBox="1">
            <a:spLocks noChangeArrowheads="1"/>
          </p:cNvSpPr>
          <p:nvPr/>
        </p:nvSpPr>
        <p:spPr bwMode="auto">
          <a:xfrm>
            <a:off x="152400" y="0"/>
            <a:ext cx="8991600" cy="5262563"/>
          </a:xfrm>
          <a:prstGeom prst="rect">
            <a:avLst/>
          </a:prstGeom>
          <a:noFill/>
          <a:ln w="9525">
            <a:noFill/>
            <a:miter lim="800000"/>
            <a:headEnd/>
            <a:tailEnd/>
          </a:ln>
        </p:spPr>
        <p:txBody>
          <a:bodyPr>
            <a:spAutoFit/>
          </a:bodyPr>
          <a:lstStyle/>
          <a:p>
            <a:pPr marL="342900" indent="-342900"/>
            <a:r>
              <a:rPr lang="en-US" sz="2400" b="1" dirty="0">
                <a:latin typeface="Calibri" pitchFamily="34" charset="0"/>
              </a:rPr>
              <a:t>SS7CG7: The student will demonstrate an understanding of national governments of  South and Eastern Asia.</a:t>
            </a:r>
          </a:p>
          <a:p>
            <a:pPr marL="342900" indent="-342900"/>
            <a:r>
              <a:rPr lang="en-US" sz="2400" b="1" dirty="0">
                <a:latin typeface="Calibri" pitchFamily="34" charset="0"/>
              </a:rPr>
              <a:t>A. </a:t>
            </a:r>
            <a:r>
              <a:rPr lang="en-US" sz="2400" b="1" u="sng" dirty="0">
                <a:latin typeface="Calibri" pitchFamily="34" charset="0"/>
              </a:rPr>
              <a:t>Compare and contrast the federal republic of India, the communist state of the People’s Republic of China, and the constitutional monarchy of Japan, distinguishing the form of leadership and the  role of citizens in terms of voting rights and personal freedom.</a:t>
            </a:r>
          </a:p>
          <a:p>
            <a:pPr marL="342900" indent="-342900"/>
            <a:r>
              <a:rPr lang="en-US" sz="2400" b="1" dirty="0">
                <a:latin typeface="Calibri" pitchFamily="34" charset="0"/>
              </a:rPr>
              <a:t>SS7E8 The student will analyze different economic systems.</a:t>
            </a:r>
          </a:p>
          <a:p>
            <a:pPr marL="342900" indent="-342900"/>
            <a:r>
              <a:rPr lang="en-US" sz="2400" b="1" dirty="0">
                <a:latin typeface="Calibri" pitchFamily="34" charset="0"/>
              </a:rPr>
              <a:t>           A. Compare how traditional, command, and market economies answer the economic questions (What to produce?  How to produce? For whom to produce?)  </a:t>
            </a:r>
          </a:p>
          <a:p>
            <a:pPr marL="342900" indent="-342900"/>
            <a:r>
              <a:rPr lang="en-US" sz="2400" b="1" dirty="0">
                <a:latin typeface="Calibri" pitchFamily="34" charset="0"/>
              </a:rPr>
              <a:t>       B. Explain how countries have mixed economies located on a continuum between pure market and pure command.</a:t>
            </a:r>
          </a:p>
          <a:p>
            <a:pPr marL="342900" indent="-342900"/>
            <a:r>
              <a:rPr lang="en-US" sz="2400" b="1" dirty="0">
                <a:latin typeface="Calibri" pitchFamily="34" charset="0"/>
              </a:rPr>
              <a:t>      C. Compare and contrast  the economic systems in India, China, Japan, and North Korea.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304800"/>
            <a:ext cx="8077200" cy="6124575"/>
          </a:xfrm>
          <a:prstGeom prst="rect">
            <a:avLst/>
          </a:prstGeom>
          <a:noFill/>
        </p:spPr>
        <p:txBody>
          <a:bodyPr>
            <a:spAutoFit/>
          </a:bodyPr>
          <a:lstStyle/>
          <a:p>
            <a:pPr marL="342900" indent="-342900" fontAlgn="auto">
              <a:spcBef>
                <a:spcPts val="0"/>
              </a:spcBef>
              <a:spcAft>
                <a:spcPts val="0"/>
              </a:spcAft>
              <a:defRPr/>
            </a:pPr>
            <a:r>
              <a:rPr lang="en-US" sz="2800" b="1" dirty="0">
                <a:latin typeface="+mn-lt"/>
              </a:rPr>
              <a:t>SS7E10: The student will describe the factors that influence economic growth and examine their presence or absence in  India, China, and Japan.</a:t>
            </a:r>
          </a:p>
          <a:p>
            <a:pPr marL="342900" indent="-342900" fontAlgn="auto">
              <a:spcBef>
                <a:spcPts val="0"/>
              </a:spcBef>
              <a:spcAft>
                <a:spcPts val="0"/>
              </a:spcAft>
              <a:buFontTx/>
              <a:buAutoNum type="alphaUcPeriod"/>
              <a:defRPr/>
            </a:pPr>
            <a:r>
              <a:rPr lang="en-US" sz="2800" b="1" dirty="0">
                <a:latin typeface="+mn-lt"/>
              </a:rPr>
              <a:t>Explain the relationship between investment in human capital(health, education, and training of people) and the gross domestic product</a:t>
            </a:r>
          </a:p>
          <a:p>
            <a:pPr marL="342900" indent="-342900" fontAlgn="auto">
              <a:spcBef>
                <a:spcPts val="0"/>
              </a:spcBef>
              <a:spcAft>
                <a:spcPts val="0"/>
              </a:spcAft>
              <a:buFontTx/>
              <a:buAutoNum type="alphaUcPeriod"/>
              <a:defRPr/>
            </a:pPr>
            <a:r>
              <a:rPr lang="en-US" sz="2800" b="1" dirty="0">
                <a:latin typeface="+mn-lt"/>
              </a:rPr>
              <a:t>Explain the relationship between investment in capital goods( factories, machinery, and new technology) and gross domestic product GDP</a:t>
            </a:r>
          </a:p>
          <a:p>
            <a:pPr marL="342900" indent="-342900" fontAlgn="auto">
              <a:spcBef>
                <a:spcPts val="0"/>
              </a:spcBef>
              <a:spcAft>
                <a:spcPts val="0"/>
              </a:spcAft>
              <a:defRPr/>
            </a:pPr>
            <a:r>
              <a:rPr lang="en-US" sz="2800" b="1" dirty="0">
                <a:latin typeface="+mn-lt"/>
              </a:rPr>
              <a:t>C. Describe the role of natural resources in a countries economy.</a:t>
            </a:r>
          </a:p>
          <a:p>
            <a:pPr marL="457200" indent="-457200" fontAlgn="auto">
              <a:spcBef>
                <a:spcPts val="0"/>
              </a:spcBef>
              <a:spcAft>
                <a:spcPts val="0"/>
              </a:spcAft>
              <a:buFontTx/>
              <a:buAutoNum type="alphaUcPeriod" startAt="4"/>
              <a:defRPr/>
            </a:pPr>
            <a:r>
              <a:rPr lang="en-US" sz="2800" b="1" dirty="0">
                <a:latin typeface="+mn-lt"/>
              </a:rPr>
              <a:t>Describe the role of entrepreneurs who take the risks of organizing productive resources.</a:t>
            </a:r>
          </a:p>
          <a:p>
            <a:pPr marL="457200" indent="-457200" fontAlgn="auto">
              <a:spcBef>
                <a:spcPts val="0"/>
              </a:spcBef>
              <a:spcAft>
                <a:spcPts val="0"/>
              </a:spcAft>
              <a:defRPr/>
            </a:pPr>
            <a:r>
              <a:rPr lang="en-US" sz="2800" b="1" dirty="0">
                <a:latin typeface="+mn-lt"/>
              </a:rPr>
              <a:t>Pages 212-218</a:t>
            </a:r>
            <a:endParaRPr lang="en-US" sz="2800" dirty="0">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1"/>
          <p:cNvSpPr txBox="1">
            <a:spLocks noChangeArrowheads="1"/>
          </p:cNvSpPr>
          <p:nvPr/>
        </p:nvSpPr>
        <p:spPr bwMode="auto">
          <a:xfrm>
            <a:off x="533400" y="381000"/>
            <a:ext cx="8229600" cy="5693866"/>
          </a:xfrm>
          <a:prstGeom prst="rect">
            <a:avLst/>
          </a:prstGeom>
          <a:noFill/>
          <a:ln w="9525">
            <a:noFill/>
            <a:miter lim="800000"/>
            <a:headEnd/>
            <a:tailEnd/>
          </a:ln>
        </p:spPr>
        <p:txBody>
          <a:bodyPr>
            <a:spAutoFit/>
          </a:bodyPr>
          <a:lstStyle/>
          <a:p>
            <a:r>
              <a:rPr lang="en-US" sz="2800" dirty="0">
                <a:latin typeface="Calibri" pitchFamily="34" charset="0"/>
              </a:rPr>
              <a:t>Governments of South  and  Eastern Asia:</a:t>
            </a:r>
          </a:p>
          <a:p>
            <a:r>
              <a:rPr lang="en-US" sz="2800" dirty="0">
                <a:solidFill>
                  <a:srgbClr val="FF0000"/>
                </a:solidFill>
                <a:latin typeface="Calibri" pitchFamily="34" charset="0"/>
              </a:rPr>
              <a:t>1.  India:</a:t>
            </a:r>
            <a:endParaRPr lang="en-US" sz="2800" dirty="0">
              <a:latin typeface="Calibri" pitchFamily="34" charset="0"/>
            </a:endParaRPr>
          </a:p>
          <a:p>
            <a:r>
              <a:rPr lang="en-US" sz="2800" b="1" u="sng" dirty="0">
                <a:latin typeface="Calibri" pitchFamily="34" charset="0"/>
              </a:rPr>
              <a:t>Federal Republic </a:t>
            </a:r>
            <a:r>
              <a:rPr lang="en-US" sz="2800" b="1" u="sng" dirty="0" smtClean="0">
                <a:latin typeface="Calibri" pitchFamily="34" charset="0"/>
              </a:rPr>
              <a:t>or Parliamentary </a:t>
            </a:r>
            <a:r>
              <a:rPr lang="en-US" sz="2800" b="1" u="sng" dirty="0">
                <a:latin typeface="Calibri" pitchFamily="34" charset="0"/>
              </a:rPr>
              <a:t>Democracy.  In a federal republic or democracy the people vote on leadership</a:t>
            </a:r>
            <a:r>
              <a:rPr lang="en-US" sz="2800" u="sng" dirty="0">
                <a:latin typeface="Calibri" pitchFamily="34" charset="0"/>
              </a:rPr>
              <a:t> and have a say so in what is produced in that country.</a:t>
            </a:r>
          </a:p>
          <a:p>
            <a:r>
              <a:rPr lang="en-US" sz="2800" dirty="0">
                <a:latin typeface="Calibri" pitchFamily="34" charset="0"/>
              </a:rPr>
              <a:t>It has 3 branches with a bicameral parliament, a president whose duties are mainly ceremonial, and a judicial branch. </a:t>
            </a:r>
            <a:r>
              <a:rPr lang="en-US" sz="2800" u="sng" dirty="0">
                <a:latin typeface="Calibri" pitchFamily="34" charset="0"/>
              </a:rPr>
              <a:t>(Federation) (Parliamentary Democracy)</a:t>
            </a:r>
          </a:p>
          <a:p>
            <a:r>
              <a:rPr lang="en-US" sz="2800" b="1" u="sng" dirty="0">
                <a:solidFill>
                  <a:srgbClr val="FF0000"/>
                </a:solidFill>
                <a:latin typeface="Calibri" pitchFamily="34" charset="0"/>
              </a:rPr>
              <a:t>People join political parties based on religion, castes, and language</a:t>
            </a:r>
            <a:r>
              <a:rPr lang="en-US" sz="2800" b="1" dirty="0">
                <a:solidFill>
                  <a:srgbClr val="FF0000"/>
                </a:solidFill>
                <a:latin typeface="Calibri" pitchFamily="34" charset="0"/>
              </a:rPr>
              <a:t>.  </a:t>
            </a:r>
            <a:r>
              <a:rPr lang="en-US" sz="2800" b="1" dirty="0">
                <a:latin typeface="Calibri" pitchFamily="34" charset="0"/>
              </a:rPr>
              <a:t>Since most people are poor villagers, the state is trying to bring back village </a:t>
            </a:r>
            <a:r>
              <a:rPr lang="en-US" sz="2800" b="1" dirty="0" smtClean="0">
                <a:latin typeface="Calibri" pitchFamily="34" charset="0"/>
              </a:rPr>
              <a:t>councils</a:t>
            </a:r>
            <a:r>
              <a:rPr lang="en-US" sz="2800" b="1" dirty="0" smtClean="0">
                <a:solidFill>
                  <a:srgbClr val="FF0000"/>
                </a:solidFill>
                <a:latin typeface="Calibri" pitchFamily="34" charset="0"/>
              </a:rPr>
              <a:t>.</a:t>
            </a:r>
            <a:endParaRPr lang="en-US" sz="2800" b="1"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Box 1"/>
          <p:cNvSpPr txBox="1">
            <a:spLocks noChangeArrowheads="1"/>
          </p:cNvSpPr>
          <p:nvPr/>
        </p:nvSpPr>
        <p:spPr bwMode="auto">
          <a:xfrm>
            <a:off x="381000" y="0"/>
            <a:ext cx="8229600" cy="6494085"/>
          </a:xfrm>
          <a:prstGeom prst="rect">
            <a:avLst/>
          </a:prstGeom>
          <a:noFill/>
          <a:ln w="9525">
            <a:noFill/>
            <a:miter lim="800000"/>
            <a:headEnd/>
            <a:tailEnd/>
          </a:ln>
        </p:spPr>
        <p:txBody>
          <a:bodyPr wrap="square">
            <a:spAutoFit/>
          </a:bodyPr>
          <a:lstStyle/>
          <a:p>
            <a:r>
              <a:rPr lang="en-US" sz="2400" dirty="0">
                <a:solidFill>
                  <a:srgbClr val="FF0000"/>
                </a:solidFill>
                <a:latin typeface="Calibri" pitchFamily="34" charset="0"/>
              </a:rPr>
              <a:t>2.  China:</a:t>
            </a:r>
            <a:endParaRPr lang="en-US" sz="2400" u="sng" dirty="0">
              <a:latin typeface="Calibri" pitchFamily="34" charset="0"/>
            </a:endParaRPr>
          </a:p>
          <a:p>
            <a:r>
              <a:rPr lang="en-US" sz="2800" b="1" u="sng" dirty="0">
                <a:latin typeface="Calibri" pitchFamily="34" charset="0"/>
              </a:rPr>
              <a:t>China is a communist </a:t>
            </a:r>
            <a:r>
              <a:rPr lang="en-US" sz="2800" b="1" u="sng" dirty="0" smtClean="0">
                <a:latin typeface="Calibri" pitchFamily="34" charset="0"/>
              </a:rPr>
              <a:t>/</a:t>
            </a:r>
            <a:r>
              <a:rPr lang="en-US" sz="2800" b="1" u="sng" dirty="0" err="1" smtClean="0">
                <a:latin typeface="Calibri" pitchFamily="34" charset="0"/>
              </a:rPr>
              <a:t>oligarchy</a:t>
            </a:r>
            <a:r>
              <a:rPr lang="en-US" sz="2800" dirty="0" err="1" smtClean="0">
                <a:latin typeface="Calibri" pitchFamily="34" charset="0"/>
              </a:rPr>
              <a:t>country</a:t>
            </a:r>
            <a:r>
              <a:rPr lang="en-US" sz="2800" dirty="0" smtClean="0">
                <a:latin typeface="Calibri" pitchFamily="34" charset="0"/>
              </a:rPr>
              <a:t> </a:t>
            </a:r>
            <a:r>
              <a:rPr lang="en-US" sz="2800" dirty="0">
                <a:latin typeface="Calibri" pitchFamily="34" charset="0"/>
              </a:rPr>
              <a:t>controlled by three branches of government</a:t>
            </a:r>
            <a:r>
              <a:rPr lang="en-US" sz="2800" u="sng" dirty="0">
                <a:latin typeface="Calibri" pitchFamily="34" charset="0"/>
              </a:rPr>
              <a:t>. Communist Party members is the only real political party that matters in China.  The National Peoples Congress controls the legislative branch of government with its </a:t>
            </a:r>
            <a:r>
              <a:rPr lang="en-US" sz="2800" u="sng" dirty="0">
                <a:solidFill>
                  <a:srgbClr val="FF0000"/>
                </a:solidFill>
                <a:latin typeface="Calibri" pitchFamily="34" charset="0"/>
              </a:rPr>
              <a:t>unicameral</a:t>
            </a:r>
            <a:r>
              <a:rPr lang="en-US" sz="2800" u="sng" dirty="0">
                <a:latin typeface="Calibri" pitchFamily="34" charset="0"/>
              </a:rPr>
              <a:t> house.  Their meetings are not open to the public.  The leadership of China comes from the NPC.</a:t>
            </a:r>
          </a:p>
          <a:p>
            <a:r>
              <a:rPr lang="en-US" sz="2800" u="sng" dirty="0">
                <a:solidFill>
                  <a:srgbClr val="FF0000"/>
                </a:solidFill>
                <a:latin typeface="Calibri" pitchFamily="34" charset="0"/>
              </a:rPr>
              <a:t>The one real check on the Communist Party is the fact that they must somewhat keep the people happy there.  The people have no say so, but are controlled by the some group at the top of the communist government which decides how the government will be run and what is produced.</a:t>
            </a:r>
          </a:p>
          <a:p>
            <a:r>
              <a:rPr lang="en-US" sz="2800" b="1" u="sng" dirty="0">
                <a:solidFill>
                  <a:srgbClr val="FF0000"/>
                </a:solidFill>
                <a:latin typeface="Calibri" pitchFamily="34" charset="0"/>
              </a:rPr>
              <a:t>Unitary/oligarchic</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Box 1"/>
          <p:cNvSpPr txBox="1">
            <a:spLocks noChangeArrowheads="1"/>
          </p:cNvSpPr>
          <p:nvPr/>
        </p:nvSpPr>
        <p:spPr bwMode="auto">
          <a:xfrm>
            <a:off x="228600" y="152400"/>
            <a:ext cx="8686800" cy="3324225"/>
          </a:xfrm>
          <a:prstGeom prst="rect">
            <a:avLst/>
          </a:prstGeom>
          <a:noFill/>
          <a:ln w="9525">
            <a:noFill/>
            <a:miter lim="800000"/>
            <a:headEnd/>
            <a:tailEnd/>
          </a:ln>
        </p:spPr>
        <p:txBody>
          <a:bodyPr>
            <a:spAutoFit/>
          </a:bodyPr>
          <a:lstStyle/>
          <a:p>
            <a:r>
              <a:rPr lang="en-US" sz="2400" dirty="0">
                <a:solidFill>
                  <a:srgbClr val="FF0000"/>
                </a:solidFill>
                <a:latin typeface="Calibri" pitchFamily="34" charset="0"/>
              </a:rPr>
              <a:t>Japan:</a:t>
            </a:r>
            <a:endParaRPr lang="en-US" sz="2400" dirty="0">
              <a:latin typeface="Calibri" pitchFamily="34" charset="0"/>
            </a:endParaRPr>
          </a:p>
          <a:p>
            <a:r>
              <a:rPr lang="en-US" sz="2400" b="1" u="sng" dirty="0">
                <a:latin typeface="Calibri" pitchFamily="34" charset="0"/>
              </a:rPr>
              <a:t>Constitutional Monarchy</a:t>
            </a:r>
            <a:r>
              <a:rPr lang="en-US" sz="2400" u="sng" dirty="0">
                <a:latin typeface="Calibri" pitchFamily="34" charset="0"/>
              </a:rPr>
              <a:t> (weak emperor/strong Prime Minister).</a:t>
            </a:r>
          </a:p>
          <a:p>
            <a:r>
              <a:rPr lang="en-US" sz="2400" u="sng" dirty="0">
                <a:latin typeface="Calibri" pitchFamily="34" charset="0"/>
              </a:rPr>
              <a:t>In a constitutional monarchy there is a weak emperor or king who is not elected.  Power is in the hands of the Prime Minister who leads the legislative branch and the government.  The people have a part in who the Prime Minister is through their vote.</a:t>
            </a:r>
          </a:p>
          <a:p>
            <a:r>
              <a:rPr lang="en-US" sz="2400" u="sng" dirty="0">
                <a:latin typeface="Calibri" pitchFamily="34" charset="0"/>
              </a:rPr>
              <a:t>Their legislature is called a Diet. It also is bicameral or has two houses. </a:t>
            </a:r>
            <a:r>
              <a:rPr lang="en-US" sz="2400" dirty="0">
                <a:latin typeface="Calibri" pitchFamily="34" charset="0"/>
              </a:rPr>
              <a:t>Japan has 47 </a:t>
            </a:r>
            <a:r>
              <a:rPr lang="en-US" sz="2400" dirty="0">
                <a:solidFill>
                  <a:srgbClr val="FF0000"/>
                </a:solidFill>
                <a:latin typeface="Calibri" pitchFamily="34" charset="0"/>
              </a:rPr>
              <a:t>prefectures </a:t>
            </a:r>
            <a:r>
              <a:rPr lang="en-US" sz="2400" dirty="0">
                <a:latin typeface="Calibri" pitchFamily="34" charset="0"/>
              </a:rPr>
              <a:t>or government districts</a:t>
            </a:r>
            <a:r>
              <a:rPr lang="en-US" dirty="0">
                <a:latin typeface="Calibri" pitchFamily="34" charset="0"/>
              </a:rPr>
              <a:t>.</a:t>
            </a:r>
          </a:p>
          <a:p>
            <a:r>
              <a:rPr lang="en-US" b="1" u="sng" dirty="0">
                <a:solidFill>
                  <a:srgbClr val="FF0000"/>
                </a:solidFill>
                <a:latin typeface="Calibri" pitchFamily="34" charset="0"/>
              </a:rPr>
              <a:t>(</a:t>
            </a:r>
            <a:r>
              <a:rPr lang="en-US" b="1" u="sng" dirty="0" smtClean="0">
                <a:solidFill>
                  <a:srgbClr val="FF0000"/>
                </a:solidFill>
                <a:latin typeface="Calibri" pitchFamily="34" charset="0"/>
              </a:rPr>
              <a:t>Federation/parliamentary democracy</a:t>
            </a:r>
            <a:r>
              <a:rPr lang="en-US" b="1" u="sng" dirty="0">
                <a:solidFill>
                  <a:srgbClr val="FF0000"/>
                </a:solidFill>
                <a:latin typeface="Calibri" pitchFamily="34" charset="0"/>
              </a:rPr>
              <a:t>)</a:t>
            </a:r>
          </a:p>
        </p:txBody>
      </p:sp>
      <p:graphicFrame>
        <p:nvGraphicFramePr>
          <p:cNvPr id="1026" name="Object 2"/>
          <p:cNvGraphicFramePr>
            <a:graphicFrameLocks noChangeAspect="1"/>
          </p:cNvGraphicFramePr>
          <p:nvPr/>
        </p:nvGraphicFramePr>
        <p:xfrm>
          <a:off x="2819400" y="3505200"/>
          <a:ext cx="2689225" cy="3160713"/>
        </p:xfrm>
        <a:graphic>
          <a:graphicData uri="http://schemas.openxmlformats.org/presentationml/2006/ole">
            <p:oleObj spid="_x0000_s1026" name="Photo Editor Photo" r:id="rId4" imgW="2285714" imgH="2685714" progId="">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14400"/>
            <a:ext cx="7696200" cy="2862322"/>
          </a:xfrm>
          <a:prstGeom prst="rect">
            <a:avLst/>
          </a:prstGeom>
          <a:noFill/>
        </p:spPr>
        <p:txBody>
          <a:bodyPr wrap="square" rtlCol="0">
            <a:spAutoFit/>
          </a:bodyPr>
          <a:lstStyle/>
          <a:p>
            <a:r>
              <a:rPr lang="en-US" dirty="0" smtClean="0"/>
              <a:t>Japan</a:t>
            </a:r>
          </a:p>
          <a:p>
            <a:r>
              <a:rPr lang="en-US" dirty="0" smtClean="0"/>
              <a:t>India</a:t>
            </a:r>
          </a:p>
          <a:p>
            <a:r>
              <a:rPr lang="en-US" dirty="0" smtClean="0"/>
              <a:t>China</a:t>
            </a:r>
          </a:p>
          <a:p>
            <a:endParaRPr lang="en-US" dirty="0" smtClean="0"/>
          </a:p>
          <a:p>
            <a:r>
              <a:rPr lang="en-US" dirty="0" smtClean="0"/>
              <a:t>Government types</a:t>
            </a:r>
          </a:p>
          <a:p>
            <a:pPr marL="342900" indent="-342900">
              <a:buAutoNum type="arabicPeriod"/>
            </a:pPr>
            <a:r>
              <a:rPr lang="en-US" dirty="0" smtClean="0"/>
              <a:t>Communist  and oligarchic</a:t>
            </a:r>
          </a:p>
          <a:p>
            <a:pPr marL="342900" indent="-342900">
              <a:buAutoNum type="arabicPeriod"/>
            </a:pPr>
            <a:r>
              <a:rPr lang="en-US" dirty="0" smtClean="0"/>
              <a:t>Parliamentary Democracy</a:t>
            </a:r>
          </a:p>
          <a:p>
            <a:pPr marL="342900" indent="-342900">
              <a:buAutoNum type="arabicPeriod"/>
            </a:pPr>
            <a:r>
              <a:rPr lang="en-US" dirty="0" smtClean="0"/>
              <a:t>Absolute or Hereditary Monarchy</a:t>
            </a:r>
          </a:p>
          <a:p>
            <a:pPr marL="342900" indent="-342900">
              <a:buAutoNum type="arabicPeriod"/>
            </a:pPr>
            <a:r>
              <a:rPr lang="en-US" dirty="0" smtClean="0"/>
              <a:t>Presidential </a:t>
            </a:r>
            <a:r>
              <a:rPr lang="en-US" dirty="0" err="1" smtClean="0"/>
              <a:t>Demcracy</a:t>
            </a:r>
            <a:r>
              <a:rPr lang="en-US" dirty="0" smtClean="0"/>
              <a:t> </a:t>
            </a:r>
          </a:p>
          <a:p>
            <a:pPr marL="342900" indent="-342900">
              <a:buAutoNum type="arabicPeriod"/>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9144000" cy="5262979"/>
          </a:xfrm>
          <a:prstGeom prst="rect">
            <a:avLst/>
          </a:prstGeom>
          <a:noFill/>
        </p:spPr>
        <p:txBody>
          <a:bodyPr>
            <a:spAutoFit/>
          </a:bodyPr>
          <a:lstStyle/>
          <a:p>
            <a:pPr fontAlgn="auto">
              <a:spcBef>
                <a:spcPts val="0"/>
              </a:spcBef>
              <a:spcAft>
                <a:spcPts val="0"/>
              </a:spcAft>
              <a:defRPr/>
            </a:pPr>
            <a:r>
              <a:rPr lang="en-US" sz="2400" b="1" dirty="0">
                <a:latin typeface="+mn-lt"/>
              </a:rPr>
              <a:t>Four economic systems.</a:t>
            </a:r>
          </a:p>
          <a:p>
            <a:pPr marL="457200" indent="-457200" fontAlgn="auto">
              <a:spcBef>
                <a:spcPts val="0"/>
              </a:spcBef>
              <a:spcAft>
                <a:spcPts val="0"/>
              </a:spcAft>
              <a:buFontTx/>
              <a:buAutoNum type="arabicPeriod"/>
              <a:defRPr/>
            </a:pPr>
            <a:r>
              <a:rPr lang="en-US" sz="2400" b="1" dirty="0">
                <a:latin typeface="+mn-lt"/>
              </a:rPr>
              <a:t>Market economy—the people decide what is made by factories based on what they buy.  Factories do not make goods no one will buy. (Consumer goods are made.)</a:t>
            </a:r>
          </a:p>
          <a:p>
            <a:pPr marL="457200" indent="-457200" fontAlgn="auto">
              <a:spcBef>
                <a:spcPts val="0"/>
              </a:spcBef>
              <a:spcAft>
                <a:spcPts val="0"/>
              </a:spcAft>
              <a:buFontTx/>
              <a:buAutoNum type="arabicPeriod" startAt="2"/>
              <a:defRPr/>
            </a:pPr>
            <a:r>
              <a:rPr lang="en-US" sz="2400" b="1" dirty="0">
                <a:latin typeface="+mn-lt"/>
              </a:rPr>
              <a:t>Command economy—the government –not the people decide what will be produced. Usually  military goods or building products.</a:t>
            </a:r>
          </a:p>
          <a:p>
            <a:pPr marL="457200" indent="-457200" fontAlgn="auto">
              <a:spcBef>
                <a:spcPts val="0"/>
              </a:spcBef>
              <a:spcAft>
                <a:spcPts val="0"/>
              </a:spcAft>
              <a:buFontTx/>
              <a:buAutoNum type="arabicPeriod" startAt="3"/>
              <a:defRPr/>
            </a:pPr>
            <a:r>
              <a:rPr lang="en-US" sz="2400" b="1" dirty="0">
                <a:latin typeface="+mn-lt"/>
              </a:rPr>
              <a:t>Traditional economy—things are bought and sold as they have always been bought and sold in the past.</a:t>
            </a:r>
          </a:p>
          <a:p>
            <a:pPr marL="457200" indent="-457200" fontAlgn="auto">
              <a:spcBef>
                <a:spcPts val="0"/>
              </a:spcBef>
              <a:spcAft>
                <a:spcPts val="0"/>
              </a:spcAft>
              <a:buFontTx/>
              <a:buAutoNum type="arabicPeriod" startAt="4"/>
              <a:defRPr/>
            </a:pPr>
            <a:r>
              <a:rPr lang="en-US" sz="2400" b="1" dirty="0">
                <a:latin typeface="+mn-lt"/>
              </a:rPr>
              <a:t>Mixed economy---combination of two different economies usually market and command.  Most economies are mixed today.</a:t>
            </a:r>
          </a:p>
          <a:p>
            <a:pPr marL="457200" indent="-457200" fontAlgn="auto">
              <a:spcBef>
                <a:spcPts val="0"/>
              </a:spcBef>
              <a:spcAft>
                <a:spcPts val="0"/>
              </a:spcAft>
              <a:buFontTx/>
              <a:buAutoNum type="arabicPeriod" startAt="4"/>
              <a:defRPr/>
            </a:pPr>
            <a:endParaRPr lang="en-US" sz="2400" b="1" dirty="0">
              <a:latin typeface="+mn-lt"/>
            </a:endParaRPr>
          </a:p>
          <a:p>
            <a:pPr marL="457200" indent="-457200" fontAlgn="auto">
              <a:spcBef>
                <a:spcPts val="0"/>
              </a:spcBef>
              <a:spcAft>
                <a:spcPts val="0"/>
              </a:spcAft>
              <a:defRPr/>
            </a:pPr>
            <a:r>
              <a:rPr lang="en-US" sz="2400" b="1" dirty="0">
                <a:latin typeface="+mn-lt"/>
              </a:rPr>
              <a:t>Compare the economies of India, China, Japan, and </a:t>
            </a:r>
            <a:r>
              <a:rPr lang="en-US" sz="2400" b="1" dirty="0" smtClean="0">
                <a:latin typeface="+mn-lt"/>
              </a:rPr>
              <a:t>North Korea</a:t>
            </a:r>
            <a:endParaRPr lang="en-US" sz="2400" b="1" dirty="0">
              <a:latin typeface="+mn-lt"/>
            </a:endParaRPr>
          </a:p>
          <a:p>
            <a:pPr marL="457200" indent="-457200" fontAlgn="auto">
              <a:spcBef>
                <a:spcPts val="0"/>
              </a:spcBef>
              <a:spcAft>
                <a:spcPts val="0"/>
              </a:spcAft>
              <a:defRPr/>
            </a:pPr>
            <a:endParaRPr lang="en-US" sz="2400" dirty="0">
              <a:latin typeface="+mn-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0"/>
            <a:ext cx="8458200" cy="7110413"/>
          </a:xfrm>
          <a:prstGeom prst="rect">
            <a:avLst/>
          </a:prstGeom>
          <a:noFill/>
        </p:spPr>
        <p:txBody>
          <a:bodyPr>
            <a:spAutoFit/>
          </a:bodyPr>
          <a:lstStyle/>
          <a:p>
            <a:pPr marL="457200" indent="-457200" fontAlgn="auto">
              <a:spcBef>
                <a:spcPts val="0"/>
              </a:spcBef>
              <a:spcAft>
                <a:spcPts val="0"/>
              </a:spcAft>
              <a:buFontTx/>
              <a:buAutoNum type="arabicPeriod"/>
              <a:defRPr/>
            </a:pPr>
            <a:r>
              <a:rPr lang="en-US" sz="2400" dirty="0">
                <a:latin typeface="+mn-lt"/>
              </a:rPr>
              <a:t>India</a:t>
            </a:r>
          </a:p>
          <a:p>
            <a:pPr fontAlgn="auto">
              <a:spcBef>
                <a:spcPts val="0"/>
              </a:spcBef>
              <a:spcAft>
                <a:spcPts val="0"/>
              </a:spcAft>
              <a:defRPr/>
            </a:pPr>
            <a:r>
              <a:rPr lang="en-US" sz="2400" b="1" u="sng" dirty="0">
                <a:solidFill>
                  <a:srgbClr val="FF0000"/>
                </a:solidFill>
                <a:latin typeface="+mn-lt"/>
              </a:rPr>
              <a:t>Economy: Mixed  ( market)  the government makes some economic decisions and the businesses and individuals make other decisions.</a:t>
            </a:r>
          </a:p>
          <a:p>
            <a:pPr fontAlgn="auto">
              <a:spcBef>
                <a:spcPts val="0"/>
              </a:spcBef>
              <a:spcAft>
                <a:spcPts val="0"/>
              </a:spcAft>
              <a:defRPr/>
            </a:pPr>
            <a:r>
              <a:rPr lang="en-US" sz="2400" b="1" u="sng" dirty="0">
                <a:solidFill>
                  <a:srgbClr val="FF0000"/>
                </a:solidFill>
                <a:latin typeface="+mn-lt"/>
              </a:rPr>
              <a:t>65 literacy rate</a:t>
            </a:r>
          </a:p>
          <a:p>
            <a:pPr fontAlgn="auto">
              <a:spcBef>
                <a:spcPts val="0"/>
              </a:spcBef>
              <a:spcAft>
                <a:spcPts val="0"/>
              </a:spcAft>
              <a:defRPr/>
            </a:pPr>
            <a:r>
              <a:rPr lang="en-US" sz="2400" b="1" u="sng" dirty="0">
                <a:solidFill>
                  <a:srgbClr val="FF0000"/>
                </a:solidFill>
                <a:latin typeface="+mn-lt"/>
              </a:rPr>
              <a:t>A portion is well educated. The major </a:t>
            </a:r>
            <a:r>
              <a:rPr lang="en-US" sz="2400" b="1" u="sng" dirty="0" err="1">
                <a:solidFill>
                  <a:srgbClr val="FF0000"/>
                </a:solidFill>
                <a:latin typeface="+mn-lt"/>
              </a:rPr>
              <a:t>souce</a:t>
            </a:r>
            <a:r>
              <a:rPr lang="en-US" sz="2400" b="1" u="sng" dirty="0">
                <a:solidFill>
                  <a:srgbClr val="FF0000"/>
                </a:solidFill>
                <a:latin typeface="+mn-lt"/>
              </a:rPr>
              <a:t> of India’s economic growth is the service sector.  India’s labor force thrives because of </a:t>
            </a:r>
            <a:r>
              <a:rPr lang="en-US" sz="2400" b="1" u="sng" dirty="0">
                <a:solidFill>
                  <a:schemeClr val="hlink"/>
                </a:solidFill>
                <a:latin typeface="+mn-lt"/>
              </a:rPr>
              <a:t>outsourcing</a:t>
            </a:r>
            <a:r>
              <a:rPr lang="en-US" sz="2400" b="1" u="sng" dirty="0">
                <a:solidFill>
                  <a:srgbClr val="FF0000"/>
                </a:solidFill>
                <a:latin typeface="+mn-lt"/>
              </a:rPr>
              <a:t>  US companies send jobs there because labor is so much cheaper.  In other words that can hire people there to do the same job as Americans for less money.  </a:t>
            </a:r>
          </a:p>
          <a:p>
            <a:pPr fontAlgn="auto">
              <a:spcBef>
                <a:spcPts val="0"/>
              </a:spcBef>
              <a:spcAft>
                <a:spcPts val="0"/>
              </a:spcAft>
              <a:defRPr/>
            </a:pPr>
            <a:endParaRPr lang="en-US" sz="2400" b="1" u="sng" dirty="0">
              <a:solidFill>
                <a:srgbClr val="FF0000"/>
              </a:solidFill>
              <a:latin typeface="+mn-lt"/>
            </a:endParaRPr>
          </a:p>
          <a:p>
            <a:pPr fontAlgn="auto">
              <a:spcBef>
                <a:spcPts val="0"/>
              </a:spcBef>
              <a:spcAft>
                <a:spcPts val="0"/>
              </a:spcAft>
              <a:defRPr/>
            </a:pPr>
            <a:r>
              <a:rPr lang="en-US" sz="2400" b="1" u="sng" dirty="0">
                <a:solidFill>
                  <a:srgbClr val="FF0000"/>
                </a:solidFill>
                <a:latin typeface="+mn-lt"/>
              </a:rPr>
              <a:t>A large portion of the population is still involved in agriculture.  Indian infrastructure includes communication, transportation, education (schools), and power lines.</a:t>
            </a:r>
          </a:p>
          <a:p>
            <a:pPr fontAlgn="auto">
              <a:spcBef>
                <a:spcPts val="0"/>
              </a:spcBef>
              <a:spcAft>
                <a:spcPts val="0"/>
              </a:spcAft>
              <a:defRPr/>
            </a:pPr>
            <a:r>
              <a:rPr lang="en-US" sz="2400" b="1" u="sng" dirty="0">
                <a:solidFill>
                  <a:srgbClr val="FF0000"/>
                </a:solidFill>
                <a:latin typeface="+mn-lt"/>
              </a:rPr>
              <a:t>Government does invest in capital goods such as factories, technology, and machinery as well as human capital such as schools.  Because of investment and outsourcing India’s Gross Domestic Product is on the rise.</a:t>
            </a:r>
          </a:p>
          <a:p>
            <a:pPr marL="457200" indent="-457200" fontAlgn="auto">
              <a:spcBef>
                <a:spcPts val="0"/>
              </a:spcBef>
              <a:spcAft>
                <a:spcPts val="0"/>
              </a:spcAft>
              <a:defRPr/>
            </a:pPr>
            <a:endParaRPr lang="en-US" sz="2400" dirty="0">
              <a:latin typeface="+mn-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382000" cy="5262563"/>
          </a:xfrm>
          <a:prstGeom prst="rect">
            <a:avLst/>
          </a:prstGeom>
          <a:noFill/>
        </p:spPr>
        <p:txBody>
          <a:bodyPr>
            <a:spAutoFit/>
          </a:bodyPr>
          <a:lstStyle/>
          <a:p>
            <a:pPr marL="457200" indent="-457200" fontAlgn="auto">
              <a:spcBef>
                <a:spcPts val="0"/>
              </a:spcBef>
              <a:spcAft>
                <a:spcPts val="0"/>
              </a:spcAft>
              <a:buFontTx/>
              <a:buAutoNum type="arabicPeriod" startAt="2"/>
              <a:defRPr/>
            </a:pPr>
            <a:r>
              <a:rPr lang="en-US" sz="2400" b="1" dirty="0">
                <a:latin typeface="+mn-lt"/>
              </a:rPr>
              <a:t>China’s economy is mixed (command )</a:t>
            </a:r>
          </a:p>
          <a:p>
            <a:pPr fontAlgn="auto">
              <a:spcBef>
                <a:spcPts val="0"/>
              </a:spcBef>
              <a:spcAft>
                <a:spcPts val="0"/>
              </a:spcAft>
              <a:defRPr/>
            </a:pPr>
            <a:r>
              <a:rPr lang="en-US" sz="2400" b="1" u="sng" dirty="0">
                <a:solidFill>
                  <a:srgbClr val="FF0000"/>
                </a:solidFill>
                <a:latin typeface="+mn-lt"/>
              </a:rPr>
              <a:t>Since the death of Mao, his successors have focused on developing a market oriented economy. China will be a great competitor to the US someday.  They have many entrepreneurs (business people willing to take risks).</a:t>
            </a:r>
          </a:p>
          <a:p>
            <a:pPr fontAlgn="auto">
              <a:spcBef>
                <a:spcPts val="0"/>
              </a:spcBef>
              <a:spcAft>
                <a:spcPts val="0"/>
              </a:spcAft>
              <a:defRPr/>
            </a:pPr>
            <a:endParaRPr lang="en-US" sz="2400" b="1" u="sng" dirty="0">
              <a:solidFill>
                <a:srgbClr val="FF0000"/>
              </a:solidFill>
              <a:latin typeface="+mn-lt"/>
            </a:endParaRPr>
          </a:p>
          <a:p>
            <a:pPr fontAlgn="auto">
              <a:spcBef>
                <a:spcPts val="0"/>
              </a:spcBef>
              <a:spcAft>
                <a:spcPts val="0"/>
              </a:spcAft>
              <a:defRPr/>
            </a:pPr>
            <a:r>
              <a:rPr lang="en-US" sz="2400" b="1" u="sng" dirty="0">
                <a:solidFill>
                  <a:srgbClr val="FF0000"/>
                </a:solidFill>
                <a:latin typeface="+mn-lt"/>
              </a:rPr>
              <a:t>Because China has started developing a more market oriented economy and invested in capital goods and human capital their gross national product has quadrupled.  China also produced cheap products due to cheap labor which gives China the third largest Gross Domestic Product in the world behind the United States and </a:t>
            </a:r>
            <a:r>
              <a:rPr lang="en-US" sz="2400" u="sng" dirty="0">
                <a:solidFill>
                  <a:srgbClr val="FF0000"/>
                </a:solidFill>
                <a:latin typeface="+mn-lt"/>
              </a:rPr>
              <a:t>Japan.</a:t>
            </a:r>
          </a:p>
          <a:p>
            <a:pPr fontAlgn="auto">
              <a:spcBef>
                <a:spcPts val="0"/>
              </a:spcBef>
              <a:spcAft>
                <a:spcPts val="0"/>
              </a:spcAft>
              <a:defRPr/>
            </a:pPr>
            <a:endParaRPr lang="en-US" sz="2400" u="sng" dirty="0">
              <a:solidFill>
                <a:srgbClr val="FF0000"/>
              </a:solidFill>
              <a:latin typeface="+mn-lt"/>
            </a:endParaRPr>
          </a:p>
          <a:p>
            <a:pPr marL="457200" indent="-457200" fontAlgn="auto">
              <a:spcBef>
                <a:spcPts val="0"/>
              </a:spcBef>
              <a:spcAft>
                <a:spcPts val="0"/>
              </a:spcAft>
              <a:defRPr/>
            </a:pPr>
            <a:endParaRPr lang="en-US" sz="2400" dirty="0">
              <a:latin typeface="+mn-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Box 1"/>
          <p:cNvSpPr txBox="1">
            <a:spLocks noChangeArrowheads="1"/>
          </p:cNvSpPr>
          <p:nvPr/>
        </p:nvSpPr>
        <p:spPr bwMode="auto">
          <a:xfrm>
            <a:off x="533400" y="304800"/>
            <a:ext cx="8077200" cy="4154984"/>
          </a:xfrm>
          <a:prstGeom prst="rect">
            <a:avLst/>
          </a:prstGeom>
          <a:noFill/>
          <a:ln w="9525">
            <a:noFill/>
            <a:miter lim="800000"/>
            <a:headEnd/>
            <a:tailEnd/>
          </a:ln>
        </p:spPr>
        <p:txBody>
          <a:bodyPr>
            <a:spAutoFit/>
          </a:bodyPr>
          <a:lstStyle/>
          <a:p>
            <a:pPr marL="457200" indent="-457200">
              <a:buAutoNum type="arabicPeriod" startAt="3"/>
            </a:pPr>
            <a:r>
              <a:rPr lang="en-US" sz="2400" b="1" dirty="0" smtClean="0">
                <a:latin typeface="Calibri" pitchFamily="34" charset="0"/>
              </a:rPr>
              <a:t>Japan </a:t>
            </a:r>
            <a:r>
              <a:rPr lang="en-US" sz="2400" b="1" dirty="0">
                <a:latin typeface="Calibri" pitchFamily="34" charset="0"/>
              </a:rPr>
              <a:t>mixed –market economy where the people decide what is bought and sold through what they buy.   Japan has invested in human capital and capital goods.  They produce high quality products at inexpensive prices.  This gives Japan the second largest Gross Domestic Product in the world behind the United States</a:t>
            </a:r>
            <a:r>
              <a:rPr lang="en-US" sz="2400" dirty="0" smtClean="0">
                <a:latin typeface="Calibri" pitchFamily="34" charset="0"/>
              </a:rPr>
              <a:t>.</a:t>
            </a:r>
          </a:p>
          <a:p>
            <a:pPr marL="457200" indent="-457200">
              <a:buAutoNum type="arabicPeriod" startAt="3"/>
            </a:pPr>
            <a:endParaRPr lang="en-US" sz="2400" dirty="0" smtClean="0">
              <a:latin typeface="Calibri" pitchFamily="34" charset="0"/>
            </a:endParaRPr>
          </a:p>
          <a:p>
            <a:pPr marL="457200" indent="-457200"/>
            <a:r>
              <a:rPr lang="en-US" sz="2400" dirty="0" smtClean="0">
                <a:latin typeface="Calibri" pitchFamily="34" charset="0"/>
              </a:rPr>
              <a:t>China , Japan, India</a:t>
            </a:r>
          </a:p>
          <a:p>
            <a:pPr marL="457200" indent="-457200"/>
            <a:endParaRPr lang="en-US" sz="2400" dirty="0" smtClean="0">
              <a:latin typeface="Calibri" pitchFamily="34" charset="0"/>
            </a:endParaRPr>
          </a:p>
          <a:p>
            <a:pPr marL="457200" indent="-457200">
              <a:buAutoNum type="arabicPeriod"/>
            </a:pPr>
            <a:r>
              <a:rPr lang="en-US" sz="2400" dirty="0" smtClean="0">
                <a:latin typeface="Calibri" pitchFamily="34" charset="0"/>
              </a:rPr>
              <a:t>Mixed market    </a:t>
            </a:r>
          </a:p>
          <a:p>
            <a:pPr marL="457200" indent="-457200"/>
            <a:r>
              <a:rPr lang="en-US" sz="2400" dirty="0" smtClean="0">
                <a:latin typeface="Calibri" pitchFamily="34" charset="0"/>
              </a:rPr>
              <a:t>2.  Mixed command</a:t>
            </a:r>
            <a:endParaRPr lang="en-US" sz="2400" dirty="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90600"/>
            <a:ext cx="8305800" cy="2862322"/>
          </a:xfrm>
          <a:prstGeom prst="rect">
            <a:avLst/>
          </a:prstGeom>
          <a:noFill/>
        </p:spPr>
        <p:txBody>
          <a:bodyPr wrap="square" rtlCol="0">
            <a:spAutoFit/>
          </a:bodyPr>
          <a:lstStyle/>
          <a:p>
            <a:r>
              <a:rPr lang="en-US" dirty="0" smtClean="0"/>
              <a:t>Most trading partner from abroad access India by using:</a:t>
            </a:r>
          </a:p>
          <a:p>
            <a:pPr marL="342900" indent="-342900">
              <a:buAutoNum type="arabicPeriod"/>
            </a:pPr>
            <a:r>
              <a:rPr lang="en-US" dirty="0" smtClean="0"/>
              <a:t>Cars       2. planes         3 trains         4. ships.</a:t>
            </a:r>
          </a:p>
          <a:p>
            <a:pPr marL="342900" indent="-342900">
              <a:buAutoNum type="arabicPeriod"/>
            </a:pPr>
            <a:endParaRPr lang="en-US" dirty="0" smtClean="0"/>
          </a:p>
          <a:p>
            <a:pPr marL="342900" indent="-342900"/>
            <a:r>
              <a:rPr lang="en-US" dirty="0" smtClean="0"/>
              <a:t>Heavy rains are blown into India during the growing season by winds called:</a:t>
            </a:r>
          </a:p>
          <a:p>
            <a:pPr marL="342900" indent="-342900">
              <a:buAutoNum type="arabicPeriod"/>
            </a:pPr>
            <a:r>
              <a:rPr lang="en-US" dirty="0" smtClean="0"/>
              <a:t>Monsoons     2. Hurricanes     2. Cyclones</a:t>
            </a:r>
          </a:p>
          <a:p>
            <a:pPr marL="342900" indent="-342900">
              <a:buAutoNum type="arabicPeriod"/>
            </a:pPr>
            <a:endParaRPr lang="en-US" dirty="0" smtClean="0"/>
          </a:p>
          <a:p>
            <a:pPr marL="342900" indent="-342900"/>
            <a:r>
              <a:rPr lang="en-US" dirty="0" smtClean="0"/>
              <a:t>India’s climate varies because of its size and land features.</a:t>
            </a:r>
            <a:br>
              <a:rPr lang="en-US" dirty="0" smtClean="0"/>
            </a:br>
            <a:r>
              <a:rPr lang="en-US" dirty="0" smtClean="0"/>
              <a:t>1. True   2.  False</a:t>
            </a:r>
          </a:p>
          <a:p>
            <a:pPr marL="342900" indent="-342900">
              <a:buAutoNum type="arabicPeriod"/>
            </a:pPr>
            <a:endParaRPr lang="en-US" dirty="0" smtClean="0"/>
          </a:p>
          <a:p>
            <a:pPr marL="342900" indent="-342900"/>
            <a:r>
              <a:rPr lang="en-US" dirty="0" smtClean="0"/>
              <a:t>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4"/>
          <p:cNvSpPr txBox="1">
            <a:spLocks noChangeArrowheads="1"/>
          </p:cNvSpPr>
          <p:nvPr/>
        </p:nvSpPr>
        <p:spPr bwMode="auto">
          <a:xfrm>
            <a:off x="441325" y="304800"/>
            <a:ext cx="8016875" cy="4524315"/>
          </a:xfrm>
          <a:prstGeom prst="rect">
            <a:avLst/>
          </a:prstGeom>
          <a:noFill/>
          <a:ln w="9525">
            <a:noFill/>
            <a:miter lim="800000"/>
            <a:headEnd/>
            <a:tailEnd/>
          </a:ln>
        </p:spPr>
        <p:txBody>
          <a:bodyPr>
            <a:spAutoFit/>
          </a:bodyPr>
          <a:lstStyle/>
          <a:p>
            <a:r>
              <a:rPr lang="en-US" sz="2400" b="1" dirty="0">
                <a:latin typeface="Calibri" pitchFamily="34" charset="0"/>
              </a:rPr>
              <a:t>Japan and International Trade:</a:t>
            </a:r>
          </a:p>
          <a:p>
            <a:r>
              <a:rPr lang="en-US" sz="2400" b="1" u="sng" dirty="0">
                <a:latin typeface="Calibri" pitchFamily="34" charset="0"/>
              </a:rPr>
              <a:t>Japan is an international exporter of many manufactured goods. It has few natural resources so imports food and raw materials needed in manufacturing.  It then makes computer, cars, and other technology and sell it abroad.  Japan sells more than it buys from other countries and has a favorable </a:t>
            </a:r>
            <a:r>
              <a:rPr lang="en-US" sz="2400" b="1" u="sng" dirty="0">
                <a:solidFill>
                  <a:srgbClr val="FF0000"/>
                </a:solidFill>
                <a:latin typeface="Calibri" pitchFamily="34" charset="0"/>
              </a:rPr>
              <a:t>balance of trade and stable economy.</a:t>
            </a:r>
          </a:p>
          <a:p>
            <a:r>
              <a:rPr lang="en-US" sz="2400" b="1" u="sng" dirty="0">
                <a:solidFill>
                  <a:srgbClr val="FF0000"/>
                </a:solidFill>
                <a:latin typeface="Calibri" pitchFamily="34" charset="0"/>
              </a:rPr>
              <a:t>Since it makes more than it spends( or exports more than it imports) Japan has a </a:t>
            </a:r>
            <a:r>
              <a:rPr lang="en-US" sz="2400" b="1" u="sng" dirty="0">
                <a:latin typeface="Calibri" pitchFamily="34" charset="0"/>
              </a:rPr>
              <a:t>trade surplus.  Japan takes the extra money and invests it in stocks, bonds, real estate, and businesses that make it even richer.</a:t>
            </a:r>
            <a:endParaRPr lang="en-US" sz="2400" b="1" u="sng" dirty="0">
              <a:solidFill>
                <a:srgbClr val="FF0000"/>
              </a:solidFill>
              <a:latin typeface="Calibri" pitchFamily="34" charset="0"/>
            </a:endParaRPr>
          </a:p>
          <a:p>
            <a:endParaRPr lang="en-US" sz="2400" u="sng" dirty="0">
              <a:latin typeface="Calibri" pitchFamily="34" charset="0"/>
            </a:endParaRPr>
          </a:p>
        </p:txBody>
      </p:sp>
      <p:pic>
        <p:nvPicPr>
          <p:cNvPr id="75778" name="Picture 6" descr="SanyoS750i.jpg"/>
          <p:cNvPicPr>
            <a:picLocks noChangeAspect="1" noChangeArrowheads="1"/>
          </p:cNvPicPr>
          <p:nvPr/>
        </p:nvPicPr>
        <p:blipFill>
          <a:blip r:embed="rId3" cstate="print"/>
          <a:srcRect/>
          <a:stretch>
            <a:fillRect/>
          </a:stretch>
        </p:blipFill>
        <p:spPr bwMode="auto">
          <a:xfrm>
            <a:off x="304800" y="4648200"/>
            <a:ext cx="771525" cy="1524000"/>
          </a:xfrm>
          <a:prstGeom prst="rect">
            <a:avLst/>
          </a:prstGeom>
          <a:noFill/>
          <a:ln w="9525">
            <a:noFill/>
            <a:miter lim="800000"/>
            <a:headEnd/>
            <a:tailEnd/>
          </a:ln>
        </p:spPr>
      </p:pic>
      <p:pic>
        <p:nvPicPr>
          <p:cNvPr id="75779" name="Picture 8" descr="pentax-thumb.jpg"/>
          <p:cNvPicPr>
            <a:picLocks noChangeAspect="1" noChangeArrowheads="1"/>
          </p:cNvPicPr>
          <p:nvPr/>
        </p:nvPicPr>
        <p:blipFill>
          <a:blip r:embed="rId4" cstate="print"/>
          <a:srcRect/>
          <a:stretch>
            <a:fillRect/>
          </a:stretch>
        </p:blipFill>
        <p:spPr bwMode="auto">
          <a:xfrm>
            <a:off x="1143000" y="4953000"/>
            <a:ext cx="1524000" cy="1009650"/>
          </a:xfrm>
          <a:prstGeom prst="rect">
            <a:avLst/>
          </a:prstGeom>
          <a:noFill/>
          <a:ln w="9525">
            <a:noFill/>
            <a:miter lim="800000"/>
            <a:headEnd/>
            <a:tailEnd/>
          </a:ln>
        </p:spPr>
      </p:pic>
      <p:pic>
        <p:nvPicPr>
          <p:cNvPr id="75780" name="Picture 10" descr="sharp-smartphone.jpg"/>
          <p:cNvPicPr>
            <a:picLocks noChangeAspect="1" noChangeArrowheads="1"/>
          </p:cNvPicPr>
          <p:nvPr/>
        </p:nvPicPr>
        <p:blipFill>
          <a:blip r:embed="rId5" cstate="print"/>
          <a:srcRect/>
          <a:stretch>
            <a:fillRect/>
          </a:stretch>
        </p:blipFill>
        <p:spPr bwMode="auto">
          <a:xfrm>
            <a:off x="2743200" y="4953000"/>
            <a:ext cx="1524000" cy="1104900"/>
          </a:xfrm>
          <a:prstGeom prst="rect">
            <a:avLst/>
          </a:prstGeom>
          <a:noFill/>
          <a:ln w="9525">
            <a:noFill/>
            <a:miter lim="800000"/>
            <a:headEnd/>
            <a:tailEnd/>
          </a:ln>
        </p:spPr>
      </p:pic>
      <p:pic>
        <p:nvPicPr>
          <p:cNvPr id="75781" name="Picture 12" descr="sharpaquospc-ax.jpg"/>
          <p:cNvPicPr>
            <a:picLocks noChangeAspect="1" noChangeArrowheads="1"/>
          </p:cNvPicPr>
          <p:nvPr/>
        </p:nvPicPr>
        <p:blipFill>
          <a:blip r:embed="rId6" cstate="print"/>
          <a:srcRect/>
          <a:stretch>
            <a:fillRect/>
          </a:stretch>
        </p:blipFill>
        <p:spPr bwMode="auto">
          <a:xfrm>
            <a:off x="4419600" y="4876800"/>
            <a:ext cx="1524000" cy="1133475"/>
          </a:xfrm>
          <a:prstGeom prst="rect">
            <a:avLst/>
          </a:prstGeom>
          <a:noFill/>
          <a:ln w="9525">
            <a:noFill/>
            <a:miter lim="800000"/>
            <a:headEnd/>
            <a:tailEnd/>
          </a:ln>
        </p:spPr>
      </p:pic>
      <p:pic>
        <p:nvPicPr>
          <p:cNvPr id="75782" name="Picture 14" descr="japanese-cars.jpg"/>
          <p:cNvPicPr>
            <a:picLocks noChangeAspect="1" noChangeArrowheads="1"/>
          </p:cNvPicPr>
          <p:nvPr/>
        </p:nvPicPr>
        <p:blipFill>
          <a:blip r:embed="rId7" cstate="print"/>
          <a:srcRect/>
          <a:stretch>
            <a:fillRect/>
          </a:stretch>
        </p:blipFill>
        <p:spPr bwMode="auto">
          <a:xfrm>
            <a:off x="5943600" y="5715000"/>
            <a:ext cx="1524000" cy="857250"/>
          </a:xfrm>
          <a:prstGeom prst="rect">
            <a:avLst/>
          </a:prstGeom>
          <a:noFill/>
          <a:ln w="9525">
            <a:noFill/>
            <a:miter lim="800000"/>
            <a:headEnd/>
            <a:tailEnd/>
          </a:ln>
        </p:spPr>
      </p:pic>
      <p:pic>
        <p:nvPicPr>
          <p:cNvPr id="75783" name="Picture 16" descr="for-front-1136.jpg"/>
          <p:cNvPicPr>
            <a:picLocks noChangeAspect="1" noChangeArrowheads="1"/>
          </p:cNvPicPr>
          <p:nvPr/>
        </p:nvPicPr>
        <p:blipFill>
          <a:blip r:embed="rId8" cstate="print"/>
          <a:srcRect/>
          <a:stretch>
            <a:fillRect/>
          </a:stretch>
        </p:blipFill>
        <p:spPr bwMode="auto">
          <a:xfrm>
            <a:off x="7696200" y="4114800"/>
            <a:ext cx="1019175" cy="1524000"/>
          </a:xfrm>
          <a:prstGeom prst="rect">
            <a:avLst/>
          </a:prstGeom>
          <a:noFill/>
          <a:ln w="9525">
            <a:noFill/>
            <a:miter lim="800000"/>
            <a:headEnd/>
            <a:tailEnd/>
          </a:ln>
        </p:spPr>
      </p:pic>
      <p:pic>
        <p:nvPicPr>
          <p:cNvPr id="75784" name="Picture 18" descr="char.jpg"/>
          <p:cNvPicPr>
            <a:picLocks noChangeAspect="1" noChangeArrowheads="1"/>
          </p:cNvPicPr>
          <p:nvPr/>
        </p:nvPicPr>
        <p:blipFill>
          <a:blip r:embed="rId9" cstate="print"/>
          <a:srcRect/>
          <a:stretch>
            <a:fillRect/>
          </a:stretch>
        </p:blipFill>
        <p:spPr bwMode="auto">
          <a:xfrm>
            <a:off x="6172200" y="4114800"/>
            <a:ext cx="1190625"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Box 1"/>
          <p:cNvSpPr txBox="1">
            <a:spLocks noChangeArrowheads="1"/>
          </p:cNvSpPr>
          <p:nvPr/>
        </p:nvSpPr>
        <p:spPr bwMode="auto">
          <a:xfrm>
            <a:off x="304800" y="457200"/>
            <a:ext cx="8458200" cy="830263"/>
          </a:xfrm>
          <a:prstGeom prst="rect">
            <a:avLst/>
          </a:prstGeom>
          <a:noFill/>
          <a:ln w="9525">
            <a:noFill/>
            <a:miter lim="800000"/>
            <a:headEnd/>
            <a:tailEnd/>
          </a:ln>
        </p:spPr>
        <p:txBody>
          <a:bodyPr>
            <a:spAutoFit/>
          </a:bodyPr>
          <a:lstStyle/>
          <a:p>
            <a:r>
              <a:rPr lang="en-US" sz="2400">
                <a:latin typeface="Calibri" pitchFamily="34" charset="0"/>
              </a:rPr>
              <a:t>4.  North Korea economy is controlled by one dictator so it is mostly command.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81000"/>
            <a:ext cx="8534400" cy="6370638"/>
          </a:xfrm>
          <a:prstGeom prst="rect">
            <a:avLst/>
          </a:prstGeom>
          <a:noFill/>
        </p:spPr>
        <p:txBody>
          <a:bodyPr>
            <a:spAutoFit/>
          </a:bodyPr>
          <a:lstStyle/>
          <a:p>
            <a:pPr fontAlgn="auto">
              <a:spcBef>
                <a:spcPts val="0"/>
              </a:spcBef>
              <a:spcAft>
                <a:spcPts val="0"/>
              </a:spcAft>
              <a:defRPr/>
            </a:pPr>
            <a:r>
              <a:rPr lang="en-US" sz="2400" dirty="0">
                <a:latin typeface="+mn-lt"/>
              </a:rPr>
              <a:t>SS7E9: The student will  explain how voluntary trade benefits buyers and sellers in South Asia.</a:t>
            </a:r>
          </a:p>
          <a:p>
            <a:pPr marL="457200" indent="-457200" fontAlgn="auto">
              <a:spcBef>
                <a:spcPts val="0"/>
              </a:spcBef>
              <a:spcAft>
                <a:spcPts val="0"/>
              </a:spcAft>
              <a:defRPr/>
            </a:pPr>
            <a:r>
              <a:rPr lang="en-US" sz="2400" dirty="0">
                <a:latin typeface="+mn-lt"/>
              </a:rPr>
              <a:t>A. Explain how specialization encourages trade between countries.</a:t>
            </a:r>
          </a:p>
          <a:p>
            <a:pPr marL="457200" indent="-457200" fontAlgn="auto">
              <a:spcBef>
                <a:spcPts val="0"/>
              </a:spcBef>
              <a:spcAft>
                <a:spcPts val="0"/>
              </a:spcAft>
              <a:defRPr/>
            </a:pPr>
            <a:r>
              <a:rPr lang="en-US" sz="2400" dirty="0">
                <a:latin typeface="+mn-lt"/>
              </a:rPr>
              <a:t>B. Compare and contrast different types of trade barriers such as tariffs, quotas, and embargos.</a:t>
            </a:r>
          </a:p>
          <a:p>
            <a:pPr marL="457200" indent="-457200" fontAlgn="auto">
              <a:spcBef>
                <a:spcPts val="0"/>
              </a:spcBef>
              <a:spcAft>
                <a:spcPts val="0"/>
              </a:spcAft>
              <a:defRPr/>
            </a:pPr>
            <a:r>
              <a:rPr lang="en-US" sz="2400" dirty="0">
                <a:latin typeface="+mn-lt"/>
              </a:rPr>
              <a:t>C. Explain why international trade requires a system for exchanging currency between nations.</a:t>
            </a:r>
          </a:p>
          <a:p>
            <a:pPr marL="457200" indent="-457200" fontAlgn="auto">
              <a:spcBef>
                <a:spcPts val="0"/>
              </a:spcBef>
              <a:spcAft>
                <a:spcPts val="0"/>
              </a:spcAft>
              <a:defRPr/>
            </a:pPr>
            <a:r>
              <a:rPr lang="en-US" sz="2400" dirty="0">
                <a:latin typeface="+mn-lt"/>
              </a:rPr>
              <a:t> </a:t>
            </a:r>
            <a:r>
              <a:rPr lang="en-US" sz="2400" b="1" dirty="0">
                <a:latin typeface="+mn-lt"/>
              </a:rPr>
              <a:t>Page 220-222.</a:t>
            </a:r>
          </a:p>
          <a:p>
            <a:pPr marL="457200" indent="-457200" fontAlgn="auto">
              <a:spcBef>
                <a:spcPts val="0"/>
              </a:spcBef>
              <a:spcAft>
                <a:spcPts val="0"/>
              </a:spcAft>
              <a:defRPr/>
            </a:pPr>
            <a:r>
              <a:rPr lang="en-US" sz="2400" b="1" dirty="0">
                <a:latin typeface="+mn-lt"/>
              </a:rPr>
              <a:t>High populations which work for much less than people in other parts of the world and outsourcing  are significant reasons for international trade.  Corporations must make a profit if they can hire a worker who can do the same job—one for 50.00 an hour or one for 5 dollars and hour—who are they going to hire and why?</a:t>
            </a:r>
          </a:p>
          <a:p>
            <a:pPr marL="457200" indent="-457200" fontAlgn="auto">
              <a:spcBef>
                <a:spcPts val="0"/>
              </a:spcBef>
              <a:spcAft>
                <a:spcPts val="0"/>
              </a:spcAft>
              <a:defRPr/>
            </a:pPr>
            <a:r>
              <a:rPr lang="en-US" sz="2400" b="1" dirty="0">
                <a:latin typeface="+mn-lt"/>
              </a:rPr>
              <a:t>Also, if they can build the same factory with or without expensive government regulations and benefits to employees such as healthcare, which are they going to pick?</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Box 1"/>
          <p:cNvSpPr txBox="1">
            <a:spLocks noChangeArrowheads="1"/>
          </p:cNvSpPr>
          <p:nvPr/>
        </p:nvSpPr>
        <p:spPr bwMode="auto">
          <a:xfrm>
            <a:off x="381000" y="304800"/>
            <a:ext cx="8153400" cy="461963"/>
          </a:xfrm>
          <a:prstGeom prst="rect">
            <a:avLst/>
          </a:prstGeom>
          <a:noFill/>
          <a:ln w="9525">
            <a:noFill/>
            <a:miter lim="800000"/>
            <a:headEnd/>
            <a:tailEnd/>
          </a:ln>
        </p:spPr>
        <p:txBody>
          <a:bodyPr>
            <a:spAutoFit/>
          </a:bodyPr>
          <a:lstStyle/>
          <a:p>
            <a:endParaRPr lang="en-US" sz="2400">
              <a:latin typeface="Calibri" pitchFamily="34" charset="0"/>
            </a:endParaRPr>
          </a:p>
        </p:txBody>
      </p:sp>
      <p:sp>
        <p:nvSpPr>
          <p:cNvPr id="81922" name="Text Box 4"/>
          <p:cNvSpPr txBox="1">
            <a:spLocks noChangeArrowheads="1"/>
          </p:cNvSpPr>
          <p:nvPr/>
        </p:nvSpPr>
        <p:spPr bwMode="auto">
          <a:xfrm>
            <a:off x="136525" y="457200"/>
            <a:ext cx="8778875" cy="3013075"/>
          </a:xfrm>
          <a:prstGeom prst="rect">
            <a:avLst/>
          </a:prstGeom>
          <a:noFill/>
          <a:ln w="9525">
            <a:noFill/>
            <a:miter lim="800000"/>
            <a:headEnd/>
            <a:tailEnd/>
          </a:ln>
        </p:spPr>
        <p:txBody>
          <a:bodyPr>
            <a:spAutoFit/>
          </a:bodyPr>
          <a:lstStyle/>
          <a:p>
            <a:r>
              <a:rPr lang="en-US" sz="2400">
                <a:solidFill>
                  <a:srgbClr val="FF0000"/>
                </a:solidFill>
                <a:latin typeface="Calibri" pitchFamily="34" charset="0"/>
              </a:rPr>
              <a:t>India:</a:t>
            </a:r>
          </a:p>
          <a:p>
            <a:r>
              <a:rPr lang="en-US" sz="2400" b="1" u="sng">
                <a:solidFill>
                  <a:srgbClr val="FF0000"/>
                </a:solidFill>
                <a:latin typeface="Calibri" pitchFamily="34" charset="0"/>
              </a:rPr>
              <a:t>India’s labor force thrives because of </a:t>
            </a:r>
            <a:r>
              <a:rPr lang="en-US" sz="2400" b="1" u="sng">
                <a:solidFill>
                  <a:schemeClr val="hlink"/>
                </a:solidFill>
                <a:latin typeface="Calibri" pitchFamily="34" charset="0"/>
              </a:rPr>
              <a:t>outsourcing</a:t>
            </a:r>
            <a:r>
              <a:rPr lang="en-US" sz="2400" b="1" u="sng">
                <a:solidFill>
                  <a:srgbClr val="FF0000"/>
                </a:solidFill>
                <a:latin typeface="Calibri" pitchFamily="34" charset="0"/>
              </a:rPr>
              <a:t>  US companies send jobs there because labor is so much cheaper.  India has also reduced </a:t>
            </a:r>
            <a:r>
              <a:rPr lang="en-US" sz="2400" b="1" u="sng">
                <a:latin typeface="Calibri" pitchFamily="34" charset="0"/>
              </a:rPr>
              <a:t>tariffs or taxes</a:t>
            </a:r>
            <a:r>
              <a:rPr lang="en-US" sz="2400" b="1" u="sng">
                <a:solidFill>
                  <a:srgbClr val="FF0000"/>
                </a:solidFill>
                <a:latin typeface="Calibri" pitchFamily="34" charset="0"/>
              </a:rPr>
              <a:t> charged o goods entering the country (imports).    This has led to increased trade and investment in India.</a:t>
            </a:r>
          </a:p>
          <a:p>
            <a:endParaRPr lang="en-US" sz="2400" u="sng">
              <a:latin typeface="Calibri" pitchFamily="34" charset="0"/>
            </a:endParaRPr>
          </a:p>
          <a:p>
            <a:endParaRPr lang="en-US" sz="2400" u="sng">
              <a:solidFill>
                <a:srgbClr val="FF0000"/>
              </a:solidFill>
              <a:latin typeface="Calibri" pitchFamily="34" charset="0"/>
            </a:endParaRPr>
          </a:p>
        </p:txBody>
      </p:sp>
      <p:pic>
        <p:nvPicPr>
          <p:cNvPr id="81923" name="Picture 6" descr="offshore-outsourcing-to-india-2.jpg"/>
          <p:cNvPicPr>
            <a:picLocks noChangeAspect="1" noChangeArrowheads="1"/>
          </p:cNvPicPr>
          <p:nvPr/>
        </p:nvPicPr>
        <p:blipFill>
          <a:blip r:embed="rId3" cstate="print"/>
          <a:srcRect/>
          <a:stretch>
            <a:fillRect/>
          </a:stretch>
        </p:blipFill>
        <p:spPr bwMode="auto">
          <a:xfrm>
            <a:off x="685800" y="2895600"/>
            <a:ext cx="2286000" cy="1714500"/>
          </a:xfrm>
          <a:prstGeom prst="rect">
            <a:avLst/>
          </a:prstGeom>
          <a:noFill/>
          <a:ln w="9525">
            <a:noFill/>
            <a:miter lim="800000"/>
            <a:headEnd/>
            <a:tailEnd/>
          </a:ln>
        </p:spPr>
      </p:pic>
      <p:pic>
        <p:nvPicPr>
          <p:cNvPr id="81924" name="Picture 8" descr="img14_banking.jpg"/>
          <p:cNvPicPr>
            <a:picLocks noChangeAspect="1" noChangeArrowheads="1"/>
          </p:cNvPicPr>
          <p:nvPr/>
        </p:nvPicPr>
        <p:blipFill>
          <a:blip r:embed="rId4" cstate="print"/>
          <a:srcRect/>
          <a:stretch>
            <a:fillRect/>
          </a:stretch>
        </p:blipFill>
        <p:spPr bwMode="auto">
          <a:xfrm>
            <a:off x="2971800" y="2819400"/>
            <a:ext cx="3276600" cy="1863725"/>
          </a:xfrm>
          <a:prstGeom prst="rect">
            <a:avLst/>
          </a:prstGeom>
          <a:noFill/>
          <a:ln w="9525">
            <a:noFill/>
            <a:miter lim="800000"/>
            <a:headEnd/>
            <a:tailEnd/>
          </a:ln>
        </p:spPr>
      </p:pic>
      <p:pic>
        <p:nvPicPr>
          <p:cNvPr id="81925" name="Picture 10" descr="india01.jpg"/>
          <p:cNvPicPr>
            <a:picLocks noChangeAspect="1" noChangeArrowheads="1"/>
          </p:cNvPicPr>
          <p:nvPr/>
        </p:nvPicPr>
        <p:blipFill>
          <a:blip r:embed="rId5" cstate="print"/>
          <a:srcRect/>
          <a:stretch>
            <a:fillRect/>
          </a:stretch>
        </p:blipFill>
        <p:spPr bwMode="auto">
          <a:xfrm>
            <a:off x="6473825" y="3048000"/>
            <a:ext cx="1936750" cy="2895600"/>
          </a:xfrm>
          <a:prstGeom prst="rect">
            <a:avLst/>
          </a:prstGeom>
          <a:noFill/>
          <a:ln w="9525">
            <a:noFill/>
            <a:miter lim="800000"/>
            <a:headEnd/>
            <a:tailEnd/>
          </a:ln>
        </p:spPr>
      </p:pic>
      <p:pic>
        <p:nvPicPr>
          <p:cNvPr id="81926" name="Picture 12" descr="google-logo-sideways.jpg"/>
          <p:cNvPicPr>
            <a:picLocks noChangeAspect="1" noChangeArrowheads="1"/>
          </p:cNvPicPr>
          <p:nvPr/>
        </p:nvPicPr>
        <p:blipFill>
          <a:blip r:embed="rId6" cstate="print"/>
          <a:srcRect/>
          <a:stretch>
            <a:fillRect/>
          </a:stretch>
        </p:blipFill>
        <p:spPr bwMode="auto">
          <a:xfrm>
            <a:off x="914400" y="4724400"/>
            <a:ext cx="2133600" cy="193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077200" cy="1938338"/>
          </a:xfrm>
          <a:prstGeom prst="rect">
            <a:avLst/>
          </a:prstGeom>
          <a:noFill/>
        </p:spPr>
        <p:txBody>
          <a:bodyPr>
            <a:spAutoFit/>
          </a:bodyPr>
          <a:lstStyle/>
          <a:p>
            <a:pPr fontAlgn="auto">
              <a:spcBef>
                <a:spcPts val="0"/>
              </a:spcBef>
              <a:spcAft>
                <a:spcPts val="0"/>
              </a:spcAft>
              <a:defRPr/>
            </a:pPr>
            <a:r>
              <a:rPr lang="en-US" sz="2400" dirty="0">
                <a:latin typeface="+mn-lt"/>
              </a:rPr>
              <a:t>Compare and contrast your thoughts on outsourcing if you are </a:t>
            </a:r>
          </a:p>
          <a:p>
            <a:pPr marL="457200" indent="-457200" fontAlgn="auto">
              <a:spcBef>
                <a:spcPts val="0"/>
              </a:spcBef>
              <a:spcAft>
                <a:spcPts val="0"/>
              </a:spcAft>
              <a:buFontTx/>
              <a:buAutoNum type="arabicPeriod"/>
              <a:defRPr/>
            </a:pPr>
            <a:r>
              <a:rPr lang="en-US" sz="2400" dirty="0">
                <a:latin typeface="+mn-lt"/>
              </a:rPr>
              <a:t>An American whose job left the US and went to a new factory in India.</a:t>
            </a:r>
          </a:p>
          <a:p>
            <a:pPr marL="457200" indent="-457200" fontAlgn="auto">
              <a:spcBef>
                <a:spcPts val="0"/>
              </a:spcBef>
              <a:spcAft>
                <a:spcPts val="0"/>
              </a:spcAft>
              <a:defRPr/>
            </a:pPr>
            <a:r>
              <a:rPr lang="en-US" sz="2400" dirty="0">
                <a:latin typeface="+mn-lt"/>
              </a:rPr>
              <a:t>2.  You are an Indian who just got a new job in an outsourced factory in India.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81000"/>
            <a:ext cx="8001000" cy="4524375"/>
          </a:xfrm>
          <a:prstGeom prst="rect">
            <a:avLst/>
          </a:prstGeom>
          <a:noFill/>
        </p:spPr>
        <p:txBody>
          <a:bodyPr>
            <a:spAutoFit/>
          </a:bodyPr>
          <a:lstStyle/>
          <a:p>
            <a:pPr fontAlgn="auto">
              <a:spcBef>
                <a:spcPts val="0"/>
              </a:spcBef>
              <a:spcAft>
                <a:spcPts val="0"/>
              </a:spcAft>
              <a:defRPr/>
            </a:pPr>
            <a:r>
              <a:rPr lang="en-US" sz="2400" dirty="0">
                <a:latin typeface="+mn-lt"/>
              </a:rPr>
              <a:t>American  who lost his job:</a:t>
            </a:r>
          </a:p>
          <a:p>
            <a:pPr marL="457200" indent="-457200" fontAlgn="auto">
              <a:spcBef>
                <a:spcPts val="0"/>
              </a:spcBef>
              <a:spcAft>
                <a:spcPts val="0"/>
              </a:spcAft>
              <a:buFontTx/>
              <a:buAutoNum type="arabicPeriod"/>
              <a:defRPr/>
            </a:pPr>
            <a:r>
              <a:rPr lang="en-US" sz="2400" dirty="0">
                <a:latin typeface="+mn-lt"/>
              </a:rPr>
              <a:t>Outsourcing takes jobs away from America and hurts America.</a:t>
            </a:r>
          </a:p>
          <a:p>
            <a:pPr marL="457200" indent="-457200" fontAlgn="auto">
              <a:spcBef>
                <a:spcPts val="0"/>
              </a:spcBef>
              <a:spcAft>
                <a:spcPts val="0"/>
              </a:spcAft>
              <a:buFontTx/>
              <a:buAutoNum type="arabicPeriod" startAt="2"/>
              <a:defRPr/>
            </a:pPr>
            <a:r>
              <a:rPr lang="en-US" sz="2400" dirty="0">
                <a:latin typeface="+mn-lt"/>
              </a:rPr>
              <a:t>It hurts American workers who can’t find a job and can’t pay their bills.</a:t>
            </a:r>
          </a:p>
          <a:p>
            <a:pPr marL="457200" indent="-457200" fontAlgn="auto">
              <a:spcBef>
                <a:spcPts val="0"/>
              </a:spcBef>
              <a:spcAft>
                <a:spcPts val="0"/>
              </a:spcAft>
              <a:buFontTx/>
              <a:buAutoNum type="arabicPeriod" startAt="2"/>
              <a:defRPr/>
            </a:pPr>
            <a:endParaRPr lang="en-US" sz="2400" dirty="0">
              <a:latin typeface="+mn-lt"/>
            </a:endParaRPr>
          </a:p>
          <a:p>
            <a:pPr marL="457200" indent="-457200" fontAlgn="auto">
              <a:spcBef>
                <a:spcPts val="0"/>
              </a:spcBef>
              <a:spcAft>
                <a:spcPts val="0"/>
              </a:spcAft>
              <a:defRPr/>
            </a:pPr>
            <a:r>
              <a:rPr lang="en-US" sz="2400" dirty="0">
                <a:latin typeface="+mn-lt"/>
              </a:rPr>
              <a:t>Other Americans not affected.</a:t>
            </a:r>
          </a:p>
          <a:p>
            <a:pPr marL="457200" indent="-457200" fontAlgn="auto">
              <a:spcBef>
                <a:spcPts val="0"/>
              </a:spcBef>
              <a:spcAft>
                <a:spcPts val="0"/>
              </a:spcAft>
              <a:buFontTx/>
              <a:buAutoNum type="arabicPeriod"/>
              <a:defRPr/>
            </a:pPr>
            <a:r>
              <a:rPr lang="en-US" sz="2400" dirty="0">
                <a:latin typeface="+mn-lt"/>
              </a:rPr>
              <a:t>Cheaper prices</a:t>
            </a:r>
          </a:p>
          <a:p>
            <a:pPr marL="457200" indent="-457200" fontAlgn="auto">
              <a:spcBef>
                <a:spcPts val="0"/>
              </a:spcBef>
              <a:spcAft>
                <a:spcPts val="0"/>
              </a:spcAft>
              <a:buFontTx/>
              <a:buAutoNum type="arabicPeriod"/>
              <a:defRPr/>
            </a:pPr>
            <a:endParaRPr lang="en-US" sz="2400" dirty="0">
              <a:latin typeface="+mn-lt"/>
            </a:endParaRPr>
          </a:p>
          <a:p>
            <a:pPr marL="457200" indent="-457200" fontAlgn="auto">
              <a:spcBef>
                <a:spcPts val="0"/>
              </a:spcBef>
              <a:spcAft>
                <a:spcPts val="0"/>
              </a:spcAft>
              <a:defRPr/>
            </a:pPr>
            <a:r>
              <a:rPr lang="en-US" sz="2400" dirty="0">
                <a:latin typeface="+mn-lt"/>
              </a:rPr>
              <a:t>Indians who are hired.</a:t>
            </a:r>
          </a:p>
          <a:p>
            <a:pPr marL="457200" indent="-457200" fontAlgn="auto">
              <a:spcBef>
                <a:spcPts val="0"/>
              </a:spcBef>
              <a:spcAft>
                <a:spcPts val="0"/>
              </a:spcAft>
              <a:defRPr/>
            </a:pPr>
            <a:r>
              <a:rPr lang="en-US" sz="2400" dirty="0">
                <a:latin typeface="+mn-lt"/>
              </a:rPr>
              <a:t>More jobs and opportunities for a better life.</a:t>
            </a:r>
          </a:p>
          <a:p>
            <a:pPr marL="457200" indent="-457200" fontAlgn="auto">
              <a:spcBef>
                <a:spcPts val="0"/>
              </a:spcBef>
              <a:spcAft>
                <a:spcPts val="0"/>
              </a:spcAft>
              <a:defRPr/>
            </a:pPr>
            <a:endParaRPr lang="en-US" sz="2400" dirty="0">
              <a:latin typeface="+mn-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228600" y="0"/>
            <a:ext cx="8610600" cy="6370638"/>
          </a:xfrm>
          <a:prstGeom prst="rect">
            <a:avLst/>
          </a:prstGeom>
          <a:noFill/>
          <a:ln w="9525">
            <a:noFill/>
            <a:miter lim="800000"/>
            <a:headEnd/>
            <a:tailEnd/>
          </a:ln>
        </p:spPr>
        <p:txBody>
          <a:bodyPr>
            <a:spAutoFit/>
          </a:bodyPr>
          <a:lstStyle/>
          <a:p>
            <a:pPr marL="342900" indent="-342900"/>
            <a:r>
              <a:rPr lang="en-US" sz="2400" b="1" u="sng" dirty="0">
                <a:latin typeface="Calibri" pitchFamily="34" charset="0"/>
              </a:rPr>
              <a:t> Political Trade Barriers: government using political influence to punish trading partners.</a:t>
            </a:r>
          </a:p>
          <a:p>
            <a:pPr marL="342900" indent="-342900"/>
            <a:endParaRPr lang="en-US" sz="2400" b="1" u="sng" dirty="0">
              <a:latin typeface="Calibri" pitchFamily="34" charset="0"/>
            </a:endParaRPr>
          </a:p>
          <a:p>
            <a:pPr marL="342900" indent="-342900">
              <a:buFontTx/>
              <a:buAutoNum type="alphaUcPeriod"/>
            </a:pPr>
            <a:r>
              <a:rPr lang="en-US" sz="2400" b="1" u="sng" dirty="0">
                <a:latin typeface="Calibri" pitchFamily="34" charset="0"/>
              </a:rPr>
              <a:t>Tariffs are taxes on goods coming in or imports.  The average tariff (duty) or tax is small unless the government is trying to discourage trade.  They do this either to punish political enemies or to keep profits from goods they already make in their own country. Protective tariffs are high taxes made to discourage trade for one of those reasons.</a:t>
            </a:r>
          </a:p>
          <a:p>
            <a:pPr marL="342900" indent="-342900">
              <a:buFontTx/>
              <a:buAutoNum type="alphaUcPeriod"/>
            </a:pPr>
            <a:endParaRPr lang="en-US" sz="2400" b="1" u="sng" dirty="0">
              <a:latin typeface="Calibri" pitchFamily="34" charset="0"/>
            </a:endParaRPr>
          </a:p>
          <a:p>
            <a:pPr marL="342900" indent="-342900"/>
            <a:r>
              <a:rPr lang="en-US" sz="2400" b="1" u="sng" dirty="0">
                <a:latin typeface="Calibri" pitchFamily="34" charset="0"/>
              </a:rPr>
              <a:t>B. Quotas is another kind of way to discourage trade by limiting the amount a product that can come into a country.</a:t>
            </a:r>
          </a:p>
          <a:p>
            <a:pPr marL="342900" indent="-342900"/>
            <a:endParaRPr lang="en-US" sz="2400" b="1" u="sng" dirty="0">
              <a:latin typeface="Calibri" pitchFamily="34" charset="0"/>
            </a:endParaRPr>
          </a:p>
          <a:p>
            <a:pPr marL="342900" indent="-342900"/>
            <a:r>
              <a:rPr lang="en-US" sz="2400" b="1" u="sng" dirty="0">
                <a:latin typeface="Calibri" pitchFamily="34" charset="0"/>
              </a:rPr>
              <a:t>C. Embargos is a prohibition of commerce or trade altogether.</a:t>
            </a:r>
          </a:p>
          <a:p>
            <a:pPr marL="342900" indent="-342900"/>
            <a:endParaRPr lang="en-US" sz="2400" b="1" u="sng" dirty="0">
              <a:latin typeface="Calibri" pitchFamily="34" charset="0"/>
            </a:endParaRPr>
          </a:p>
          <a:p>
            <a:pPr marL="342900" indent="-342900"/>
            <a:r>
              <a:rPr lang="en-US" sz="2400" b="1" u="sng" dirty="0">
                <a:latin typeface="Calibri" pitchFamily="34" charset="0"/>
              </a:rPr>
              <a:t>In the Sudan the US has an embargo on trade because of the unstable government and the humanitarian crisis in Darfur.</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7239000" cy="2585323"/>
          </a:xfrm>
          <a:prstGeom prst="rect">
            <a:avLst/>
          </a:prstGeom>
          <a:noFill/>
        </p:spPr>
        <p:txBody>
          <a:bodyPr wrap="square" rtlCol="0">
            <a:spAutoFit/>
          </a:bodyPr>
          <a:lstStyle/>
          <a:p>
            <a:r>
              <a:rPr lang="en-US" dirty="0" smtClean="0"/>
              <a:t>Tariff, quota, embargo</a:t>
            </a:r>
          </a:p>
          <a:p>
            <a:endParaRPr lang="en-US" dirty="0" smtClean="0"/>
          </a:p>
          <a:p>
            <a:pPr marL="342900" indent="-342900">
              <a:buAutoNum type="arabicPeriod"/>
            </a:pPr>
            <a:r>
              <a:rPr lang="en-US" dirty="0" smtClean="0"/>
              <a:t>Limiting the number of goods allowed into a country</a:t>
            </a:r>
          </a:p>
          <a:p>
            <a:pPr marL="342900" indent="-342900">
              <a:buAutoNum type="arabicPeriod"/>
            </a:pPr>
            <a:endParaRPr lang="en-US" dirty="0" smtClean="0"/>
          </a:p>
          <a:p>
            <a:pPr marL="342900" indent="-342900">
              <a:buAutoNum type="arabicPeriod" startAt="2"/>
            </a:pPr>
            <a:r>
              <a:rPr lang="en-US" dirty="0" smtClean="0"/>
              <a:t>Stopping or halting trade to punish a trading partner for something they are doing that you do not like.</a:t>
            </a:r>
          </a:p>
          <a:p>
            <a:pPr marL="342900" indent="-342900">
              <a:buAutoNum type="arabicPeriod" startAt="2"/>
            </a:pPr>
            <a:endParaRPr lang="en-US" dirty="0" smtClean="0"/>
          </a:p>
          <a:p>
            <a:pPr marL="342900" indent="-342900"/>
            <a:r>
              <a:rPr lang="en-US" dirty="0" smtClean="0"/>
              <a:t>3.  A tax on an import to help your businesses or farmers products from being hurt by foreign competition.</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4"/>
          <p:cNvSpPr txBox="1">
            <a:spLocks noChangeArrowheads="1"/>
          </p:cNvSpPr>
          <p:nvPr/>
        </p:nvSpPr>
        <p:spPr bwMode="auto">
          <a:xfrm>
            <a:off x="288925" y="381000"/>
            <a:ext cx="7635875" cy="4154984"/>
          </a:xfrm>
          <a:prstGeom prst="rect">
            <a:avLst/>
          </a:prstGeom>
          <a:noFill/>
          <a:ln w="9525">
            <a:noFill/>
            <a:miter lim="800000"/>
            <a:headEnd/>
            <a:tailEnd/>
          </a:ln>
        </p:spPr>
        <p:txBody>
          <a:bodyPr>
            <a:spAutoFit/>
          </a:bodyPr>
          <a:lstStyle/>
          <a:p>
            <a:r>
              <a:rPr lang="en-US" sz="2400" b="1" u="sng" dirty="0">
                <a:latin typeface="Calibri" pitchFamily="34" charset="0"/>
              </a:rPr>
              <a:t>Currency Exchange:</a:t>
            </a:r>
          </a:p>
          <a:p>
            <a:r>
              <a:rPr lang="en-US" sz="2400" b="1" u="sng" dirty="0">
                <a:latin typeface="Calibri" pitchFamily="34" charset="0"/>
              </a:rPr>
              <a:t>An exchange rate is set so countries can buy and sell goods in different countries.</a:t>
            </a:r>
          </a:p>
          <a:p>
            <a:endParaRPr lang="en-US" sz="2400" b="1" u="sng" dirty="0">
              <a:latin typeface="Calibri" pitchFamily="34" charset="0"/>
            </a:endParaRPr>
          </a:p>
          <a:p>
            <a:r>
              <a:rPr lang="en-US" sz="2400" b="1" u="sng" dirty="0">
                <a:latin typeface="Calibri" pitchFamily="34" charset="0"/>
              </a:rPr>
              <a:t>India:  Rupee  -- one US dollar is about 45 rupees</a:t>
            </a:r>
          </a:p>
          <a:p>
            <a:endParaRPr lang="en-US" sz="2400" b="1" u="sng" dirty="0">
              <a:latin typeface="Calibri" pitchFamily="34" charset="0"/>
            </a:endParaRPr>
          </a:p>
          <a:p>
            <a:r>
              <a:rPr lang="en-US" sz="2400" b="1" u="sng" dirty="0">
                <a:latin typeface="Calibri" pitchFamily="34" charset="0"/>
              </a:rPr>
              <a:t>Chinas: Yuan  --one US dollar was 7.8 Yuan</a:t>
            </a:r>
          </a:p>
          <a:p>
            <a:endParaRPr lang="en-US" sz="2400" b="1" u="sng" dirty="0">
              <a:latin typeface="Calibri" pitchFamily="34" charset="0"/>
            </a:endParaRPr>
          </a:p>
          <a:p>
            <a:r>
              <a:rPr lang="en-US" sz="2400" b="1" u="sng" dirty="0">
                <a:latin typeface="Calibri" pitchFamily="34" charset="0"/>
              </a:rPr>
              <a:t>Japan: Yen—one US dollar was 118 yen</a:t>
            </a:r>
          </a:p>
          <a:p>
            <a:endParaRPr lang="en-US" sz="2400" u="sng" dirty="0">
              <a:latin typeface="Calibri" pitchFamily="34" charset="0"/>
            </a:endParaRPr>
          </a:p>
          <a:p>
            <a:endParaRPr lang="en-US" sz="2400" dirty="0">
              <a:latin typeface="Calibri" pitchFamily="34" charset="0"/>
            </a:endParaRPr>
          </a:p>
        </p:txBody>
      </p:sp>
      <p:pic>
        <p:nvPicPr>
          <p:cNvPr id="89090" name="Picture 6" descr="500-yen.jpg"/>
          <p:cNvPicPr>
            <a:picLocks noChangeAspect="1" noChangeArrowheads="1"/>
          </p:cNvPicPr>
          <p:nvPr/>
        </p:nvPicPr>
        <p:blipFill>
          <a:blip r:embed="rId3" cstate="print"/>
          <a:srcRect/>
          <a:stretch>
            <a:fillRect/>
          </a:stretch>
        </p:blipFill>
        <p:spPr bwMode="auto">
          <a:xfrm>
            <a:off x="304800" y="3810000"/>
            <a:ext cx="2590800" cy="1943100"/>
          </a:xfrm>
          <a:prstGeom prst="rect">
            <a:avLst/>
          </a:prstGeom>
          <a:noFill/>
          <a:ln w="9525">
            <a:noFill/>
            <a:miter lim="800000"/>
            <a:headEnd/>
            <a:tailEnd/>
          </a:ln>
        </p:spPr>
      </p:pic>
      <p:pic>
        <p:nvPicPr>
          <p:cNvPr id="89091" name="Picture 8" descr="10000-yen.jpg"/>
          <p:cNvPicPr>
            <a:picLocks noChangeAspect="1" noChangeArrowheads="1"/>
          </p:cNvPicPr>
          <p:nvPr/>
        </p:nvPicPr>
        <p:blipFill>
          <a:blip r:embed="rId4" cstate="print"/>
          <a:srcRect/>
          <a:stretch>
            <a:fillRect/>
          </a:stretch>
        </p:blipFill>
        <p:spPr bwMode="auto">
          <a:xfrm>
            <a:off x="3048000" y="3886200"/>
            <a:ext cx="2667000"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077200" cy="2308324"/>
          </a:xfrm>
          <a:prstGeom prst="rect">
            <a:avLst/>
          </a:prstGeom>
          <a:noFill/>
        </p:spPr>
        <p:txBody>
          <a:bodyPr wrap="square" rtlCol="0">
            <a:spAutoFit/>
          </a:bodyPr>
          <a:lstStyle/>
          <a:p>
            <a:r>
              <a:rPr lang="en-US" dirty="0" smtClean="0"/>
              <a:t>China, Japan, India</a:t>
            </a:r>
          </a:p>
          <a:p>
            <a:endParaRPr lang="en-US" dirty="0" smtClean="0"/>
          </a:p>
          <a:p>
            <a:endParaRPr lang="en-US" dirty="0" smtClean="0"/>
          </a:p>
          <a:p>
            <a:r>
              <a:rPr lang="en-US" dirty="0" smtClean="0"/>
              <a:t>1.Rupee</a:t>
            </a:r>
          </a:p>
          <a:p>
            <a:endParaRPr lang="en-US" dirty="0" smtClean="0"/>
          </a:p>
          <a:p>
            <a:r>
              <a:rPr lang="en-US" dirty="0" smtClean="0"/>
              <a:t>2. Yuan</a:t>
            </a:r>
          </a:p>
          <a:p>
            <a:endParaRPr lang="en-US" dirty="0" smtClean="0"/>
          </a:p>
          <a:p>
            <a:r>
              <a:rPr lang="en-US" dirty="0" smtClean="0"/>
              <a:t>3. </a:t>
            </a:r>
            <a:r>
              <a:rPr lang="en-US" smtClean="0"/>
              <a:t>Yen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IndoGangeticPlains.jpg"/>
          <p:cNvPicPr>
            <a:picLocks noChangeAspect="1" noChangeArrowheads="1"/>
          </p:cNvPicPr>
          <p:nvPr/>
        </p:nvPicPr>
        <p:blipFill>
          <a:blip r:embed="rId3" cstate="print"/>
          <a:srcRect/>
          <a:stretch>
            <a:fillRect/>
          </a:stretch>
        </p:blipFill>
        <p:spPr bwMode="auto">
          <a:xfrm>
            <a:off x="152400" y="685800"/>
            <a:ext cx="2492375" cy="2133600"/>
          </a:xfrm>
          <a:prstGeom prst="rect">
            <a:avLst/>
          </a:prstGeom>
          <a:noFill/>
          <a:ln w="9525">
            <a:noFill/>
            <a:miter lim="800000"/>
            <a:headEnd/>
            <a:tailEnd/>
          </a:ln>
        </p:spPr>
      </p:pic>
      <p:pic>
        <p:nvPicPr>
          <p:cNvPr id="18434" name="Picture 6" descr="ResearchBreifs2_clip_image001_0000.gif"/>
          <p:cNvPicPr>
            <a:picLocks noChangeAspect="1" noChangeArrowheads="1"/>
          </p:cNvPicPr>
          <p:nvPr/>
        </p:nvPicPr>
        <p:blipFill>
          <a:blip r:embed="rId4" cstate="print"/>
          <a:srcRect/>
          <a:stretch>
            <a:fillRect/>
          </a:stretch>
        </p:blipFill>
        <p:spPr bwMode="auto">
          <a:xfrm>
            <a:off x="381000" y="3962400"/>
            <a:ext cx="3502025" cy="2057400"/>
          </a:xfrm>
          <a:prstGeom prst="rect">
            <a:avLst/>
          </a:prstGeom>
          <a:noFill/>
          <a:ln w="9525">
            <a:noFill/>
            <a:miter lim="800000"/>
            <a:headEnd/>
            <a:tailEnd/>
          </a:ln>
        </p:spPr>
      </p:pic>
      <p:pic>
        <p:nvPicPr>
          <p:cNvPr id="18435" name="Picture 8" descr="igpmap.jpg"/>
          <p:cNvPicPr>
            <a:picLocks noChangeAspect="1" noChangeArrowheads="1"/>
          </p:cNvPicPr>
          <p:nvPr/>
        </p:nvPicPr>
        <p:blipFill>
          <a:blip r:embed="rId5" cstate="print"/>
          <a:srcRect/>
          <a:stretch>
            <a:fillRect/>
          </a:stretch>
        </p:blipFill>
        <p:spPr bwMode="auto">
          <a:xfrm>
            <a:off x="4476750" y="1981200"/>
            <a:ext cx="4338638"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1"/>
          <p:cNvSpPr txBox="1">
            <a:spLocks noChangeArrowheads="1"/>
          </p:cNvSpPr>
          <p:nvPr/>
        </p:nvSpPr>
        <p:spPr bwMode="auto">
          <a:xfrm>
            <a:off x="381000" y="381000"/>
            <a:ext cx="8534400" cy="6497638"/>
          </a:xfrm>
          <a:prstGeom prst="rect">
            <a:avLst/>
          </a:prstGeom>
          <a:noFill/>
          <a:ln w="9525">
            <a:noFill/>
            <a:miter lim="800000"/>
            <a:headEnd/>
            <a:tailEnd/>
          </a:ln>
        </p:spPr>
        <p:txBody>
          <a:bodyPr>
            <a:spAutoFit/>
          </a:bodyPr>
          <a:lstStyle/>
          <a:p>
            <a:r>
              <a:rPr lang="en-US" sz="2800" b="1" u="sng" dirty="0">
                <a:latin typeface="Calibri" pitchFamily="34" charset="0"/>
              </a:rPr>
              <a:t>Population distribution in India is highest in places like the</a:t>
            </a:r>
          </a:p>
          <a:p>
            <a:r>
              <a:rPr lang="en-US" sz="2800" b="1" u="sng" dirty="0">
                <a:latin typeface="Calibri" pitchFamily="34" charset="0"/>
              </a:rPr>
              <a:t>Indo-</a:t>
            </a:r>
            <a:r>
              <a:rPr lang="en-US" sz="2800" b="1" u="sng" dirty="0" err="1">
                <a:latin typeface="Calibri" pitchFamily="34" charset="0"/>
              </a:rPr>
              <a:t>Gangetic</a:t>
            </a:r>
            <a:r>
              <a:rPr lang="en-US" sz="2800" b="1" u="sng" dirty="0">
                <a:latin typeface="Calibri" pitchFamily="34" charset="0"/>
              </a:rPr>
              <a:t> Plain.  It lies between the Himalayan Mountains and the Deccan Plateau.  It benefits from three large rivers, two being the Ganges River and the Indus River.  These rivers and their tributaries carry silt from the mountains to the farmland on the plains.   Rivers also provide a source for irrigation.  The Indo-</a:t>
            </a:r>
            <a:r>
              <a:rPr lang="en-US" sz="2800" b="1" u="sng" dirty="0" err="1">
                <a:latin typeface="Calibri" pitchFamily="34" charset="0"/>
              </a:rPr>
              <a:t>Gangetic</a:t>
            </a:r>
            <a:r>
              <a:rPr lang="en-US" sz="2800" b="1" u="sng" dirty="0">
                <a:latin typeface="Calibri" pitchFamily="34" charset="0"/>
              </a:rPr>
              <a:t> Plain also has a long growing season and is densely populated because it is a good place to live and work.</a:t>
            </a:r>
          </a:p>
          <a:p>
            <a:endParaRPr lang="en-US" sz="2800" b="1" dirty="0">
              <a:latin typeface="Calibri" pitchFamily="34" charset="0"/>
            </a:endParaRPr>
          </a:p>
          <a:p>
            <a:r>
              <a:rPr lang="en-US" sz="2800" b="1" dirty="0">
                <a:latin typeface="Calibri" pitchFamily="34" charset="0"/>
              </a:rPr>
              <a:t>Transportation in the Indo-</a:t>
            </a:r>
            <a:r>
              <a:rPr lang="en-US" sz="2800" b="1" dirty="0" err="1">
                <a:latin typeface="Calibri" pitchFamily="34" charset="0"/>
              </a:rPr>
              <a:t>Gangetic</a:t>
            </a:r>
            <a:r>
              <a:rPr lang="en-US" sz="2800" b="1" dirty="0">
                <a:latin typeface="Calibri" pitchFamily="34" charset="0"/>
              </a:rPr>
              <a:t> Plain is easier than in the mountains.  Level land make building and maintaining roads easier.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153400" cy="2954655"/>
          </a:xfrm>
          <a:prstGeom prst="rect">
            <a:avLst/>
          </a:prstGeom>
          <a:noFill/>
        </p:spPr>
        <p:txBody>
          <a:bodyPr wrap="square" rtlCol="0">
            <a:spAutoFit/>
          </a:bodyPr>
          <a:lstStyle/>
          <a:p>
            <a:r>
              <a:rPr lang="en-US" sz="2400" b="1" dirty="0" smtClean="0">
                <a:latin typeface="Calibri" pitchFamily="34" charset="0"/>
              </a:rPr>
              <a:t>Population distribution in India is highest in places like the</a:t>
            </a:r>
          </a:p>
          <a:p>
            <a:r>
              <a:rPr lang="en-US" sz="2400" b="1" dirty="0" smtClean="0">
                <a:latin typeface="Calibri" pitchFamily="34" charset="0"/>
              </a:rPr>
              <a:t>Indo-</a:t>
            </a:r>
            <a:r>
              <a:rPr lang="en-US" sz="2400" b="1" dirty="0" err="1" smtClean="0">
                <a:latin typeface="Calibri" pitchFamily="34" charset="0"/>
              </a:rPr>
              <a:t>Gangetic</a:t>
            </a:r>
            <a:r>
              <a:rPr lang="en-US" sz="2400" b="1" dirty="0" smtClean="0">
                <a:latin typeface="Calibri" pitchFamily="34" charset="0"/>
              </a:rPr>
              <a:t> Plain because it benefits from the Ganges River and the Indus River.  These rivers and their tributaries carry silt from the mountains to the farmland on the plains  to benefit the growth of plants.  </a:t>
            </a:r>
          </a:p>
          <a:p>
            <a:endParaRPr lang="en-US" sz="2400" b="1" dirty="0" smtClean="0">
              <a:latin typeface="Calibri" pitchFamily="34" charset="0"/>
            </a:endParaRPr>
          </a:p>
          <a:p>
            <a:r>
              <a:rPr lang="en-US" sz="2400" b="1" dirty="0" smtClean="0">
                <a:latin typeface="Calibri" pitchFamily="34" charset="0"/>
              </a:rPr>
              <a:t>1. True   2. False</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2"/>
          <p:cNvSpPr txBox="1">
            <a:spLocks noChangeArrowheads="1"/>
          </p:cNvSpPr>
          <p:nvPr/>
        </p:nvSpPr>
        <p:spPr bwMode="auto">
          <a:xfrm>
            <a:off x="304800" y="457200"/>
            <a:ext cx="8534400" cy="3786188"/>
          </a:xfrm>
          <a:prstGeom prst="rect">
            <a:avLst/>
          </a:prstGeom>
          <a:noFill/>
          <a:ln w="9525">
            <a:noFill/>
            <a:miter lim="800000"/>
            <a:headEnd/>
            <a:tailEnd/>
          </a:ln>
        </p:spPr>
        <p:txBody>
          <a:bodyPr>
            <a:spAutoFit/>
          </a:bodyPr>
          <a:lstStyle/>
          <a:p>
            <a:pPr>
              <a:spcBef>
                <a:spcPct val="50000"/>
              </a:spcBef>
            </a:pPr>
            <a:r>
              <a:rPr lang="en-US" sz="2400" u="sng" dirty="0">
                <a:latin typeface="Calibri" pitchFamily="34" charset="0"/>
              </a:rPr>
              <a:t>India:   Compared to its neighbors, India has an abundance of natural resources.</a:t>
            </a:r>
          </a:p>
          <a:p>
            <a:pPr>
              <a:spcBef>
                <a:spcPct val="50000"/>
              </a:spcBef>
            </a:pPr>
            <a:r>
              <a:rPr lang="en-US" sz="2400" u="sng" dirty="0">
                <a:latin typeface="Calibri" pitchFamily="34" charset="0"/>
              </a:rPr>
              <a:t> Coal, iron ore, diamonds, crude oil, and metals are </a:t>
            </a:r>
            <a:r>
              <a:rPr lang="en-US" sz="2400" u="sng" dirty="0" smtClean="0">
                <a:latin typeface="Calibri" pitchFamily="34" charset="0"/>
              </a:rPr>
              <a:t> </a:t>
            </a:r>
            <a:r>
              <a:rPr lang="en-US" sz="2400" u="sng" dirty="0">
                <a:latin typeface="Calibri" pitchFamily="34" charset="0"/>
              </a:rPr>
              <a:t>a few of India’s many natural resources.</a:t>
            </a:r>
          </a:p>
          <a:p>
            <a:pPr>
              <a:spcBef>
                <a:spcPct val="50000"/>
              </a:spcBef>
            </a:pPr>
            <a:r>
              <a:rPr lang="en-US" sz="2400" u="sng" dirty="0">
                <a:latin typeface="Calibri" pitchFamily="34" charset="0"/>
              </a:rPr>
              <a:t>India is a developing country.  It used such natural resources as crude oil and coal in factory production.</a:t>
            </a:r>
          </a:p>
          <a:p>
            <a:pPr>
              <a:spcBef>
                <a:spcPct val="50000"/>
              </a:spcBef>
            </a:pPr>
            <a:endParaRPr lang="en-US" sz="2400" u="sng" dirty="0">
              <a:latin typeface="Calibri" pitchFamily="34" charset="0"/>
            </a:endParaRPr>
          </a:p>
          <a:p>
            <a:pPr>
              <a:spcBef>
                <a:spcPct val="50000"/>
              </a:spcBef>
            </a:pPr>
            <a:endParaRPr lang="en-US" sz="2400" u="sng" dirty="0">
              <a:latin typeface="Calibri" pitchFamily="34" charset="0"/>
            </a:endParaRPr>
          </a:p>
        </p:txBody>
      </p:sp>
      <p:pic>
        <p:nvPicPr>
          <p:cNvPr id="22530" name="Picture 2" descr="koh-i-noor-diamond.jpg"/>
          <p:cNvPicPr>
            <a:picLocks noChangeAspect="1" noChangeArrowheads="1"/>
          </p:cNvPicPr>
          <p:nvPr/>
        </p:nvPicPr>
        <p:blipFill>
          <a:blip r:embed="rId3" cstate="print"/>
          <a:srcRect/>
          <a:stretch>
            <a:fillRect/>
          </a:stretch>
        </p:blipFill>
        <p:spPr bwMode="auto">
          <a:xfrm>
            <a:off x="533400" y="3581400"/>
            <a:ext cx="1476375" cy="1524000"/>
          </a:xfrm>
          <a:prstGeom prst="rect">
            <a:avLst/>
          </a:prstGeom>
          <a:noFill/>
          <a:ln w="9525">
            <a:noFill/>
            <a:miter lim="800000"/>
            <a:headEnd/>
            <a:tailEnd/>
          </a:ln>
        </p:spPr>
      </p:pic>
      <p:pic>
        <p:nvPicPr>
          <p:cNvPr id="22531" name="Picture 4" descr="CoalAnthracite.jpg"/>
          <p:cNvPicPr>
            <a:picLocks noChangeAspect="1" noChangeArrowheads="1"/>
          </p:cNvPicPr>
          <p:nvPr/>
        </p:nvPicPr>
        <p:blipFill>
          <a:blip r:embed="rId4" cstate="print"/>
          <a:srcRect/>
          <a:stretch>
            <a:fillRect/>
          </a:stretch>
        </p:blipFill>
        <p:spPr bwMode="auto">
          <a:xfrm>
            <a:off x="2743200" y="3810000"/>
            <a:ext cx="1524000" cy="1419225"/>
          </a:xfrm>
          <a:prstGeom prst="rect">
            <a:avLst/>
          </a:prstGeom>
          <a:noFill/>
          <a:ln w="9525">
            <a:noFill/>
            <a:miter lim="800000"/>
            <a:headEnd/>
            <a:tailEnd/>
          </a:ln>
        </p:spPr>
      </p:pic>
      <p:pic>
        <p:nvPicPr>
          <p:cNvPr id="22532" name="Picture 6" descr="crude oil.jpg"/>
          <p:cNvPicPr>
            <a:picLocks noChangeAspect="1" noChangeArrowheads="1"/>
          </p:cNvPicPr>
          <p:nvPr/>
        </p:nvPicPr>
        <p:blipFill>
          <a:blip r:embed="rId5" cstate="print"/>
          <a:srcRect/>
          <a:stretch>
            <a:fillRect/>
          </a:stretch>
        </p:blipFill>
        <p:spPr bwMode="auto">
          <a:xfrm>
            <a:off x="4876800" y="3429000"/>
            <a:ext cx="21336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1"/>
          <p:cNvSpPr txBox="1">
            <a:spLocks noChangeArrowheads="1"/>
          </p:cNvSpPr>
          <p:nvPr/>
        </p:nvSpPr>
        <p:spPr bwMode="auto">
          <a:xfrm>
            <a:off x="228600" y="228600"/>
            <a:ext cx="8001000" cy="6370638"/>
          </a:xfrm>
          <a:prstGeom prst="rect">
            <a:avLst/>
          </a:prstGeom>
          <a:noFill/>
          <a:ln w="9525">
            <a:noFill/>
            <a:miter lim="800000"/>
            <a:headEnd/>
            <a:tailEnd/>
          </a:ln>
        </p:spPr>
        <p:txBody>
          <a:bodyPr>
            <a:spAutoFit/>
          </a:bodyPr>
          <a:lstStyle/>
          <a:p>
            <a:r>
              <a:rPr lang="en-US" sz="2400" b="1" dirty="0">
                <a:latin typeface="Calibri" pitchFamily="34" charset="0"/>
              </a:rPr>
              <a:t>Pakistan:</a:t>
            </a:r>
          </a:p>
          <a:p>
            <a:r>
              <a:rPr lang="en-US" sz="2400" b="1" u="sng" dirty="0">
                <a:latin typeface="Calibri" pitchFamily="34" charset="0"/>
              </a:rPr>
              <a:t>Pakistan is India’s neighbor and was once part of India. The Indus River is in Pakistan, and its population is mainly in the Indus River Valley where there is plenty of water for farming.</a:t>
            </a:r>
          </a:p>
          <a:p>
            <a:r>
              <a:rPr lang="en-US" sz="2400" b="1" u="sng" dirty="0">
                <a:latin typeface="Calibri" pitchFamily="34" charset="0"/>
              </a:rPr>
              <a:t>42 </a:t>
            </a:r>
            <a:r>
              <a:rPr lang="en-US" sz="2400" b="1" u="sng" dirty="0" smtClean="0">
                <a:latin typeface="Calibri" pitchFamily="34" charset="0"/>
              </a:rPr>
              <a:t>% of </a:t>
            </a:r>
            <a:r>
              <a:rPr lang="en-US" sz="2400" b="1" u="sng" dirty="0">
                <a:latin typeface="Calibri" pitchFamily="34" charset="0"/>
              </a:rPr>
              <a:t>Pakistan’s people are farmers with the majority of the population living along the Indus River.</a:t>
            </a:r>
          </a:p>
          <a:p>
            <a:endParaRPr lang="en-US" sz="2400" b="1" u="sng" dirty="0">
              <a:latin typeface="Calibri" pitchFamily="34" charset="0"/>
            </a:endParaRPr>
          </a:p>
          <a:p>
            <a:r>
              <a:rPr lang="en-US" sz="2400" b="1" u="sng" dirty="0">
                <a:latin typeface="Calibri" pitchFamily="34" charset="0"/>
              </a:rPr>
              <a:t>Climate in Pakistan varies.  Areas along the Himalayan Mts. and Hindu Kush tend to be alpine or harsh and cold while other areas again are temperate.</a:t>
            </a:r>
          </a:p>
          <a:p>
            <a:endParaRPr lang="en-US" sz="2400" b="1" u="sng" dirty="0">
              <a:latin typeface="Calibri" pitchFamily="34" charset="0"/>
            </a:endParaRPr>
          </a:p>
          <a:p>
            <a:r>
              <a:rPr lang="en-US" sz="2400" b="1" u="sng" dirty="0">
                <a:latin typeface="Calibri" pitchFamily="34" charset="0"/>
              </a:rPr>
              <a:t>Most in Pakistan are poor as it is a young nation compared to India.  It exports mainly to the United States and imports mainly from China because of cheap prices.  Trade is limited but growing.</a:t>
            </a:r>
          </a:p>
          <a:p>
            <a:r>
              <a:rPr lang="en-US" sz="2400" b="1" u="sng" dirty="0">
                <a:latin typeface="Calibri" pitchFamily="34" charset="0"/>
              </a:rPr>
              <a:t>It is a developing country, not a developed country like the United States.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3685</TotalTime>
  <Words>3654</Words>
  <Application>Microsoft Office PowerPoint</Application>
  <PresentationFormat>On-screen Show (4:3)</PresentationFormat>
  <Paragraphs>271</Paragraphs>
  <Slides>49</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Office Theme</vt:lpstr>
      <vt:lpstr>Photo Editor Photo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rhartsfield</cp:lastModifiedBy>
  <cp:revision>265</cp:revision>
  <dcterms:created xsi:type="dcterms:W3CDTF">2008-07-24T22:41:10Z</dcterms:created>
  <dcterms:modified xsi:type="dcterms:W3CDTF">2013-02-05T20:09:05Z</dcterms:modified>
</cp:coreProperties>
</file>