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62" r:id="rId7"/>
    <p:sldId id="263" r:id="rId8"/>
    <p:sldId id="264" r:id="rId9"/>
    <p:sldId id="265" r:id="rId10"/>
    <p:sldId id="266" r:id="rId11"/>
    <p:sldId id="267" r:id="rId12"/>
    <p:sldId id="269" r:id="rId13"/>
    <p:sldId id="268"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4F11EB7C-FF2A-4EE3-8F4B-157233DE0599}" type="datetimeFigureOut">
              <a:rPr lang="en-US" smtClean="0"/>
              <a:t>6/6/2013</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1E5AE0EE-DD48-48AB-8A5B-DE3B33EAD24E}"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11EB7C-FF2A-4EE3-8F4B-157233DE0599}" type="datetimeFigureOut">
              <a:rPr lang="en-US" smtClean="0"/>
              <a:t>6/6/2013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5AE0EE-DD48-48AB-8A5B-DE3B33EAD24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11EB7C-FF2A-4EE3-8F4B-157233DE0599}" type="datetimeFigureOut">
              <a:rPr lang="en-US" smtClean="0"/>
              <a:t>6/6/2013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5AE0EE-DD48-48AB-8A5B-DE3B33EAD24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F11EB7C-FF2A-4EE3-8F4B-157233DE0599}" type="datetimeFigureOut">
              <a:rPr lang="en-US" smtClean="0"/>
              <a:t>6/6/2013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5AE0EE-DD48-48AB-8A5B-DE3B33EAD24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F11EB7C-FF2A-4EE3-8F4B-157233DE0599}" type="datetimeFigureOut">
              <a:rPr lang="en-US" smtClean="0"/>
              <a:t>6/6/2013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E5AE0EE-DD48-48AB-8A5B-DE3B33EAD24E}"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F11EB7C-FF2A-4EE3-8F4B-157233DE0599}" type="datetimeFigureOut">
              <a:rPr lang="en-US" smtClean="0"/>
              <a:t>6/6/2013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5AE0EE-DD48-48AB-8A5B-DE3B33EAD24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F11EB7C-FF2A-4EE3-8F4B-157233DE0599}" type="datetimeFigureOut">
              <a:rPr lang="en-US" smtClean="0"/>
              <a:t>6/6/2013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E5AE0EE-DD48-48AB-8A5B-DE3B33EAD24E}"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F11EB7C-FF2A-4EE3-8F4B-157233DE0599}" type="datetimeFigureOut">
              <a:rPr lang="en-US" smtClean="0"/>
              <a:t>6/6/2013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E5AE0EE-DD48-48AB-8A5B-DE3B33EAD24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F11EB7C-FF2A-4EE3-8F4B-157233DE0599}" type="datetimeFigureOut">
              <a:rPr lang="en-US" smtClean="0"/>
              <a:t>6/6/2013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E5AE0EE-DD48-48AB-8A5B-DE3B33EAD24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F11EB7C-FF2A-4EE3-8F4B-157233DE0599}" type="datetimeFigureOut">
              <a:rPr lang="en-US" smtClean="0"/>
              <a:t>6/6/2013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E5AE0EE-DD48-48AB-8A5B-DE3B33EAD24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4F11EB7C-FF2A-4EE3-8F4B-157233DE0599}" type="datetimeFigureOut">
              <a:rPr lang="en-US" smtClean="0"/>
              <a:t>6/6/2013</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1E5AE0EE-DD48-48AB-8A5B-DE3B33EAD24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F11EB7C-FF2A-4EE3-8F4B-157233DE0599}" type="datetimeFigureOut">
              <a:rPr lang="en-US" smtClean="0"/>
              <a:t>6/6/2013</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1E5AE0EE-DD48-48AB-8A5B-DE3B33EAD24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brainpop.com/socialstudies/ushistory/civilright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Modern Civil Rights Movement</a:t>
            </a:r>
            <a:endParaRPr lang="en-US" dirty="0"/>
          </a:p>
        </p:txBody>
      </p:sp>
      <p:sp>
        <p:nvSpPr>
          <p:cNvPr id="3" name="Subtitle 2"/>
          <p:cNvSpPr>
            <a:spLocks noGrp="1"/>
          </p:cNvSpPr>
          <p:nvPr>
            <p:ph type="subTitle" idx="1"/>
          </p:nvPr>
        </p:nvSpPr>
        <p:spPr/>
        <p:txBody>
          <a:bodyPr/>
          <a:lstStyle/>
          <a:p>
            <a:r>
              <a:rPr lang="en-US" dirty="0" smtClean="0"/>
              <a:t>Georgia Studies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Civil Rights Movement</a:t>
            </a:r>
            <a:endParaRPr lang="en-US" dirty="0"/>
          </a:p>
        </p:txBody>
      </p:sp>
      <p:sp>
        <p:nvSpPr>
          <p:cNvPr id="5" name="Subtitle 4"/>
          <p:cNvSpPr>
            <a:spLocks noGrp="1"/>
          </p:cNvSpPr>
          <p:nvPr>
            <p:ph type="subTitle" idx="1"/>
          </p:nvPr>
        </p:nvSpPr>
        <p:spPr/>
        <p:txBody>
          <a:bodyPr>
            <a:normAutofit/>
          </a:bodyPr>
          <a:lstStyle/>
          <a:p>
            <a:r>
              <a:rPr lang="en-US" dirty="0" smtClean="0"/>
              <a:t>Even though the U.S. Congress had passed laws that protested civil rights in 1964 and 1965, the struggle for civil rights continued well into the 1970s.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SNCC</a:t>
            </a:r>
            <a:endParaRPr lang="en-US" dirty="0"/>
          </a:p>
        </p:txBody>
      </p:sp>
      <p:sp>
        <p:nvSpPr>
          <p:cNvPr id="3" name="Content Placeholder 2"/>
          <p:cNvSpPr>
            <a:spLocks noGrp="1"/>
          </p:cNvSpPr>
          <p:nvPr>
            <p:ph idx="1"/>
          </p:nvPr>
        </p:nvSpPr>
        <p:spPr/>
        <p:txBody>
          <a:bodyPr>
            <a:normAutofit/>
          </a:bodyPr>
          <a:lstStyle/>
          <a:p>
            <a:r>
              <a:rPr lang="en-US" dirty="0" smtClean="0"/>
              <a:t>The Student Nonviolent Coordination Committee or SNCC (called “Snick”) was one of the main groups fighting for civil rights in the 1970s</a:t>
            </a:r>
          </a:p>
          <a:p>
            <a:r>
              <a:rPr lang="en-US" dirty="0" smtClean="0"/>
              <a:t>Formed in April 1960 after meeting Ella Baker, the executive secretary of the Southern Christian Leadership Conference</a:t>
            </a:r>
          </a:p>
          <a:p>
            <a:r>
              <a:rPr lang="en-US" dirty="0" smtClean="0"/>
              <a:t>Helped planned the 1963 March on Washington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Sibley Commission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A.k.a the General Assembly Committee on Schools</a:t>
            </a:r>
          </a:p>
          <a:p>
            <a:r>
              <a:rPr lang="en-US" dirty="0" smtClean="0"/>
              <a:t>Formed in 1960 </a:t>
            </a:r>
          </a:p>
          <a:p>
            <a:r>
              <a:rPr lang="en-US" dirty="0" smtClean="0"/>
              <a:t>Used to survey how Georgians felt about desegregation of schools; it slowed the process</a:t>
            </a:r>
          </a:p>
          <a:p>
            <a:r>
              <a:rPr lang="en-US" dirty="0" smtClean="0"/>
              <a:t>Desegregation of schools began in GA in the late 1960s</a:t>
            </a:r>
          </a:p>
          <a:p>
            <a:r>
              <a:rPr lang="en-US" dirty="0" smtClean="0"/>
              <a:t>Hamilton Holmes and Charlayne Hunter were the first African American students to go to the UGA (in 1961)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Albany Movement</a:t>
            </a:r>
            <a:endParaRPr lang="en-US" dirty="0"/>
          </a:p>
        </p:txBody>
      </p:sp>
      <p:sp>
        <p:nvSpPr>
          <p:cNvPr id="3" name="Content Placeholder 2"/>
          <p:cNvSpPr>
            <a:spLocks noGrp="1"/>
          </p:cNvSpPr>
          <p:nvPr>
            <p:ph idx="1"/>
          </p:nvPr>
        </p:nvSpPr>
        <p:spPr/>
        <p:txBody>
          <a:bodyPr/>
          <a:lstStyle/>
          <a:p>
            <a:r>
              <a:rPr lang="en-US" dirty="0" smtClean="0"/>
              <a:t>The goal of the Albany Movement was to desegregate the Albany, Georgia region</a:t>
            </a:r>
          </a:p>
          <a:p>
            <a:r>
              <a:rPr lang="en-US" dirty="0" smtClean="0"/>
              <a:t>Began in 1961</a:t>
            </a:r>
          </a:p>
          <a:p>
            <a:pPr>
              <a:buNone/>
            </a:pPr>
            <a:endParaRPr lang="en-US" dirty="0"/>
          </a:p>
        </p:txBody>
      </p:sp>
      <p:pic>
        <p:nvPicPr>
          <p:cNvPr id="4" name="Picture 3" descr="Martin.jpg"/>
          <p:cNvPicPr>
            <a:picLocks noChangeAspect="1"/>
          </p:cNvPicPr>
          <p:nvPr/>
        </p:nvPicPr>
        <p:blipFill>
          <a:blip r:embed="rId2" cstate="print"/>
          <a:stretch>
            <a:fillRect/>
          </a:stretch>
        </p:blipFill>
        <p:spPr>
          <a:xfrm>
            <a:off x="1164431" y="4038600"/>
            <a:ext cx="6815138" cy="28194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March on Washington</a:t>
            </a:r>
            <a:endParaRPr lang="en-US" dirty="0"/>
          </a:p>
        </p:txBody>
      </p:sp>
      <p:sp>
        <p:nvSpPr>
          <p:cNvPr id="3" name="Content Placeholder 2"/>
          <p:cNvSpPr>
            <a:spLocks noGrp="1"/>
          </p:cNvSpPr>
          <p:nvPr>
            <p:ph idx="1"/>
          </p:nvPr>
        </p:nvSpPr>
        <p:spPr/>
        <p:txBody>
          <a:bodyPr>
            <a:normAutofit/>
          </a:bodyPr>
          <a:lstStyle/>
          <a:p>
            <a:r>
              <a:rPr lang="en-US" dirty="0" smtClean="0"/>
              <a:t>Took place on August 28, 1963; first one took place in 1941</a:t>
            </a:r>
          </a:p>
          <a:p>
            <a:r>
              <a:rPr lang="en-US" dirty="0" smtClean="0"/>
              <a:t>Dr. King gave the “I Have A Dream” speech</a:t>
            </a:r>
          </a:p>
          <a:p>
            <a:r>
              <a:rPr lang="en-US" dirty="0" smtClean="0"/>
              <a:t>Goals</a:t>
            </a:r>
          </a:p>
          <a:p>
            <a:pPr lvl="1"/>
            <a:r>
              <a:rPr lang="en-US" dirty="0" smtClean="0"/>
              <a:t>Meaningful civil rights laws</a:t>
            </a:r>
          </a:p>
          <a:p>
            <a:pPr lvl="1"/>
            <a:r>
              <a:rPr lang="en-US" dirty="0" smtClean="0"/>
              <a:t>Massive federal works program</a:t>
            </a:r>
          </a:p>
          <a:p>
            <a:pPr lvl="1"/>
            <a:r>
              <a:rPr lang="en-US" dirty="0" smtClean="0"/>
              <a:t>Full and fair employment</a:t>
            </a:r>
          </a:p>
          <a:p>
            <a:pPr lvl="1"/>
            <a:r>
              <a:rPr lang="en-US" dirty="0" smtClean="0"/>
              <a:t>Decent housing, the right to vote</a:t>
            </a:r>
          </a:p>
          <a:p>
            <a:pPr lvl="1"/>
            <a:r>
              <a:rPr lang="en-US" dirty="0" smtClean="0"/>
              <a:t>Adequate integrated education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Rights Act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Goals from March on Washington came together in the Civil Rights Act of 1964</a:t>
            </a:r>
          </a:p>
          <a:p>
            <a:pPr lvl="1"/>
            <a:r>
              <a:rPr lang="en-US" dirty="0" smtClean="0"/>
              <a:t>Guaranteed equal voting rights, prohibited segregation in public places, banned segregation by trade unions, schools, and employers that were involved in interstate commerce or do business with the federal gov’t, called for the desegregation of public schools, and assured nondiscrimination in the distribution of federal funds</a:t>
            </a:r>
          </a:p>
          <a:p>
            <a:pPr lvl="1"/>
            <a:r>
              <a:rPr lang="en-US" dirty="0" smtClean="0"/>
              <a:t>In 1972, an amendment called the Equal Employment Opportunity was added to this law, to extend protection against discrimination to women in the work place.</a:t>
            </a:r>
          </a:p>
          <a:p>
            <a:pPr lvl="1"/>
            <a:endParaRPr lang="en-US" dirty="0" smtClean="0"/>
          </a:p>
          <a:p>
            <a:pPr lvl="1">
              <a:buNone/>
            </a:pPr>
            <a:endParaRPr lang="en-US" dirty="0" smtClean="0"/>
          </a:p>
          <a:p>
            <a:pPr lvl="1">
              <a:buNone/>
            </a:pPr>
            <a:endParaRPr lang="en-US" dirty="0"/>
          </a:p>
        </p:txBody>
      </p:sp>
      <p:sp>
        <p:nvSpPr>
          <p:cNvPr id="4" name="Rectangle 3"/>
          <p:cNvSpPr/>
          <p:nvPr/>
        </p:nvSpPr>
        <p:spPr>
          <a:xfrm>
            <a:off x="1143000" y="6248400"/>
            <a:ext cx="2473754" cy="369332"/>
          </a:xfrm>
          <a:prstGeom prst="rect">
            <a:avLst/>
          </a:prstGeom>
        </p:spPr>
        <p:txBody>
          <a:bodyPr wrap="square">
            <a:spAutoFit/>
          </a:bodyPr>
          <a:lstStyle/>
          <a:p>
            <a:pPr>
              <a:buFontTx/>
              <a:buNone/>
            </a:pPr>
            <a:r>
              <a:rPr lang="en-US" dirty="0" err="1" smtClean="0">
                <a:hlinkClick r:id="rId2"/>
              </a:rPr>
              <a:t>BrainPop</a:t>
            </a:r>
            <a:r>
              <a:rPr lang="en-US" dirty="0" smtClean="0">
                <a:hlinkClick r:id="rId2"/>
              </a:rPr>
              <a:t> – Civil Rights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Lester Maddox</a:t>
            </a:r>
            <a:endParaRPr lang="en-US" dirty="0"/>
          </a:p>
        </p:txBody>
      </p:sp>
      <p:sp>
        <p:nvSpPr>
          <p:cNvPr id="3" name="Content Placeholder 2"/>
          <p:cNvSpPr>
            <a:spLocks noGrp="1"/>
          </p:cNvSpPr>
          <p:nvPr>
            <p:ph idx="1"/>
          </p:nvPr>
        </p:nvSpPr>
        <p:spPr/>
        <p:txBody>
          <a:bodyPr/>
          <a:lstStyle/>
          <a:p>
            <a:r>
              <a:rPr lang="en-US" dirty="0" smtClean="0"/>
              <a:t>Became the governor of GA in 1967</a:t>
            </a:r>
          </a:p>
          <a:p>
            <a:r>
              <a:rPr lang="en-US" dirty="0" smtClean="0"/>
              <a:t>Governor of GA during the March on Washington</a:t>
            </a:r>
          </a:p>
          <a:p>
            <a:r>
              <a:rPr lang="en-US" dirty="0" smtClean="0"/>
              <a:t>Strongly supported segregation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African Americans in Office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Maynard Jackson</a:t>
            </a:r>
          </a:p>
          <a:p>
            <a:pPr lvl="1"/>
            <a:r>
              <a:rPr lang="en-US" dirty="0" smtClean="0"/>
              <a:t>Elected mayor of Atlanta in 1973</a:t>
            </a:r>
          </a:p>
          <a:p>
            <a:pPr lvl="1"/>
            <a:r>
              <a:rPr lang="en-US" dirty="0" smtClean="0"/>
              <a:t>1</a:t>
            </a:r>
            <a:r>
              <a:rPr lang="en-US" baseline="30000" dirty="0" smtClean="0"/>
              <a:t>st</a:t>
            </a:r>
            <a:r>
              <a:rPr lang="en-US" dirty="0" smtClean="0"/>
              <a:t> African American mayor of a major southern city</a:t>
            </a:r>
          </a:p>
          <a:p>
            <a:pPr lvl="1"/>
            <a:r>
              <a:rPr lang="en-US" dirty="0" smtClean="0"/>
              <a:t>Mayor from 1974 to 1982 and was elected again in </a:t>
            </a:r>
            <a:r>
              <a:rPr lang="en-US" dirty="0" smtClean="0"/>
              <a:t>1990</a:t>
            </a:r>
          </a:p>
          <a:p>
            <a:r>
              <a:rPr lang="en-US" dirty="0" smtClean="0"/>
              <a:t>Andrew Young</a:t>
            </a:r>
          </a:p>
          <a:p>
            <a:pPr lvl="1"/>
            <a:r>
              <a:rPr lang="en-US" dirty="0" smtClean="0"/>
              <a:t>An </a:t>
            </a:r>
            <a:r>
              <a:rPr lang="en-US" dirty="0" smtClean="0"/>
              <a:t>aide to Dr. Martin Luther King, Jr.</a:t>
            </a:r>
          </a:p>
          <a:p>
            <a:pPr lvl="1"/>
            <a:r>
              <a:rPr lang="en-US" dirty="0" smtClean="0"/>
              <a:t>Executive director of the SCLC</a:t>
            </a:r>
          </a:p>
          <a:p>
            <a:pPr lvl="1"/>
            <a:r>
              <a:rPr lang="en-US" dirty="0" smtClean="0"/>
              <a:t>In 1972, won GA’s Fifth District seat in the U.S. House of Representatives</a:t>
            </a:r>
          </a:p>
          <a:p>
            <a:pPr lvl="1"/>
            <a:r>
              <a:rPr lang="en-US" dirty="0" smtClean="0"/>
              <a:t>1</a:t>
            </a:r>
            <a:r>
              <a:rPr lang="en-US" baseline="30000" dirty="0" smtClean="0"/>
              <a:t>st</a:t>
            </a:r>
            <a:r>
              <a:rPr lang="en-US" dirty="0" smtClean="0"/>
              <a:t> African American from GA to be elected to Congress since the 1860s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 </a:t>
            </a:r>
            <a:endParaRPr lang="en-US" dirty="0"/>
          </a:p>
        </p:txBody>
      </p:sp>
      <p:sp>
        <p:nvSpPr>
          <p:cNvPr id="3" name="Content Placeholder 2"/>
          <p:cNvSpPr>
            <a:spLocks noGrp="1"/>
          </p:cNvSpPr>
          <p:nvPr>
            <p:ph idx="1"/>
          </p:nvPr>
        </p:nvSpPr>
        <p:spPr/>
        <p:txBody>
          <a:bodyPr>
            <a:normAutofit fontScale="62500" lnSpcReduction="20000"/>
          </a:bodyPr>
          <a:lstStyle/>
          <a:p>
            <a:r>
              <a:rPr lang="en-US" dirty="0"/>
              <a:t> </a:t>
            </a:r>
            <a:r>
              <a:rPr lang="en-US" b="1" dirty="0"/>
              <a:t>SS8H11 The student will evaluate the role of Georgia in the modern civil rights movement. </a:t>
            </a:r>
            <a:endParaRPr lang="en-US" dirty="0"/>
          </a:p>
          <a:p>
            <a:r>
              <a:rPr lang="en-US" dirty="0"/>
              <a:t>a. Describe major developments in civil rights and Georgia’s role during the 1940s and 1950s; include the roles of Herman </a:t>
            </a:r>
            <a:r>
              <a:rPr lang="en-US" dirty="0" err="1"/>
              <a:t>Talmadge</a:t>
            </a:r>
            <a:r>
              <a:rPr lang="en-US" dirty="0"/>
              <a:t>, Benjamin Mays, the 1946 governor’s race and the end of the white primary, Brown v. Board of Education, Martin Luther King, Jr., and the 1956 state flag. </a:t>
            </a:r>
          </a:p>
          <a:p>
            <a:r>
              <a:rPr lang="en-US" dirty="0"/>
              <a:t> </a:t>
            </a:r>
          </a:p>
          <a:p>
            <a:r>
              <a:rPr lang="en-US" dirty="0"/>
              <a:t>b. Analyze the role Georgia and prominent Georgians played in the Civil Rights Movement of the 1960s and 1970s; include such events as the founding of the Student Non-Violent Coordinating Committee (SNCC), Sibley Commission, admission of Hamilton Holmes and </a:t>
            </a:r>
            <a:r>
              <a:rPr lang="en-US" dirty="0" err="1"/>
              <a:t>Charlayne</a:t>
            </a:r>
            <a:r>
              <a:rPr lang="en-US" dirty="0"/>
              <a:t> Hunter to the University of Georgia, Albany Movement, March on Washington, Civil Rights Act, the election of Maynard Jackson as mayor of Atlanta, and the role of Lester Maddox</a:t>
            </a:r>
          </a:p>
          <a:p>
            <a:r>
              <a:rPr lang="en-US" dirty="0"/>
              <a:t> </a:t>
            </a:r>
          </a:p>
          <a:p>
            <a:r>
              <a:rPr lang="en-US" dirty="0"/>
              <a:t>c. Discuss the impact of Andrew Young on Georgia. </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Segregation</a:t>
            </a:r>
            <a:endParaRPr lang="en-US" dirty="0"/>
          </a:p>
        </p:txBody>
      </p:sp>
      <p:sp>
        <p:nvSpPr>
          <p:cNvPr id="5" name="Subtitle 4"/>
          <p:cNvSpPr>
            <a:spLocks noGrp="1"/>
          </p:cNvSpPr>
          <p:nvPr>
            <p:ph type="subTitle" idx="1"/>
          </p:nvPr>
        </p:nvSpPr>
        <p:spPr/>
        <p:txBody>
          <a:bodyPr>
            <a:normAutofit/>
          </a:bodyPr>
          <a:lstStyle/>
          <a:p>
            <a:r>
              <a:rPr lang="en-US" dirty="0" smtClean="0"/>
              <a:t>From its founding in 1733 until 1865, Georgia was dependent on slavery for the economic stability of the state. Change came slowly to the state. In the 1940s and 1950s, Georgia saw a great deal of social change. These changes set the stage for the modern civil rights movement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Reverend Dr. Benjamin E. Mays</a:t>
            </a:r>
            <a:endParaRPr lang="en-US" dirty="0"/>
          </a:p>
        </p:txBody>
      </p:sp>
      <p:sp>
        <p:nvSpPr>
          <p:cNvPr id="3" name="Content Placeholder 2"/>
          <p:cNvSpPr>
            <a:spLocks noGrp="1"/>
          </p:cNvSpPr>
          <p:nvPr>
            <p:ph idx="1"/>
          </p:nvPr>
        </p:nvSpPr>
        <p:spPr/>
        <p:txBody>
          <a:bodyPr/>
          <a:lstStyle/>
          <a:p>
            <a:r>
              <a:rPr lang="en-US" dirty="0" smtClean="0"/>
              <a:t>A distinguished African American minister, educator, scholar, and social activist</a:t>
            </a:r>
          </a:p>
          <a:p>
            <a:r>
              <a:rPr lang="en-US" dirty="0" smtClean="0"/>
              <a:t>Best known as the president of Morehouse College in Atlanta, Georgia</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Rights Movement</a:t>
            </a:r>
            <a:endParaRPr lang="en-US" dirty="0"/>
          </a:p>
        </p:txBody>
      </p:sp>
      <p:sp>
        <p:nvSpPr>
          <p:cNvPr id="3" name="Content Placeholder 2"/>
          <p:cNvSpPr>
            <a:spLocks noGrp="1"/>
          </p:cNvSpPr>
          <p:nvPr>
            <p:ph idx="1"/>
          </p:nvPr>
        </p:nvSpPr>
        <p:spPr/>
        <p:txBody>
          <a:bodyPr/>
          <a:lstStyle/>
          <a:p>
            <a:r>
              <a:rPr lang="en-US" dirty="0" smtClean="0"/>
              <a:t>Herman Talmadge was governor of GA from 1948 – 1951</a:t>
            </a:r>
          </a:p>
          <a:p>
            <a:pPr lvl="1"/>
            <a:r>
              <a:rPr lang="en-US" dirty="0" smtClean="0"/>
              <a:t>Resisted the desegregation of public schools</a:t>
            </a:r>
          </a:p>
          <a:p>
            <a:pPr lvl="1"/>
            <a:r>
              <a:rPr lang="en-US" dirty="0" smtClean="0"/>
              <a:t>Started 1</a:t>
            </a:r>
            <a:r>
              <a:rPr lang="en-US" baseline="30000" dirty="0" smtClean="0"/>
              <a:t>st</a:t>
            </a:r>
            <a:r>
              <a:rPr lang="en-US" dirty="0" smtClean="0"/>
              <a:t> sales tax in the state; used money to improve the public school system </a:t>
            </a:r>
          </a:p>
          <a:p>
            <a:pPr lvl="1"/>
            <a:r>
              <a:rPr lang="en-US" dirty="0" smtClean="0"/>
              <a:t>Served four terms as Senator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Brown v. Board of Education</a:t>
            </a:r>
            <a:endParaRPr lang="en-US" dirty="0"/>
          </a:p>
        </p:txBody>
      </p:sp>
      <p:sp>
        <p:nvSpPr>
          <p:cNvPr id="3" name="Content Placeholder 2"/>
          <p:cNvSpPr>
            <a:spLocks noGrp="1"/>
          </p:cNvSpPr>
          <p:nvPr>
            <p:ph idx="1"/>
          </p:nvPr>
        </p:nvSpPr>
        <p:spPr/>
        <p:txBody>
          <a:bodyPr/>
          <a:lstStyle/>
          <a:p>
            <a:r>
              <a:rPr lang="en-US" dirty="0" smtClean="0"/>
              <a:t>In 1954, the U.S. Supreme Court ruled against the Board of Education of Topeka, Kansas</a:t>
            </a:r>
          </a:p>
          <a:p>
            <a:pPr lvl="1"/>
            <a:r>
              <a:rPr lang="en-US" dirty="0" smtClean="0"/>
              <a:t>The court ruled that schools must be desegregated</a:t>
            </a:r>
          </a:p>
          <a:p>
            <a:pPr lvl="1"/>
            <a:r>
              <a:rPr lang="en-US" dirty="0" smtClean="0"/>
              <a:t>Supreme Court decided that segregation denied equal opportunity to all groups in the U.S.</a:t>
            </a:r>
          </a:p>
          <a:p>
            <a:pPr lvl="1"/>
            <a:r>
              <a:rPr lang="en-US" dirty="0" smtClean="0"/>
              <a:t>Took many years for segregation and discrimination to end</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75000"/>
                  </a:schemeClr>
                </a:solidFill>
              </a:rPr>
              <a:t>1956 Georgia Flag</a:t>
            </a:r>
            <a:endParaRPr lang="en-US" dirty="0">
              <a:solidFill>
                <a:schemeClr val="accent1">
                  <a:lumMod val="75000"/>
                </a:schemeClr>
              </a:solidFill>
            </a:endParaRPr>
          </a:p>
        </p:txBody>
      </p:sp>
      <p:sp>
        <p:nvSpPr>
          <p:cNvPr id="3" name="Content Placeholder 2"/>
          <p:cNvSpPr>
            <a:spLocks noGrp="1"/>
          </p:cNvSpPr>
          <p:nvPr>
            <p:ph sz="half" idx="1"/>
          </p:nvPr>
        </p:nvSpPr>
        <p:spPr>
          <a:xfrm>
            <a:off x="381000" y="1905000"/>
            <a:ext cx="4038600" cy="4434840"/>
          </a:xfrm>
        </p:spPr>
        <p:txBody>
          <a:bodyPr>
            <a:normAutofit fontScale="92500" lnSpcReduction="10000"/>
          </a:bodyPr>
          <a:lstStyle/>
          <a:p>
            <a:r>
              <a:rPr lang="en-US" dirty="0" smtClean="0">
                <a:solidFill>
                  <a:schemeClr val="accent1">
                    <a:lumMod val="75000"/>
                  </a:schemeClr>
                </a:solidFill>
              </a:rPr>
              <a:t>In 1955, GA’s Democratic Party Leader, John Sammons Bell, raised the issue of changing the state flag</a:t>
            </a:r>
          </a:p>
          <a:p>
            <a:pPr lvl="1"/>
            <a:r>
              <a:rPr lang="en-US" dirty="0" smtClean="0">
                <a:solidFill>
                  <a:schemeClr val="accent1">
                    <a:lumMod val="75000"/>
                  </a:schemeClr>
                </a:solidFill>
              </a:rPr>
              <a:t>Wanted the new flag to contain the Confederate battle flag’s symbols of stars and bars</a:t>
            </a:r>
          </a:p>
          <a:p>
            <a:pPr lvl="1"/>
            <a:r>
              <a:rPr lang="en-US" dirty="0" smtClean="0">
                <a:solidFill>
                  <a:schemeClr val="accent1">
                    <a:lumMod val="75000"/>
                  </a:schemeClr>
                </a:solidFill>
              </a:rPr>
              <a:t>The General Assembly of Georgia voted to change Georgia state flag in 1956</a:t>
            </a:r>
            <a:endParaRPr lang="en-US" dirty="0">
              <a:solidFill>
                <a:schemeClr val="accent1">
                  <a:lumMod val="75000"/>
                </a:schemeClr>
              </a:solidFill>
            </a:endParaRPr>
          </a:p>
        </p:txBody>
      </p:sp>
      <p:pic>
        <p:nvPicPr>
          <p:cNvPr id="5" name="Content Placeholder 4" descr="gaflag.gif"/>
          <p:cNvPicPr>
            <a:picLocks noGrp="1" noChangeAspect="1"/>
          </p:cNvPicPr>
          <p:nvPr>
            <p:ph sz="half" idx="2"/>
          </p:nvPr>
        </p:nvPicPr>
        <p:blipFill>
          <a:blip r:embed="rId2" cstate="print"/>
          <a:stretch>
            <a:fillRect/>
          </a:stretch>
        </p:blipFill>
        <p:spPr>
          <a:xfrm>
            <a:off x="5627688" y="3342481"/>
            <a:ext cx="2095500" cy="1381125"/>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 Martin Luther King, Jr.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principal leader of the U. S. civil rights movement</a:t>
            </a:r>
          </a:p>
          <a:p>
            <a:r>
              <a:rPr lang="en-US" dirty="0" smtClean="0"/>
              <a:t>A clergyman and an advocate of nonviolent protest</a:t>
            </a:r>
          </a:p>
          <a:p>
            <a:r>
              <a:rPr lang="en-US" dirty="0" smtClean="0"/>
              <a:t>Entered Morehouse College at the age of 15</a:t>
            </a:r>
          </a:p>
          <a:p>
            <a:r>
              <a:rPr lang="en-US" dirty="0" smtClean="0"/>
              <a:t>Was instrumental in the social and political advancement of African Americans</a:t>
            </a:r>
          </a:p>
          <a:p>
            <a:r>
              <a:rPr lang="en-US" dirty="0" smtClean="0"/>
              <a:t>Career in the civil rights movement began in December of 1955 after the arrest of Rosa Parks</a:t>
            </a:r>
          </a:p>
          <a:p>
            <a:r>
              <a:rPr lang="en-US" dirty="0" smtClean="0"/>
              <a:t>In April 1968, Dr. King was assassinated in Memphis, Tennessee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Questions</a:t>
            </a:r>
            <a:endParaRPr lang="en-US" dirty="0"/>
          </a:p>
        </p:txBody>
      </p:sp>
      <p:sp>
        <p:nvSpPr>
          <p:cNvPr id="3" name="Content Placeholder 2"/>
          <p:cNvSpPr>
            <a:spLocks noGrp="1"/>
          </p:cNvSpPr>
          <p:nvPr>
            <p:ph idx="1"/>
          </p:nvPr>
        </p:nvSpPr>
        <p:spPr/>
        <p:txBody>
          <a:bodyPr/>
          <a:lstStyle/>
          <a:p>
            <a:pPr>
              <a:buNone/>
            </a:pPr>
            <a:r>
              <a:rPr lang="en-US" dirty="0" smtClean="0"/>
              <a:t>1. Why was the Georgia flag changed in 1956? (to include what)</a:t>
            </a:r>
          </a:p>
          <a:p>
            <a:pPr>
              <a:buNone/>
            </a:pPr>
            <a:r>
              <a:rPr lang="en-US" dirty="0" smtClean="0"/>
              <a:t>2. Who influenced and helped shape the ideas of Dr. Martin Luther King, Jr.?</a:t>
            </a:r>
          </a:p>
          <a:p>
            <a:pPr>
              <a:buNone/>
            </a:pPr>
            <a:r>
              <a:rPr lang="en-US" dirty="0" smtClean="0"/>
              <a:t>3. After serving a governor, Herman Talmadge served four terms as what?</a:t>
            </a:r>
          </a:p>
          <a:p>
            <a:pPr>
              <a:buNone/>
            </a:pPr>
            <a:r>
              <a:rPr lang="en-US" dirty="0" smtClean="0"/>
              <a:t>4. What brought about change in the way children are educated in the U. 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23</TotalTime>
  <Words>874</Words>
  <Application>Microsoft Office PowerPoint</Application>
  <PresentationFormat>On-screen Show (4:3)</PresentationFormat>
  <Paragraphs>84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Metro</vt:lpstr>
      <vt:lpstr>Modern Civil Rights Movement</vt:lpstr>
      <vt:lpstr>Standards </vt:lpstr>
      <vt:lpstr>Segregation</vt:lpstr>
      <vt:lpstr>Reverend Dr. Benjamin E. Mays</vt:lpstr>
      <vt:lpstr>Civil Rights Movement</vt:lpstr>
      <vt:lpstr>Brown v. Board of Education</vt:lpstr>
      <vt:lpstr>1956 Georgia Flag</vt:lpstr>
      <vt:lpstr>Dr. Martin Luther King, Jr.</vt:lpstr>
      <vt:lpstr>Summary Questions</vt:lpstr>
      <vt:lpstr>The Civil Rights Movement</vt:lpstr>
      <vt:lpstr>The SNCC</vt:lpstr>
      <vt:lpstr>Sibley Commission</vt:lpstr>
      <vt:lpstr>Albany Movement</vt:lpstr>
      <vt:lpstr>March on Washington</vt:lpstr>
      <vt:lpstr>Civil Rights Act</vt:lpstr>
      <vt:lpstr>Lester Maddox</vt:lpstr>
      <vt:lpstr>African Americans in Office</vt:lpstr>
    </vt:vector>
  </TitlesOfParts>
  <Company>DCBOE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Modern Civil Rights Movement</dc:title>
  <dc:creator>marccus singletaray</dc:creator>
  <cp:lastModifiedBy>marccus singletaray</cp:lastModifiedBy>
  <cp:revision>3</cp:revision>
  <dcterms:created xsi:type="dcterms:W3CDTF">2013-06-06T18:25:52Z</dcterms:created>
  <dcterms:modified xsi:type="dcterms:W3CDTF">2013-06-06T18:48:54Z</dcterms:modified>
</cp:coreProperties>
</file>