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68" r:id="rId6"/>
    <p:sldId id="269"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9FA458-E22B-47D8-A8E9-42C713EAA859}" type="datetimeFigureOut">
              <a:rPr lang="en-US" smtClean="0"/>
              <a:pPr/>
              <a:t>10/29/2013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F7784-7E3A-4596-8475-D01EF7BF839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9FA458-E22B-47D8-A8E9-42C713EAA859}" type="datetimeFigureOut">
              <a:rPr lang="en-US" smtClean="0"/>
              <a:pPr/>
              <a:t>10/29/2013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F7784-7E3A-4596-8475-D01EF7BF83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Warm-Ups</a:t>
            </a:r>
            <a:br>
              <a:rPr lang="en-US" dirty="0" smtClean="0"/>
            </a:br>
            <a:r>
              <a:rPr lang="en-US" dirty="0" smtClean="0"/>
              <a:t>Main Idea</a:t>
            </a:r>
            <a:endParaRPr lang="en-US" dirty="0"/>
          </a:p>
        </p:txBody>
      </p:sp>
      <p:sp>
        <p:nvSpPr>
          <p:cNvPr id="3" name="Subtitle 2"/>
          <p:cNvSpPr>
            <a:spLocks noGrp="1"/>
          </p:cNvSpPr>
          <p:nvPr>
            <p:ph type="subTitle" idx="1"/>
          </p:nvPr>
        </p:nvSpPr>
        <p:spPr/>
        <p:txBody>
          <a:bodyPr/>
          <a:lstStyle/>
          <a:p>
            <a:r>
              <a:rPr lang="en-US" dirty="0" smtClean="0">
                <a:solidFill>
                  <a:schemeClr val="tx1"/>
                </a:solidFill>
              </a:rPr>
              <a:t>Oct. 23- Nov. 6</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5638800"/>
          </a:xfrm>
        </p:spPr>
        <p:txBody>
          <a:bodyPr>
            <a:normAutofit/>
          </a:bodyPr>
          <a:lstStyle/>
          <a:p>
            <a:pPr algn="l"/>
            <a:r>
              <a:rPr lang="en-US" sz="2400" dirty="0" smtClean="0"/>
              <a:t>Oct</a:t>
            </a:r>
            <a:r>
              <a:rPr lang="en-US" sz="2400" dirty="0" smtClean="0"/>
              <a:t>. </a:t>
            </a:r>
            <a:r>
              <a:rPr lang="en-US" sz="2400" dirty="0" smtClean="0"/>
              <a:t>29</a:t>
            </a:r>
            <a:r>
              <a:rPr lang="en-US" sz="2400" dirty="0" smtClean="0"/>
              <a:t/>
            </a:r>
            <a:br>
              <a:rPr lang="en-US" sz="2400" dirty="0" smtClean="0"/>
            </a:br>
            <a:r>
              <a:rPr lang="en-US" sz="2400" dirty="0" smtClean="0"/>
              <a:t>	Laura was writing in her diary when she heard the lookout cry, “</a:t>
            </a:r>
            <a:r>
              <a:rPr lang="en-US" sz="2400" dirty="0" err="1" smtClean="0"/>
              <a:t>Thar</a:t>
            </a:r>
            <a:r>
              <a:rPr lang="en-US" sz="2400" dirty="0" smtClean="0"/>
              <a:t> she blows!” Laura rushed from her cabin to the ship’s rail. Near the ship a great whale lifted out of the water. Laura gazed in wonder at the huge animal. Usually Laura did not have much to write about in her diary. Today, however, she wrote a description of the whale: “The whale’s head is as big as four whole rooms, and his body as long as our ship.”</a:t>
            </a:r>
            <a:br>
              <a:rPr lang="en-US" sz="2400" dirty="0" smtClean="0"/>
            </a:br>
            <a:r>
              <a:rPr lang="en-US" sz="2400" dirty="0" smtClean="0"/>
              <a:t/>
            </a:r>
            <a:br>
              <a:rPr lang="en-US" sz="2400" dirty="0" smtClean="0"/>
            </a:br>
            <a:r>
              <a:rPr lang="en-US" sz="2400" dirty="0" smtClean="0"/>
              <a:t>		T	F	I</a:t>
            </a:r>
            <a:br>
              <a:rPr lang="en-US" sz="2400" dirty="0" smtClean="0"/>
            </a:br>
            <a:r>
              <a:rPr lang="en-US" sz="2400" dirty="0" smtClean="0"/>
              <a:t>A. Laura was in her cabin when the lookout cried out.</a:t>
            </a:r>
            <a:br>
              <a:rPr lang="en-US" sz="2400" dirty="0" smtClean="0"/>
            </a:br>
            <a:r>
              <a:rPr lang="en-US" sz="2400" dirty="0" smtClean="0"/>
              <a:t>B. Laura had previously filled her diary with stories just as exciting.</a:t>
            </a:r>
            <a:br>
              <a:rPr lang="en-US" sz="2400" dirty="0" smtClean="0"/>
            </a:br>
            <a:r>
              <a:rPr lang="en-US" sz="2400" dirty="0" smtClean="0"/>
              <a:t>C. Laura had never been this close to a large whale before.</a:t>
            </a:r>
            <a:br>
              <a:rPr lang="en-US" sz="2400" dirty="0" smtClean="0"/>
            </a:br>
            <a:r>
              <a:rPr lang="en-US" sz="2400" dirty="0" smtClean="0"/>
              <a:t>D. Laura wrote that the whale’s body was as long as the ship.</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40362"/>
          </a:xfrm>
        </p:spPr>
        <p:txBody>
          <a:bodyPr>
            <a:normAutofit/>
          </a:bodyPr>
          <a:lstStyle/>
          <a:p>
            <a:pPr algn="l"/>
            <a:r>
              <a:rPr lang="en-US" dirty="0" smtClean="0"/>
              <a:t>Oct</a:t>
            </a:r>
            <a:r>
              <a:rPr lang="en-US" dirty="0" smtClean="0"/>
              <a:t>. </a:t>
            </a:r>
            <a:r>
              <a:rPr lang="en-US" dirty="0" smtClean="0"/>
              <a:t>29</a:t>
            </a:r>
            <a:r>
              <a:rPr lang="en-US" dirty="0" smtClean="0"/>
              <a:t/>
            </a:r>
            <a:br>
              <a:rPr lang="en-US" dirty="0" smtClean="0"/>
            </a:br>
            <a:r>
              <a:rPr lang="en-US" dirty="0" smtClean="0"/>
              <a:t>Answers</a:t>
            </a:r>
            <a:br>
              <a:rPr lang="en-US" dirty="0" smtClean="0"/>
            </a:br>
            <a:r>
              <a:rPr lang="en-US" dirty="0" smtClean="0"/>
              <a:t>A. T</a:t>
            </a:r>
            <a:br>
              <a:rPr lang="en-US" dirty="0" smtClean="0"/>
            </a:br>
            <a:r>
              <a:rPr lang="en-US" dirty="0" smtClean="0"/>
              <a:t>B. F</a:t>
            </a:r>
            <a:br>
              <a:rPr lang="en-US" dirty="0" smtClean="0"/>
            </a:br>
            <a:r>
              <a:rPr lang="en-US" dirty="0" smtClean="0"/>
              <a:t>C. I</a:t>
            </a:r>
            <a:br>
              <a:rPr lang="en-US" dirty="0" smtClean="0"/>
            </a:br>
            <a:r>
              <a:rPr lang="en-US" dirty="0" smtClean="0"/>
              <a:t>D.T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705600"/>
          </a:xfrm>
        </p:spPr>
        <p:txBody>
          <a:bodyPr>
            <a:noAutofit/>
          </a:bodyPr>
          <a:lstStyle/>
          <a:p>
            <a:pPr algn="l"/>
            <a:r>
              <a:rPr lang="en-US" sz="2400" dirty="0" smtClean="0"/>
              <a:t>	Tues. Oct. </a:t>
            </a:r>
            <a:r>
              <a:rPr lang="en-US" sz="2400" dirty="0" smtClean="0"/>
              <a:t>30</a:t>
            </a:r>
            <a:r>
              <a:rPr lang="en-US" sz="2400" dirty="0" smtClean="0"/>
              <a:t> </a:t>
            </a:r>
            <a:r>
              <a:rPr lang="en-US" sz="2400" dirty="0" smtClean="0"/>
              <a:t/>
            </a:r>
            <a:br>
              <a:rPr lang="en-US" sz="2400" dirty="0" smtClean="0"/>
            </a:br>
            <a:r>
              <a:rPr lang="en-US" sz="2400" dirty="0" smtClean="0"/>
              <a:t>	According to a leading tire manufacturer, to find out whether your car tires have sufficient tread for safety, you can simply insert a U.S. penny into the grooves between treads. To test a regular-tire tread, hold the penny upside down with Lincoln’s head facing you. If the top of Lincoln’s head shows when the penny is inserted in the tread groove, the tread is over worn. Thus the tire is unsafe, so you should buy a new one. In addition, says the tire company such a tire will give poor gas mileage, and you will have to use that penny- plus more- at the gas pump.</a:t>
            </a:r>
            <a:br>
              <a:rPr lang="en-US" sz="2400" dirty="0" smtClean="0"/>
            </a:br>
            <a:r>
              <a:rPr lang="en-US" sz="2400" dirty="0" smtClean="0"/>
              <a:t/>
            </a:r>
            <a:br>
              <a:rPr lang="en-US" sz="2400" dirty="0" smtClean="0"/>
            </a:br>
            <a:r>
              <a:rPr lang="en-US" sz="2400" dirty="0" smtClean="0"/>
              <a:t>		T	F	I</a:t>
            </a:r>
            <a:br>
              <a:rPr lang="en-US" sz="2400" dirty="0" smtClean="0"/>
            </a:br>
            <a:r>
              <a:rPr lang="en-US" sz="2400" dirty="0" smtClean="0"/>
              <a:t>A. According to the tire company, there are two reasons for replacing over worn tires.</a:t>
            </a:r>
            <a:br>
              <a:rPr lang="en-US" sz="2400" dirty="0" smtClean="0"/>
            </a:br>
            <a:r>
              <a:rPr lang="en-US" sz="2400" dirty="0" smtClean="0"/>
              <a:t>B. The tire manufacturer is telling about the penny test to prevent accidents and to sell more tires.</a:t>
            </a:r>
            <a:br>
              <a:rPr lang="en-US" sz="2400" dirty="0" smtClean="0"/>
            </a:br>
            <a:r>
              <a:rPr lang="en-US" sz="2400" dirty="0" smtClean="0"/>
              <a:t>C. If a tread is over worn, Lincoln’s beard disappears in the groove.</a:t>
            </a:r>
            <a:br>
              <a:rPr lang="en-US" sz="2400" dirty="0" smtClean="0"/>
            </a:br>
            <a:r>
              <a:rPr lang="en-US" sz="2400" dirty="0" smtClean="0"/>
              <a:t>D. A tire with an over worn tread will give poor gas mileage.</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lstStyle/>
          <a:p>
            <a:pPr algn="l"/>
            <a:r>
              <a:rPr lang="en-US" dirty="0" smtClean="0"/>
              <a:t>Oct</a:t>
            </a:r>
            <a:r>
              <a:rPr lang="en-US" dirty="0" smtClean="0"/>
              <a:t>. </a:t>
            </a:r>
            <a:r>
              <a:rPr lang="en-US" dirty="0" smtClean="0"/>
              <a:t>30</a:t>
            </a:r>
            <a:r>
              <a:rPr lang="en-US" dirty="0" smtClean="0"/>
              <a:t>, 2013</a:t>
            </a:r>
            <a:r>
              <a:rPr lang="en-US" dirty="0" smtClean="0"/>
              <a:t/>
            </a:r>
            <a:br>
              <a:rPr lang="en-US" dirty="0" smtClean="0"/>
            </a:br>
            <a:r>
              <a:rPr lang="en-US" dirty="0" smtClean="0"/>
              <a:t>Answers</a:t>
            </a:r>
            <a:br>
              <a:rPr lang="en-US" dirty="0" smtClean="0"/>
            </a:br>
            <a:r>
              <a:rPr lang="en-US" dirty="0" smtClean="0"/>
              <a:t>A. T</a:t>
            </a:r>
            <a:br>
              <a:rPr lang="en-US" dirty="0" smtClean="0"/>
            </a:br>
            <a:r>
              <a:rPr lang="en-US" dirty="0" smtClean="0"/>
              <a:t>B. I</a:t>
            </a:r>
            <a:br>
              <a:rPr lang="en-US" dirty="0" smtClean="0"/>
            </a:br>
            <a:r>
              <a:rPr lang="en-US" dirty="0" smtClean="0"/>
              <a:t>C. F</a:t>
            </a:r>
            <a:br>
              <a:rPr lang="en-US" dirty="0" smtClean="0"/>
            </a:br>
            <a:r>
              <a:rPr lang="en-US" dirty="0" smtClean="0"/>
              <a:t>D. 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a:bodyPr>
          <a:lstStyle/>
          <a:p>
            <a:pPr algn="l"/>
            <a:r>
              <a:rPr lang="en-US" sz="2400" b="1" dirty="0" smtClean="0">
                <a:latin typeface="Bell MT" pitchFamily="18" charset="0"/>
              </a:rPr>
              <a:t>Oct </a:t>
            </a:r>
            <a:r>
              <a:rPr lang="en-US" sz="2400" b="1" dirty="0" smtClean="0">
                <a:latin typeface="Bell MT" pitchFamily="18" charset="0"/>
              </a:rPr>
              <a:t>31</a:t>
            </a:r>
            <a:r>
              <a:rPr lang="en-US" sz="2400" b="1" dirty="0" smtClean="0">
                <a:latin typeface="Bell MT" pitchFamily="18" charset="0"/>
              </a:rPr>
              <a:t>, 2013</a:t>
            </a:r>
            <a:r>
              <a:rPr lang="en-US" sz="2400" b="1" dirty="0" smtClean="0">
                <a:latin typeface="Bell MT" pitchFamily="18" charset="0"/>
              </a:rPr>
              <a:t/>
            </a:r>
            <a:br>
              <a:rPr lang="en-US" sz="2400" b="1" dirty="0" smtClean="0">
                <a:latin typeface="Bell MT" pitchFamily="18" charset="0"/>
              </a:rPr>
            </a:br>
            <a:r>
              <a:rPr lang="en-US" sz="2400" b="1" dirty="0" smtClean="0">
                <a:latin typeface="Bell MT" pitchFamily="18" charset="0"/>
              </a:rPr>
              <a:t>	Crack! The gun sounded in the crisp, cold air. Like a bullet, skier number 14 zoomed out of the starting gate, her face set with determination as she attacked the slope with a vengeance. Faster and faster she flew, her body bent low her whip-like turns leaving a cloud of snow in her trail. The crowd cheered as she swooped to a stop at the bottom of the mountain, her breath coming in quick gasps, a smile lighting her flushed face.</a:t>
            </a:r>
            <a:br>
              <a:rPr lang="en-US" sz="2400" b="1" dirty="0" smtClean="0">
                <a:latin typeface="Bell MT" pitchFamily="18" charset="0"/>
              </a:rPr>
            </a:br>
            <a:r>
              <a:rPr lang="en-US" sz="2400" b="1" dirty="0" smtClean="0">
                <a:latin typeface="Bell MT" pitchFamily="18" charset="0"/>
              </a:rPr>
              <a:t/>
            </a:r>
            <a:br>
              <a:rPr lang="en-US" sz="2400" b="1" dirty="0" smtClean="0">
                <a:latin typeface="Bell MT" pitchFamily="18" charset="0"/>
              </a:rPr>
            </a:br>
            <a:r>
              <a:rPr lang="en-US" sz="2400" b="1" dirty="0" smtClean="0">
                <a:latin typeface="Bell MT" pitchFamily="18" charset="0"/>
              </a:rPr>
              <a:t>		T	F	I</a:t>
            </a:r>
            <a:br>
              <a:rPr lang="en-US" sz="2400" b="1" dirty="0" smtClean="0">
                <a:latin typeface="Bell MT" pitchFamily="18" charset="0"/>
              </a:rPr>
            </a:br>
            <a:r>
              <a:rPr lang="en-US" sz="2400" b="1" dirty="0" smtClean="0">
                <a:latin typeface="Bell MT" pitchFamily="18" charset="0"/>
              </a:rPr>
              <a:t>A. The skier has completed a successful run in competition.</a:t>
            </a:r>
            <a:br>
              <a:rPr lang="en-US" sz="2400" b="1" dirty="0" smtClean="0">
                <a:latin typeface="Bell MT" pitchFamily="18" charset="0"/>
              </a:rPr>
            </a:br>
            <a:r>
              <a:rPr lang="en-US" sz="2400" b="1" dirty="0" smtClean="0">
                <a:latin typeface="Bell MT" pitchFamily="18" charset="0"/>
              </a:rPr>
              <a:t>B. A cloud of snow was left in the skier’s trail.</a:t>
            </a:r>
            <a:br>
              <a:rPr lang="en-US" sz="2400" b="1" dirty="0" smtClean="0">
                <a:latin typeface="Bell MT" pitchFamily="18" charset="0"/>
              </a:rPr>
            </a:br>
            <a:r>
              <a:rPr lang="en-US" sz="2400" b="1" dirty="0" smtClean="0">
                <a:latin typeface="Bell MT" pitchFamily="18" charset="0"/>
              </a:rPr>
              <a:t>C. The skier got off to a fast start.</a:t>
            </a:r>
            <a:br>
              <a:rPr lang="en-US" sz="2400" b="1" dirty="0" smtClean="0">
                <a:latin typeface="Bell MT" pitchFamily="18" charset="0"/>
              </a:rPr>
            </a:br>
            <a:r>
              <a:rPr lang="en-US" sz="2400" b="1" dirty="0" smtClean="0">
                <a:latin typeface="Bell MT" pitchFamily="18" charset="0"/>
              </a:rPr>
              <a:t>D. The skier kept her knees straight and her body erect.</a:t>
            </a:r>
            <a:endParaRPr lang="en-US" sz="2400" b="1" dirty="0">
              <a:latin typeface="Bell MT"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normAutofit fontScale="90000"/>
          </a:bodyPr>
          <a:lstStyle/>
          <a:p>
            <a:pPr algn="l"/>
            <a:r>
              <a:rPr lang="en-US" dirty="0" smtClean="0"/>
              <a:t>Answers </a:t>
            </a:r>
            <a:br>
              <a:rPr lang="en-US" dirty="0" smtClean="0"/>
            </a:br>
            <a:r>
              <a:rPr lang="en-US" dirty="0" smtClean="0"/>
              <a:t>Oct </a:t>
            </a:r>
            <a:r>
              <a:rPr lang="en-US" dirty="0" smtClean="0"/>
              <a:t>31</a:t>
            </a:r>
            <a:r>
              <a:rPr lang="en-US" baseline="30000" dirty="0" smtClean="0"/>
              <a:t/>
            </a:r>
            <a:br>
              <a:rPr lang="en-US" baseline="30000" dirty="0" smtClean="0"/>
            </a:br>
            <a:r>
              <a:rPr lang="en-US" baseline="30000" dirty="0" smtClean="0"/>
              <a:t/>
            </a:r>
            <a:br>
              <a:rPr lang="en-US" baseline="30000" dirty="0" smtClean="0"/>
            </a:br>
            <a:r>
              <a:rPr lang="en-US" baseline="30000" dirty="0" smtClean="0"/>
              <a:t>A. I</a:t>
            </a:r>
            <a:br>
              <a:rPr lang="en-US" baseline="30000" dirty="0" smtClean="0"/>
            </a:br>
            <a:r>
              <a:rPr lang="en-US" baseline="30000" dirty="0" smtClean="0"/>
              <a:t>B. T</a:t>
            </a:r>
            <a:br>
              <a:rPr lang="en-US" baseline="30000" dirty="0" smtClean="0"/>
            </a:br>
            <a:r>
              <a:rPr lang="en-US" baseline="30000" dirty="0" smtClean="0"/>
              <a:t>C. T</a:t>
            </a:r>
            <a:br>
              <a:rPr lang="en-US" baseline="30000" dirty="0" smtClean="0"/>
            </a:br>
            <a:r>
              <a:rPr lang="en-US" baseline="30000" dirty="0" smtClean="0"/>
              <a:t>D. F.</a:t>
            </a:r>
            <a:br>
              <a:rPr lang="en-US" baseline="30000" dirty="0" smtClean="0"/>
            </a:br>
            <a:r>
              <a:rPr lang="en-US" baseline="30000" dirty="0" smtClean="0"/>
              <a:t/>
            </a:r>
            <a:br>
              <a:rPr lang="en-US" baseline="30000"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Autofit/>
          </a:bodyPr>
          <a:lstStyle/>
          <a:p>
            <a:pPr algn="l"/>
            <a:r>
              <a:rPr lang="en-US" sz="2400" dirty="0" smtClean="0"/>
              <a:t>	Friday </a:t>
            </a:r>
            <a:r>
              <a:rPr lang="en-US" sz="2400" dirty="0" smtClean="0"/>
              <a:t>Nov. 1, 2013</a:t>
            </a:r>
            <a:r>
              <a:rPr lang="en-US" sz="2400" dirty="0" smtClean="0"/>
              <a:t/>
            </a:r>
            <a:br>
              <a:rPr lang="en-US" sz="2400" dirty="0" smtClean="0"/>
            </a:br>
            <a:r>
              <a:rPr lang="en-US" sz="2400" dirty="0" smtClean="0"/>
              <a:t>	The famous Swedish singer Jenny Lind once visited a home for the blind in Manchester, England. At first, she spent time just talking to the people, who had no idea who this kind lady was. After a while she asked them if they would like her to sing some of their favorite songs. As Lind sang the songs they knew and loved, they were deeply moved by her exquisite voice so filled with feeling.</a:t>
            </a:r>
            <a:br>
              <a:rPr lang="en-US" sz="2400" dirty="0" smtClean="0"/>
            </a:br>
            <a:r>
              <a:rPr lang="en-US" sz="2400" dirty="0" smtClean="0"/>
              <a:t>	“This must be Jenny Lind, ‘the Swedish Nightingale’,” they whispered to one another excitedly.</a:t>
            </a:r>
            <a:br>
              <a:rPr lang="en-US" sz="2400" dirty="0" smtClean="0"/>
            </a:br>
            <a:r>
              <a:rPr lang="en-US" sz="2400" dirty="0" smtClean="0"/>
              <a:t/>
            </a:r>
            <a:br>
              <a:rPr lang="en-US" sz="2400" dirty="0" smtClean="0"/>
            </a:br>
            <a:r>
              <a:rPr lang="en-US" sz="2400" dirty="0" smtClean="0"/>
              <a:t>		T	F	I</a:t>
            </a:r>
            <a:br>
              <a:rPr lang="en-US" sz="2400" dirty="0" smtClean="0"/>
            </a:br>
            <a:r>
              <a:rPr lang="en-US" sz="2400" dirty="0" smtClean="0"/>
              <a:t>A. Jenny spent time talking to people at the home for the blind.</a:t>
            </a:r>
            <a:br>
              <a:rPr lang="en-US" sz="2400" dirty="0" smtClean="0"/>
            </a:br>
            <a:r>
              <a:rPr lang="en-US" sz="2400" dirty="0" smtClean="0"/>
              <a:t>B. The blind people knew that a voice of such superb quality must belong to a famous artist.</a:t>
            </a:r>
            <a:br>
              <a:rPr lang="en-US" sz="2400" dirty="0" smtClean="0"/>
            </a:br>
            <a:r>
              <a:rPr lang="en-US" sz="2400" dirty="0" smtClean="0"/>
              <a:t>C. Jenny Lind sang the songs the blind people knew and loved.</a:t>
            </a:r>
            <a:br>
              <a:rPr lang="en-US" sz="2400" dirty="0" smtClean="0"/>
            </a:br>
            <a:r>
              <a:rPr lang="en-US" sz="2400" dirty="0" smtClean="0"/>
              <a:t>D. Jenny Lind came from Sweden.</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83162"/>
          </a:xfrm>
        </p:spPr>
        <p:txBody>
          <a:bodyPr>
            <a:normAutofit/>
          </a:bodyPr>
          <a:lstStyle/>
          <a:p>
            <a:pPr algn="l"/>
            <a:r>
              <a:rPr lang="en-US" dirty="0" smtClean="0"/>
              <a:t>Answers</a:t>
            </a:r>
            <a:br>
              <a:rPr lang="en-US" dirty="0" smtClean="0"/>
            </a:br>
            <a:r>
              <a:rPr lang="en-US" dirty="0" smtClean="0"/>
              <a:t>Nov. 1</a:t>
            </a:r>
            <a:r>
              <a:rPr lang="en-US" dirty="0" smtClean="0"/>
              <a:t/>
            </a:r>
            <a:br>
              <a:rPr lang="en-US" dirty="0" smtClean="0"/>
            </a:br>
            <a:r>
              <a:rPr lang="en-US" dirty="0" smtClean="0"/>
              <a:t>A. T</a:t>
            </a:r>
            <a:br>
              <a:rPr lang="en-US" dirty="0" smtClean="0"/>
            </a:br>
            <a:r>
              <a:rPr lang="en-US" dirty="0" smtClean="0"/>
              <a:t>B. I</a:t>
            </a:r>
            <a:br>
              <a:rPr lang="en-US" dirty="0" smtClean="0"/>
            </a:br>
            <a:r>
              <a:rPr lang="en-US" dirty="0" smtClean="0"/>
              <a:t>C. T</a:t>
            </a:r>
            <a:br>
              <a:rPr lang="en-US" dirty="0" smtClean="0"/>
            </a:br>
            <a:r>
              <a:rPr lang="en-US" dirty="0" smtClean="0"/>
              <a:t>D. T</a:t>
            </a:r>
            <a:br>
              <a:rPr lang="en-US" dirty="0" smtClean="0"/>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oAutofit/>
          </a:bodyPr>
          <a:lstStyle/>
          <a:p>
            <a:pPr algn="l"/>
            <a:r>
              <a:rPr lang="en-US" sz="2400" dirty="0" smtClean="0">
                <a:latin typeface="Times New Roman" pitchFamily="18" charset="0"/>
                <a:cs typeface="Times New Roman" pitchFamily="18" charset="0"/>
              </a:rPr>
              <a:t>Nov. </a:t>
            </a:r>
            <a:r>
              <a:rPr lang="en-US" sz="2400" dirty="0" smtClean="0">
                <a:latin typeface="Times New Roman" pitchFamily="18" charset="0"/>
                <a:cs typeface="Times New Roman" pitchFamily="18" charset="0"/>
              </a:rPr>
              <a:t>4</a:t>
            </a:r>
            <a:r>
              <a:rPr lang="en-US" sz="2400" dirty="0" smtClean="0">
                <a:latin typeface="Times New Roman" pitchFamily="18" charset="0"/>
                <a:cs typeface="Times New Roman" pitchFamily="18" charset="0"/>
              </a:rPr>
              <a:t>, 2013</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Kites have earned a place of honor in military history. They have served many countries well in time of war. During the Russian War in 1855, kites towed torpedoes to their targets. People-lifting kites were employed by the British, the French, and the Russians to spy on their enemies.  Kites excelled in these reconnaissance missions. During World War ll, descending paratroopers landed safely, surrounded  by the protective escort of kites. In the field on communication, kites have given signals or delivered messages. Kites have given noble service above and beyond the call of duty!</a:t>
            </a:r>
            <a:br>
              <a:rPr lang="en-US" sz="2400" dirty="0" smtClean="0">
                <a:latin typeface="Times New Roman" pitchFamily="18" charset="0"/>
                <a:cs typeface="Times New Roman" pitchFamily="18" charset="0"/>
              </a:rPr>
            </a:b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		The paragraph tells mainly-</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 How kites are used in wars.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B. When kites guided torpedoes.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C. How kites are used to spy.</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D. When kites helped paratroopers.</a:t>
            </a:r>
            <a:endParaRPr lang="en-US" sz="2400" dirty="0">
              <a:latin typeface="Times New Roman" pitchFamily="18" charset="0"/>
              <a:cs typeface="Times New Roman" pitchFamily="18" charset="0"/>
            </a:endParaRPr>
          </a:p>
        </p:txBody>
      </p:sp>
      <p:pic>
        <p:nvPicPr>
          <p:cNvPr id="4" name="Picture 3" descr="imagesCAEVUKNV.jpg"/>
          <p:cNvPicPr>
            <a:picLocks noChangeAspect="1"/>
          </p:cNvPicPr>
          <p:nvPr/>
        </p:nvPicPr>
        <p:blipFill>
          <a:blip r:embed="rId2" cstate="print"/>
          <a:stretch>
            <a:fillRect/>
          </a:stretch>
        </p:blipFill>
        <p:spPr>
          <a:xfrm rot="20661448">
            <a:off x="6289662" y="4007190"/>
            <a:ext cx="2347099" cy="2324089"/>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Nov. </a:t>
            </a:r>
            <a:r>
              <a:rPr lang="en-US" dirty="0" smtClean="0"/>
              <a:t>4</a:t>
            </a:r>
            <a:r>
              <a:rPr lang="en-US" dirty="0" smtClean="0"/>
              <a:t>, 2013</a:t>
            </a:r>
            <a:endParaRPr lang="en-US" dirty="0"/>
          </a:p>
        </p:txBody>
      </p:sp>
      <p:sp>
        <p:nvSpPr>
          <p:cNvPr id="3" name="Rectangle 2"/>
          <p:cNvSpPr/>
          <p:nvPr/>
        </p:nvSpPr>
        <p:spPr>
          <a:xfrm>
            <a:off x="1066800" y="1447800"/>
            <a:ext cx="6400800" cy="2246769"/>
          </a:xfrm>
          <a:prstGeom prst="rect">
            <a:avLst/>
          </a:prstGeom>
        </p:spPr>
        <p:txBody>
          <a:bodyPr wrap="square">
            <a:spAutoFit/>
          </a:bodyPr>
          <a:lstStyle/>
          <a:p>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The paragraph tells mainly-</a:t>
            </a:r>
            <a:br>
              <a:rPr lang="en-US" sz="2800" dirty="0" smtClean="0">
                <a:latin typeface="Times New Roman" pitchFamily="18" charset="0"/>
                <a:cs typeface="Times New Roman" pitchFamily="18" charset="0"/>
              </a:rPr>
            </a:br>
            <a:r>
              <a:rPr lang="en-US" sz="2800" u="sng" dirty="0" smtClean="0">
                <a:latin typeface="Times New Roman" pitchFamily="18" charset="0"/>
                <a:cs typeface="Times New Roman" pitchFamily="18" charset="0"/>
              </a:rPr>
              <a:t>A. How kites are used in wars.</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B. When kites guided torpedoes.</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C. How kites are used to spy.</a:t>
            </a:r>
            <a:br>
              <a:rPr lang="en-US"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D. When kites helped paratroopers.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pPr>
              <a:buNone/>
            </a:pPr>
            <a:r>
              <a:rPr lang="en-US" dirty="0" smtClean="0"/>
              <a:t>Oct. 23, 2013</a:t>
            </a:r>
          </a:p>
          <a:p>
            <a:pPr>
              <a:buNone/>
            </a:pPr>
            <a:r>
              <a:rPr lang="en-US" dirty="0" smtClean="0"/>
              <a:t>		Insects may someday help solve the problem of food shortages around the world. They are an excellent source of protein, which is one of the main nutrients in our diets. Locusts have more protein in them than beef, as do termites and houseflies. The hard shells that some insects have is also high in roughage (fiber) needed by our bodies. Baby bees, caterpillars, crickets, beetles, and a type of mosquito are now being eaten in various parts of the world, such as Australia, South America, and Asia.</a:t>
            </a:r>
          </a:p>
          <a:p>
            <a:pPr>
              <a:buNone/>
            </a:pPr>
            <a:r>
              <a:rPr lang="en-US" dirty="0" smtClean="0"/>
              <a:t>The paragraph tells mainly:</a:t>
            </a:r>
          </a:p>
          <a:p>
            <a:pPr marL="514350" indent="-514350">
              <a:buAutoNum type="alphaUcPeriod"/>
            </a:pPr>
            <a:r>
              <a:rPr lang="en-US" dirty="0" smtClean="0"/>
              <a:t>What a main nutrient in our diet is.</a:t>
            </a:r>
          </a:p>
          <a:p>
            <a:pPr marL="514350" indent="-514350">
              <a:buAutoNum type="alphaUcPeriod"/>
            </a:pPr>
            <a:r>
              <a:rPr lang="en-US" dirty="0" smtClean="0"/>
              <a:t>Where insects are used for food.</a:t>
            </a:r>
          </a:p>
          <a:p>
            <a:pPr marL="514350" indent="-514350">
              <a:buAutoNum type="alphaUcPeriod"/>
            </a:pPr>
            <a:r>
              <a:rPr lang="en-US" dirty="0" smtClean="0"/>
              <a:t>Why insects could solve the food shortage.</a:t>
            </a:r>
          </a:p>
          <a:p>
            <a:pPr marL="514350" indent="-514350">
              <a:buAutoNum type="alphaUcPeriod"/>
            </a:pPr>
            <a:r>
              <a:rPr lang="en-US" dirty="0" smtClean="0"/>
              <a:t>Which insects have the most protein.</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pPr algn="l"/>
            <a:r>
              <a:rPr lang="en-US" sz="2400" dirty="0" smtClean="0">
                <a:latin typeface="Times New Roman" pitchFamily="18" charset="0"/>
                <a:cs typeface="Times New Roman" pitchFamily="18" charset="0"/>
              </a:rPr>
              <a:t>Nov. </a:t>
            </a:r>
            <a:r>
              <a:rPr lang="en-US" sz="2400" dirty="0" smtClean="0">
                <a:latin typeface="Times New Roman" pitchFamily="18" charset="0"/>
                <a:cs typeface="Times New Roman" pitchFamily="18" charset="0"/>
              </a:rPr>
              <a:t>5</a:t>
            </a:r>
            <a:r>
              <a:rPr lang="en-US" sz="2400" dirty="0" smtClean="0">
                <a:latin typeface="Times New Roman" pitchFamily="18" charset="0"/>
                <a:cs typeface="Times New Roman" pitchFamily="18" charset="0"/>
              </a:rPr>
              <a:t>, 2013</a:t>
            </a: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	Sound cannot travel in a vacuum. It must have some medium through which it can pass, such as liquid, solid, or gas. Sound travels through dry air at about seven hundred miles per hour. This is about the speed of a bullet fired from a rifle. Sound travels about four times this speed through water. Sound can travel even faster through the ground than through the air. This explains why Native Americans of old would put their ears to the ground in order to hear approaching buffalo or horses. In general, most liquids and solids transmit sound at a faster rate than air does.</a:t>
            </a:r>
            <a:br>
              <a:rPr lang="en-US" sz="2400" dirty="0" smtClean="0">
                <a:latin typeface="Times New Roman" pitchFamily="18" charset="0"/>
                <a:cs typeface="Times New Roman" pitchFamily="18" charset="0"/>
              </a:rPr>
            </a:b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		The paragraph tells mainly-</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 How fast sound travels through water.</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B. Why Native Americans put their ears to the grounds.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C. How quickly solids transmit sounds.</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D. How quickly sounds travel in different mediums.</a:t>
            </a:r>
            <a:endParaRPr lang="en-US" sz="2400" dirty="0">
              <a:latin typeface="Times New Roman" pitchFamily="18" charset="0"/>
              <a:cs typeface="Times New Roman" pitchFamily="18" charset="0"/>
            </a:endParaRPr>
          </a:p>
        </p:txBody>
      </p:sp>
      <p:pic>
        <p:nvPicPr>
          <p:cNvPr id="4" name="Picture 3" descr="imagesCAPXD42S.jpg"/>
          <p:cNvPicPr>
            <a:picLocks noChangeAspect="1"/>
          </p:cNvPicPr>
          <p:nvPr/>
        </p:nvPicPr>
        <p:blipFill>
          <a:blip r:embed="rId2" cstate="print"/>
          <a:stretch>
            <a:fillRect/>
          </a:stretch>
        </p:blipFill>
        <p:spPr>
          <a:xfrm rot="20680576">
            <a:off x="7272247" y="3904886"/>
            <a:ext cx="1600200" cy="2270369"/>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143000"/>
          </a:xfrm>
        </p:spPr>
        <p:txBody>
          <a:bodyPr>
            <a:normAutofit fontScale="90000"/>
          </a:bodyPr>
          <a:lstStyle/>
          <a:p>
            <a:pPr algn="l"/>
            <a:r>
              <a:rPr lang="en-US" dirty="0" smtClean="0">
                <a:latin typeface="Times New Roman" pitchFamily="18" charset="0"/>
                <a:cs typeface="Times New Roman" pitchFamily="18" charset="0"/>
              </a:rPr>
              <a:t>Nov. </a:t>
            </a:r>
            <a:r>
              <a:rPr lang="en-US" dirty="0" smtClean="0">
                <a:latin typeface="Times New Roman" pitchFamily="18" charset="0"/>
                <a:cs typeface="Times New Roman" pitchFamily="18" charset="0"/>
              </a:rPr>
              <a:t>5, </a:t>
            </a:r>
            <a:r>
              <a:rPr lang="en-US" dirty="0" smtClean="0">
                <a:latin typeface="Times New Roman" pitchFamily="18" charset="0"/>
                <a:cs typeface="Times New Roman" pitchFamily="18" charset="0"/>
              </a:rPr>
              <a:t>2013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paragraph tells mainly-</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A. How fast sound travels through water.</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B. Why Native Americans put their ears to the grounds.</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C. How quickly solids transmit sounds.</a:t>
            </a:r>
            <a:br>
              <a:rPr lang="en-US" dirty="0" smtClean="0">
                <a:latin typeface="Times New Roman" pitchFamily="18" charset="0"/>
                <a:cs typeface="Times New Roman" pitchFamily="18" charset="0"/>
              </a:rPr>
            </a:br>
            <a:r>
              <a:rPr lang="en-US" u="sng" dirty="0" smtClean="0">
                <a:latin typeface="Times New Roman" pitchFamily="18" charset="0"/>
                <a:cs typeface="Times New Roman" pitchFamily="18" charset="0"/>
              </a:rPr>
              <a:t>D. How quickly sounds travel in different mediums.</a:t>
            </a:r>
            <a:endParaRPr lang="en-US"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Answers Oct. 23, 2013</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The paragraph tells mainly:</a:t>
            </a:r>
          </a:p>
          <a:p>
            <a:pPr marL="514350" indent="-514350">
              <a:buAutoNum type="alphaUcPeriod"/>
            </a:pPr>
            <a:r>
              <a:rPr lang="en-US" dirty="0" smtClean="0"/>
              <a:t>What a main nutrient in our diet is.</a:t>
            </a:r>
          </a:p>
          <a:p>
            <a:pPr marL="514350" indent="-514350">
              <a:buAutoNum type="alphaUcPeriod"/>
            </a:pPr>
            <a:r>
              <a:rPr lang="en-US" dirty="0" smtClean="0"/>
              <a:t>Where insects are used for food.</a:t>
            </a:r>
          </a:p>
          <a:p>
            <a:pPr marL="514350" indent="-514350">
              <a:buAutoNum type="alphaUcPeriod"/>
            </a:pPr>
            <a:r>
              <a:rPr lang="en-US" u="sng" dirty="0" smtClean="0"/>
              <a:t>Why insects could solve the food shortage.</a:t>
            </a:r>
          </a:p>
          <a:p>
            <a:pPr marL="514350" indent="-514350">
              <a:buAutoNum type="alphaUcPeriod"/>
            </a:pPr>
            <a:r>
              <a:rPr lang="en-US" dirty="0" smtClean="0"/>
              <a:t>Which insects have the most protein.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858000"/>
          </a:xfrm>
        </p:spPr>
        <p:txBody>
          <a:bodyPr>
            <a:normAutofit/>
          </a:bodyPr>
          <a:lstStyle/>
          <a:p>
            <a:pPr>
              <a:buNone/>
            </a:pPr>
            <a:r>
              <a:rPr lang="en-US" dirty="0" smtClean="0"/>
              <a:t>Oct. 24, 2013</a:t>
            </a:r>
          </a:p>
          <a:p>
            <a:pPr>
              <a:buNone/>
            </a:pPr>
            <a:r>
              <a:rPr lang="en-US" sz="2400" dirty="0" smtClean="0"/>
              <a:t>		Some clever methods have been used to change the behavior of animals. When cats at a New York aquarium tried to catch fish some years ago, they were given an eel to play with. However, it was an electric eel, and one touch of the paw gave the cats a shock that reform them at once! Even insect behavior has been changed. A movie director couldn’t get crickets to jump on command during the filming of a picture. A sack of Mexican jumping beans was placed among those crickets. Very soon the crickets were jumping merrily along with the amazing beans!</a:t>
            </a:r>
          </a:p>
          <a:p>
            <a:pPr>
              <a:buNone/>
            </a:pPr>
            <a:r>
              <a:rPr lang="en-US" sz="2400" dirty="0" smtClean="0"/>
              <a:t>The paragraph tells mainly:</a:t>
            </a:r>
          </a:p>
          <a:p>
            <a:pPr marL="457200" indent="-457200">
              <a:buAutoNum type="alphaUcPeriod"/>
            </a:pPr>
            <a:r>
              <a:rPr lang="en-US" sz="2400" dirty="0" smtClean="0"/>
              <a:t>Why cats are afraid of electric eels.</a:t>
            </a:r>
          </a:p>
          <a:p>
            <a:pPr marL="457200" indent="-457200">
              <a:buAutoNum type="alphaUcPeriod"/>
            </a:pPr>
            <a:r>
              <a:rPr lang="en-US" sz="2400" dirty="0" smtClean="0"/>
              <a:t>How the jumping heights of crickets can be changed.</a:t>
            </a:r>
          </a:p>
          <a:p>
            <a:pPr marL="457200" indent="-457200">
              <a:buAutoNum type="alphaUcPeriod"/>
            </a:pPr>
            <a:r>
              <a:rPr lang="en-US" sz="2400" dirty="0" smtClean="0"/>
              <a:t>What clever methods are used to change animal behavior.</a:t>
            </a:r>
          </a:p>
          <a:p>
            <a:pPr marL="457200" indent="-457200">
              <a:buAutoNum type="alphaUcPeriod"/>
            </a:pPr>
            <a:r>
              <a:rPr lang="en-US" sz="2400" dirty="0" smtClean="0"/>
              <a:t>What movie directors do to train animals.</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457200" indent="-457200">
              <a:buNone/>
            </a:pPr>
            <a:r>
              <a:rPr lang="en-US" dirty="0" smtClean="0"/>
              <a:t>Oct. 24, 2013 Answers</a:t>
            </a:r>
          </a:p>
          <a:p>
            <a:pPr marL="457200" indent="-457200">
              <a:buAutoNum type="alphaUcPeriod"/>
            </a:pPr>
            <a:r>
              <a:rPr lang="en-US" dirty="0" smtClean="0"/>
              <a:t>Why cats are afraid of electric eels.</a:t>
            </a:r>
          </a:p>
          <a:p>
            <a:pPr marL="457200" indent="-457200">
              <a:buAutoNum type="alphaUcPeriod"/>
            </a:pPr>
            <a:r>
              <a:rPr lang="en-US" dirty="0" smtClean="0"/>
              <a:t>How the jumping heights of crickets can be changed.</a:t>
            </a:r>
          </a:p>
          <a:p>
            <a:pPr marL="457200" indent="-457200">
              <a:buAutoNum type="alphaUcPeriod"/>
            </a:pPr>
            <a:r>
              <a:rPr lang="en-US" u="sng" dirty="0" smtClean="0"/>
              <a:t>What clever methods are used to change animal behavior.</a:t>
            </a:r>
          </a:p>
          <a:p>
            <a:pPr marL="457200" indent="-457200">
              <a:buAutoNum type="alphaUcPeriod"/>
            </a:pPr>
            <a:r>
              <a:rPr lang="en-US" dirty="0" smtClean="0"/>
              <a:t>What movie directors do to train animals.</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pPr algn="l"/>
            <a:r>
              <a:rPr lang="en-US" sz="2800" dirty="0" smtClean="0"/>
              <a:t>Oct. 25 2013</a:t>
            </a:r>
            <a:endParaRPr lang="en-US" sz="2800" dirty="0"/>
          </a:p>
        </p:txBody>
      </p:sp>
      <p:sp>
        <p:nvSpPr>
          <p:cNvPr id="3" name="Content Placeholder 2"/>
          <p:cNvSpPr>
            <a:spLocks noGrp="1"/>
          </p:cNvSpPr>
          <p:nvPr>
            <p:ph idx="1"/>
          </p:nvPr>
        </p:nvSpPr>
        <p:spPr>
          <a:xfrm>
            <a:off x="152400" y="1143000"/>
            <a:ext cx="8991600" cy="5562600"/>
          </a:xfrm>
        </p:spPr>
        <p:txBody>
          <a:bodyPr>
            <a:normAutofit fontScale="70000" lnSpcReduction="20000"/>
          </a:bodyPr>
          <a:lstStyle/>
          <a:p>
            <a:pPr>
              <a:buNone/>
            </a:pPr>
            <a:r>
              <a:rPr lang="en-US" dirty="0" smtClean="0"/>
              <a:t>	There are several key elements that make a great leader in business. First,</a:t>
            </a:r>
          </a:p>
          <a:p>
            <a:pPr>
              <a:buNone/>
            </a:pPr>
            <a:r>
              <a:rPr lang="en-US" dirty="0" smtClean="0"/>
              <a:t>you must have good leadership skills. Good leaders are good listeners and</a:t>
            </a:r>
          </a:p>
          <a:p>
            <a:pPr>
              <a:buNone/>
            </a:pPr>
            <a:r>
              <a:rPr lang="en-US" dirty="0" smtClean="0"/>
              <a:t>have excellent communication skills. They know how to read people and</a:t>
            </a:r>
          </a:p>
          <a:p>
            <a:pPr>
              <a:buNone/>
            </a:pPr>
            <a:r>
              <a:rPr lang="en-US" dirty="0" smtClean="0"/>
              <a:t>inspire them. Also, they must be dedicated to learning their business. The</a:t>
            </a:r>
          </a:p>
          <a:p>
            <a:pPr>
              <a:buNone/>
            </a:pPr>
            <a:r>
              <a:rPr lang="en-US" dirty="0" smtClean="0"/>
              <a:t>best business leaders constantly look for new ways of doing things to gain</a:t>
            </a:r>
          </a:p>
          <a:p>
            <a:pPr>
              <a:buNone/>
            </a:pPr>
            <a:r>
              <a:rPr lang="en-US" dirty="0" smtClean="0"/>
              <a:t>new customers while continuing to maintain their present ones. Third, good</a:t>
            </a:r>
          </a:p>
          <a:p>
            <a:pPr>
              <a:buNone/>
            </a:pPr>
            <a:r>
              <a:rPr lang="en-US" dirty="0" smtClean="0"/>
              <a:t>leaders in business have goals. They know what they want to accomplish and</a:t>
            </a:r>
          </a:p>
          <a:p>
            <a:pPr>
              <a:buNone/>
            </a:pPr>
            <a:r>
              <a:rPr lang="en-US" dirty="0" smtClean="0"/>
              <a:t>how they are going to do it within a specific time frame. Having these key</a:t>
            </a:r>
          </a:p>
          <a:p>
            <a:pPr>
              <a:buNone/>
            </a:pPr>
            <a:r>
              <a:rPr lang="en-US" dirty="0" smtClean="0"/>
              <a:t>elements can make anyone a good business leader.</a:t>
            </a:r>
          </a:p>
          <a:p>
            <a:pPr>
              <a:buNone/>
            </a:pPr>
            <a:endParaRPr lang="en-US" dirty="0" smtClean="0"/>
          </a:p>
          <a:p>
            <a:pPr>
              <a:buNone/>
            </a:pPr>
            <a:r>
              <a:rPr lang="en-US" dirty="0" smtClean="0"/>
              <a:t>Which of the following topics is the best “fit” for this passage?</a:t>
            </a:r>
          </a:p>
          <a:p>
            <a:pPr>
              <a:buNone/>
            </a:pPr>
            <a:r>
              <a:rPr lang="en-US" b="1" dirty="0" smtClean="0"/>
              <a:t>a. business</a:t>
            </a:r>
          </a:p>
          <a:p>
            <a:pPr>
              <a:buNone/>
            </a:pPr>
            <a:r>
              <a:rPr lang="en-US" b="1" dirty="0" smtClean="0"/>
              <a:t>b. leaders</a:t>
            </a:r>
          </a:p>
          <a:p>
            <a:pPr>
              <a:buNone/>
            </a:pPr>
            <a:r>
              <a:rPr lang="en-US" b="1" dirty="0" smtClean="0"/>
              <a:t>c. good business leaders</a:t>
            </a:r>
          </a:p>
          <a:p>
            <a:pPr>
              <a:buNone/>
            </a:pPr>
            <a:r>
              <a:rPr lang="en-US" b="1" dirty="0" smtClean="0"/>
              <a:t>d. leadership</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Oct. 25 Answers</a:t>
            </a:r>
            <a:endParaRPr lang="en-US" dirty="0"/>
          </a:p>
        </p:txBody>
      </p:sp>
      <p:sp>
        <p:nvSpPr>
          <p:cNvPr id="3" name="Content Placeholder 2"/>
          <p:cNvSpPr>
            <a:spLocks noGrp="1"/>
          </p:cNvSpPr>
          <p:nvPr>
            <p:ph idx="1"/>
          </p:nvPr>
        </p:nvSpPr>
        <p:spPr/>
        <p:txBody>
          <a:bodyPr/>
          <a:lstStyle/>
          <a:p>
            <a:pPr>
              <a:buNone/>
            </a:pPr>
            <a:r>
              <a:rPr lang="en-US" dirty="0" smtClean="0"/>
              <a:t>Which of the following topics is the best “fit” for this passage?</a:t>
            </a:r>
          </a:p>
          <a:p>
            <a:pPr>
              <a:buNone/>
            </a:pPr>
            <a:r>
              <a:rPr lang="en-US" b="1" dirty="0" smtClean="0"/>
              <a:t>a. business</a:t>
            </a:r>
          </a:p>
          <a:p>
            <a:pPr>
              <a:buNone/>
            </a:pPr>
            <a:r>
              <a:rPr lang="en-US" b="1" dirty="0" smtClean="0"/>
              <a:t>b. leaders</a:t>
            </a:r>
          </a:p>
          <a:p>
            <a:pPr>
              <a:buNone/>
            </a:pPr>
            <a:r>
              <a:rPr lang="en-US" b="1" u="sng" dirty="0" smtClean="0"/>
              <a:t>c. good business leaders</a:t>
            </a:r>
          </a:p>
          <a:p>
            <a:pPr>
              <a:buNone/>
            </a:pPr>
            <a:r>
              <a:rPr lang="en-US" b="1" dirty="0" smtClean="0"/>
              <a:t>d. leadership</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r>
              <a:rPr lang="en-US" sz="3200" b="1" dirty="0" smtClean="0"/>
              <a:t>Oct. 28</a:t>
            </a:r>
            <a:br>
              <a:rPr lang="en-US" sz="3200" b="1" dirty="0" smtClean="0"/>
            </a:br>
            <a:r>
              <a:rPr lang="en-US" sz="3200" b="1" dirty="0" smtClean="0"/>
              <a:t>Identify the following figurative language from </a:t>
            </a:r>
            <a:r>
              <a:rPr lang="en-US" sz="3200" b="1" i="1" dirty="0" smtClean="0"/>
              <a:t>The House of the Scorpion</a:t>
            </a:r>
            <a:r>
              <a:rPr lang="en-US" sz="3200" b="1" dirty="0" smtClean="0"/>
              <a:t>:</a:t>
            </a:r>
            <a:r>
              <a:rPr lang="en-US" sz="3200" dirty="0" smtClean="0"/>
              <a:t/>
            </a:r>
            <a:br>
              <a:rPr lang="en-US" sz="3200" dirty="0" smtClean="0"/>
            </a:br>
            <a:endParaRPr lang="en-US" sz="3200" dirty="0"/>
          </a:p>
        </p:txBody>
      </p:sp>
      <p:sp>
        <p:nvSpPr>
          <p:cNvPr id="3" name="Content Placeholder 2"/>
          <p:cNvSpPr>
            <a:spLocks noGrp="1"/>
          </p:cNvSpPr>
          <p:nvPr>
            <p:ph idx="1"/>
          </p:nvPr>
        </p:nvSpPr>
        <p:spPr/>
        <p:txBody>
          <a:bodyPr>
            <a:normAutofit fontScale="70000" lnSpcReduction="20000"/>
          </a:bodyPr>
          <a:lstStyle/>
          <a:p>
            <a:pPr marL="514350" lvl="0" indent="-514350">
              <a:buFont typeface="+mj-lt"/>
              <a:buAutoNum type="arabicPeriod"/>
            </a:pPr>
            <a:r>
              <a:rPr lang="en-US" dirty="0" smtClean="0"/>
              <a:t>“The bones were his dolls.”        a.   simile     b.    idiom     c. metaphor      d.  allusion</a:t>
            </a:r>
          </a:p>
          <a:p>
            <a:pPr marL="514350" indent="-514350">
              <a:buFont typeface="+mj-lt"/>
              <a:buAutoNum type="arabicPeriod"/>
            </a:pPr>
            <a:endParaRPr lang="en-US" dirty="0" smtClean="0"/>
          </a:p>
          <a:p>
            <a:pPr marL="514350" lvl="0" indent="-514350">
              <a:buFont typeface="+mj-lt"/>
              <a:buAutoNum type="arabicPeriod"/>
            </a:pPr>
            <a:r>
              <a:rPr lang="en-US" dirty="0" smtClean="0"/>
              <a:t>“The </a:t>
            </a:r>
            <a:r>
              <a:rPr lang="en-US" dirty="0" err="1" smtClean="0"/>
              <a:t>chupacabras</a:t>
            </a:r>
            <a:r>
              <a:rPr lang="en-US" dirty="0" smtClean="0"/>
              <a:t>, who came out after dark and sucked your juices and left you to dry like an old cantaloupe skin!”    a.   metaphor     b.   personification    c. idiom      d. simile   </a:t>
            </a:r>
          </a:p>
          <a:p>
            <a:pPr marL="514350" indent="-514350">
              <a:buFont typeface="+mj-lt"/>
              <a:buAutoNum type="arabicPeriod"/>
            </a:pPr>
            <a:endParaRPr lang="en-US" dirty="0" smtClean="0"/>
          </a:p>
          <a:p>
            <a:pPr marL="514350" lvl="0" indent="-514350">
              <a:buFont typeface="+mj-lt"/>
              <a:buAutoNum type="arabicPeriod"/>
            </a:pPr>
            <a:r>
              <a:rPr lang="en-US" dirty="0" smtClean="0"/>
              <a:t>“Whenever he was hurt or angry or sad, the feelings stuck their claws into him until they were ready to let go.”   a. personification  b.   idiom     c.   metaphor      d. simile</a:t>
            </a:r>
          </a:p>
          <a:p>
            <a:pPr marL="514350" indent="-514350">
              <a:buFont typeface="+mj-lt"/>
              <a:buAutoNum type="arabicPeriod"/>
            </a:pPr>
            <a:endParaRPr lang="en-US" dirty="0" smtClean="0"/>
          </a:p>
          <a:p>
            <a:pPr marL="514350" lvl="0" indent="-514350">
              <a:buFont typeface="+mj-lt"/>
              <a:buAutoNum type="arabicPeriod"/>
            </a:pPr>
            <a:r>
              <a:rPr lang="en-US" dirty="0" smtClean="0"/>
              <a:t>“…, but I know you’re a copy of him. It’s like the old vulture was being given a second chance.”       a.     metaphor         b.     simile        c.   hyperbole           d.    idiom</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Oct 28 Answers</a:t>
            </a:r>
            <a:endParaRPr lang="en-US" dirty="0"/>
          </a:p>
        </p:txBody>
      </p:sp>
      <p:sp>
        <p:nvSpPr>
          <p:cNvPr id="3" name="Content Placeholder 2"/>
          <p:cNvSpPr>
            <a:spLocks noGrp="1"/>
          </p:cNvSpPr>
          <p:nvPr>
            <p:ph idx="1"/>
          </p:nvPr>
        </p:nvSpPr>
        <p:spPr/>
        <p:txBody>
          <a:bodyPr>
            <a:normAutofit fontScale="70000" lnSpcReduction="20000"/>
          </a:bodyPr>
          <a:lstStyle/>
          <a:p>
            <a:pPr marL="514350" lvl="0" indent="-514350">
              <a:buFont typeface="+mj-lt"/>
              <a:buAutoNum type="arabicPeriod"/>
            </a:pPr>
            <a:r>
              <a:rPr lang="en-US" dirty="0" smtClean="0"/>
              <a:t>“The bones were his dolls.”        					a.   simile     b.    idiom     </a:t>
            </a:r>
            <a:r>
              <a:rPr lang="en-US" b="1" u="sng" dirty="0" smtClean="0"/>
              <a:t>c. metaphor      </a:t>
            </a:r>
            <a:r>
              <a:rPr lang="en-US" dirty="0" smtClean="0"/>
              <a:t>d.  allusion</a:t>
            </a:r>
          </a:p>
          <a:p>
            <a:pPr marL="514350" indent="-514350">
              <a:buFont typeface="+mj-lt"/>
              <a:buAutoNum type="arabicPeriod"/>
            </a:pPr>
            <a:endParaRPr lang="en-US" dirty="0" smtClean="0"/>
          </a:p>
          <a:p>
            <a:pPr marL="514350" lvl="0" indent="-514350">
              <a:buFont typeface="+mj-lt"/>
              <a:buAutoNum type="arabicPeriod"/>
            </a:pPr>
            <a:r>
              <a:rPr lang="en-US" dirty="0" smtClean="0"/>
              <a:t>“The </a:t>
            </a:r>
            <a:r>
              <a:rPr lang="en-US" dirty="0" err="1" smtClean="0"/>
              <a:t>chupacabras</a:t>
            </a:r>
            <a:r>
              <a:rPr lang="en-US" dirty="0" smtClean="0"/>
              <a:t>, who came out after dark and sucked your juices and left you to dry like an old cantaloupe skin!”    a.   metaphor     b.   personification    c. idiom      </a:t>
            </a:r>
            <a:r>
              <a:rPr lang="en-US" b="1" u="sng" dirty="0" smtClean="0"/>
              <a:t>d. simile   </a:t>
            </a:r>
          </a:p>
          <a:p>
            <a:pPr marL="514350" indent="-514350">
              <a:buFont typeface="+mj-lt"/>
              <a:buAutoNum type="arabicPeriod"/>
            </a:pPr>
            <a:endParaRPr lang="en-US" dirty="0" smtClean="0"/>
          </a:p>
          <a:p>
            <a:pPr marL="514350" lvl="0" indent="-514350">
              <a:buFont typeface="+mj-lt"/>
              <a:buAutoNum type="arabicPeriod"/>
            </a:pPr>
            <a:r>
              <a:rPr lang="en-US" dirty="0" smtClean="0"/>
              <a:t>“Whenever he was hurt or angry or sad, the feelings stuck their claws into him until they were ready to let go.”   			</a:t>
            </a:r>
            <a:r>
              <a:rPr lang="en-US" b="1" u="sng" dirty="0" smtClean="0"/>
              <a:t>a. personification     </a:t>
            </a:r>
            <a:r>
              <a:rPr lang="en-US" dirty="0" smtClean="0"/>
              <a:t>b.   idiom     c.   metaphor      d. simile</a:t>
            </a:r>
          </a:p>
          <a:p>
            <a:pPr marL="514350" indent="-514350">
              <a:buFont typeface="+mj-lt"/>
              <a:buAutoNum type="arabicPeriod"/>
            </a:pPr>
            <a:endParaRPr lang="en-US" dirty="0" smtClean="0"/>
          </a:p>
          <a:p>
            <a:pPr marL="514350" lvl="0" indent="-514350">
              <a:buFont typeface="+mj-lt"/>
              <a:buAutoNum type="arabicPeriod"/>
            </a:pPr>
            <a:r>
              <a:rPr lang="en-US" dirty="0" smtClean="0"/>
              <a:t>“…, but I know you’re a copy of him. It’s like the old vulture was being given a second chance.”       </a:t>
            </a:r>
            <a:r>
              <a:rPr lang="en-US" b="1" u="sng" dirty="0" smtClean="0"/>
              <a:t>a.     metaphor         </a:t>
            </a:r>
            <a:r>
              <a:rPr lang="en-US" dirty="0" smtClean="0"/>
              <a:t>b.     simile        c.   hyperbole           d.    idiom</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TotalTime>
  <Words>314</Words>
  <Application>Microsoft Office PowerPoint</Application>
  <PresentationFormat>On-screen Show (4:3)</PresentationFormat>
  <Paragraphs>78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Warm-Ups Main Idea</vt:lpstr>
      <vt:lpstr>Slide 2</vt:lpstr>
      <vt:lpstr>Answers Oct. 23, 2013 </vt:lpstr>
      <vt:lpstr>Slide 4</vt:lpstr>
      <vt:lpstr>Slide 5</vt:lpstr>
      <vt:lpstr>Oct. 25 2013</vt:lpstr>
      <vt:lpstr>Oct. 25 Answers</vt:lpstr>
      <vt:lpstr>Oct. 28 Identify the following figurative language from The House of the Scorpion: </vt:lpstr>
      <vt:lpstr>Oct 28 Answers</vt:lpstr>
      <vt:lpstr>Oct. 29  Laura was writing in her diary when she heard the lookout cry, “Thar she blows!” Laura rushed from her cabin to the ship’s rail. Near the ship a great whale lifted out of the water. Laura gazed in wonder at the huge animal. Usually Laura did not have much to write about in her diary. Today, however, she wrote a description of the whale: “The whale’s head is as big as four whole rooms, and his body as long as our ship.”    T F I A. Laura was in her cabin when the lookout cried out. B. Laura had previously filled her diary with stories just as exciting. C. Laura had never been this close to a large whale before. D. Laura wrote that the whale’s body was as long as the ship.</vt:lpstr>
      <vt:lpstr>Oct. 29 Answers A. T B. F C. I D.T</vt:lpstr>
      <vt:lpstr> Tues. Oct. 30   According to a leading tire manufacturer, to find out whether your car tires have sufficient tread for safety, you can simply insert a U.S. penny into the grooves between treads. To test a regular-tire tread, hold the penny upside down with Lincoln’s head facing you. If the top of Lincoln’s head shows when the penny is inserted in the tread groove, the tread is over worn. Thus the tire is unsafe, so you should buy a new one. In addition, says the tire company such a tire will give poor gas mileage, and you will have to use that penny- plus more- at the gas pump.    T F I A. According to the tire company, there are two reasons for replacing over worn tires. B. The tire manufacturer is telling about the penny test to prevent accidents and to sell more tires. C. If a tread is over worn, Lincoln’s beard disappears in the groove. D. A tire with an over worn tread will give poor gas mileage.</vt:lpstr>
      <vt:lpstr>Oct. 30, 2013 Answers A. T B. I C. F D. T</vt:lpstr>
      <vt:lpstr>Oct 31, 2013  Crack! The gun sounded in the crisp, cold air. Like a bullet, skier number 14 zoomed out of the starting gate, her face set with determination as she attacked the slope with a vengeance. Faster and faster she flew, her body bent low her whip-like turns leaving a cloud of snow in her trail. The crowd cheered as she swooped to a stop at the bottom of the mountain, her breath coming in quick gasps, a smile lighting her flushed face.    T F I A. The skier has completed a successful run in competition. B. A cloud of snow was left in the skier’s trail. C. The skier got off to a fast start. D. The skier kept her knees straight and her body erect.</vt:lpstr>
      <vt:lpstr>Answers  Oct 31  A. I B. T C. T D. F.   </vt:lpstr>
      <vt:lpstr> Friday Nov. 1, 2013  The famous Swedish singer Jenny Lind once visited a home for the blind in Manchester, England. At first, she spent time just talking to the people, who had no idea who this kind lady was. After a while she asked them if they would like her to sing some of their favorite songs. As Lind sang the songs they knew and loved, they were deeply moved by her exquisite voice so filled with feeling.  “This must be Jenny Lind, ‘the Swedish Nightingale’,” they whispered to one another excitedly.    T F I A. Jenny spent time talking to people at the home for the blind. B. The blind people knew that a voice of such superb quality must belong to a famous artist. C. Jenny Lind sang the songs the blind people knew and loved. D. Jenny Lind came from Sweden.</vt:lpstr>
      <vt:lpstr>Answers Nov. 1 A. T B. I C. T D. T </vt:lpstr>
      <vt:lpstr>Nov. 4, 2013  Kites have earned a place of honor in military history. They have served many countries well in time of war. During the Russian War in 1855, kites towed torpedoes to their targets. People-lifting kites were employed by the British, the French, and the Russians to spy on their enemies.  Kites excelled in these reconnaissance missions. During World War ll, descending paratroopers landed safely, surrounded  by the protective escort of kites. In the field on communication, kites have given signals or delivered messages. Kites have given noble service above and beyond the call of duty!    The paragraph tells mainly- A. How kites are used in wars. B. When kites guided torpedoes. C. How kites are used to spy. D. When kites helped paratroopers.</vt:lpstr>
      <vt:lpstr>Nov. 4, 2013</vt:lpstr>
      <vt:lpstr>Nov. 5, 2013  Sound cannot travel in a vacuum. It must have some medium through which it can pass, such as liquid, solid, or gas. Sound travels through dry air at about seven hundred miles per hour. This is about the speed of a bullet fired from a rifle. Sound travels about four times this speed through water. Sound can travel even faster through the ground than through the air. This explains why Native Americans of old would put their ears to the ground in order to hear approaching buffalo or horses. In general, most liquids and solids transmit sound at a faster rate than air does.    The paragraph tells mainly- A. How fast sound travels through water. B. Why Native Americans put their ears to the grounds. C. How quickly solids transmit sounds. D. How quickly sounds travel in different mediums.</vt:lpstr>
      <vt:lpstr>Nov. 5, 2013  The paragraph tells mainly- A. How fast sound travels through water. B. Why Native Americans put their ears to the grounds. C. How quickly solids transmit sounds. D. How quickly sounds travel in different mediums.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Warm-Ups Main Idea</dc:title>
  <dc:creator>ksheffield</dc:creator>
  <cp:lastModifiedBy>ksheffield</cp:lastModifiedBy>
  <cp:revision>55</cp:revision>
  <dcterms:created xsi:type="dcterms:W3CDTF">2012-10-24T11:39:25Z</dcterms:created>
  <dcterms:modified xsi:type="dcterms:W3CDTF">2013-10-29T12:30:12Z</dcterms:modified>
</cp:coreProperties>
</file>