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9" r:id="rId2"/>
    <p:sldId id="270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267" r:id="rId14"/>
    <p:sldId id="265" r:id="rId15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6CE"/>
    <a:srgbClr val="DE8ADE"/>
    <a:srgbClr val="EAB4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E91B6-8CAD-4C66-A427-5318C4E724D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D892A93-6C98-4B3B-929F-95C57BD22FBC}">
      <dgm:prSet/>
      <dgm:spPr>
        <a:solidFill>
          <a:srgbClr val="0070C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metals</a:t>
          </a:r>
        </a:p>
      </dgm:t>
    </dgm:pt>
    <dgm:pt modelId="{4CFE7014-0844-4C97-82CD-16D033070FE1}" type="parTrans" cxnId="{8A51897B-DEEE-4A7A-966E-D570339057FF}">
      <dgm:prSet/>
      <dgm:spPr/>
      <dgm:t>
        <a:bodyPr/>
        <a:lstStyle/>
        <a:p>
          <a:endParaRPr lang="en-US"/>
        </a:p>
      </dgm:t>
    </dgm:pt>
    <dgm:pt modelId="{0241929F-5FAC-4A34-ABEF-99A2F2C71C9F}" type="sibTrans" cxnId="{8A51897B-DEEE-4A7A-966E-D570339057FF}">
      <dgm:prSet/>
      <dgm:spPr/>
      <dgm:t>
        <a:bodyPr/>
        <a:lstStyle/>
        <a:p>
          <a:endParaRPr lang="en-US"/>
        </a:p>
      </dgm:t>
    </dgm:pt>
    <dgm:pt modelId="{AE8D4F3B-10C4-44A7-80F2-5DBE1343B946}">
      <dgm:prSet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nonmetals</a:t>
          </a:r>
        </a:p>
      </dgm:t>
    </dgm:pt>
    <dgm:pt modelId="{AFBA4800-92A1-4413-94E2-CC9FBD533BBB}" type="parTrans" cxnId="{B6B62D89-71EC-4E78-A078-773A069A9CFE}">
      <dgm:prSet/>
      <dgm:spPr/>
      <dgm:t>
        <a:bodyPr/>
        <a:lstStyle/>
        <a:p>
          <a:endParaRPr lang="en-US"/>
        </a:p>
      </dgm:t>
    </dgm:pt>
    <dgm:pt modelId="{CCB3636A-CFDC-419B-BC5B-F5F7F01021AF}" type="sibTrans" cxnId="{B6B62D89-71EC-4E78-A078-773A069A9CFE}">
      <dgm:prSet/>
      <dgm:spPr/>
      <dgm:t>
        <a:bodyPr/>
        <a:lstStyle/>
        <a:p>
          <a:endParaRPr lang="en-US"/>
        </a:p>
      </dgm:t>
    </dgm:pt>
    <dgm:pt modelId="{15AC033A-741A-445B-8FFB-70BA7FF77B5F}" type="pres">
      <dgm:prSet presAssocID="{68AE91B6-8CAD-4C66-A427-5318C4E724DA}" presName="compositeShape" presStyleCnt="0">
        <dgm:presLayoutVars>
          <dgm:chMax val="7"/>
          <dgm:dir/>
          <dgm:resizeHandles val="exact"/>
        </dgm:presLayoutVars>
      </dgm:prSet>
      <dgm:spPr/>
    </dgm:pt>
    <dgm:pt modelId="{54FF65C3-062D-45F8-BBC4-23844B3F87F2}" type="pres">
      <dgm:prSet presAssocID="{AD892A93-6C98-4B3B-929F-95C57BD22FBC}" presName="circ1" presStyleLbl="vennNode1" presStyleIdx="0" presStyleCnt="2" custScaleX="70684" custScaleY="68100" custLinFactNeighborX="242" custLinFactNeighborY="-7295"/>
      <dgm:spPr/>
      <dgm:t>
        <a:bodyPr/>
        <a:lstStyle/>
        <a:p>
          <a:endParaRPr lang="en-US"/>
        </a:p>
      </dgm:t>
    </dgm:pt>
    <dgm:pt modelId="{9EE907CF-6CE9-4696-B98F-8715AAA23C0D}" type="pres">
      <dgm:prSet presAssocID="{AD892A93-6C98-4B3B-929F-95C57BD22F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8EAB5-6223-4A60-934C-37A522BF20F0}" type="pres">
      <dgm:prSet presAssocID="{AE8D4F3B-10C4-44A7-80F2-5DBE1343B946}" presName="circ2" presStyleLbl="vennNode1" presStyleIdx="1" presStyleCnt="2" custScaleX="74938" custScaleY="68100" custLinFactNeighborX="-8365" custLinFactNeighborY="-7295"/>
      <dgm:spPr/>
      <dgm:t>
        <a:bodyPr/>
        <a:lstStyle/>
        <a:p>
          <a:endParaRPr lang="en-US"/>
        </a:p>
      </dgm:t>
    </dgm:pt>
    <dgm:pt modelId="{C8CDBC4B-3340-4C45-9DF6-99CBD2E7073A}" type="pres">
      <dgm:prSet presAssocID="{AE8D4F3B-10C4-44A7-80F2-5DBE1343B94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0E799E-ED56-4AF1-86D6-08A5D5B44EC0}" type="presOf" srcId="{AD892A93-6C98-4B3B-929F-95C57BD22FBC}" destId="{54FF65C3-062D-45F8-BBC4-23844B3F87F2}" srcOrd="0" destOrd="0" presId="urn:microsoft.com/office/officeart/2005/8/layout/venn1"/>
    <dgm:cxn modelId="{342EDC2A-B998-4156-A74D-78E4D97541BD}" type="presOf" srcId="{AE8D4F3B-10C4-44A7-80F2-5DBE1343B946}" destId="{C8CDBC4B-3340-4C45-9DF6-99CBD2E7073A}" srcOrd="1" destOrd="0" presId="urn:microsoft.com/office/officeart/2005/8/layout/venn1"/>
    <dgm:cxn modelId="{AF95E6E4-269C-41D1-9E3C-A945DE2CF568}" type="presOf" srcId="{68AE91B6-8CAD-4C66-A427-5318C4E724DA}" destId="{15AC033A-741A-445B-8FFB-70BA7FF77B5F}" srcOrd="0" destOrd="0" presId="urn:microsoft.com/office/officeart/2005/8/layout/venn1"/>
    <dgm:cxn modelId="{B6B62D89-71EC-4E78-A078-773A069A9CFE}" srcId="{68AE91B6-8CAD-4C66-A427-5318C4E724DA}" destId="{AE8D4F3B-10C4-44A7-80F2-5DBE1343B946}" srcOrd="1" destOrd="0" parTransId="{AFBA4800-92A1-4413-94E2-CC9FBD533BBB}" sibTransId="{CCB3636A-CFDC-419B-BC5B-F5F7F01021AF}"/>
    <dgm:cxn modelId="{F41DC4C5-E4FA-4DE1-90DF-820FD087E28B}" type="presOf" srcId="{AD892A93-6C98-4B3B-929F-95C57BD22FBC}" destId="{9EE907CF-6CE9-4696-B98F-8715AAA23C0D}" srcOrd="1" destOrd="0" presId="urn:microsoft.com/office/officeart/2005/8/layout/venn1"/>
    <dgm:cxn modelId="{8A51897B-DEEE-4A7A-966E-D570339057FF}" srcId="{68AE91B6-8CAD-4C66-A427-5318C4E724DA}" destId="{AD892A93-6C98-4B3B-929F-95C57BD22FBC}" srcOrd="0" destOrd="0" parTransId="{4CFE7014-0844-4C97-82CD-16D033070FE1}" sibTransId="{0241929F-5FAC-4A34-ABEF-99A2F2C71C9F}"/>
    <dgm:cxn modelId="{00C0B014-17DA-4348-87FD-8E0F80C21D08}" type="presOf" srcId="{AE8D4F3B-10C4-44A7-80F2-5DBE1343B946}" destId="{8368EAB5-6223-4A60-934C-37A522BF20F0}" srcOrd="0" destOrd="0" presId="urn:microsoft.com/office/officeart/2005/8/layout/venn1"/>
    <dgm:cxn modelId="{A96F0E85-7100-4D7B-B197-94068B612ECB}" type="presParOf" srcId="{15AC033A-741A-445B-8FFB-70BA7FF77B5F}" destId="{54FF65C3-062D-45F8-BBC4-23844B3F87F2}" srcOrd="0" destOrd="0" presId="urn:microsoft.com/office/officeart/2005/8/layout/venn1"/>
    <dgm:cxn modelId="{503BF7E6-71C1-40F1-9ECE-18F66E32F922}" type="presParOf" srcId="{15AC033A-741A-445B-8FFB-70BA7FF77B5F}" destId="{9EE907CF-6CE9-4696-B98F-8715AAA23C0D}" srcOrd="1" destOrd="0" presId="urn:microsoft.com/office/officeart/2005/8/layout/venn1"/>
    <dgm:cxn modelId="{64A1F46B-767A-4E0B-85D9-2DB34A1019AA}" type="presParOf" srcId="{15AC033A-741A-445B-8FFB-70BA7FF77B5F}" destId="{8368EAB5-6223-4A60-934C-37A522BF20F0}" srcOrd="2" destOrd="0" presId="urn:microsoft.com/office/officeart/2005/8/layout/venn1"/>
    <dgm:cxn modelId="{3B832A16-5FF3-4FBC-A018-0691F89EA559}" type="presParOf" srcId="{15AC033A-741A-445B-8FFB-70BA7FF77B5F}" destId="{C8CDBC4B-3340-4C45-9DF6-99CBD2E7073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F65C3-062D-45F8-BBC4-23844B3F87F2}">
      <dsp:nvSpPr>
        <dsp:cNvPr id="0" name=""/>
        <dsp:cNvSpPr/>
      </dsp:nvSpPr>
      <dsp:spPr>
        <a:xfrm>
          <a:off x="1066819" y="533372"/>
          <a:ext cx="4214908" cy="4060824"/>
        </a:xfrm>
        <a:prstGeom prst="ellipse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metals</a:t>
          </a:r>
        </a:p>
      </dsp:txBody>
      <dsp:txXfrm>
        <a:off x="1655387" y="1012230"/>
        <a:ext cx="2430217" cy="3103107"/>
      </dsp:txXfrm>
    </dsp:sp>
    <dsp:sp modelId="{8368EAB5-6223-4A60-934C-37A522BF20F0}">
      <dsp:nvSpPr>
        <dsp:cNvPr id="0" name=""/>
        <dsp:cNvSpPr/>
      </dsp:nvSpPr>
      <dsp:spPr>
        <a:xfrm>
          <a:off x="4724427" y="533372"/>
          <a:ext cx="4468576" cy="406082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nonmetals</a:t>
          </a:r>
        </a:p>
      </dsp:txBody>
      <dsp:txXfrm>
        <a:off x="5992536" y="1012230"/>
        <a:ext cx="2576476" cy="3103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EE45C-0CAE-4578-84DE-6782AE0A48B5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1C577-8DD6-40B7-A92D-B679979B2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86808-21BE-4952-98D4-E41D496A1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4D4C-4354-4B8B-A972-CDC21CBA8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9198A-BE56-4DEE-A1DB-FD0AB77C0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9B0E2-A1DE-4ED9-BAAA-89BC7D5BD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AD00-969A-4975-AC49-C62AF9789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33851-C142-4974-8A50-999DF7B63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E39D-72A5-4E8C-AD2E-5530381B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A2EBC-FC2B-4849-AD98-DF61927DB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CF8E-890D-4DF8-B54B-5F373073F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AA137-9819-4957-94FE-19041124F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E0A4-29FF-4373-B1BB-CD6E9AF94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0E23-4A34-4ABF-BA99-7DFFD3C1F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9F6DF2-0384-4D4E-8F0D-4E8204F4B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at.org/photo-320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file:///\\HMSS1\users$\ldigby\New%20Folder\alkaliG0507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teachertube.com/viewVideo.php?video_id=41344&amp;title=Alkali_Metals___Brainiac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video.google.com/videoplay?docid=-213426665480139289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cache.eb.com/eb/image?id=93416&amp;rendTypeId=4&amp;imgrefurl=http://lafnlion.stumbleupon.com/review/12605785/&amp;h=450&amp;w=360&amp;sz=16&amp;hl=en&amp;start=8&amp;um=1&amp;tbnid=nen5vAMmy7OvwM:&amp;tbnh=127&amp;tbnw=102&amp;prev=/images?q=computer+chips&amp;svnum=10&amp;um=1&amp;hl=en&amp;safe=active&amp;rlz=1T4SUNA_enUS234US235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YW50F42ss8" TargetMode="External"/><Relationship Id="rId2" Type="http://schemas.openxmlformats.org/officeDocument/2006/relationships/hyperlink" Target="http://www.privatehand.com/flash/elements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GFIvXVMbII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llustrationsof.com/royalty-free-question-clipart-illustration-63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86200"/>
            <a:ext cx="2685142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1"/>
            <a:ext cx="8763000" cy="291465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S8P1f  Recognize there are more than 100 elements and some have similar properties as shown on the periodic table of elements.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EQ</a:t>
            </a:r>
            <a:r>
              <a:rPr lang="en-US" dirty="0" smtClean="0"/>
              <a:t>:  Just WHERE are these elements with </a:t>
            </a:r>
            <a:r>
              <a:rPr lang="en-US" dirty="0" smtClean="0"/>
              <a:t>similar </a:t>
            </a:r>
            <a:r>
              <a:rPr lang="en-US" dirty="0" smtClean="0"/>
              <a:t>properties?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metals ---- nonmetals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lustrous (shiny) 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dull</a:t>
            </a:r>
          </a:p>
        </p:txBody>
      </p:sp>
      <p:pic>
        <p:nvPicPr>
          <p:cNvPr id="9221" name="Picture 10" descr="s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32004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4" descr="03293090097774844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194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conductors of heat and electricity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Poor conductors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(good insulators)</a:t>
            </a:r>
          </a:p>
        </p:txBody>
      </p:sp>
      <p:pic>
        <p:nvPicPr>
          <p:cNvPr id="10245" name="Picture 10" descr="closed_circu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648200"/>
            <a:ext cx="25908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Fi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743200"/>
            <a:ext cx="213360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6" descr="HeatBe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25146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metals ---- nonmetals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Includes the most reactive group (1)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(alkali metals)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Includes the least reactive group (18)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(noble gases) 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70C0"/>
                </a:solidFill>
              </a:rPr>
              <a:t>     *most stable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2293" name="Picture 8" descr="metal0507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40386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533400" y="5791200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4"/>
              </a:rPr>
              <a:t>Brainiac</a:t>
            </a:r>
            <a:r>
              <a:rPr lang="en-US" dirty="0" smtClean="0">
                <a:hlinkClick r:id="rId4"/>
              </a:rPr>
              <a:t> Video (no commercials)</a:t>
            </a:r>
            <a:endParaRPr lang="en-US" dirty="0"/>
          </a:p>
        </p:txBody>
      </p:sp>
      <p:pic>
        <p:nvPicPr>
          <p:cNvPr id="12295" name="Picture 15" descr="I13-14-ne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276600"/>
            <a:ext cx="344328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152400" y="6248400"/>
            <a:ext cx="5032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Backup copy on </a:t>
            </a:r>
            <a:r>
              <a:rPr lang="en-US" dirty="0" err="1" smtClean="0">
                <a:hlinkClick r:id="rId6"/>
              </a:rPr>
              <a:t>teachertube</a:t>
            </a:r>
            <a:r>
              <a:rPr lang="en-US" dirty="0" smtClean="0">
                <a:hlinkClick r:id="rId6"/>
              </a:rPr>
              <a:t>--with commercials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Metalloids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Have some of the properties of metals and  some of the properties of nonmetals</a:t>
            </a:r>
          </a:p>
          <a:p>
            <a:pPr eaLnBrk="1" hangingPunct="1"/>
            <a:r>
              <a:rPr lang="en-US" smtClean="0"/>
              <a:t>Include semiconductors (Used </a:t>
            </a:r>
            <a:r>
              <a:rPr lang="en-US" dirty="0" smtClean="0"/>
              <a:t>in electronics)</a:t>
            </a:r>
          </a:p>
        </p:txBody>
      </p:sp>
      <p:pic>
        <p:nvPicPr>
          <p:cNvPr id="13316" name="Picture 8" descr="semiconductor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429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image%3Fid%3D93416%26rendTypeId%3D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429000"/>
            <a:ext cx="2141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metals ---- nonmetals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Tend to lose electrons (form positive ions +)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41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Tend to gain electrons (form negative ions -)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1269" name="Picture 8" descr="ion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38862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81200"/>
          </a:xfrm>
        </p:spPr>
        <p:txBody>
          <a:bodyPr/>
          <a:lstStyle/>
          <a:p>
            <a:r>
              <a:rPr lang="en-US" dirty="0" smtClean="0"/>
              <a:t>Wake Up!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 along (if you’d like!)</a:t>
            </a:r>
            <a:endParaRPr lang="en-US" dirty="0"/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1143000" y="533400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Song:  Day 3   with the words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8006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Song:  Day 2  with pictures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2672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Song:  Day 1 on the periodic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Where are they located on the Periodic Table of Elements?</a:t>
            </a:r>
          </a:p>
        </p:txBody>
      </p:sp>
      <p:pic>
        <p:nvPicPr>
          <p:cNvPr id="4099" name="Picture 4" descr="periodic%20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0866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0" y="5867400"/>
            <a:ext cx="9313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Look in your </a:t>
            </a:r>
            <a:r>
              <a:rPr lang="en-US" sz="3200" dirty="0" smtClean="0"/>
              <a:t>book (p. 338-339) </a:t>
            </a:r>
            <a:r>
              <a:rPr lang="en-US" sz="3200" dirty="0"/>
              <a:t>for the zigzag line!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7924800" cy="2533650"/>
          </a:xfrm>
        </p:spPr>
        <p:txBody>
          <a:bodyPr/>
          <a:lstStyle/>
          <a:p>
            <a:pPr eaLnBrk="1" hangingPunct="1"/>
            <a:r>
              <a:rPr lang="en-US" dirty="0" smtClean="0"/>
              <a:t>What are the properties of metals, nonmetals, and metalloids?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Use a Venn diagram to </a:t>
            </a:r>
            <a:br>
              <a:rPr lang="en-US" sz="4000" dirty="0" smtClean="0"/>
            </a:br>
            <a:r>
              <a:rPr lang="en-US" sz="4000" dirty="0" smtClean="0"/>
              <a:t>compare their properties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-762000" y="1066800"/>
          <a:ext cx="10744200" cy="599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3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2011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metalloids</a:t>
            </a:r>
          </a:p>
        </p:txBody>
      </p:sp>
      <p:sp>
        <p:nvSpPr>
          <p:cNvPr id="1034" name="Oval 36"/>
          <p:cNvSpPr>
            <a:spLocks noChangeArrowheads="1"/>
          </p:cNvSpPr>
          <p:nvPr/>
        </p:nvSpPr>
        <p:spPr bwMode="auto">
          <a:xfrm>
            <a:off x="3810000" y="2819400"/>
            <a:ext cx="762000" cy="22860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705600" y="4114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3733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4343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2133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2057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29718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5638800"/>
            <a:ext cx="72229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Try it:  Sort your cards into the correct circle.</a:t>
            </a:r>
          </a:p>
          <a:p>
            <a:r>
              <a:rPr lang="en-US" sz="2800" dirty="0" smtClean="0"/>
              <a:t>Use your book (pages 340-341) to help you.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metals ---- nonmetals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038600" cy="4525963"/>
          </a:xfrm>
        </p:spPr>
        <p:txBody>
          <a:bodyPr/>
          <a:lstStyle/>
          <a:p>
            <a:pPr eaLnBrk="1" hangingPunct="1"/>
            <a:r>
              <a:rPr lang="en-US" smtClean="0"/>
              <a:t>Solids at room temp. (except mercury)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Most are gases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5125" name="Picture 14" descr="MixedMetals(mayFran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30480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6" descr="noble%20gases%20ballo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819400"/>
            <a:ext cx="344805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metals ----- nonmetals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higher melting points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lower melting points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6149" name="Picture 10" descr="moltenm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27368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image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438400"/>
            <a:ext cx="30797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metals ---- nonmetals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2672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malleable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(can be pounded &amp; shaped)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</a:t>
            </a:r>
          </a:p>
          <a:p>
            <a:pPr eaLnBrk="1" hangingPunct="1"/>
            <a:r>
              <a:rPr lang="en-US" dirty="0" smtClean="0"/>
              <a:t>harder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brittle (break easily)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Softer than metals</a:t>
            </a:r>
          </a:p>
        </p:txBody>
      </p:sp>
      <p:pic>
        <p:nvPicPr>
          <p:cNvPr id="7173" name="Picture 8" descr="Aerome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124200"/>
            <a:ext cx="2073275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2" descr="sulfu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3528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metals ---- nonmetals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Ductile </a:t>
            </a:r>
          </a:p>
          <a:p>
            <a:pPr eaLnBrk="1" hangingPunct="1">
              <a:buFontTx/>
              <a:buNone/>
            </a:pPr>
            <a:r>
              <a:rPr lang="en-US" smtClean="0"/>
              <a:t>(can be drawn into wire)</a:t>
            </a:r>
          </a:p>
          <a:p>
            <a:pPr eaLnBrk="1" hangingPunct="1"/>
            <a:endParaRPr lang="en-US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ductile</a:t>
            </a:r>
          </a:p>
        </p:txBody>
      </p:sp>
      <p:pic>
        <p:nvPicPr>
          <p:cNvPr id="8197" name="Picture 12" descr="Jacket_Covered_W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19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4" descr="180px-Sulfur_pow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285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S8P1f  Recognize there are more than 100 elements and some have similar properties as shown on the periodic table of elements.   EQ:  Just WHERE are these elements with similar properties?</vt:lpstr>
      <vt:lpstr>Wake Up!  Sing along (if you’d like!)</vt:lpstr>
      <vt:lpstr>Where are they located on the Periodic Table of Elements?</vt:lpstr>
      <vt:lpstr>What are the properties of metals, nonmetals, and metalloids?</vt:lpstr>
      <vt:lpstr>Use a Venn diagram to  compare their properties </vt:lpstr>
      <vt:lpstr>metals ---- nonmetals</vt:lpstr>
      <vt:lpstr>metals ----- nonmetals</vt:lpstr>
      <vt:lpstr>metals ---- nonmetals</vt:lpstr>
      <vt:lpstr>metals ---- nonmetals</vt:lpstr>
      <vt:lpstr>metals ---- nonmetals</vt:lpstr>
      <vt:lpstr>metals ---- nonmetals</vt:lpstr>
      <vt:lpstr>metals ---- nonmetals</vt:lpstr>
      <vt:lpstr>Metalloids</vt:lpstr>
      <vt:lpstr>metals ---- nonmetals</vt:lpstr>
    </vt:vector>
  </TitlesOfParts>
  <Company>DCBOE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characteristics of metal, nonmetals, and metalloids?</dc:title>
  <dc:creator>USER</dc:creator>
  <cp:lastModifiedBy>Lori Digby</cp:lastModifiedBy>
  <cp:revision>117</cp:revision>
  <dcterms:created xsi:type="dcterms:W3CDTF">2007-09-18T15:57:29Z</dcterms:created>
  <dcterms:modified xsi:type="dcterms:W3CDTF">2011-11-28T18:55:54Z</dcterms:modified>
</cp:coreProperties>
</file>