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37"/>
  </p:notesMasterIdLst>
  <p:sldIdLst>
    <p:sldId id="256" r:id="rId2"/>
    <p:sldId id="266" r:id="rId3"/>
    <p:sldId id="267" r:id="rId4"/>
    <p:sldId id="268" r:id="rId5"/>
    <p:sldId id="269" r:id="rId6"/>
    <p:sldId id="270" r:id="rId7"/>
    <p:sldId id="271" r:id="rId8"/>
    <p:sldId id="272" r:id="rId9"/>
    <p:sldId id="258" r:id="rId10"/>
    <p:sldId id="259" r:id="rId11"/>
    <p:sldId id="261" r:id="rId12"/>
    <p:sldId id="260" r:id="rId13"/>
    <p:sldId id="262" r:id="rId14"/>
    <p:sldId id="263" r:id="rId15"/>
    <p:sldId id="264" r:id="rId16"/>
    <p:sldId id="265" r:id="rId17"/>
    <p:sldId id="278" r:id="rId18"/>
    <p:sldId id="275" r:id="rId19"/>
    <p:sldId id="276" r:id="rId20"/>
    <p:sldId id="279" r:id="rId21"/>
    <p:sldId id="277" r:id="rId22"/>
    <p:sldId id="280" r:id="rId23"/>
    <p:sldId id="281" r:id="rId24"/>
    <p:sldId id="282" r:id="rId25"/>
    <p:sldId id="284" r:id="rId26"/>
    <p:sldId id="283" r:id="rId27"/>
    <p:sldId id="286" r:id="rId28"/>
    <p:sldId id="287" r:id="rId29"/>
    <p:sldId id="288" r:id="rId30"/>
    <p:sldId id="289" r:id="rId31"/>
    <p:sldId id="291" r:id="rId32"/>
    <p:sldId id="290" r:id="rId33"/>
    <p:sldId id="292" r:id="rId34"/>
    <p:sldId id="294"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0" autoAdjust="0"/>
    <p:restoredTop sz="94660"/>
  </p:normalViewPr>
  <p:slideViewPr>
    <p:cSldViewPr>
      <p:cViewPr varScale="1">
        <p:scale>
          <a:sx n="69" d="100"/>
          <a:sy n="69" d="100"/>
        </p:scale>
        <p:origin x="-13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C42613-E058-4707-8FE3-F06CB206FC4D}" type="datetimeFigureOut">
              <a:rPr lang="en-US" smtClean="0"/>
              <a:t>2/24/2015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9A9ACF-9659-49BD-8AFE-C7F5F7E17E35}" type="slidenum">
              <a:rPr lang="en-US" smtClean="0"/>
              <a:t>‹#›</a:t>
            </a:fld>
            <a:endParaRPr lang="en-US"/>
          </a:p>
        </p:txBody>
      </p:sp>
    </p:spTree>
    <p:extLst>
      <p:ext uri="{BB962C8B-B14F-4D97-AF65-F5344CB8AC3E}">
        <p14:creationId xmlns:p14="http://schemas.microsoft.com/office/powerpoint/2010/main" val="427300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D9E69B-CCCA-421C-9F30-290A1B4853E0}" type="slidenum">
              <a:rPr lang="en-US" altLang="en-US"/>
              <a:pPr/>
              <a:t>2</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597FD6-B77D-42B4-86F3-544D903F9A35}" type="slidenum">
              <a:rPr lang="en-US" altLang="en-US"/>
              <a:pPr/>
              <a:t>3</a:t>
            </a:fld>
            <a:endParaRPr lang="en-US" alt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05E7A9-D1DD-4CCA-8D4D-51CA2D109A54}" type="slidenum">
              <a:rPr lang="en-US" altLang="en-US"/>
              <a:pPr/>
              <a:t>4</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E0268-ABA2-412C-AE6D-C394D4D26278}" type="slidenum">
              <a:rPr lang="en-US" altLang="en-US"/>
              <a:pPr/>
              <a:t>5</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7A426-8684-47DF-9A54-B81702C6630A}" type="slidenum">
              <a:rPr lang="en-US" altLang="en-US"/>
              <a:pPr/>
              <a:t>9</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8D382-485C-43A0-AA02-26F8CF6672B7}" type="slidenum">
              <a:rPr lang="en-US" altLang="en-US"/>
              <a:pPr/>
              <a:t>10</a:t>
            </a:fld>
            <a:endParaRPr lang="en-US" alt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95920-3ABC-4BCD-BAAC-963CAEEE84B5}" type="slidenum">
              <a:rPr lang="en-US" altLang="en-US"/>
              <a:pPr/>
              <a:t>12</a:t>
            </a:fld>
            <a:endParaRPr lang="en-US"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compare the culture of the Americas including government, economy, religion, social structure, technology and the arts of the Mayans, Aztecs and Incas</a:t>
            </a:r>
          </a:p>
          <a:p>
            <a:endParaRPr lang="en-US" altLang="en-US" smtClean="0"/>
          </a:p>
        </p:txBody>
      </p:sp>
      <p:sp>
        <p:nvSpPr>
          <p:cNvPr id="4" name="Slide Number Placeholder 3"/>
          <p:cNvSpPr>
            <a:spLocks noGrp="1"/>
          </p:cNvSpPr>
          <p:nvPr>
            <p:ph type="sldNum" sz="quarter" idx="5"/>
          </p:nvPr>
        </p:nvSpPr>
        <p:spPr/>
        <p:txBody>
          <a:bodyPr/>
          <a:lstStyle/>
          <a:p>
            <a:pPr>
              <a:defRPr/>
            </a:pPr>
            <a:fld id="{EE3A5815-F178-4607-A772-B3FAFBCC618F}" type="slidenum">
              <a:rPr lang="en-US" smtClean="0"/>
              <a:pPr>
                <a:defRPr/>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A9ACF-9659-49BD-8AFE-C7F5F7E17E35}" type="slidenum">
              <a:rPr lang="en-US" smtClean="0"/>
              <a:t>33</a:t>
            </a:fld>
            <a:endParaRPr lang="en-US"/>
          </a:p>
        </p:txBody>
      </p:sp>
    </p:spTree>
    <p:extLst>
      <p:ext uri="{BB962C8B-B14F-4D97-AF65-F5344CB8AC3E}">
        <p14:creationId xmlns:p14="http://schemas.microsoft.com/office/powerpoint/2010/main" val="3176756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366CA47-6E1B-40C4-96C9-6E4C4689E782}" type="datetimeFigureOut">
              <a:rPr lang="en-US" smtClean="0"/>
              <a:t>2/24/2015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4A3E6C2-9EA1-4DF2-94CD-DA61C322EDC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66CA47-6E1B-40C4-96C9-6E4C4689E782}" type="datetimeFigureOut">
              <a:rPr lang="en-US" smtClean="0"/>
              <a:t>2/24/2015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A3E6C2-9EA1-4DF2-94CD-DA61C322ED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66CA47-6E1B-40C4-96C9-6E4C4689E782}" type="datetimeFigureOut">
              <a:rPr lang="en-US" smtClean="0"/>
              <a:t>2/24/2015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A3E6C2-9EA1-4DF2-94CD-DA61C322EDC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B4207F-0E5F-46A6-B4BE-E5174D3361DC}" type="slidenum">
              <a:rPr lang="en-US"/>
              <a:pPr>
                <a:defRPr/>
              </a:pPr>
              <a:t>‹#›</a:t>
            </a:fld>
            <a:endParaRPr lang="en-US"/>
          </a:p>
        </p:txBody>
      </p:sp>
    </p:spTree>
    <p:extLst>
      <p:ext uri="{BB962C8B-B14F-4D97-AF65-F5344CB8AC3E}">
        <p14:creationId xmlns:p14="http://schemas.microsoft.com/office/powerpoint/2010/main" val="30358010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66CA47-6E1B-40C4-96C9-6E4C4689E782}" type="datetimeFigureOut">
              <a:rPr lang="en-US" smtClean="0"/>
              <a:t>2/24/2015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A3E6C2-9EA1-4DF2-94CD-DA61C322EDCE}"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366CA47-6E1B-40C4-96C9-6E4C4689E782}" type="datetimeFigureOut">
              <a:rPr lang="en-US" smtClean="0"/>
              <a:t>2/24/2015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A3E6C2-9EA1-4DF2-94CD-DA61C322EDCE}"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366CA47-6E1B-40C4-96C9-6E4C4689E782}" type="datetimeFigureOut">
              <a:rPr lang="en-US" smtClean="0"/>
              <a:t>2/24/2015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A3E6C2-9EA1-4DF2-94CD-DA61C322EDCE}"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366CA47-6E1B-40C4-96C9-6E4C4689E782}" type="datetimeFigureOut">
              <a:rPr lang="en-US" smtClean="0"/>
              <a:t>2/24/2015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4A3E6C2-9EA1-4DF2-94CD-DA61C322ED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366CA47-6E1B-40C4-96C9-6E4C4689E782}" type="datetimeFigureOut">
              <a:rPr lang="en-US" smtClean="0"/>
              <a:t>2/24/2015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4A3E6C2-9EA1-4DF2-94CD-DA61C322EDCE}"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366CA47-6E1B-40C4-96C9-6E4C4689E782}" type="datetimeFigureOut">
              <a:rPr lang="en-US" smtClean="0"/>
              <a:t>2/24/2015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4A3E6C2-9EA1-4DF2-94CD-DA61C322ED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366CA47-6E1B-40C4-96C9-6E4C4689E782}" type="datetimeFigureOut">
              <a:rPr lang="en-US" smtClean="0"/>
              <a:t>2/24/2015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A3E6C2-9EA1-4DF2-94CD-DA61C322ED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366CA47-6E1B-40C4-96C9-6E4C4689E782}" type="datetimeFigureOut">
              <a:rPr lang="en-US" smtClean="0"/>
              <a:t>2/24/2015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4A3E6C2-9EA1-4DF2-94CD-DA61C322EDC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366CA47-6E1B-40C4-96C9-6E4C4689E782}" type="datetimeFigureOut">
              <a:rPr lang="en-US" smtClean="0"/>
              <a:t>2/24/2015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4A3E6C2-9EA1-4DF2-94CD-DA61C322EDC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Social Classes</a:t>
            </a:r>
            <a:endParaRPr lang="en-US" dirty="0"/>
          </a:p>
        </p:txBody>
      </p:sp>
      <p:sp>
        <p:nvSpPr>
          <p:cNvPr id="3" name="Subtitle 2"/>
          <p:cNvSpPr>
            <a:spLocks noGrp="1"/>
          </p:cNvSpPr>
          <p:nvPr>
            <p:ph type="subTitle" idx="1"/>
          </p:nvPr>
        </p:nvSpPr>
        <p:spPr/>
        <p:txBody>
          <a:bodyPr/>
          <a:lstStyle/>
          <a:p>
            <a:r>
              <a:rPr lang="en-US" dirty="0" smtClean="0"/>
              <a:t>Gateway Prep</a:t>
            </a:r>
            <a:endParaRPr lang="en-US" dirty="0"/>
          </a:p>
        </p:txBody>
      </p:sp>
    </p:spTree>
    <p:extLst>
      <p:ext uri="{BB962C8B-B14F-4D97-AF65-F5344CB8AC3E}">
        <p14:creationId xmlns:p14="http://schemas.microsoft.com/office/powerpoint/2010/main" val="4133843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sz="half" idx="1"/>
          </p:nvPr>
        </p:nvSpPr>
        <p:spPr>
          <a:xfrm>
            <a:off x="457200" y="2590800"/>
            <a:ext cx="4033838" cy="3505200"/>
          </a:xfrm>
        </p:spPr>
        <p:txBody>
          <a:bodyPr>
            <a:normAutofit/>
          </a:bodyPr>
          <a:lstStyle/>
          <a:p>
            <a:r>
              <a:rPr lang="en-US" altLang="en-US" sz="4400" b="1"/>
              <a:t>Monarchy</a:t>
            </a:r>
            <a:r>
              <a:rPr lang="en-US" altLang="en-US" sz="4400"/>
              <a:t>-consuls</a:t>
            </a:r>
          </a:p>
          <a:p>
            <a:pPr>
              <a:buFont typeface="Wingdings" pitchFamily="2" charset="2"/>
              <a:buNone/>
            </a:pPr>
            <a:endParaRPr lang="en-US" altLang="en-US" sz="3600"/>
          </a:p>
          <a:p>
            <a:r>
              <a:rPr lang="en-US" altLang="en-US" sz="4400" b="1"/>
              <a:t>Aristocracy</a:t>
            </a:r>
            <a:r>
              <a:rPr lang="en-US" altLang="en-US" sz="4400"/>
              <a:t>-Senate</a:t>
            </a:r>
          </a:p>
        </p:txBody>
      </p:sp>
      <p:sp>
        <p:nvSpPr>
          <p:cNvPr id="9220" name="Rectangle 4"/>
          <p:cNvSpPr>
            <a:spLocks noGrp="1" noChangeArrowheads="1"/>
          </p:cNvSpPr>
          <p:nvPr>
            <p:ph sz="half" idx="2"/>
          </p:nvPr>
        </p:nvSpPr>
        <p:spPr>
          <a:xfrm>
            <a:off x="4652963" y="2590800"/>
            <a:ext cx="4033837" cy="3505200"/>
          </a:xfrm>
        </p:spPr>
        <p:txBody>
          <a:bodyPr>
            <a:normAutofit/>
          </a:bodyPr>
          <a:lstStyle/>
          <a:p>
            <a:r>
              <a:rPr lang="en-US" altLang="en-US" sz="4400" b="1"/>
              <a:t>Democracy</a:t>
            </a:r>
            <a:r>
              <a:rPr lang="en-US" altLang="en-US" sz="4400"/>
              <a:t>-Election of Senators</a:t>
            </a:r>
          </a:p>
          <a:p>
            <a:r>
              <a:rPr lang="en-US" altLang="en-US" sz="4400" b="1"/>
              <a:t>Dictatorship</a:t>
            </a:r>
            <a:r>
              <a:rPr lang="en-US" altLang="en-US" sz="4400"/>
              <a:t>-crisis times</a:t>
            </a:r>
          </a:p>
        </p:txBody>
      </p:sp>
      <p:sp>
        <p:nvSpPr>
          <p:cNvPr id="9218" name="Rectangle 2"/>
          <p:cNvSpPr>
            <a:spLocks noGrp="1" noChangeArrowheads="1"/>
          </p:cNvSpPr>
          <p:nvPr>
            <p:ph type="title"/>
          </p:nvPr>
        </p:nvSpPr>
        <p:spPr/>
        <p:txBody>
          <a:bodyPr>
            <a:normAutofit fontScale="90000"/>
          </a:bodyPr>
          <a:lstStyle/>
          <a:p>
            <a:r>
              <a:rPr lang="en-US" altLang="en-US" sz="4000"/>
              <a:t/>
            </a:r>
            <a:br>
              <a:rPr lang="en-US" altLang="en-US" sz="4000"/>
            </a:br>
            <a:r>
              <a:rPr lang="en-US" altLang="en-US" sz="4000"/>
              <a:t/>
            </a:r>
            <a:br>
              <a:rPr lang="en-US" altLang="en-US" sz="4000"/>
            </a:br>
            <a:r>
              <a:rPr lang="en-US" altLang="en-US" sz="4000"/>
              <a:t>Rome had a balanced government</a:t>
            </a:r>
            <a:br>
              <a:rPr lang="en-US" altLang="en-US" sz="4000"/>
            </a:br>
            <a:r>
              <a:rPr lang="en-US" altLang="en-US" sz="3200"/>
              <a:t>*form of democracy called a </a:t>
            </a:r>
            <a:r>
              <a:rPr lang="en-US" altLang="en-US" sz="3200">
                <a:solidFill>
                  <a:schemeClr val="folHlink"/>
                </a:solidFill>
              </a:rPr>
              <a:t>republic</a:t>
            </a:r>
            <a:r>
              <a:rPr lang="en-US" altLang="en-US" sz="3200"/>
              <a:t/>
            </a:r>
            <a:br>
              <a:rPr lang="en-US" altLang="en-US" sz="3200"/>
            </a:br>
            <a:r>
              <a:rPr lang="en-US" altLang="en-US" sz="3200"/>
              <a:t>*written law code: the </a:t>
            </a:r>
            <a:r>
              <a:rPr lang="en-US" altLang="en-US" sz="3200">
                <a:solidFill>
                  <a:schemeClr val="folHlink"/>
                </a:solidFill>
              </a:rPr>
              <a:t>Twelve Tables</a:t>
            </a:r>
          </a:p>
        </p:txBody>
      </p:sp>
    </p:spTree>
    <p:extLst>
      <p:ext uri="{BB962C8B-B14F-4D97-AF65-F5344CB8AC3E}">
        <p14:creationId xmlns:p14="http://schemas.microsoft.com/office/powerpoint/2010/main" val="3382354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b="1" smtClean="0">
                <a:solidFill>
                  <a:srgbClr val="FFCC00"/>
                </a:solidFill>
                <a:latin typeface="Arial" charset="0"/>
              </a:rPr>
              <a:t>Social Unrest and Revolt</a:t>
            </a:r>
          </a:p>
        </p:txBody>
      </p:sp>
      <p:sp>
        <p:nvSpPr>
          <p:cNvPr id="26627" name="Rectangle 3"/>
          <p:cNvSpPr>
            <a:spLocks noGrp="1" noChangeArrowheads="1"/>
          </p:cNvSpPr>
          <p:nvPr>
            <p:ph type="body" sz="half" idx="1"/>
          </p:nvPr>
        </p:nvSpPr>
        <p:spPr/>
        <p:txBody>
          <a:bodyPr/>
          <a:lstStyle/>
          <a:p>
            <a:pPr eaLnBrk="1" hangingPunct="1">
              <a:lnSpc>
                <a:spcPct val="90000"/>
              </a:lnSpc>
            </a:pPr>
            <a:r>
              <a:rPr lang="en-US" altLang="en-US" sz="2400" smtClean="0">
                <a:solidFill>
                  <a:srgbClr val="FFFF99"/>
                </a:solidFill>
                <a:latin typeface="Arial" charset="0"/>
              </a:rPr>
              <a:t>Decline of small farms and rise of large landowners</a:t>
            </a:r>
          </a:p>
          <a:p>
            <a:pPr eaLnBrk="1" hangingPunct="1">
              <a:lnSpc>
                <a:spcPct val="90000"/>
              </a:lnSpc>
            </a:pPr>
            <a:r>
              <a:rPr lang="en-US" altLang="en-US" sz="2400" smtClean="0">
                <a:solidFill>
                  <a:srgbClr val="FFFF99"/>
                </a:solidFill>
                <a:latin typeface="Arial" charset="0"/>
              </a:rPr>
              <a:t>Migration of landless poor to Rome</a:t>
            </a:r>
          </a:p>
          <a:p>
            <a:pPr eaLnBrk="1" hangingPunct="1">
              <a:lnSpc>
                <a:spcPct val="90000"/>
              </a:lnSpc>
            </a:pPr>
            <a:r>
              <a:rPr lang="en-US" altLang="en-US" sz="2400" smtClean="0">
                <a:solidFill>
                  <a:srgbClr val="FFFF99"/>
                </a:solidFill>
                <a:latin typeface="Arial" charset="0"/>
              </a:rPr>
              <a:t>Rise of commercial farming – </a:t>
            </a:r>
            <a:r>
              <a:rPr lang="en-US" altLang="en-US" sz="2400" i="1" smtClean="0">
                <a:solidFill>
                  <a:srgbClr val="FFFFFF"/>
                </a:solidFill>
                <a:latin typeface="Arial" charset="0"/>
              </a:rPr>
              <a:t>latifunda</a:t>
            </a:r>
          </a:p>
          <a:p>
            <a:pPr eaLnBrk="1" hangingPunct="1">
              <a:lnSpc>
                <a:spcPct val="90000"/>
              </a:lnSpc>
            </a:pPr>
            <a:r>
              <a:rPr lang="en-US" altLang="en-US" sz="2400" smtClean="0">
                <a:solidFill>
                  <a:srgbClr val="FFFF99"/>
                </a:solidFill>
                <a:latin typeface="Arial" charset="0"/>
              </a:rPr>
              <a:t>Labor market versus slavery</a:t>
            </a:r>
          </a:p>
          <a:p>
            <a:pPr eaLnBrk="1" hangingPunct="1">
              <a:lnSpc>
                <a:spcPct val="90000"/>
              </a:lnSpc>
            </a:pPr>
            <a:r>
              <a:rPr lang="en-US" altLang="en-US" sz="2400" smtClean="0">
                <a:solidFill>
                  <a:srgbClr val="FFFFFF"/>
                </a:solidFill>
                <a:latin typeface="Arial" charset="0"/>
              </a:rPr>
              <a:t>Tiberius and Gaius Gracchus</a:t>
            </a:r>
          </a:p>
        </p:txBody>
      </p:sp>
      <p:pic>
        <p:nvPicPr>
          <p:cNvPr id="26628" name="Picture 5" descr="graintax"/>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2590800"/>
            <a:ext cx="3733800" cy="2162175"/>
          </a:xfrm>
          <a:noFill/>
        </p:spPr>
      </p:pic>
      <p:sp>
        <p:nvSpPr>
          <p:cNvPr id="26629" name="Text Box 7"/>
          <p:cNvSpPr txBox="1">
            <a:spLocks noChangeArrowheads="1"/>
          </p:cNvSpPr>
          <p:nvPr/>
        </p:nvSpPr>
        <p:spPr bwMode="auto">
          <a:xfrm>
            <a:off x="6705600" y="594360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altLang="en-US" sz="1000" b="0"/>
              <a:t>Rise of the Roman Republic 8:22</a:t>
            </a:r>
          </a:p>
        </p:txBody>
      </p:sp>
    </p:spTree>
    <p:extLst>
      <p:ext uri="{BB962C8B-B14F-4D97-AF65-F5344CB8AC3E}">
        <p14:creationId xmlns:p14="http://schemas.microsoft.com/office/powerpoint/2010/main" val="15581814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r>
              <a:rPr lang="en-US" altLang="en-US"/>
              <a:t>Tribunes of the “Plebs’</a:t>
            </a:r>
          </a:p>
          <a:p>
            <a:pPr lvl="1"/>
            <a:r>
              <a:rPr lang="en-US" altLang="en-US"/>
              <a:t>10 elected officials to represent the plebeians in the Senate</a:t>
            </a:r>
          </a:p>
          <a:p>
            <a:pPr lvl="1"/>
            <a:r>
              <a:rPr lang="en-US" altLang="en-US"/>
              <a:t>Were granted veto power</a:t>
            </a:r>
          </a:p>
          <a:p>
            <a:r>
              <a:rPr lang="en-US" altLang="en-US"/>
              <a:t>Twelve tables - codified the laws </a:t>
            </a:r>
          </a:p>
          <a:p>
            <a:r>
              <a:rPr lang="en-US" altLang="en-US"/>
              <a:t>Citizens’ Assemblies</a:t>
            </a:r>
          </a:p>
          <a:p>
            <a:pPr lvl="1"/>
            <a:r>
              <a:rPr lang="en-US" altLang="en-US"/>
              <a:t>More democratic form of government</a:t>
            </a:r>
          </a:p>
          <a:p>
            <a:pPr lvl="1"/>
            <a:r>
              <a:rPr lang="en-US" altLang="en-US"/>
              <a:t>All adult, Roman males could attend and vote</a:t>
            </a:r>
          </a:p>
        </p:txBody>
      </p:sp>
      <p:sp>
        <p:nvSpPr>
          <p:cNvPr id="10242" name="Rectangle 2"/>
          <p:cNvSpPr>
            <a:spLocks noGrp="1" noChangeArrowheads="1"/>
          </p:cNvSpPr>
          <p:nvPr>
            <p:ph type="title"/>
          </p:nvPr>
        </p:nvSpPr>
        <p:spPr/>
        <p:txBody>
          <a:bodyPr>
            <a:normAutofit fontScale="90000"/>
          </a:bodyPr>
          <a:lstStyle/>
          <a:p>
            <a:r>
              <a:rPr lang="en-US" altLang="en-US"/>
              <a:t>The plebeians made progress toward equality.</a:t>
            </a:r>
          </a:p>
        </p:txBody>
      </p:sp>
    </p:spTree>
    <p:extLst>
      <p:ext uri="{BB962C8B-B14F-4D97-AF65-F5344CB8AC3E}">
        <p14:creationId xmlns:p14="http://schemas.microsoft.com/office/powerpoint/2010/main" val="209212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b="1" smtClean="0">
                <a:solidFill>
                  <a:srgbClr val="FFCC00"/>
                </a:solidFill>
                <a:latin typeface="Arial" charset="0"/>
              </a:rPr>
              <a:t>Roman Life</a:t>
            </a:r>
          </a:p>
        </p:txBody>
      </p:sp>
      <p:sp>
        <p:nvSpPr>
          <p:cNvPr id="49155" name="Rectangle 3"/>
          <p:cNvSpPr>
            <a:spLocks noGrp="1" noChangeArrowheads="1"/>
          </p:cNvSpPr>
          <p:nvPr>
            <p:ph type="body" sz="half" idx="1"/>
          </p:nvPr>
        </p:nvSpPr>
        <p:spPr/>
        <p:txBody>
          <a:bodyPr/>
          <a:lstStyle/>
          <a:p>
            <a:pPr eaLnBrk="1" hangingPunct="1"/>
            <a:r>
              <a:rPr lang="en-US" altLang="en-US" sz="2800" dirty="0" smtClean="0">
                <a:solidFill>
                  <a:schemeClr val="tx2"/>
                </a:solidFill>
                <a:latin typeface="Arial" charset="0"/>
              </a:rPr>
              <a:t>Wealth gap</a:t>
            </a:r>
          </a:p>
          <a:p>
            <a:pPr eaLnBrk="1" hangingPunct="1"/>
            <a:r>
              <a:rPr lang="en-US" altLang="en-US" sz="2800" dirty="0" smtClean="0">
                <a:solidFill>
                  <a:schemeClr val="tx2"/>
                </a:solidFill>
                <a:latin typeface="Arial" charset="0"/>
              </a:rPr>
              <a:t>Wealth stimulated long-distance trade (India, China)</a:t>
            </a:r>
          </a:p>
          <a:p>
            <a:pPr eaLnBrk="1" hangingPunct="1"/>
            <a:r>
              <a:rPr lang="en-US" altLang="en-US" sz="2800" dirty="0" smtClean="0">
                <a:solidFill>
                  <a:schemeClr val="tx2"/>
                </a:solidFill>
                <a:latin typeface="Arial" charset="0"/>
              </a:rPr>
              <a:t>Rise of land estates - commercial  farming – work done by slaves </a:t>
            </a:r>
          </a:p>
          <a:p>
            <a:pPr eaLnBrk="1" hangingPunct="1"/>
            <a:endParaRPr lang="en-US" altLang="en-US" sz="2800" b="1" dirty="0" smtClean="0">
              <a:solidFill>
                <a:srgbClr val="FFFF99"/>
              </a:solidFill>
              <a:latin typeface="Arial" charset="0"/>
            </a:endParaRPr>
          </a:p>
        </p:txBody>
      </p:sp>
      <p:pic>
        <p:nvPicPr>
          <p:cNvPr id="49156" name="Picture 7" descr="feas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2133600"/>
            <a:ext cx="4419600" cy="3392488"/>
          </a:xfrm>
          <a:noFill/>
        </p:spPr>
      </p:pic>
      <p:sp>
        <p:nvSpPr>
          <p:cNvPr id="49157" name="Text Box 9"/>
          <p:cNvSpPr txBox="1">
            <a:spLocks noChangeArrowheads="1"/>
          </p:cNvSpPr>
          <p:nvPr/>
        </p:nvSpPr>
        <p:spPr bwMode="auto">
          <a:xfrm>
            <a:off x="7315200" y="6324600"/>
            <a:ext cx="1600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altLang="en-US" sz="1000" b="0"/>
              <a:t>Roman Feast 13:09</a:t>
            </a:r>
          </a:p>
        </p:txBody>
      </p:sp>
    </p:spTree>
    <p:extLst>
      <p:ext uri="{BB962C8B-B14F-4D97-AF65-F5344CB8AC3E}">
        <p14:creationId xmlns:p14="http://schemas.microsoft.com/office/powerpoint/2010/main" val="276876832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romanhom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464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nsul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3806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4724400" y="1371600"/>
            <a:ext cx="37338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spcBef>
                <a:spcPct val="50000"/>
              </a:spcBef>
              <a:buFontTx/>
              <a:buChar char="•"/>
            </a:pPr>
            <a:r>
              <a:rPr lang="en-US" altLang="en-US" b="0" dirty="0">
                <a:solidFill>
                  <a:schemeClr val="tx2"/>
                </a:solidFill>
              </a:rPr>
              <a:t> </a:t>
            </a:r>
            <a:r>
              <a:rPr lang="en-US" altLang="en-US" sz="2800" b="0" dirty="0">
                <a:solidFill>
                  <a:schemeClr val="tx2"/>
                </a:solidFill>
              </a:rPr>
              <a:t>City of Rome – landless poor</a:t>
            </a:r>
          </a:p>
          <a:p>
            <a:pPr eaLnBrk="1" hangingPunct="1">
              <a:spcBef>
                <a:spcPct val="50000"/>
              </a:spcBef>
              <a:buFontTx/>
              <a:buChar char="•"/>
            </a:pPr>
            <a:r>
              <a:rPr lang="en-US" altLang="en-US" sz="2800" b="0" dirty="0">
                <a:solidFill>
                  <a:schemeClr val="tx2"/>
                </a:solidFill>
              </a:rPr>
              <a:t> “</a:t>
            </a:r>
            <a:r>
              <a:rPr lang="en-US" altLang="en-US" sz="2800" b="0" dirty="0" err="1">
                <a:solidFill>
                  <a:schemeClr val="tx2"/>
                </a:solidFill>
              </a:rPr>
              <a:t>Insulae</a:t>
            </a:r>
            <a:r>
              <a:rPr lang="en-US" altLang="en-US" sz="2800" b="0" dirty="0">
                <a:solidFill>
                  <a:schemeClr val="tx2"/>
                </a:solidFill>
              </a:rPr>
              <a:t>”</a:t>
            </a:r>
          </a:p>
          <a:p>
            <a:pPr eaLnBrk="1" hangingPunct="1">
              <a:spcBef>
                <a:spcPct val="50000"/>
              </a:spcBef>
              <a:buFontTx/>
              <a:buChar char="•"/>
            </a:pPr>
            <a:r>
              <a:rPr lang="en-US" altLang="en-US" sz="2800" b="0" dirty="0">
                <a:solidFill>
                  <a:schemeClr val="tx2"/>
                </a:solidFill>
              </a:rPr>
              <a:t> Unemployment versus </a:t>
            </a:r>
            <a:r>
              <a:rPr lang="en-US" altLang="en-US" sz="2800" b="0" dirty="0" smtClean="0">
                <a:solidFill>
                  <a:schemeClr val="tx2"/>
                </a:solidFill>
              </a:rPr>
              <a:t>slavery</a:t>
            </a:r>
          </a:p>
          <a:p>
            <a:pPr lvl="1" eaLnBrk="1" hangingPunct="1">
              <a:spcBef>
                <a:spcPct val="50000"/>
              </a:spcBef>
              <a:buFontTx/>
              <a:buChar char="•"/>
            </a:pPr>
            <a:r>
              <a:rPr lang="en-US" altLang="en-US" sz="2800" b="0" dirty="0" smtClean="0">
                <a:solidFill>
                  <a:schemeClr val="tx2"/>
                </a:solidFill>
              </a:rPr>
              <a:t>Debtor Slavery</a:t>
            </a:r>
            <a:endParaRPr lang="en-US" altLang="en-US" sz="2800" b="0" dirty="0">
              <a:solidFill>
                <a:schemeClr val="tx2"/>
              </a:solidFill>
            </a:endParaRPr>
          </a:p>
        </p:txBody>
      </p:sp>
    </p:spTree>
    <p:extLst>
      <p:ext uri="{BB962C8B-B14F-4D97-AF65-F5344CB8AC3E}">
        <p14:creationId xmlns:p14="http://schemas.microsoft.com/office/powerpoint/2010/main" val="60256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roman str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4"/>
          <p:cNvSpPr txBox="1">
            <a:spLocks noChangeArrowheads="1"/>
          </p:cNvSpPr>
          <p:nvPr/>
        </p:nvSpPr>
        <p:spPr bwMode="auto">
          <a:xfrm>
            <a:off x="5562600" y="1143000"/>
            <a:ext cx="32766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spcBef>
                <a:spcPct val="50000"/>
              </a:spcBef>
              <a:buFontTx/>
              <a:buChar char="•"/>
            </a:pPr>
            <a:r>
              <a:rPr lang="en-US" altLang="en-US" b="0" dirty="0">
                <a:solidFill>
                  <a:schemeClr val="tx2"/>
                </a:solidFill>
              </a:rPr>
              <a:t> </a:t>
            </a:r>
            <a:r>
              <a:rPr lang="en-US" altLang="en-US" sz="2800" b="0" dirty="0">
                <a:solidFill>
                  <a:schemeClr val="tx2"/>
                </a:solidFill>
              </a:rPr>
              <a:t>Paterfamilias</a:t>
            </a:r>
          </a:p>
          <a:p>
            <a:pPr eaLnBrk="1" hangingPunct="1">
              <a:spcBef>
                <a:spcPct val="50000"/>
              </a:spcBef>
              <a:buFontTx/>
              <a:buChar char="•"/>
            </a:pPr>
            <a:r>
              <a:rPr lang="en-US" altLang="en-US" sz="2800" b="0" dirty="0">
                <a:solidFill>
                  <a:schemeClr val="tx2"/>
                </a:solidFill>
              </a:rPr>
              <a:t> Rights of Father – early versus late Rome</a:t>
            </a:r>
          </a:p>
          <a:p>
            <a:pPr eaLnBrk="1" hangingPunct="1">
              <a:spcBef>
                <a:spcPct val="50000"/>
              </a:spcBef>
              <a:buFontTx/>
              <a:buChar char="•"/>
            </a:pPr>
            <a:r>
              <a:rPr lang="en-US" altLang="en-US" sz="2800" b="0" dirty="0">
                <a:solidFill>
                  <a:schemeClr val="tx2"/>
                </a:solidFill>
              </a:rPr>
              <a:t> Rights of women – early versus late Rome</a:t>
            </a:r>
          </a:p>
        </p:txBody>
      </p:sp>
    </p:spTree>
    <p:extLst>
      <p:ext uri="{BB962C8B-B14F-4D97-AF65-F5344CB8AC3E}">
        <p14:creationId xmlns:p14="http://schemas.microsoft.com/office/powerpoint/2010/main" val="91371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33260" y="1481138"/>
            <a:ext cx="3877479"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Ancient Chinese Social Structure</a:t>
            </a:r>
            <a:endParaRPr lang="en-US" dirty="0"/>
          </a:p>
        </p:txBody>
      </p:sp>
    </p:spTree>
    <p:extLst>
      <p:ext uri="{BB962C8B-B14F-4D97-AF65-F5344CB8AC3E}">
        <p14:creationId xmlns:p14="http://schemas.microsoft.com/office/powerpoint/2010/main" val="2172773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300" dirty="0">
                <a:latin typeface="Calibri" panose="020F0502020204030204" pitchFamily="34" charset="0"/>
              </a:rPr>
              <a:t>King</a:t>
            </a:r>
          </a:p>
          <a:p>
            <a:pPr lvl="1"/>
            <a:r>
              <a:rPr lang="en-US" sz="1300" dirty="0">
                <a:latin typeface="Calibri" panose="020F0502020204030204" pitchFamily="34" charset="0"/>
              </a:rPr>
              <a:t>The king and his family were placed on the topmost level of the ancient Chinese social pyramid. These people were the most respected, owned the largest amount of land and ruled the people in the entire kingdom. Apart from king, the higher classes were also shared by soldiers who were the second most respectable people in the ancient China. They were respected greatly due to the wealth that they possessed.</a:t>
            </a:r>
          </a:p>
          <a:p>
            <a:pPr lvl="1"/>
            <a:r>
              <a:rPr lang="en-US" sz="1300" dirty="0">
                <a:latin typeface="Calibri" panose="020F0502020204030204" pitchFamily="34" charset="0"/>
              </a:rPr>
              <a:t>After these major classes lies the actual social hierarchy of ancient China that was based on occupation of </a:t>
            </a:r>
            <a:r>
              <a:rPr lang="en-US" sz="1300" dirty="0" smtClean="0">
                <a:latin typeface="Calibri" panose="020F0502020204030204" pitchFamily="34" charset="0"/>
              </a:rPr>
              <a:t>people</a:t>
            </a:r>
            <a:r>
              <a:rPr lang="en-US" sz="1300" dirty="0" smtClean="0">
                <a:latin typeface="Calibri" panose="020F0502020204030204" pitchFamily="34" charset="0"/>
              </a:rPr>
              <a:t>.</a:t>
            </a:r>
            <a:endParaRPr lang="en-US" sz="1300" dirty="0">
              <a:latin typeface="Calibri" panose="020F0502020204030204" pitchFamily="34" charset="0"/>
            </a:endParaRPr>
          </a:p>
          <a:p>
            <a:r>
              <a:rPr lang="en-US" sz="1300" dirty="0" smtClean="0">
                <a:latin typeface="Calibri" panose="020F0502020204030204" pitchFamily="34" charset="0"/>
              </a:rPr>
              <a:t>Shi</a:t>
            </a:r>
            <a:endParaRPr lang="en-US" sz="1300" dirty="0">
              <a:latin typeface="Calibri" panose="020F0502020204030204" pitchFamily="34" charset="0"/>
            </a:endParaRPr>
          </a:p>
          <a:p>
            <a:pPr lvl="1"/>
            <a:r>
              <a:rPr lang="en-US" sz="1300" dirty="0">
                <a:latin typeface="Calibri" panose="020F0502020204030204" pitchFamily="34" charset="0"/>
              </a:rPr>
              <a:t>The Shi were the gentry scholars in the time of ancient Zhou and Shang dynasties. These were regarded as the low level aristocratic lineage in the social structure. They also possessed certain privileges that other people were not given like they had the right of riding in chariots and command the battles from their mobile chariots. The people from this class were also appointed in civil services of the country. earlier these were the people who were known for their warrior skills and were recognized double edged sword that was known as Jian, but later on the people started recognizing these knowledge, scholarship and their administration abilities</a:t>
            </a:r>
            <a:r>
              <a:rPr lang="en-US" sz="1300" dirty="0" smtClean="0">
                <a:latin typeface="Calibri" panose="020F0502020204030204" pitchFamily="34" charset="0"/>
              </a:rPr>
              <a:t>.</a:t>
            </a:r>
            <a:endParaRPr lang="en-US" sz="1300" dirty="0">
              <a:latin typeface="Calibri" panose="020F0502020204030204" pitchFamily="34" charset="0"/>
            </a:endParaRPr>
          </a:p>
          <a:p>
            <a:r>
              <a:rPr lang="en-US" sz="1300" dirty="0" err="1">
                <a:latin typeface="Calibri" panose="020F0502020204030204" pitchFamily="34" charset="0"/>
              </a:rPr>
              <a:t>Nong</a:t>
            </a:r>
            <a:endParaRPr lang="en-US" sz="1300" dirty="0">
              <a:latin typeface="Calibri" panose="020F0502020204030204" pitchFamily="34" charset="0"/>
            </a:endParaRPr>
          </a:p>
          <a:p>
            <a:pPr lvl="1"/>
            <a:r>
              <a:rPr lang="en-US" sz="1300" dirty="0">
                <a:latin typeface="Calibri" panose="020F0502020204030204" pitchFamily="34" charset="0"/>
              </a:rPr>
              <a:t>The </a:t>
            </a:r>
            <a:r>
              <a:rPr lang="en-US" sz="1300" dirty="0" err="1">
                <a:latin typeface="Calibri" panose="020F0502020204030204" pitchFamily="34" charset="0"/>
              </a:rPr>
              <a:t>Nong</a:t>
            </a:r>
            <a:r>
              <a:rPr lang="en-US" sz="1300" dirty="0">
                <a:latin typeface="Calibri" panose="020F0502020204030204" pitchFamily="34" charset="0"/>
              </a:rPr>
              <a:t> class was comprised by the peasant farmers. since Neolithic age the agriculture in China remained as a key element for the entire civilization since the farmers produced the food to sustain the whole society. These were considered as part of higher ranks compared to craftsmen and traders. Although they did not enjoy the privileges that the Shi class was given but farmers were considered as the valuable members of society. These were landholders and were responsible for producing food and crops for themselves and the society.</a:t>
            </a:r>
          </a:p>
          <a:p>
            <a:endParaRPr lang="en-US" sz="1300"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431179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Gong</a:t>
            </a:r>
          </a:p>
          <a:p>
            <a:pPr lvl="1"/>
            <a:r>
              <a:rPr lang="en-US" dirty="0" smtClean="0"/>
              <a:t>The Gong class was composed by the craftsmen and artisans. As per Chinese understanding these were considered as the labors. They were like the farmers but since they did not possess any land of their own therefore they engaged themselves in developing good and crafts. This was also a wealthy class but was not considered as a good class in the social structure and hence was not given privileges &amp; rights as compared to the higher classes.</a:t>
            </a:r>
          </a:p>
          <a:p>
            <a:r>
              <a:rPr lang="en-US" dirty="0" smtClean="0"/>
              <a:t>Shang</a:t>
            </a:r>
          </a:p>
          <a:p>
            <a:pPr lvl="1"/>
            <a:r>
              <a:rPr lang="en-US" dirty="0" smtClean="0"/>
              <a:t>The lowermost class in the social hierarchy of ancient China was the Shang class which was composed by traders and merchants. Since these people could not achieve good status in the society so they were placed on the lowermost levels of the social structure. They had significant wealth but because they indulged themselves in trading and transporting goods that were made by the other people, they were not considered as respectable people in the society.</a:t>
            </a:r>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164966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ltLang="en-US"/>
          </a:p>
        </p:txBody>
      </p:sp>
      <p:sp>
        <p:nvSpPr>
          <p:cNvPr id="2051" name="Rectangle 3"/>
          <p:cNvSpPr>
            <a:spLocks noGrp="1" noChangeArrowheads="1"/>
          </p:cNvSpPr>
          <p:nvPr>
            <p:ph type="subTitle" idx="1"/>
          </p:nvPr>
        </p:nvSpPr>
        <p:spPr/>
        <p:txBody>
          <a:bodyPr/>
          <a:lstStyle/>
          <a:p>
            <a:endParaRPr lang="en-US" alt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975"/>
            <a:ext cx="7391400"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405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151"/>
            <a:ext cx="8906492" cy="6686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787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Hindu (Indian) Caste System</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3733800" cy="393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752600"/>
            <a:ext cx="4450903" cy="3990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005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a:t>F</a:t>
            </a:r>
            <a:r>
              <a:rPr lang="en-US" dirty="0" smtClean="0"/>
              <a:t>eudalism</a:t>
            </a:r>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7781795"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902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Medieval Japan </a:t>
            </a:r>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67000"/>
            <a:ext cx="3956304"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95400"/>
            <a:ext cx="3919537" cy="506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806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Medieval Europe</a:t>
            </a:r>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97714"/>
            <a:ext cx="3657600" cy="5220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2427" y="1247583"/>
            <a:ext cx="4238173" cy="5484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2291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990600"/>
          </a:xfrm>
        </p:spPr>
        <p:txBody>
          <a:bodyPr/>
          <a:lstStyle/>
          <a:p>
            <a:pPr eaLnBrk="1" hangingPunct="1"/>
            <a:r>
              <a:rPr lang="en-US" altLang="en-US" smtClean="0"/>
              <a:t>The Mayans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434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19200"/>
            <a:ext cx="92297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ular Callout 8"/>
          <p:cNvSpPr>
            <a:spLocks noChangeArrowheads="1"/>
          </p:cNvSpPr>
          <p:nvPr/>
        </p:nvSpPr>
        <p:spPr bwMode="auto">
          <a:xfrm>
            <a:off x="3657600" y="0"/>
            <a:ext cx="5334000" cy="1676400"/>
          </a:xfrm>
          <a:prstGeom prst="wedgeRectCallout">
            <a:avLst>
              <a:gd name="adj1" fmla="val -35477"/>
              <a:gd name="adj2" fmla="val 75282"/>
            </a:avLst>
          </a:prstGeom>
          <a:solidFill>
            <a:srgbClr val="CCFFCC"/>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0000"/>
              </a:lnSpc>
            </a:pPr>
            <a:r>
              <a:rPr lang="en-US" altLang="en-US" sz="3200"/>
              <a:t>While the Olmecs were in decline around 400 BC, </a:t>
            </a:r>
            <a:br>
              <a:rPr lang="en-US" altLang="en-US" sz="3200"/>
            </a:br>
            <a:r>
              <a:rPr lang="en-US" altLang="en-US" sz="3200" b="1" i="1"/>
              <a:t>the Mayans</a:t>
            </a:r>
            <a:r>
              <a:rPr lang="en-US" altLang="en-US" sz="3200"/>
              <a:t> were evolving and borrowed many Olmec ideas</a:t>
            </a:r>
          </a:p>
        </p:txBody>
      </p:sp>
      <p:sp>
        <p:nvSpPr>
          <p:cNvPr id="10" name="Rectangular Callout 9"/>
          <p:cNvSpPr/>
          <p:nvPr/>
        </p:nvSpPr>
        <p:spPr bwMode="auto">
          <a:xfrm>
            <a:off x="76200" y="152400"/>
            <a:ext cx="3962400" cy="1600200"/>
          </a:xfrm>
          <a:prstGeom prst="wedgeRectCallout">
            <a:avLst>
              <a:gd name="adj1" fmla="val 23225"/>
              <a:gd name="adj2" fmla="val 16357"/>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eaLnBrk="0" hangingPunct="0">
              <a:lnSpc>
                <a:spcPct val="80000"/>
              </a:lnSpc>
              <a:defRPr/>
            </a:pPr>
            <a:r>
              <a:rPr lang="en-US" sz="3200" i="1" u="sng"/>
              <a:t>Government</a:t>
            </a:r>
            <a:r>
              <a:rPr lang="en-US" sz="3200"/>
              <a:t>: Mayans were </a:t>
            </a:r>
            <a:r>
              <a:rPr lang="en-US" sz="3200" b="1" i="1"/>
              <a:t>divided</a:t>
            </a:r>
            <a:r>
              <a:rPr lang="en-US" sz="3200"/>
              <a:t> into individual </a:t>
            </a:r>
            <a:r>
              <a:rPr lang="en-US" sz="3200" b="1" i="1"/>
              <a:t>city-states</a:t>
            </a:r>
            <a:r>
              <a:rPr lang="en-US" sz="3200"/>
              <a:t> ruled by king-gods </a:t>
            </a:r>
          </a:p>
        </p:txBody>
      </p:sp>
      <p:sp>
        <p:nvSpPr>
          <p:cNvPr id="11" name="Rectangular Callout 10"/>
          <p:cNvSpPr>
            <a:spLocks noChangeArrowheads="1"/>
          </p:cNvSpPr>
          <p:nvPr/>
        </p:nvSpPr>
        <p:spPr bwMode="auto">
          <a:xfrm>
            <a:off x="4495800" y="0"/>
            <a:ext cx="3962400" cy="1981200"/>
          </a:xfrm>
          <a:prstGeom prst="wedgeRectCallout">
            <a:avLst>
              <a:gd name="adj1" fmla="val 23236"/>
              <a:gd name="adj2" fmla="val 3606"/>
            </a:avLst>
          </a:prstGeom>
          <a:solidFill>
            <a:srgbClr val="FFCCFF"/>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0000"/>
              </a:lnSpc>
            </a:pPr>
            <a:r>
              <a:rPr lang="en-US" altLang="en-US" sz="3200" i="1" u="sng"/>
              <a:t>Economy</a:t>
            </a:r>
            <a:r>
              <a:rPr lang="en-US" altLang="en-US" sz="3200"/>
              <a:t>: </a:t>
            </a:r>
            <a:br>
              <a:rPr lang="en-US" altLang="en-US" sz="3200"/>
            </a:br>
            <a:r>
              <a:rPr lang="en-US" altLang="en-US" sz="3200"/>
              <a:t>The Mayan economy was based on </a:t>
            </a:r>
            <a:r>
              <a:rPr lang="en-US" altLang="en-US" sz="3200" b="1" i="1"/>
              <a:t>trade,</a:t>
            </a:r>
            <a:r>
              <a:rPr lang="en-US" altLang="en-US" sz="3200"/>
              <a:t> as well as </a:t>
            </a:r>
            <a:r>
              <a:rPr lang="en-US" altLang="en-US" sz="3200" b="1" i="1"/>
              <a:t>farming</a:t>
            </a:r>
            <a:r>
              <a:rPr lang="en-US" altLang="en-US" sz="3200"/>
              <a:t> maize and beans</a:t>
            </a:r>
          </a:p>
        </p:txBody>
      </p:sp>
      <p:pic>
        <p:nvPicPr>
          <p:cNvPr id="8204" name="Picture 12" descr="http://images.clipartof.com/small/60058-Royalty-Free-RF-Clipart-Illustration-Of-A-Warrior-Standing-Before-A-Mayan-K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8800"/>
            <a:ext cx="42862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435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1000"/>
                                        <p:tgtEl>
                                          <p:spTgt spid="9"/>
                                        </p:tgtEl>
                                      </p:cBhvr>
                                    </p:animEffect>
                                    <p:set>
                                      <p:cBhvr>
                                        <p:cTn id="15" dur="1" fill="hold">
                                          <p:stCondLst>
                                            <p:cond delay="999"/>
                                          </p:stCondLst>
                                        </p:cTn>
                                        <p:tgtEl>
                                          <p:spTgt spid="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8204"/>
                                        </p:tgtEl>
                                        <p:attrNameLst>
                                          <p:attrName>style.visibility</p:attrName>
                                        </p:attrNameLst>
                                      </p:cBhvr>
                                      <p:to>
                                        <p:strVal val="visible"/>
                                      </p:to>
                                    </p:set>
                                    <p:animEffect transition="in" filter="fade">
                                      <p:cBhvr>
                                        <p:cTn id="26" dur="1000"/>
                                        <p:tgtEl>
                                          <p:spTgt spid="820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grpId="1" nodeType="clickEffect">
                                  <p:stCondLst>
                                    <p:cond delay="0"/>
                                  </p:stCondLst>
                                  <p:childTnLst>
                                    <p:animEffect transition="out" filter="fade">
                                      <p:cBhvr>
                                        <p:cTn id="30" dur="1000"/>
                                        <p:tgtEl>
                                          <p:spTgt spid="10"/>
                                        </p:tgtEl>
                                      </p:cBhvr>
                                    </p:animEffect>
                                    <p:set>
                                      <p:cBhvr>
                                        <p:cTn id="31" dur="1" fill="hold">
                                          <p:stCondLst>
                                            <p:cond delay="999"/>
                                          </p:stCondLst>
                                        </p:cTn>
                                        <p:tgtEl>
                                          <p:spTgt spid="1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8204"/>
                                        </p:tgtEl>
                                      </p:cBhvr>
                                    </p:animEffect>
                                    <p:set>
                                      <p:cBhvr>
                                        <p:cTn id="34" dur="1" fill="hold">
                                          <p:stCondLst>
                                            <p:cond delay="999"/>
                                          </p:stCondLst>
                                        </p:cTn>
                                        <p:tgtEl>
                                          <p:spTgt spid="8204"/>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9" grpId="1" animBg="1"/>
      <p:bldP spid="10" grpId="0" animBg="1" autoUpdateAnimBg="0"/>
      <p:bldP spid="10" grpId="1" animBg="1"/>
      <p:bldP spid="1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Maya and Aztec</a:t>
            </a:r>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382" y="1248478"/>
            <a:ext cx="6872405" cy="515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73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0" y="990600"/>
            <a:ext cx="9144000" cy="5867400"/>
          </a:xfrm>
        </p:spPr>
        <p:txBody>
          <a:bodyPr/>
          <a:lstStyle/>
          <a:p>
            <a:pPr eaLnBrk="1" hangingPunct="1">
              <a:lnSpc>
                <a:spcPct val="90000"/>
              </a:lnSpc>
              <a:spcBef>
                <a:spcPct val="0"/>
              </a:spcBef>
            </a:pPr>
            <a:r>
              <a:rPr lang="en-US" altLang="en-US" smtClean="0"/>
              <a:t>?</a:t>
            </a:r>
          </a:p>
        </p:txBody>
      </p:sp>
      <p:sp>
        <p:nvSpPr>
          <p:cNvPr id="24578" name="Title 1"/>
          <p:cNvSpPr>
            <a:spLocks noGrp="1"/>
          </p:cNvSpPr>
          <p:nvPr>
            <p:ph type="title"/>
          </p:nvPr>
        </p:nvSpPr>
        <p:spPr>
          <a:xfrm>
            <a:off x="5334000" y="0"/>
            <a:ext cx="3810000" cy="990600"/>
          </a:xfrm>
        </p:spPr>
        <p:txBody>
          <a:bodyPr/>
          <a:lstStyle/>
          <a:p>
            <a:pPr eaLnBrk="1" hangingPunct="1"/>
            <a:r>
              <a:rPr lang="en-US" altLang="en-US" smtClean="0"/>
              <a:t>The Incas</a:t>
            </a: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4"/>
          <p:cNvSpPr>
            <a:spLocks noChangeArrowheads="1"/>
          </p:cNvSpPr>
          <p:nvPr/>
        </p:nvSpPr>
        <p:spPr bwMode="auto">
          <a:xfrm>
            <a:off x="0" y="0"/>
            <a:ext cx="1371600" cy="1371600"/>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en-US" altLang="en-US"/>
          </a:p>
        </p:txBody>
      </p:sp>
      <p:sp>
        <p:nvSpPr>
          <p:cNvPr id="24582" name="Rectangle 5"/>
          <p:cNvSpPr>
            <a:spLocks noChangeArrowheads="1"/>
          </p:cNvSpPr>
          <p:nvPr/>
        </p:nvSpPr>
        <p:spPr bwMode="auto">
          <a:xfrm>
            <a:off x="0" y="3886200"/>
            <a:ext cx="1371600" cy="2971800"/>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en-US" altLang="en-US"/>
          </a:p>
        </p:txBody>
      </p:sp>
      <p:sp>
        <p:nvSpPr>
          <p:cNvPr id="7" name="Rectangular Callout 6"/>
          <p:cNvSpPr>
            <a:spLocks noChangeArrowheads="1"/>
          </p:cNvSpPr>
          <p:nvPr/>
        </p:nvSpPr>
        <p:spPr bwMode="auto">
          <a:xfrm>
            <a:off x="5334000" y="0"/>
            <a:ext cx="3810000" cy="1600200"/>
          </a:xfrm>
          <a:prstGeom prst="wedgeRectCallout">
            <a:avLst>
              <a:gd name="adj1" fmla="val 23208"/>
              <a:gd name="adj2" fmla="val 25894"/>
            </a:avLst>
          </a:prstGeom>
          <a:solidFill>
            <a:srgbClr val="C2F0FF"/>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0000"/>
              </a:lnSpc>
            </a:pPr>
            <a:r>
              <a:rPr lang="en-US" altLang="en-US" sz="3200" i="1" u="sng"/>
              <a:t>Government</a:t>
            </a:r>
            <a:r>
              <a:rPr lang="en-US" altLang="en-US" sz="3200"/>
              <a:t>: Like the Aztecs, the Incas built a vast </a:t>
            </a:r>
            <a:r>
              <a:rPr lang="en-US" altLang="en-US" sz="3200" b="1" i="1"/>
              <a:t>empire</a:t>
            </a:r>
            <a:r>
              <a:rPr lang="en-US" altLang="en-US" sz="3200"/>
              <a:t> which included 80 provinces</a:t>
            </a:r>
          </a:p>
        </p:txBody>
      </p:sp>
      <p:sp>
        <p:nvSpPr>
          <p:cNvPr id="13" name="Rectangular Callout 12"/>
          <p:cNvSpPr>
            <a:spLocks noChangeArrowheads="1"/>
          </p:cNvSpPr>
          <p:nvPr/>
        </p:nvSpPr>
        <p:spPr bwMode="auto">
          <a:xfrm>
            <a:off x="4876800" y="1828800"/>
            <a:ext cx="4267200" cy="2057400"/>
          </a:xfrm>
          <a:prstGeom prst="wedgeRectCallout">
            <a:avLst>
              <a:gd name="adj1" fmla="val -59745"/>
              <a:gd name="adj2" fmla="val 37884"/>
            </a:avLst>
          </a:prstGeom>
          <a:solidFill>
            <a:srgbClr val="FFFFCC"/>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0000"/>
              </a:lnSpc>
            </a:pPr>
            <a:r>
              <a:rPr lang="en-US" altLang="en-US" sz="3200"/>
              <a:t>But, the Incas ruled with tolerance and </a:t>
            </a:r>
            <a:r>
              <a:rPr lang="en-US" altLang="en-US" sz="3200" b="1" i="1"/>
              <a:t>unified</a:t>
            </a:r>
            <a:r>
              <a:rPr lang="en-US" altLang="en-US" sz="3200"/>
              <a:t> their empire with roads, </a:t>
            </a:r>
            <a:r>
              <a:rPr lang="en-US" altLang="en-US" sz="3200" b="1" i="1"/>
              <a:t>schools,</a:t>
            </a:r>
            <a:r>
              <a:rPr lang="en-US" altLang="en-US" sz="3200"/>
              <a:t> and a common language</a:t>
            </a:r>
          </a:p>
        </p:txBody>
      </p:sp>
      <p:sp>
        <p:nvSpPr>
          <p:cNvPr id="14" name="Rectangular Callout 13"/>
          <p:cNvSpPr>
            <a:spLocks noChangeArrowheads="1"/>
          </p:cNvSpPr>
          <p:nvPr/>
        </p:nvSpPr>
        <p:spPr bwMode="auto">
          <a:xfrm>
            <a:off x="4572000" y="4800600"/>
            <a:ext cx="4572000" cy="2057400"/>
          </a:xfrm>
          <a:prstGeom prst="wedgeRectCallout">
            <a:avLst>
              <a:gd name="adj1" fmla="val 23227"/>
              <a:gd name="adj2" fmla="val 10801"/>
            </a:avLst>
          </a:prstGeom>
          <a:solidFill>
            <a:srgbClr val="FFCCFF"/>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0000"/>
              </a:lnSpc>
            </a:pPr>
            <a:r>
              <a:rPr lang="en-US" altLang="en-US" sz="3200" i="1" u="sng"/>
              <a:t>Economy:</a:t>
            </a:r>
            <a:r>
              <a:rPr lang="en-US" altLang="en-US" sz="3200"/>
              <a:t> The Incan government </a:t>
            </a:r>
            <a:r>
              <a:rPr lang="en-US" altLang="en-US" sz="3200" b="1" i="1"/>
              <a:t>controlled</a:t>
            </a:r>
            <a:r>
              <a:rPr lang="en-US" altLang="en-US" sz="3200"/>
              <a:t> the economy and required all citizens to </a:t>
            </a:r>
            <a:r>
              <a:rPr lang="en-US" altLang="en-US" sz="3200" b="1" i="1"/>
              <a:t>farm</a:t>
            </a:r>
            <a:r>
              <a:rPr lang="en-US" altLang="en-US" sz="3200"/>
              <a:t> for the good of the empire</a:t>
            </a:r>
            <a:endParaRPr lang="en-US" altLang="en-US" sz="3200" i="1" u="sng"/>
          </a:p>
        </p:txBody>
      </p:sp>
      <p:pic>
        <p:nvPicPr>
          <p:cNvPr id="19" name="Picture 4" descr="http://lastdaysoftheincas.com/wordpress/wp-content/uploads/2008/08/022_winayway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http://bp3.blogger.com/_Fml3glz_LYc/Ro2_IBHYzKI/AAAAAAAAAX4/YMow0s4aSZQ/s400/INCAS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0"/>
            <a:ext cx="37099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ular Callout 20"/>
          <p:cNvSpPr>
            <a:spLocks noChangeArrowheads="1"/>
          </p:cNvSpPr>
          <p:nvPr/>
        </p:nvSpPr>
        <p:spPr bwMode="auto">
          <a:xfrm>
            <a:off x="4892675" y="5181600"/>
            <a:ext cx="4114800" cy="1295400"/>
          </a:xfrm>
          <a:prstGeom prst="wedgeRectCallout">
            <a:avLst>
              <a:gd name="adj1" fmla="val 23227"/>
              <a:gd name="adj2" fmla="val -13111"/>
            </a:avLst>
          </a:prstGeom>
          <a:solidFill>
            <a:srgbClr val="FFFFCC"/>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0000"/>
              </a:lnSpc>
            </a:pPr>
            <a:r>
              <a:rPr lang="en-US" altLang="en-US" sz="3200" i="1" u="sng"/>
              <a:t>Society</a:t>
            </a:r>
            <a:r>
              <a:rPr lang="en-US" altLang="en-US" sz="3200"/>
              <a:t>:  (1) King</a:t>
            </a:r>
          </a:p>
          <a:p>
            <a:pPr algn="ctr">
              <a:lnSpc>
                <a:spcPct val="80000"/>
              </a:lnSpc>
              <a:buFontTx/>
              <a:buAutoNum type="arabicParenBoth" startAt="2"/>
            </a:pPr>
            <a:r>
              <a:rPr lang="en-US" altLang="en-US" sz="3200"/>
              <a:t>Nobility</a:t>
            </a:r>
          </a:p>
          <a:p>
            <a:pPr algn="ctr">
              <a:lnSpc>
                <a:spcPct val="80000"/>
              </a:lnSpc>
              <a:buFontTx/>
              <a:buAutoNum type="arabicParenBoth" startAt="2"/>
            </a:pPr>
            <a:r>
              <a:rPr lang="en-US" altLang="en-US" sz="3200"/>
              <a:t> Ayllu </a:t>
            </a:r>
            <a:r>
              <a:rPr lang="en-US" altLang="en-US" sz="3200" b="1" i="1"/>
              <a:t>(commoners)</a:t>
            </a:r>
          </a:p>
        </p:txBody>
      </p:sp>
      <p:sp>
        <p:nvSpPr>
          <p:cNvPr id="24" name="Rectangular Callout 23"/>
          <p:cNvSpPr>
            <a:spLocks noChangeArrowheads="1"/>
          </p:cNvSpPr>
          <p:nvPr/>
        </p:nvSpPr>
        <p:spPr bwMode="auto">
          <a:xfrm>
            <a:off x="5257800" y="0"/>
            <a:ext cx="3733800" cy="2438400"/>
          </a:xfrm>
          <a:prstGeom prst="wedgeRectCallout">
            <a:avLst>
              <a:gd name="adj1" fmla="val 23213"/>
              <a:gd name="adj2" fmla="val -14907"/>
            </a:avLst>
          </a:prstGeom>
          <a:solidFill>
            <a:srgbClr val="CCCCFF"/>
          </a:solidFill>
          <a:ln w="9525" algn="ctr">
            <a:solidFill>
              <a:schemeClr val="tx1"/>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0000"/>
              </a:lnSpc>
            </a:pPr>
            <a:r>
              <a:rPr lang="en-US" altLang="en-US" sz="3200" i="1" u="sng"/>
              <a:t>Religion</a:t>
            </a:r>
            <a:r>
              <a:rPr lang="en-US" altLang="en-US" sz="3200"/>
              <a:t>:  </a:t>
            </a:r>
            <a:br>
              <a:rPr lang="en-US" altLang="en-US" sz="3200"/>
            </a:br>
            <a:r>
              <a:rPr lang="en-US" altLang="en-US" sz="3200"/>
              <a:t>The Inca were </a:t>
            </a:r>
            <a:r>
              <a:rPr lang="en-US" altLang="en-US" sz="3200" b="1" i="1"/>
              <a:t>polytheistic</a:t>
            </a:r>
            <a:r>
              <a:rPr lang="en-US" altLang="en-US" sz="3200"/>
              <a:t> and offered llamas and food (but not </a:t>
            </a:r>
            <a:r>
              <a:rPr lang="en-US" altLang="en-US" sz="3200" b="1" i="1"/>
              <a:t>humans</a:t>
            </a:r>
            <a:r>
              <a:rPr lang="en-US" altLang="en-US" sz="3200"/>
              <a:t>) to the gods </a:t>
            </a:r>
          </a:p>
        </p:txBody>
      </p:sp>
    </p:spTree>
    <p:extLst>
      <p:ext uri="{BB962C8B-B14F-4D97-AF65-F5344CB8AC3E}">
        <p14:creationId xmlns:p14="http://schemas.microsoft.com/office/powerpoint/2010/main" val="138119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1" nodeType="clickEffect">
                                  <p:stCondLst>
                                    <p:cond delay="0"/>
                                  </p:stCondLst>
                                  <p:childTnLst>
                                    <p:animEffect transition="out" filter="fade">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1000"/>
                                        <p:tgtEl>
                                          <p:spTgt spid="13"/>
                                        </p:tgtEl>
                                      </p:cBhvr>
                                    </p:animEffect>
                                    <p:set>
                                      <p:cBhvr>
                                        <p:cTn id="20" dur="1" fill="hold">
                                          <p:stCondLst>
                                            <p:cond delay="999"/>
                                          </p:stCondLst>
                                        </p:cTn>
                                        <p:tgtEl>
                                          <p:spTgt spid="1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000"/>
                                        <p:tgtEl>
                                          <p:spTgt spid="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2000"/>
                                        <p:tgtEl>
                                          <p:spTgt spid="19"/>
                                        </p:tgtEl>
                                      </p:cBhvr>
                                    </p:animEffect>
                                    <p:set>
                                      <p:cBhvr>
                                        <p:cTn id="36" dur="1" fill="hold">
                                          <p:stCondLst>
                                            <p:cond delay="1999"/>
                                          </p:stCondLst>
                                        </p:cTn>
                                        <p:tgtEl>
                                          <p:spTgt spid="1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000"/>
                                        <p:tgtEl>
                                          <p:spTgt spid="14"/>
                                        </p:tgtEl>
                                      </p:cBhvr>
                                    </p:animEffect>
                                    <p:set>
                                      <p:cBhvr>
                                        <p:cTn id="39" dur="1" fill="hold">
                                          <p:stCondLst>
                                            <p:cond delay="1999"/>
                                          </p:stCondLst>
                                        </p:cTn>
                                        <p:tgtEl>
                                          <p:spTgt spid="14"/>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1" nodeType="clickEffect">
                                  <p:stCondLst>
                                    <p:cond delay="0"/>
                                  </p:stCondLst>
                                  <p:childTnLst>
                                    <p:animEffect transition="out" filter="fade">
                                      <p:cBhvr>
                                        <p:cTn id="46" dur="1000"/>
                                        <p:tgtEl>
                                          <p:spTgt spid="21"/>
                                        </p:tgtEl>
                                      </p:cBhvr>
                                    </p:animEffect>
                                    <p:set>
                                      <p:cBhvr>
                                        <p:cTn id="47" dur="1" fill="hold">
                                          <p:stCondLst>
                                            <p:cond delay="999"/>
                                          </p:stCondLst>
                                        </p:cTn>
                                        <p:tgtEl>
                                          <p:spTgt spid="2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1000"/>
                                        <p:tgtEl>
                                          <p:spTgt spid="20"/>
                                        </p:tgtEl>
                                      </p:cBhvr>
                                    </p:animEffect>
                                    <p:set>
                                      <p:cBhvr>
                                        <p:cTn id="50" dur="1" fill="hold">
                                          <p:stCondLst>
                                            <p:cond delay="999"/>
                                          </p:stCondLst>
                                        </p:cTn>
                                        <p:tgtEl>
                                          <p:spTgt spid="20"/>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3" grpId="0" animBg="1"/>
      <p:bldP spid="13" grpId="1" animBg="1"/>
      <p:bldP spid="14" grpId="0" animBg="1"/>
      <p:bldP spid="14" grpId="1" animBg="1"/>
      <p:bldP spid="21" grpId="0" animBg="1"/>
      <p:bldP spid="21" grpId="1"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Comparison</a:t>
            </a:r>
            <a:endParaRPr 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797"/>
            <a:ext cx="7658100"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4384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29797" y="1481138"/>
            <a:ext cx="408440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Social Structure and Revolutions </a:t>
            </a:r>
            <a:endParaRPr lang="en-US" dirty="0"/>
          </a:p>
        </p:txBody>
      </p:sp>
    </p:spTree>
    <p:extLst>
      <p:ext uri="{BB962C8B-B14F-4D97-AF65-F5344CB8AC3E}">
        <p14:creationId xmlns:p14="http://schemas.microsoft.com/office/powerpoint/2010/main" val="4075280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endParaRPr lang="en-US" altLang="en-US"/>
          </a:p>
        </p:txBody>
      </p:sp>
      <p:sp>
        <p:nvSpPr>
          <p:cNvPr id="13314" name="Rectangle 2"/>
          <p:cNvSpPr>
            <a:spLocks noGrp="1" noChangeArrowheads="1"/>
          </p:cNvSpPr>
          <p:nvPr>
            <p:ph type="title"/>
          </p:nvPr>
        </p:nvSpPr>
        <p:spPr/>
        <p:txBody>
          <a:bodyPr/>
          <a:lstStyle/>
          <a:p>
            <a:endParaRPr lang="en-US" altLang="en-US"/>
          </a:p>
        </p:txBody>
      </p:sp>
      <p:pic>
        <p:nvPicPr>
          <p:cNvPr id="13317" name="Picture 5" descr="ag-p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0"/>
            <a:ext cx="6507163" cy="681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191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The Three Estates (France)</a:t>
            </a:r>
            <a:endParaRPr lang="en-US"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334533" cy="473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790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Latin America</a:t>
            </a:r>
            <a:endParaRPr lang="en-U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45370"/>
            <a:ext cx="4667250" cy="5712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147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nSpc>
                <a:spcPct val="80000"/>
              </a:lnSpc>
            </a:pPr>
            <a:r>
              <a:rPr lang="en-US" altLang="en-US" sz="2800" dirty="0" smtClean="0"/>
              <a:t>Society in Latin America was a strict social order of the following:</a:t>
            </a:r>
          </a:p>
          <a:p>
            <a:pPr lvl="1">
              <a:lnSpc>
                <a:spcPct val="80000"/>
              </a:lnSpc>
            </a:pPr>
            <a:r>
              <a:rPr lang="en-US" altLang="en-US" sz="1800" dirty="0" err="1" smtClean="0"/>
              <a:t>Peninsulares</a:t>
            </a:r>
            <a:r>
              <a:rPr lang="en-US" altLang="en-US" sz="1800" dirty="0" smtClean="0"/>
              <a:t>: born in Spain, a tiny population that held the highest offices in the Spanish colonial governments </a:t>
            </a:r>
          </a:p>
          <a:p>
            <a:pPr marL="457200" lvl="1" indent="0">
              <a:lnSpc>
                <a:spcPct val="80000"/>
              </a:lnSpc>
              <a:buNone/>
            </a:pPr>
            <a:endParaRPr lang="en-US" altLang="en-US" sz="1800" dirty="0" smtClean="0"/>
          </a:p>
          <a:p>
            <a:pPr lvl="1">
              <a:lnSpc>
                <a:spcPct val="80000"/>
              </a:lnSpc>
            </a:pPr>
            <a:r>
              <a:rPr lang="en-US" altLang="en-US" sz="1800" dirty="0" smtClean="0"/>
              <a:t>Creoles: Spaniards born in Latin America, below  the </a:t>
            </a:r>
            <a:r>
              <a:rPr lang="en-US" altLang="en-US" sz="1800" dirty="0" err="1" smtClean="0"/>
              <a:t>peninsulares</a:t>
            </a:r>
            <a:r>
              <a:rPr lang="en-US" altLang="en-US" sz="1800" dirty="0" smtClean="0"/>
              <a:t> in rank, could rise in rank as officials in the Spanish army, creoles and peninsular controlled land, wealth, and power in the colonies</a:t>
            </a:r>
          </a:p>
          <a:p>
            <a:pPr marL="457200" lvl="1" indent="0">
              <a:lnSpc>
                <a:spcPct val="80000"/>
              </a:lnSpc>
              <a:buNone/>
            </a:pPr>
            <a:endParaRPr lang="en-US" altLang="en-US" sz="1800" dirty="0" smtClean="0"/>
          </a:p>
          <a:p>
            <a:pPr lvl="1">
              <a:lnSpc>
                <a:spcPct val="80000"/>
              </a:lnSpc>
            </a:pPr>
            <a:r>
              <a:rPr lang="en-US" altLang="en-US" sz="1800" smtClean="0"/>
              <a:t>Mestizos</a:t>
            </a:r>
            <a:r>
              <a:rPr lang="en-US" altLang="en-US" sz="1800" dirty="0" smtClean="0"/>
              <a:t>: persons of mixed European and Native American ancestry </a:t>
            </a:r>
          </a:p>
          <a:p>
            <a:pPr marL="457200" lvl="1" indent="0">
              <a:lnSpc>
                <a:spcPct val="80000"/>
              </a:lnSpc>
              <a:buNone/>
            </a:pPr>
            <a:endParaRPr lang="en-US" altLang="en-US" sz="1800" dirty="0" smtClean="0"/>
          </a:p>
          <a:p>
            <a:pPr lvl="1">
              <a:lnSpc>
                <a:spcPct val="80000"/>
              </a:lnSpc>
            </a:pPr>
            <a:r>
              <a:rPr lang="en-US" altLang="en-US" sz="1800" dirty="0" smtClean="0"/>
              <a:t>Mulattos: persons of mixed European and African ancestors</a:t>
            </a:r>
          </a:p>
          <a:p>
            <a:pPr marL="457200" lvl="1" indent="0">
              <a:lnSpc>
                <a:spcPct val="80000"/>
              </a:lnSpc>
              <a:buNone/>
            </a:pPr>
            <a:endParaRPr lang="en-US" altLang="en-US" sz="1800" dirty="0" smtClean="0"/>
          </a:p>
          <a:p>
            <a:pPr lvl="1">
              <a:lnSpc>
                <a:spcPct val="80000"/>
              </a:lnSpc>
            </a:pPr>
            <a:r>
              <a:rPr lang="en-US" altLang="en-US" sz="1800" dirty="0" smtClean="0"/>
              <a:t>Enslaved Africans: worked on the plantations  and for the creoles and </a:t>
            </a:r>
            <a:r>
              <a:rPr lang="en-US" altLang="en-US" sz="1800" dirty="0" err="1" smtClean="0"/>
              <a:t>peninsulares</a:t>
            </a:r>
            <a:endParaRPr lang="en-US" altLang="en-US" sz="1800" dirty="0" smtClean="0"/>
          </a:p>
          <a:p>
            <a:pPr lvl="1">
              <a:lnSpc>
                <a:spcPct val="80000"/>
              </a:lnSpc>
            </a:pPr>
            <a:endParaRPr lang="en-US" altLang="en-US" sz="1800" dirty="0"/>
          </a:p>
          <a:p>
            <a:pPr lvl="1">
              <a:lnSpc>
                <a:spcPct val="80000"/>
              </a:lnSpc>
            </a:pPr>
            <a:r>
              <a:rPr lang="en-US" altLang="en-US" sz="1800" dirty="0" err="1" smtClean="0"/>
              <a:t>Zambos</a:t>
            </a:r>
            <a:r>
              <a:rPr lang="en-US" altLang="en-US" sz="1800" dirty="0" smtClean="0"/>
              <a:t>: Indians or Natives: were at the bottom of the social hierarchy and the largest  percentage of  the population</a:t>
            </a:r>
          </a:p>
          <a:p>
            <a:pPr lvl="3">
              <a:lnSpc>
                <a:spcPct val="80000"/>
              </a:lnSpc>
            </a:pPr>
            <a:endParaRPr lang="en-US" altLang="en-US" sz="1800" dirty="0" smtClean="0"/>
          </a:p>
          <a:p>
            <a:pPr lvl="3">
              <a:lnSpc>
                <a:spcPct val="80000"/>
              </a:lnSpc>
              <a:buFontTx/>
              <a:buNone/>
            </a:pPr>
            <a:endParaRPr lang="en-US" altLang="en-US" sz="1800" dirty="0" smtClean="0"/>
          </a:p>
          <a:p>
            <a:endParaRPr lang="en-US" dirty="0"/>
          </a:p>
        </p:txBody>
      </p:sp>
      <p:sp>
        <p:nvSpPr>
          <p:cNvPr id="2" name="Title 1"/>
          <p:cNvSpPr>
            <a:spLocks noGrp="1"/>
          </p:cNvSpPr>
          <p:nvPr>
            <p:ph type="title"/>
          </p:nvPr>
        </p:nvSpPr>
        <p:spPr/>
        <p:txBody>
          <a:bodyPr>
            <a:normAutofit fontScale="90000"/>
          </a:bodyPr>
          <a:lstStyle/>
          <a:p>
            <a:r>
              <a:rPr lang="en-US" dirty="0" smtClean="0"/>
              <a:t>Latin America and </a:t>
            </a:r>
            <a:r>
              <a:rPr lang="en-US" dirty="0" err="1" smtClean="0"/>
              <a:t>Castas</a:t>
            </a:r>
            <a:r>
              <a:rPr lang="en-US" dirty="0" smtClean="0"/>
              <a:t> Paintings</a:t>
            </a:r>
            <a:endParaRPr lang="en-US" dirty="0"/>
          </a:p>
        </p:txBody>
      </p:sp>
    </p:spTree>
    <p:extLst>
      <p:ext uri="{BB962C8B-B14F-4D97-AF65-F5344CB8AC3E}">
        <p14:creationId xmlns:p14="http://schemas.microsoft.com/office/powerpoint/2010/main" val="375358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Industrialization</a:t>
            </a:r>
            <a:endParaRPr lang="en-US" dirty="0"/>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57" y="1241281"/>
            <a:ext cx="4602443" cy="554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41281"/>
            <a:ext cx="4256615" cy="5388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121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82000"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626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18" y="187036"/>
            <a:ext cx="85344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087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0" y="1600200"/>
            <a:ext cx="9144000" cy="4525963"/>
          </a:xfrm>
        </p:spPr>
        <p:txBody>
          <a:bodyPr>
            <a:normAutofit lnSpcReduction="10000"/>
          </a:bodyPr>
          <a:lstStyle/>
          <a:p>
            <a:pPr>
              <a:lnSpc>
                <a:spcPct val="90000"/>
              </a:lnSpc>
            </a:pPr>
            <a:r>
              <a:rPr lang="en-US" altLang="en-US" sz="2400"/>
              <a:t>Women </a:t>
            </a:r>
          </a:p>
          <a:p>
            <a:pPr lvl="1">
              <a:lnSpc>
                <a:spcPct val="90000"/>
              </a:lnSpc>
            </a:pPr>
            <a:r>
              <a:rPr lang="en-US" altLang="en-US" sz="2000"/>
              <a:t>Paleolithic roles - to gathering fruits, berries, roots, and other edible naturally growing food items.  </a:t>
            </a:r>
          </a:p>
          <a:p>
            <a:pPr lvl="2">
              <a:lnSpc>
                <a:spcPct val="90000"/>
              </a:lnSpc>
            </a:pPr>
            <a:r>
              <a:rPr lang="en-US" altLang="en-US" sz="1800"/>
              <a:t>What knowledge would women need to be successful at this?</a:t>
            </a:r>
          </a:p>
          <a:p>
            <a:pPr lvl="1">
              <a:lnSpc>
                <a:spcPct val="90000"/>
              </a:lnSpc>
            </a:pPr>
            <a:r>
              <a:rPr lang="en-US" altLang="en-US" sz="2000"/>
              <a:t>Gathering of food made up a greater percentage of the caloric intake of Paleolithic society. What knowledge would women need to be successful at this?</a:t>
            </a:r>
          </a:p>
          <a:p>
            <a:pPr lvl="2">
              <a:lnSpc>
                <a:spcPct val="90000"/>
              </a:lnSpc>
            </a:pPr>
            <a:r>
              <a:rPr lang="en-US" altLang="en-US" sz="1800"/>
              <a:t>Do you think this gave women a greater or lesser role in Paleolithic Society compared to men?</a:t>
            </a:r>
          </a:p>
          <a:p>
            <a:pPr lvl="1">
              <a:lnSpc>
                <a:spcPct val="90000"/>
              </a:lnSpc>
            </a:pPr>
            <a:r>
              <a:rPr lang="en-US" altLang="en-US" sz="2000"/>
              <a:t>Neolithic roles – the women’s knowledge of the seasons, growing cycles and edible foods helped make the Neolithic Revolution successful.</a:t>
            </a:r>
          </a:p>
          <a:p>
            <a:pPr lvl="2">
              <a:lnSpc>
                <a:spcPct val="90000"/>
              </a:lnSpc>
            </a:pPr>
            <a:r>
              <a:rPr lang="en-US" altLang="en-US" sz="1800"/>
              <a:t>However, gender equality quicker left along with nomadism.</a:t>
            </a:r>
          </a:p>
          <a:p>
            <a:pPr lvl="2">
              <a:lnSpc>
                <a:spcPct val="90000"/>
              </a:lnSpc>
            </a:pPr>
            <a:r>
              <a:rPr lang="en-US" altLang="en-US" sz="1800"/>
              <a:t>Women now became little more than home and baby makers.</a:t>
            </a:r>
          </a:p>
          <a:p>
            <a:pPr>
              <a:lnSpc>
                <a:spcPct val="90000"/>
              </a:lnSpc>
            </a:pPr>
            <a:r>
              <a:rPr lang="en-US" altLang="en-US" sz="2400"/>
              <a:t>In which society are people going to want more children???</a:t>
            </a:r>
          </a:p>
          <a:p>
            <a:pPr>
              <a:lnSpc>
                <a:spcPct val="90000"/>
              </a:lnSpc>
            </a:pPr>
            <a:endParaRPr lang="en-US" altLang="en-US" sz="2400"/>
          </a:p>
        </p:txBody>
      </p:sp>
      <p:sp>
        <p:nvSpPr>
          <p:cNvPr id="17410" name="Rectangle 2"/>
          <p:cNvSpPr>
            <a:spLocks noGrp="1" noChangeArrowheads="1"/>
          </p:cNvSpPr>
          <p:nvPr>
            <p:ph type="title"/>
          </p:nvPr>
        </p:nvSpPr>
        <p:spPr/>
        <p:txBody>
          <a:bodyPr>
            <a:normAutofit fontScale="90000"/>
          </a:bodyPr>
          <a:lstStyle/>
          <a:p>
            <a:r>
              <a:rPr lang="en-US" altLang="en-US" sz="4000"/>
              <a:t>Gender Roles – from Paleo to Neo</a:t>
            </a:r>
          </a:p>
        </p:txBody>
      </p:sp>
    </p:spTree>
    <p:extLst>
      <p:ext uri="{BB962C8B-B14F-4D97-AF65-F5344CB8AC3E}">
        <p14:creationId xmlns:p14="http://schemas.microsoft.com/office/powerpoint/2010/main" val="224914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pPr>
              <a:lnSpc>
                <a:spcPct val="90000"/>
              </a:lnSpc>
            </a:pPr>
            <a:r>
              <a:rPr lang="en-US" altLang="en-US"/>
              <a:t>Men</a:t>
            </a:r>
          </a:p>
          <a:p>
            <a:pPr lvl="1">
              <a:lnSpc>
                <a:spcPct val="90000"/>
              </a:lnSpc>
            </a:pPr>
            <a:r>
              <a:rPr lang="en-US" altLang="en-US"/>
              <a:t>Paleolithic roles – men were the hunters in society and brought meat to the diet of nomadic societies.</a:t>
            </a:r>
          </a:p>
          <a:p>
            <a:pPr lvl="1">
              <a:lnSpc>
                <a:spcPct val="90000"/>
              </a:lnSpc>
            </a:pPr>
            <a:r>
              <a:rPr lang="en-US" altLang="en-US"/>
              <a:t>Neolithic roles – men became the laborers in agriculture and now brought home almost all of the calories of the diet.</a:t>
            </a:r>
          </a:p>
          <a:p>
            <a:pPr>
              <a:lnSpc>
                <a:spcPct val="90000"/>
              </a:lnSpc>
            </a:pPr>
            <a:r>
              <a:rPr lang="en-US" altLang="en-US"/>
              <a:t>Now that men are in charge of the diet and harvest, what else are they going to become in charge of.</a:t>
            </a:r>
          </a:p>
        </p:txBody>
      </p:sp>
      <p:sp>
        <p:nvSpPr>
          <p:cNvPr id="19458" name="Rectangle 2"/>
          <p:cNvSpPr>
            <a:spLocks noGrp="1" noChangeArrowheads="1"/>
          </p:cNvSpPr>
          <p:nvPr>
            <p:ph type="title"/>
          </p:nvPr>
        </p:nvSpPr>
        <p:spPr/>
        <p:txBody>
          <a:bodyPr>
            <a:normAutofit fontScale="90000"/>
          </a:bodyPr>
          <a:lstStyle/>
          <a:p>
            <a:r>
              <a:rPr lang="en-US" altLang="en-US" sz="4000"/>
              <a:t>Gender Roles – from Paleo to Neo</a:t>
            </a:r>
          </a:p>
        </p:txBody>
      </p:sp>
    </p:spTree>
    <p:extLst>
      <p:ext uri="{BB962C8B-B14F-4D97-AF65-F5344CB8AC3E}">
        <p14:creationId xmlns:p14="http://schemas.microsoft.com/office/powerpoint/2010/main" val="226333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Greece and Rome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645" y="1828800"/>
            <a:ext cx="4953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176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b="1" dirty="0"/>
              <a:t>Athens – The Upper Class</a:t>
            </a:r>
            <a:r>
              <a:rPr lang="en-US" dirty="0"/>
              <a:t>: The topmost class in the Ancient Greek Hierarchy was the Upper Class. The people of this class possessed the uppermost power and position in the society. One has to be born in Athens to be a part of the Upper Class as the rights for this class could only be inherited on the hereditary basis. The upper class symbolized a good civil character, good artistic taste, and highly socialized individuals.</a:t>
            </a:r>
          </a:p>
          <a:p>
            <a:pPr lvl="1"/>
            <a:r>
              <a:rPr lang="en-US" dirty="0"/>
              <a:t>The people from this class handled all the government work, philosophy as well as the literature department, and also the war. Athens people always got slaves so as to perform their materialistic works so as to save their precious time which they had to use for administrative purposes. The Upper Class can also be symbolized as the Leisure Class. They kept their time for the important activities related with the administration of the kingdom</a:t>
            </a:r>
            <a:r>
              <a:rPr lang="en-US" dirty="0" smtClean="0"/>
              <a:t>.</a:t>
            </a:r>
          </a:p>
          <a:p>
            <a:pPr lvl="1"/>
            <a:endParaRPr lang="en-US" dirty="0"/>
          </a:p>
          <a:p>
            <a:r>
              <a:rPr lang="en-US" b="1" dirty="0" err="1"/>
              <a:t>Metics</a:t>
            </a:r>
            <a:r>
              <a:rPr lang="en-US" b="1" dirty="0"/>
              <a:t> – The Middle Class</a:t>
            </a:r>
            <a:r>
              <a:rPr lang="en-US" dirty="0"/>
              <a:t>: This was the next class in Ancient Greece Social Hierarchy. These people were not the natives of Athens, but came to Athens to settle down. They came to Athens for earning their livelihood. Such people were apt for the Middle Class. They were free men,  they were not slaves but they possessed very little rights as compared to the Upper Class. They were majorly involved in the trading and manufacturing related jobs.</a:t>
            </a:r>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596364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b="1" dirty="0" smtClean="0"/>
              <a:t>Freedmen – The Lower Class</a:t>
            </a:r>
            <a:r>
              <a:rPr lang="en-US" dirty="0" smtClean="0"/>
              <a:t>: Freedmen were the next class in the Ancient Greek Social Hierarchy and it incorporates those people who were once slaves but somehow were freed by their owner by any mode. This was the lower class people category but did not belong to Athens, i.e. these were neither Athens nor were granted citizenship in their life what so ever money they earned. These were the people who possessed least amount of privileges, but still got few, as compared to salves who had zero privileges.</a:t>
            </a:r>
          </a:p>
          <a:p>
            <a:r>
              <a:rPr lang="en-US" b="1" dirty="0" smtClean="0"/>
              <a:t>The Slaves</a:t>
            </a:r>
            <a:r>
              <a:rPr lang="en-US" dirty="0" smtClean="0"/>
              <a:t>: This is the lowest most class, actually a level because Greeks never considered it as a class. These people were either rescued from war, some criminals or even bought upon people. These people possessed zero rights or authority. They did not even possess right of their own life. Very little number of Greeks were slaves otherwise the majority of slaves were non-Greeks. They had to pay a ransom amount to buy their freedom and get themselves free.</a:t>
            </a:r>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474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1"/>
          </p:nvPr>
        </p:nvSpPr>
        <p:spPr>
          <a:xfrm>
            <a:off x="685800" y="1524000"/>
            <a:ext cx="3810000" cy="5029200"/>
          </a:xfrm>
        </p:spPr>
        <p:txBody>
          <a:bodyPr>
            <a:normAutofit fontScale="92500"/>
          </a:bodyPr>
          <a:lstStyle/>
          <a:p>
            <a:pPr>
              <a:buClr>
                <a:schemeClr val="tx1"/>
              </a:buClr>
              <a:buFontTx/>
              <a:buChar char=" "/>
            </a:pPr>
            <a:r>
              <a:rPr lang="en-US" altLang="en-US" sz="4000"/>
              <a:t>       </a:t>
            </a:r>
            <a:r>
              <a:rPr lang="en-US" altLang="en-US" sz="4000" i="1"/>
              <a:t>Family</a:t>
            </a:r>
            <a:endParaRPr lang="en-US" altLang="en-US" sz="3200" i="1"/>
          </a:p>
          <a:p>
            <a:pPr>
              <a:buClr>
                <a:schemeClr val="tx1"/>
              </a:buClr>
            </a:pPr>
            <a:r>
              <a:rPr lang="en-US" altLang="en-US" sz="3200" b="1" i="1" u="sng"/>
              <a:t>Gravitas </a:t>
            </a:r>
          </a:p>
          <a:p>
            <a:pPr>
              <a:buClr>
                <a:schemeClr val="tx1"/>
              </a:buClr>
              <a:buFont typeface="Wingdings" pitchFamily="2" charset="2"/>
              <a:buNone/>
            </a:pPr>
            <a:r>
              <a:rPr lang="en-US" altLang="en-US" sz="3200"/>
              <a:t>(seriousness)</a:t>
            </a:r>
          </a:p>
          <a:p>
            <a:pPr>
              <a:buClr>
                <a:schemeClr val="tx1"/>
              </a:buClr>
            </a:pPr>
            <a:r>
              <a:rPr lang="en-US" altLang="en-US" sz="3200"/>
              <a:t>Role of fathers was important</a:t>
            </a:r>
          </a:p>
          <a:p>
            <a:pPr>
              <a:buClr>
                <a:schemeClr val="tx1"/>
              </a:buClr>
            </a:pPr>
            <a:r>
              <a:rPr lang="en-US" altLang="en-US" sz="3200"/>
              <a:t>Role of women was less important</a:t>
            </a:r>
          </a:p>
          <a:p>
            <a:pPr>
              <a:buClr>
                <a:schemeClr val="tx1"/>
              </a:buClr>
            </a:pPr>
            <a:endParaRPr lang="en-US" altLang="en-US" sz="3200"/>
          </a:p>
        </p:txBody>
      </p:sp>
      <p:sp>
        <p:nvSpPr>
          <p:cNvPr id="8196" name="Rectangle 4"/>
          <p:cNvSpPr>
            <a:spLocks noGrp="1" noChangeArrowheads="1"/>
          </p:cNvSpPr>
          <p:nvPr>
            <p:ph sz="half" idx="2"/>
          </p:nvPr>
        </p:nvSpPr>
        <p:spPr>
          <a:xfrm>
            <a:off x="4648200" y="1524000"/>
            <a:ext cx="3810000" cy="4572000"/>
          </a:xfrm>
        </p:spPr>
        <p:txBody>
          <a:bodyPr>
            <a:normAutofit fontScale="92500"/>
          </a:bodyPr>
          <a:lstStyle/>
          <a:p>
            <a:pPr>
              <a:buClr>
                <a:schemeClr val="tx1"/>
              </a:buClr>
              <a:buFontTx/>
              <a:buChar char=" "/>
            </a:pPr>
            <a:r>
              <a:rPr lang="en-US" altLang="en-US" sz="3200"/>
              <a:t>    </a:t>
            </a:r>
            <a:r>
              <a:rPr lang="en-US" altLang="en-US" sz="4000" i="1"/>
              <a:t>Classes</a:t>
            </a:r>
          </a:p>
          <a:p>
            <a:pPr>
              <a:buClr>
                <a:schemeClr val="tx1"/>
              </a:buClr>
            </a:pPr>
            <a:r>
              <a:rPr lang="en-US" altLang="en-US" sz="3200" u="sng"/>
              <a:t>Patricians</a:t>
            </a:r>
            <a:r>
              <a:rPr lang="en-US" altLang="en-US" sz="3200"/>
              <a:t> - upper class, wealthy landowners</a:t>
            </a:r>
            <a:endParaRPr lang="en-US" altLang="en-US" sz="3200" u="sng"/>
          </a:p>
          <a:p>
            <a:pPr>
              <a:buClr>
                <a:schemeClr val="tx1"/>
              </a:buClr>
            </a:pPr>
            <a:r>
              <a:rPr lang="en-US" altLang="en-US" sz="3200" u="sng"/>
              <a:t>Plebeians </a:t>
            </a:r>
            <a:r>
              <a:rPr lang="en-US" altLang="en-US" sz="3200"/>
              <a:t>- lower class, farmers, artisans and merchants</a:t>
            </a:r>
            <a:endParaRPr lang="en-US" altLang="en-US" sz="3200" u="sng"/>
          </a:p>
        </p:txBody>
      </p:sp>
      <p:sp>
        <p:nvSpPr>
          <p:cNvPr id="8194" name="Rectangle 2"/>
          <p:cNvSpPr>
            <a:spLocks noGrp="1" noChangeArrowheads="1"/>
          </p:cNvSpPr>
          <p:nvPr>
            <p:ph type="title"/>
          </p:nvPr>
        </p:nvSpPr>
        <p:spPr/>
        <p:txBody>
          <a:bodyPr/>
          <a:lstStyle/>
          <a:p>
            <a:r>
              <a:rPr lang="en-US" altLang="en-US" dirty="0"/>
              <a:t>Social Organization</a:t>
            </a:r>
          </a:p>
        </p:txBody>
      </p:sp>
    </p:spTree>
    <p:extLst>
      <p:ext uri="{BB962C8B-B14F-4D97-AF65-F5344CB8AC3E}">
        <p14:creationId xmlns:p14="http://schemas.microsoft.com/office/powerpoint/2010/main" val="2123511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61</TotalTime>
  <Words>1580</Words>
  <Application>Microsoft Office PowerPoint</Application>
  <PresentationFormat>On-screen Show (4:3)</PresentationFormat>
  <Paragraphs>125</Paragraphs>
  <Slides>35</Slides>
  <Notes>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Concourse</vt:lpstr>
      <vt:lpstr>Social Classes</vt:lpstr>
      <vt:lpstr>PowerPoint Presentation</vt:lpstr>
      <vt:lpstr>PowerPoint Presentation</vt:lpstr>
      <vt:lpstr>Gender Roles – from Paleo to Neo</vt:lpstr>
      <vt:lpstr>Gender Roles – from Paleo to Neo</vt:lpstr>
      <vt:lpstr>Greece and Rome</vt:lpstr>
      <vt:lpstr>PowerPoint Presentation</vt:lpstr>
      <vt:lpstr>PowerPoint Presentation</vt:lpstr>
      <vt:lpstr>Social Organization</vt:lpstr>
      <vt:lpstr>  Rome had a balanced government *form of democracy called a republic *written law code: the Twelve Tables</vt:lpstr>
      <vt:lpstr>Social Unrest and Revolt</vt:lpstr>
      <vt:lpstr>The plebeians made progress toward equality.</vt:lpstr>
      <vt:lpstr>Roman Life</vt:lpstr>
      <vt:lpstr>PowerPoint Presentation</vt:lpstr>
      <vt:lpstr>PowerPoint Presentation</vt:lpstr>
      <vt:lpstr>PowerPoint Presentation</vt:lpstr>
      <vt:lpstr>Ancient Chinese Social Structure</vt:lpstr>
      <vt:lpstr>PowerPoint Presentation</vt:lpstr>
      <vt:lpstr>PowerPoint Presentation</vt:lpstr>
      <vt:lpstr>PowerPoint Presentation</vt:lpstr>
      <vt:lpstr>Hindu (Indian) Caste System</vt:lpstr>
      <vt:lpstr>Feudalism</vt:lpstr>
      <vt:lpstr>Medieval Japan </vt:lpstr>
      <vt:lpstr>Medieval Europe</vt:lpstr>
      <vt:lpstr>The Mayans </vt:lpstr>
      <vt:lpstr>Maya and Aztec</vt:lpstr>
      <vt:lpstr>The Incas</vt:lpstr>
      <vt:lpstr>Comparison</vt:lpstr>
      <vt:lpstr>Social Structure and Revolutions </vt:lpstr>
      <vt:lpstr>The Three Estates (France)</vt:lpstr>
      <vt:lpstr>Latin America</vt:lpstr>
      <vt:lpstr>Latin America and Castas Paintings</vt:lpstr>
      <vt:lpstr>Industrialization</vt:lpstr>
      <vt:lpstr>PowerPoint Presentation</vt:lpstr>
      <vt:lpstr>PowerPoint Presentation</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Haber, Keith</dc:creator>
  <cp:lastModifiedBy>Haber, Keith</cp:lastModifiedBy>
  <cp:revision>7</cp:revision>
  <dcterms:created xsi:type="dcterms:W3CDTF">2015-02-24T19:28:23Z</dcterms:created>
  <dcterms:modified xsi:type="dcterms:W3CDTF">2015-02-24T20:30:56Z</dcterms:modified>
</cp:coreProperties>
</file>