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04ED43D-639D-4C5E-AC88-1F524C80E0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1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9A209-6F5E-49FE-8959-B9E401D4DE72}" type="slidenum">
              <a:rPr lang="en-US"/>
              <a:pPr/>
              <a:t>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56355-C317-4059-9B73-E2C17E6AA7B2}" type="slidenum">
              <a:rPr lang="en-US"/>
              <a:pPr/>
              <a:t>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2CEE9-688C-4AA1-A36E-792AC91455DC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565F4-37FE-42DD-8249-82604EE8B16D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3D245-4722-44E5-9BF7-3911562603E3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8D41D-FE96-42CA-972D-D51A32CF9C5B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AD6F7-A74D-4495-92F7-4E8F0594333F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1F619-91DB-4F8A-B013-FA12478306FF}" type="slidenum">
              <a:rPr lang="en-US"/>
              <a:pPr/>
              <a:t>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33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34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3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3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37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2D8C6C-063A-46DB-B518-32552D8C5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7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97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7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73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80BF4-C61F-4D6F-8968-3C1AF271D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613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2F8E-FCD5-4297-AB9E-1B88358014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586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416BD2-0F95-4852-A027-61B67AE98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349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96FD1-B1B3-4C0B-8F10-A7FCC4BB7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44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54580-F998-40D0-8AD9-440D94520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7127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895A8-3B86-4F40-8770-06BB8898E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111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6414F-E69C-4B63-9F7D-98DC6C0A2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0739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DEB0-1741-42EA-9FE3-313D6F922E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682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AB30F-D83F-4378-87B2-4AC05A7CE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6103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B2DD9-B977-4922-A42D-991C3A2E8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71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15D8B-5D1C-482D-98EF-A1E8CADB2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1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0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1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71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7F998D-B043-4C95-BF78-6D7F6141C98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9" grpId="0"/>
      <p:bldP spid="2871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71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050925"/>
          </a:xfrm>
        </p:spPr>
        <p:txBody>
          <a:bodyPr/>
          <a:lstStyle/>
          <a:p>
            <a:r>
              <a:rPr lang="en-US" sz="4800" b="1" dirty="0" smtClean="0"/>
              <a:t>Economic </a:t>
            </a:r>
            <a:r>
              <a:rPr lang="en-US" sz="4800" b="1" dirty="0"/>
              <a:t>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EQ: What does a </a:t>
            </a:r>
            <a:r>
              <a:rPr lang="en-US" smtClean="0"/>
              <a:t>capitalist believe?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What is Economics?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3352800"/>
          </a:xfrm>
        </p:spPr>
        <p:txBody>
          <a:bodyPr/>
          <a:lstStyle/>
          <a:p>
            <a:r>
              <a:rPr lang="en-US" sz="3600"/>
              <a:t>Economics studies how individuals and societies seek to satisfy needs and wants through incentives, choices, and allocation of scarce resources. </a:t>
            </a:r>
          </a:p>
        </p:txBody>
      </p:sp>
      <p:pic>
        <p:nvPicPr>
          <p:cNvPr id="30732" name="Picture 12" descr="j023339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4724400"/>
            <a:ext cx="1835150" cy="1784350"/>
          </a:xfrm>
        </p:spPr>
      </p:pic>
      <p:pic>
        <p:nvPicPr>
          <p:cNvPr id="30733" name="Picture 13" descr="j023724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4343400"/>
            <a:ext cx="1770063" cy="176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4876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Oil &amp; fuel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8229600" y="4495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Land</a:t>
            </a:r>
          </a:p>
        </p:txBody>
      </p:sp>
      <p:pic>
        <p:nvPicPr>
          <p:cNvPr id="30737" name="Picture 17" descr="j02407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030788"/>
            <a:ext cx="1163638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4572000" y="5562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Doctors</a:t>
            </a:r>
          </a:p>
        </p:txBody>
      </p:sp>
      <p:pic>
        <p:nvPicPr>
          <p:cNvPr id="30739" name="Picture 19" descr="j02332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1027113" cy="143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810000" y="4191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Technology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  <p:bldP spid="307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Factors of Production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Economic Resources</a:t>
            </a: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Natural Resources</a:t>
            </a:r>
            <a:r>
              <a:rPr lang="en-US"/>
              <a:t> – raw materials found in nature that are used to produce goods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Human Resources</a:t>
            </a:r>
            <a:r>
              <a:rPr lang="en-US"/>
              <a:t> – people’s knowledge, efforts, and skills used in their work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Capital Resources</a:t>
            </a:r>
            <a:r>
              <a:rPr lang="en-US"/>
              <a:t> – used to produce goods and services (buildings, materials, and equipment)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Entrepreneurial Resources</a:t>
            </a:r>
            <a:r>
              <a:rPr lang="en-US"/>
              <a:t> - recognize the need for new goods or service</a:t>
            </a:r>
          </a:p>
          <a:p>
            <a:pPr>
              <a:lnSpc>
                <a:spcPct val="90000"/>
              </a:lnSpc>
            </a:pPr>
            <a:r>
              <a:rPr lang="en-US" sz="3600"/>
              <a:t>Scarcity – shortage of resources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Why Economic Systems?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Nations use economic systems to determine how to use their limited resources effectively.</a:t>
            </a:r>
          </a:p>
          <a:p>
            <a:pPr>
              <a:lnSpc>
                <a:spcPct val="90000"/>
              </a:lnSpc>
            </a:pPr>
            <a:r>
              <a:rPr lang="en-US"/>
              <a:t>Primary goal of an economic system is to provide people with a minimum standard of living, or quality of life.</a:t>
            </a:r>
          </a:p>
          <a:p>
            <a:pPr>
              <a:lnSpc>
                <a:spcPct val="90000"/>
              </a:lnSpc>
            </a:pPr>
            <a:r>
              <a:rPr lang="en-US"/>
              <a:t>Different types of Economic Systems</a:t>
            </a:r>
          </a:p>
          <a:p>
            <a:pPr lvl="2">
              <a:lnSpc>
                <a:spcPct val="90000"/>
              </a:lnSpc>
            </a:pPr>
            <a:r>
              <a:rPr lang="en-US" sz="2800">
                <a:solidFill>
                  <a:schemeClr val="accent1"/>
                </a:solidFill>
              </a:rPr>
              <a:t>Traditional Economy</a:t>
            </a:r>
          </a:p>
          <a:p>
            <a:pPr lvl="2">
              <a:lnSpc>
                <a:spcPct val="90000"/>
              </a:lnSpc>
            </a:pPr>
            <a:r>
              <a:rPr lang="en-US" sz="2800">
                <a:solidFill>
                  <a:schemeClr val="accent1"/>
                </a:solidFill>
              </a:rPr>
              <a:t>Market Economy (free enterprise)</a:t>
            </a:r>
          </a:p>
          <a:p>
            <a:pPr lvl="2">
              <a:lnSpc>
                <a:spcPct val="90000"/>
              </a:lnSpc>
            </a:pPr>
            <a:r>
              <a:rPr lang="en-US" sz="2800">
                <a:solidFill>
                  <a:schemeClr val="accent1"/>
                </a:solidFill>
              </a:rPr>
              <a:t>Command Economy</a:t>
            </a:r>
          </a:p>
          <a:p>
            <a:pPr lvl="2">
              <a:lnSpc>
                <a:spcPct val="90000"/>
              </a:lnSpc>
            </a:pPr>
            <a:r>
              <a:rPr lang="en-US" sz="2800">
                <a:solidFill>
                  <a:schemeClr val="accent1"/>
                </a:solidFill>
              </a:rPr>
              <a:t>Mixed Economy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800"/>
              <a:t>Traditional Economy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4267200" cy="5791200"/>
          </a:xfrm>
        </p:spPr>
        <p:txBody>
          <a:bodyPr/>
          <a:lstStyle/>
          <a:p>
            <a:r>
              <a:rPr lang="en-US"/>
              <a:t>Found in rural, under-developed countries–</a:t>
            </a:r>
            <a:r>
              <a:rPr lang="en-US" sz="2600"/>
              <a:t> 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Vanuatu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Pygmies of Congo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Eskimos &amp; Indian tribes 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Belarus</a:t>
            </a:r>
            <a:r>
              <a:rPr lang="en-US" sz="2200">
                <a:solidFill>
                  <a:schemeClr val="accent1"/>
                </a:solidFill>
              </a:rPr>
              <a:t> </a:t>
            </a:r>
          </a:p>
          <a:p>
            <a:r>
              <a:rPr lang="en-US"/>
              <a:t>Customs govern the economic decisions that are made </a:t>
            </a:r>
          </a:p>
          <a:p>
            <a:r>
              <a:rPr lang="en-US"/>
              <a:t>Farming, hunting and gathering are done the same way as the generation before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8200"/>
            <a:ext cx="4495800" cy="5867400"/>
          </a:xfrm>
        </p:spPr>
        <p:txBody>
          <a:bodyPr/>
          <a:lstStyle/>
          <a:p>
            <a:r>
              <a:rPr lang="en-US"/>
              <a:t>Economic activities are centered around the family or ethnic unit </a:t>
            </a:r>
          </a:p>
          <a:p>
            <a:r>
              <a:rPr lang="en-US"/>
              <a:t>Men and women are given different economic roles and tasks </a:t>
            </a:r>
          </a:p>
          <a:p>
            <a:r>
              <a:rPr lang="en-US">
                <a:solidFill>
                  <a:schemeClr val="accent1"/>
                </a:solidFill>
              </a:rPr>
              <a:t>Advantages</a:t>
            </a:r>
            <a:r>
              <a:rPr lang="en-US"/>
              <a:t>:  people have specific roles; security in the way things are done</a:t>
            </a:r>
          </a:p>
          <a:p>
            <a:r>
              <a:rPr lang="en-US">
                <a:solidFill>
                  <a:schemeClr val="accent1"/>
                </a:solidFill>
              </a:rPr>
              <a:t>Disadvantages</a:t>
            </a:r>
            <a:r>
              <a:rPr lang="en-US"/>
              <a:t>: Technology is not used; difficult to improve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/>
          <a:lstStyle/>
          <a:p>
            <a:r>
              <a:rPr lang="en-US" sz="4200"/>
              <a:t>Market Economy (Free Enterprise)</a:t>
            </a:r>
          </a:p>
        </p:txBody>
      </p:sp>
      <p:sp>
        <p:nvSpPr>
          <p:cNvPr id="37911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343400" cy="5029200"/>
          </a:xfrm>
        </p:spPr>
        <p:txBody>
          <a:bodyPr/>
          <a:lstStyle/>
          <a:p>
            <a:r>
              <a:rPr lang="en-US" sz="2600"/>
              <a:t>Also called a</a:t>
            </a:r>
            <a:r>
              <a:rPr lang="en-US" sz="2600" i="1"/>
              <a:t> Free Market Economy or Free Enterprise Economy</a:t>
            </a:r>
          </a:p>
          <a:p>
            <a:r>
              <a:rPr lang="en-US" sz="2600"/>
              <a:t>Businesses and consumers decide what they will produce and purchase and in what quantities </a:t>
            </a:r>
          </a:p>
          <a:p>
            <a:r>
              <a:rPr lang="en-US" sz="2600"/>
              <a:t>Decisions are made according to </a:t>
            </a:r>
            <a:r>
              <a:rPr lang="en-US" sz="2600">
                <a:solidFill>
                  <a:schemeClr val="accent1"/>
                </a:solidFill>
              </a:rPr>
              <a:t>law of supply &amp; demand</a:t>
            </a:r>
          </a:p>
          <a:p>
            <a:endParaRPr lang="en-US" sz="260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343400" cy="5562600"/>
          </a:xfrm>
        </p:spPr>
        <p:txBody>
          <a:bodyPr/>
          <a:lstStyle/>
          <a:p>
            <a:r>
              <a:rPr lang="en-US" sz="2600"/>
              <a:t>Supply and demand of goods and services determine what is produced and the price that will be charged</a:t>
            </a:r>
            <a:r>
              <a:rPr lang="en-US" sz="3000"/>
              <a:t>.</a:t>
            </a:r>
          </a:p>
          <a:p>
            <a:r>
              <a:rPr lang="en-US" sz="2600">
                <a:solidFill>
                  <a:schemeClr val="accent1"/>
                </a:solidFill>
              </a:rPr>
              <a:t>Advantage</a:t>
            </a:r>
            <a:r>
              <a:rPr lang="en-US" sz="2600"/>
              <a:t>—competition to have the best products and services</a:t>
            </a:r>
          </a:p>
          <a:p>
            <a:r>
              <a:rPr lang="en-US" sz="2600">
                <a:solidFill>
                  <a:schemeClr val="accent1"/>
                </a:solidFill>
              </a:rPr>
              <a:t>Disadvantage</a:t>
            </a:r>
            <a:r>
              <a:rPr lang="en-US" sz="2600"/>
              <a:t>—huge rift between wealthy and poor</a:t>
            </a:r>
          </a:p>
          <a:p>
            <a:r>
              <a:rPr lang="en-US" sz="2600"/>
              <a:t>Note: a </a:t>
            </a:r>
            <a:r>
              <a:rPr lang="en-US" sz="2600">
                <a:solidFill>
                  <a:schemeClr val="accent1"/>
                </a:solidFill>
              </a:rPr>
              <a:t>true market economy</a:t>
            </a:r>
            <a:r>
              <a:rPr lang="en-US" sz="2600"/>
              <a:t> does not exist.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 dirty="0"/>
              <a:t>Command Economy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4958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 dirty="0"/>
              <a:t>The government (or central authority) determines what, how, and for whom goods and services are produced.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Two types: 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Strong Command – where government makes all decisions (communism – </a:t>
            </a:r>
            <a:r>
              <a:rPr lang="en-US" dirty="0" smtClean="0">
                <a:solidFill>
                  <a:schemeClr val="accent1"/>
                </a:solidFill>
              </a:rPr>
              <a:t>N. Korea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>
                <a:solidFill>
                  <a:schemeClr val="accent1"/>
                </a:solidFill>
              </a:rPr>
              <a:t>Cuba</a:t>
            </a:r>
            <a:r>
              <a:rPr lang="en-US" dirty="0"/>
              <a:t>)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Moderate Command – where some form of private enterprise exists but the state owns major resources </a:t>
            </a:r>
            <a:r>
              <a:rPr lang="en-US" dirty="0" smtClean="0"/>
              <a:t>(Russia, </a:t>
            </a:r>
            <a:r>
              <a:rPr lang="en-US" dirty="0" smtClean="0"/>
              <a:t>China?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066800"/>
            <a:ext cx="441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accent1"/>
                </a:solidFill>
              </a:rPr>
              <a:t>Advantages</a:t>
            </a:r>
          </a:p>
          <a:p>
            <a:pPr lvl="1">
              <a:lnSpc>
                <a:spcPct val="80000"/>
              </a:lnSpc>
            </a:pPr>
            <a:r>
              <a:rPr lang="en-US"/>
              <a:t>Guarantees equal standard of living for everyone </a:t>
            </a:r>
          </a:p>
          <a:p>
            <a:pPr lvl="1">
              <a:lnSpc>
                <a:spcPct val="80000"/>
              </a:lnSpc>
            </a:pPr>
            <a:r>
              <a:rPr lang="en-US"/>
              <a:t>Less crime and poverty</a:t>
            </a:r>
          </a:p>
          <a:p>
            <a:pPr lvl="1">
              <a:lnSpc>
                <a:spcPct val="80000"/>
              </a:lnSpc>
            </a:pPr>
            <a:r>
              <a:rPr lang="en-US"/>
              <a:t>Needs are provided for through the government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accent1"/>
                </a:solidFill>
              </a:rPr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Minimal choices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Fewer choices of items 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No incentive to produce better product or engage in entrepreneurship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600"/>
              <a:t>Also known as a</a:t>
            </a:r>
            <a:r>
              <a:rPr lang="en-US" sz="2600" i="1"/>
              <a:t> Planned or Managed Economy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Mixed Economy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4343400" cy="5410200"/>
          </a:xfrm>
        </p:spPr>
        <p:txBody>
          <a:bodyPr/>
          <a:lstStyle/>
          <a:p>
            <a:r>
              <a:rPr lang="en-US" sz="3400" dirty="0"/>
              <a:t>Combination of a market and a command economy </a:t>
            </a:r>
          </a:p>
          <a:p>
            <a:r>
              <a:rPr lang="en-US" sz="3400" dirty="0"/>
              <a:t>Government takes of people’s needs</a:t>
            </a:r>
          </a:p>
          <a:p>
            <a:r>
              <a:rPr lang="en-US" sz="3400" dirty="0"/>
              <a:t>Marketplace takes care of people’s wants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Socialism</a:t>
            </a:r>
            <a:endParaRPr lang="en-US" sz="3400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495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i="1"/>
              <a:t>Most nations have a mixed economy:</a:t>
            </a:r>
            <a:r>
              <a:rPr lang="en-US" sz="3200"/>
              <a:t> </a:t>
            </a:r>
            <a:r>
              <a:rPr lang="en-US" sz="3200">
                <a:solidFill>
                  <a:schemeClr val="accent1"/>
                </a:solidFill>
              </a:rPr>
              <a:t>United States, England, Australia</a:t>
            </a:r>
          </a:p>
          <a:p>
            <a:pPr>
              <a:lnSpc>
                <a:spcPct val="90000"/>
              </a:lnSpc>
            </a:pPr>
            <a:r>
              <a:rPr lang="en-US" sz="3200">
                <a:solidFill>
                  <a:schemeClr val="accent1"/>
                </a:solidFill>
              </a:rPr>
              <a:t>Advantage</a:t>
            </a:r>
            <a:r>
              <a:rPr lang="en-US" sz="3200"/>
              <a:t>—balance of needs and wants met by government and in marketplace</a:t>
            </a:r>
          </a:p>
          <a:p>
            <a:pPr>
              <a:lnSpc>
                <a:spcPct val="90000"/>
              </a:lnSpc>
            </a:pPr>
            <a:r>
              <a:rPr lang="en-US" sz="3200">
                <a:solidFill>
                  <a:schemeClr val="accent1"/>
                </a:solidFill>
              </a:rPr>
              <a:t>Disadvantage</a:t>
            </a:r>
            <a:r>
              <a:rPr lang="en-US" sz="3200"/>
              <a:t>—citizens have to pay taxes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501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Balance</vt:lpstr>
      <vt:lpstr>Economic Systems</vt:lpstr>
      <vt:lpstr>What is Economics?</vt:lpstr>
      <vt:lpstr>Factors of Production</vt:lpstr>
      <vt:lpstr>Why Economic Systems?</vt:lpstr>
      <vt:lpstr>Traditional Economy</vt:lpstr>
      <vt:lpstr>Market Economy (Free Enterprise)</vt:lpstr>
      <vt:lpstr>Command Economy</vt:lpstr>
      <vt:lpstr>Mixed Economy</vt:lpstr>
    </vt:vector>
  </TitlesOfParts>
  <Company>Caldwell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Economics and Economic Systems</dc:title>
  <dc:creator>Kocis iii, Stephen</dc:creator>
  <cp:lastModifiedBy>Leslie, Whitlow</cp:lastModifiedBy>
  <cp:revision>35</cp:revision>
  <dcterms:created xsi:type="dcterms:W3CDTF">2006-09-23T18:40:17Z</dcterms:created>
  <dcterms:modified xsi:type="dcterms:W3CDTF">2013-04-30T00:11:50Z</dcterms:modified>
</cp:coreProperties>
</file>