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9" r:id="rId5"/>
    <p:sldMasterId id="2147483711" r:id="rId6"/>
    <p:sldMasterId id="2147483723" r:id="rId7"/>
  </p:sldMasterIdLst>
  <p:notesMasterIdLst>
    <p:notesMasterId r:id="rId45"/>
  </p:notesMasterIdLst>
  <p:sldIdLst>
    <p:sldId id="293" r:id="rId8"/>
    <p:sldId id="278" r:id="rId9"/>
    <p:sldId id="279" r:id="rId10"/>
    <p:sldId id="280" r:id="rId11"/>
    <p:sldId id="281" r:id="rId12"/>
    <p:sldId id="282" r:id="rId13"/>
    <p:sldId id="283" r:id="rId14"/>
    <p:sldId id="284" r:id="rId15"/>
    <p:sldId id="285" r:id="rId16"/>
    <p:sldId id="286" r:id="rId17"/>
    <p:sldId id="287" r:id="rId18"/>
    <p:sldId id="291" r:id="rId19"/>
    <p:sldId id="289" r:id="rId20"/>
    <p:sldId id="288" r:id="rId21"/>
    <p:sldId id="290" r:id="rId22"/>
    <p:sldId id="292" r:id="rId23"/>
    <p:sldId id="263" r:id="rId24"/>
    <p:sldId id="258" r:id="rId25"/>
    <p:sldId id="257" r:id="rId26"/>
    <p:sldId id="259" r:id="rId27"/>
    <p:sldId id="260" r:id="rId28"/>
    <p:sldId id="261" r:id="rId29"/>
    <p:sldId id="262" r:id="rId30"/>
    <p:sldId id="264" r:id="rId31"/>
    <p:sldId id="265" r:id="rId32"/>
    <p:sldId id="267" r:id="rId33"/>
    <p:sldId id="268" r:id="rId34"/>
    <p:sldId id="276" r:id="rId35"/>
    <p:sldId id="277" r:id="rId36"/>
    <p:sldId id="275" r:id="rId37"/>
    <p:sldId id="266" r:id="rId38"/>
    <p:sldId id="269" r:id="rId39"/>
    <p:sldId id="271" r:id="rId40"/>
    <p:sldId id="270" r:id="rId41"/>
    <p:sldId id="272" r:id="rId42"/>
    <p:sldId id="273" r:id="rId43"/>
    <p:sldId id="27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heme" Target="theme/theme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9C539C-69DF-46E6-91B9-CE94B7F6EAF7}" type="datetimeFigureOut">
              <a:rPr lang="en-US" smtClean="0"/>
              <a:t>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1580B2-7DFD-4788-95D1-6156770D3082}" type="slidenum">
              <a:rPr lang="en-US" smtClean="0"/>
              <a:t>‹#›</a:t>
            </a:fld>
            <a:endParaRPr lang="en-US"/>
          </a:p>
        </p:txBody>
      </p:sp>
    </p:spTree>
    <p:extLst>
      <p:ext uri="{BB962C8B-B14F-4D97-AF65-F5344CB8AC3E}">
        <p14:creationId xmlns:p14="http://schemas.microsoft.com/office/powerpoint/2010/main" val="3583209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Rot="1" noChangeAspect="1" noChangeArrowheads="1" noTextEdit="1"/>
          </p:cNvSpPr>
          <p:nvPr>
            <p:ph type="sldImg"/>
          </p:nvPr>
        </p:nvSpPr>
        <p:spPr>
          <a:xfrm>
            <a:off x="1150938" y="692150"/>
            <a:ext cx="4556125" cy="3416300"/>
          </a:xfrm>
          <a:ln/>
        </p:spPr>
      </p:sp>
      <p:sp>
        <p:nvSpPr>
          <p:cNvPr id="412675" name="Rectangle 3"/>
          <p:cNvSpPr>
            <a:spLocks noGrp="1" noChangeArrowheads="1"/>
          </p:cNvSpPr>
          <p:nvPr>
            <p:ph type="body" idx="1"/>
          </p:nvPr>
        </p:nvSpPr>
        <p:spPr/>
        <p:txBody>
          <a:bodyPr/>
          <a:lstStyle/>
          <a:p>
            <a:pPr>
              <a:lnSpc>
                <a:spcPct val="95000"/>
              </a:lnSpc>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xfrm>
            <a:off x="1150938" y="692150"/>
            <a:ext cx="4556125" cy="3416300"/>
          </a:xfrm>
          <a:ln/>
        </p:spPr>
      </p:sp>
      <p:sp>
        <p:nvSpPr>
          <p:cNvPr id="256003" name="Rectangle 3"/>
          <p:cNvSpPr>
            <a:spLocks noGrp="1" noChangeArrowheads="1"/>
          </p:cNvSpPr>
          <p:nvPr>
            <p:ph type="body" idx="1"/>
          </p:nvPr>
        </p:nvSpPr>
        <p:spPr/>
        <p:txBody>
          <a:bodyPr/>
          <a:lstStyle/>
          <a:p>
            <a:r>
              <a:rPr lang="en-US"/>
              <a:t>The </a:t>
            </a:r>
            <a:r>
              <a:rPr lang="en-US" b="1"/>
              <a:t>Scopes trial </a:t>
            </a:r>
            <a:r>
              <a:rPr lang="en-US"/>
              <a:t>was a fight over evolution and the role of science and religion in public schools and in American society. The trial opened on July 10, 1925, and almost overnight became a national sensation. Darrow called Bryan as an expert on the Bible—the contest that everyone had been waiting for. To handle the throngs of Bryan supporters, Judge Raulston moved the court outside, to a platform built under the maple trees. There, before a crowd of several thousand, Darrow relentlessly questioned Bryan about his beliefs. Bryan stood firm, a smile on his face. Darrow asked Bryan if he agreed with Bishop James Ussher’s calculation that, according to the Bible, Creation happened in 4004 B.C. Had every living thing on earth appeared since that time? Did Bryan know that ancient civilizations had thrived before 4004 B.C.? Did he know the age of the earth? Bryan grew edgy but stuck to his guns. Finally, Darrow asked Bryan, “Do you think the earth was made in six days?” Bryan answered, “Not six days of 24 hours.” People sitting on the lawn gasped. With this answer, Bryan admitted that the Bible might be interpreted in different ways. But in spite of this admission, Scopes was found guilty and fined $100. The Tennessee Supreme Court later changed the verdict on a technicality, but the law outlawing the teaching of evolution remained in effect. This clash over evolution, the Prohibition experiment, and the emerging urban scene all were evidence of the changes and conflicts occurring during the 1920s. During that period, women also experienced conflict as they redefined their roles and pursued new lifestyles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37DE82-891E-4986-B04D-C7F6193D14D3}" type="slidenum">
              <a:rPr lang="en-US">
                <a:solidFill>
                  <a:prstClr val="black"/>
                </a:solidFill>
              </a:rPr>
              <a:pPr/>
              <a:t>35</a:t>
            </a:fld>
            <a:endParaRPr lang="en-US">
              <a:solidFill>
                <a:prstClr val="black"/>
              </a:solidFill>
            </a:endParaRPr>
          </a:p>
        </p:txBody>
      </p:sp>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p:txBody>
          <a:bodyPr/>
          <a:lstStyle/>
          <a:p>
            <a:pPr>
              <a:lnSpc>
                <a:spcPct val="90000"/>
              </a:lnSpc>
            </a:pPr>
            <a:r>
              <a:rPr lang="en-US" sz="900" b="1"/>
              <a:t>Literature of the 1920s</a:t>
            </a:r>
            <a:endParaRPr lang="en-US" sz="900"/>
          </a:p>
          <a:p>
            <a:pPr>
              <a:lnSpc>
                <a:spcPct val="90000"/>
              </a:lnSpc>
            </a:pPr>
            <a:r>
              <a:rPr lang="en-US" sz="900"/>
              <a:t>The 1920s brought an outpouring of fresh and insightful writing, making it one of the richest eras in the country’s literary history. </a:t>
            </a:r>
          </a:p>
          <a:p>
            <a:pPr>
              <a:lnSpc>
                <a:spcPct val="90000"/>
              </a:lnSpc>
            </a:pPr>
            <a:r>
              <a:rPr lang="en-US" sz="900"/>
              <a:t>Sinclair Lewis, the first American to win a Nobel Prize in literature, was among the era’s most outspoken critics. In his novel </a:t>
            </a:r>
            <a:r>
              <a:rPr lang="en-US" sz="900" i="1"/>
              <a:t>Babbitt</a:t>
            </a:r>
            <a:r>
              <a:rPr lang="en-US" sz="900"/>
              <a:t>, Lewis used the main character of George F. Babbitt to ridicule Americans for their conformity and materialism.</a:t>
            </a:r>
          </a:p>
          <a:p>
            <a:pPr>
              <a:lnSpc>
                <a:spcPct val="90000"/>
              </a:lnSpc>
            </a:pPr>
            <a:r>
              <a:rPr lang="en-US" sz="900"/>
              <a:t>It was F. Scott Fitzgerald who coined the term “Jazz Age” to describe the 1920s. In </a:t>
            </a:r>
            <a:r>
              <a:rPr lang="en-US" sz="900" i="1"/>
              <a:t>This Side of Paradise </a:t>
            </a:r>
            <a:r>
              <a:rPr lang="en-US" sz="900"/>
              <a:t>and </a:t>
            </a:r>
            <a:r>
              <a:rPr lang="en-US" sz="900" i="1"/>
              <a:t>The Great Gatsby</a:t>
            </a:r>
            <a:r>
              <a:rPr lang="en-US" sz="900"/>
              <a:t>, he revealed the negative side of the period’s gaiety and freedom, portraying wealthy and attractive people leading imperiled lives in gilded surroundings. In New York City, a brilliant group of writers routinely lunched together at the Algonquin Hotel’s “Round Table.” Among the best known of them was Dorothy Parker, a short story writer, poet, and essayist. Parker was famous for her wisecracking wit, expressed in such lines as “I was the toast of two continents—Greenland and Australia.”   </a:t>
            </a:r>
          </a:p>
          <a:p>
            <a:pPr>
              <a:lnSpc>
                <a:spcPct val="90000"/>
              </a:lnSpc>
            </a:pPr>
            <a:r>
              <a:rPr lang="en-US" sz="900"/>
              <a:t>Many writers also met important issues head on. In </a:t>
            </a:r>
            <a:r>
              <a:rPr lang="en-US" sz="900" i="1"/>
              <a:t>The Age of Innocence</a:t>
            </a:r>
            <a:r>
              <a:rPr lang="en-US" sz="900"/>
              <a:t>, Edith Wharton dramatized the clash between traditional and modern values that had undermined high society 50 years earlier. Willa Cather celebrated the simple, dignified lives of people such as the immigrant farmers of Nebraska in </a:t>
            </a:r>
            <a:r>
              <a:rPr lang="en-US" sz="900" i="1"/>
              <a:t>My Ántonia</a:t>
            </a:r>
            <a:r>
              <a:rPr lang="en-US" sz="900"/>
              <a:t>, while Edna St. Vincent Millay wrote poems celebrating youth and a life of independence and freedom from traditional constraints. </a:t>
            </a:r>
          </a:p>
          <a:p>
            <a:pPr>
              <a:lnSpc>
                <a:spcPct val="90000"/>
              </a:lnSpc>
            </a:pPr>
            <a:r>
              <a:rPr lang="en-US" sz="900"/>
              <a:t>Some writers such as Fitzgerald, Ernest Hemingway, and John Dos Passos were so soured by American culture that they chose to settle in Europe, mainly in Paris. Socializing in the city’s cafes, they formed a group that the writer Gertrude Stein called the “Lost Generation”. They joined other American writers already in Europe such as the poets Ezra Pound and T. S. Eliot, whose poem </a:t>
            </a:r>
            <a:r>
              <a:rPr lang="en-US" sz="900" i="1"/>
              <a:t>The Waste Land </a:t>
            </a:r>
            <a:r>
              <a:rPr lang="en-US" sz="900"/>
              <a:t>presented an agonized view of a society that seemed stripped of humanity. </a:t>
            </a:r>
          </a:p>
          <a:p>
            <a:pPr>
              <a:lnSpc>
                <a:spcPct val="90000"/>
              </a:lnSpc>
            </a:pPr>
            <a:r>
              <a:rPr lang="en-US" sz="900"/>
              <a:t>Several writers saw action in World War I, and their early books denounced war. Dos Passos’s novel </a:t>
            </a:r>
            <a:r>
              <a:rPr lang="en-US" sz="900" i="1"/>
              <a:t>Three Soldiers </a:t>
            </a:r>
            <a:r>
              <a:rPr lang="en-US" sz="900"/>
              <a:t>attacked war as a machine designed to crush human freedom. Later, he turned to social and political themes, using modern techniques to capture the mood of city life and the losses that came with success. Ernest Hemingway, wounded in World War I, became the best-known expatriate author. In his novels </a:t>
            </a:r>
            <a:r>
              <a:rPr lang="en-US" sz="900" i="1"/>
              <a:t>The Sun Also Rises </a:t>
            </a:r>
            <a:r>
              <a:rPr lang="en-US" sz="900"/>
              <a:t>and </a:t>
            </a:r>
            <a:r>
              <a:rPr lang="en-US" sz="900" i="1"/>
              <a:t>A Farewell to Arms</a:t>
            </a:r>
            <a:r>
              <a:rPr lang="en-US" sz="900"/>
              <a:t>, he criticized the glorification of war. He also introduced a tough, simplified style of writing that set a new literary standard, using sentences a </a:t>
            </a:r>
            <a:r>
              <a:rPr lang="en-US" sz="900" i="1"/>
              <a:t>Time </a:t>
            </a:r>
            <a:r>
              <a:rPr lang="en-US" sz="900"/>
              <a:t>reporter compared to “round stones polished by rain and wind.” </a:t>
            </a:r>
            <a:endParaRPr lang="en-US" sz="900"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E87633-5C29-4408-AB66-B1ACDC5B7EE5}" type="slidenum">
              <a:rPr lang="en-US">
                <a:solidFill>
                  <a:prstClr val="black"/>
                </a:solidFill>
              </a:rPr>
              <a:pPr/>
              <a:t>36</a:t>
            </a:fld>
            <a:endParaRPr lang="en-US">
              <a:solidFill>
                <a:prstClr val="black"/>
              </a:solidFill>
            </a:endParaRPr>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p:txBody>
          <a:bodyPr/>
          <a:lstStyle/>
          <a:p>
            <a:r>
              <a:rPr lang="en-US"/>
              <a:t>Alongside the automobile, the telephone and electricity also became emblems of the consumer economy. By 1930, two-thirds of all American households had electricity, and half of American households had telephones. As more and more of America's homes received electricity, new appliances followed: refrigerators, washing machines, vacuum cleaners, and toasters quickly took hold. Advertisers claimed that "labor saving" appliances would ease the sheer physical drudgery of housework, but they did not shorten the average housewife's work week. Women had to do more because standards of cleanliness kept rising. Sheets had to be changed weekly; the house had to be vacuumed daily. In short, social pressure expanded household chores to keep pace with the new technology. Far from liberating women, appliances imposed new standards of cleanliness. </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body" idx="1"/>
          </p:nvPr>
        </p:nvSpPr>
        <p:spPr>
          <a:noFill/>
          <a:ln/>
        </p:spPr>
        <p:txBody>
          <a:bodyPr/>
          <a:lstStyle/>
          <a:p>
            <a:r>
              <a:rPr lang="en-US"/>
              <a:t>(1913) was;</a:t>
            </a:r>
          </a:p>
        </p:txBody>
      </p:sp>
      <p:sp>
        <p:nvSpPr>
          <p:cNvPr id="512003"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6865A5-7E6B-4B17-87BE-A0446B5CB02C}" type="slidenum">
              <a:rPr lang="en-US">
                <a:solidFill>
                  <a:prstClr val="black"/>
                </a:solidFill>
              </a:rPr>
              <a:pPr/>
              <a:t>17</a:t>
            </a:fld>
            <a:endParaRPr lang="en-US">
              <a:solidFill>
                <a:prstClr val="black"/>
              </a:solidFill>
            </a:endParaRPr>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r>
              <a:rPr lang="en-US" sz="1000"/>
              <a:t>via convoy in June 1917 but did not see action until early 1918</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AA738081-ACEF-4006-85F1-DCEFA5FAE703}" type="slidenum">
              <a:rPr lang="en-US">
                <a:solidFill>
                  <a:prstClr val="black"/>
                </a:solidFill>
              </a:rPr>
              <a:pPr/>
              <a:t>18</a:t>
            </a:fld>
            <a:endParaRPr lang="en-US">
              <a:solidFill>
                <a:prstClr val="black"/>
              </a:solidFill>
            </a:endParaRPr>
          </a:p>
        </p:txBody>
      </p:sp>
      <p:sp>
        <p:nvSpPr>
          <p:cNvPr id="296962" name="Rectangle 2"/>
          <p:cNvSpPr>
            <a:spLocks noChangeArrowheads="1"/>
          </p:cNvSpPr>
          <p:nvPr/>
        </p:nvSpPr>
        <p:spPr bwMode="auto">
          <a:xfrm>
            <a:off x="3886200" y="0"/>
            <a:ext cx="2971800"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296963" name="Rectangle 3"/>
          <p:cNvSpPr>
            <a:spLocks noChangeArrowheads="1"/>
          </p:cNvSpPr>
          <p:nvPr/>
        </p:nvSpPr>
        <p:spPr bwMode="auto">
          <a:xfrm>
            <a:off x="3886200" y="8686489"/>
            <a:ext cx="2971800" cy="45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eaLnBrk="0" fontAlgn="base" hangingPunct="0">
              <a:spcBef>
                <a:spcPct val="0"/>
              </a:spcBef>
              <a:spcAft>
                <a:spcPct val="0"/>
              </a:spcAft>
            </a:pPr>
            <a:r>
              <a:rPr lang="en-US" sz="1000" i="1">
                <a:solidFill>
                  <a:prstClr val="black"/>
                </a:solidFill>
                <a:latin typeface="Times New Roman" pitchFamily="18" charset="0"/>
              </a:rPr>
              <a:t>15</a:t>
            </a:r>
          </a:p>
        </p:txBody>
      </p:sp>
      <p:sp>
        <p:nvSpPr>
          <p:cNvPr id="296964" name="Rectangle 4"/>
          <p:cNvSpPr>
            <a:spLocks noChangeArrowheads="1"/>
          </p:cNvSpPr>
          <p:nvPr/>
        </p:nvSpPr>
        <p:spPr bwMode="auto">
          <a:xfrm>
            <a:off x="0" y="8686489"/>
            <a:ext cx="2971800" cy="45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296965" name="Rectangle 5"/>
          <p:cNvSpPr>
            <a:spLocks noChangeArrowheads="1"/>
          </p:cNvSpPr>
          <p:nvPr/>
        </p:nvSpPr>
        <p:spPr bwMode="auto">
          <a:xfrm>
            <a:off x="0" y="0"/>
            <a:ext cx="2971800"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296966" name="Rectangle 6"/>
          <p:cNvSpPr>
            <a:spLocks noGrp="1" noChangeArrowheads="1"/>
          </p:cNvSpPr>
          <p:nvPr>
            <p:ph type="body" idx="1"/>
          </p:nvPr>
        </p:nvSpPr>
        <p:spPr>
          <a:xfrm>
            <a:off x="914400" y="4344025"/>
            <a:ext cx="5029200" cy="4114488"/>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p>
        </p:txBody>
      </p:sp>
      <p:sp>
        <p:nvSpPr>
          <p:cNvPr id="296967" name="Rectangle 7"/>
          <p:cNvSpPr>
            <a:spLocks noGrp="1" noRot="1" noChangeAspect="1" noChangeArrowheads="1" noTextEdit="1"/>
          </p:cNvSpPr>
          <p:nvPr>
            <p:ph type="sldImg"/>
          </p:nvPr>
        </p:nvSpPr>
        <p:spPr>
          <a:xfrm>
            <a:off x="1114425" y="691734"/>
            <a:ext cx="4629150" cy="3416508"/>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9649A5-FC3E-47AA-BDF2-2580211E500F}" type="slidenum">
              <a:rPr lang="en-US">
                <a:solidFill>
                  <a:prstClr val="black"/>
                </a:solidFill>
              </a:rPr>
              <a:pPr/>
              <a:t>19</a:t>
            </a:fld>
            <a:endParaRPr lang="en-US">
              <a:solidFill>
                <a:prstClr val="black"/>
              </a:solidFill>
            </a:endParaRPr>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pPr algn="ctr">
              <a:spcBef>
                <a:spcPct val="50000"/>
              </a:spcBef>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6DBF914A-2DF7-417B-984D-40EB06F398FB}" type="slidenum">
              <a:rPr lang="en-US">
                <a:solidFill>
                  <a:prstClr val="black"/>
                </a:solidFill>
              </a:rPr>
              <a:pPr/>
              <a:t>20</a:t>
            </a:fld>
            <a:endParaRPr lang="en-US">
              <a:solidFill>
                <a:prstClr val="black"/>
              </a:solidFill>
            </a:endParaRPr>
          </a:p>
        </p:txBody>
      </p:sp>
      <p:sp>
        <p:nvSpPr>
          <p:cNvPr id="340994"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340995"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eaLnBrk="0" fontAlgn="base" hangingPunct="0">
              <a:spcBef>
                <a:spcPct val="0"/>
              </a:spcBef>
              <a:spcAft>
                <a:spcPct val="0"/>
              </a:spcAft>
            </a:pPr>
            <a:r>
              <a:rPr lang="en-US" sz="1000" i="1">
                <a:solidFill>
                  <a:prstClr val="black"/>
                </a:solidFill>
                <a:latin typeface="Times New Roman" pitchFamily="18" charset="0"/>
              </a:rPr>
              <a:t>22</a:t>
            </a:r>
          </a:p>
        </p:txBody>
      </p:sp>
      <p:sp>
        <p:nvSpPr>
          <p:cNvPr id="34099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340997"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340998" name="Rectangle 6"/>
          <p:cNvSpPr>
            <a:spLocks noGrp="1" noChangeArrowheads="1"/>
          </p:cNvSpPr>
          <p:nvPr>
            <p:ph type="body" idx="1"/>
          </p:nvPr>
        </p:nvSpPr>
        <p:spPr>
          <a:xfrm>
            <a:off x="914400" y="4343400"/>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p>
        </p:txBody>
      </p:sp>
      <p:sp>
        <p:nvSpPr>
          <p:cNvPr id="340999" name="Rectangle 7"/>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9AAF4AB3-A930-4AA6-9871-AA1F2D1D4DA0}" type="slidenum">
              <a:rPr lang="en-US">
                <a:solidFill>
                  <a:prstClr val="black"/>
                </a:solidFill>
              </a:rPr>
              <a:pPr/>
              <a:t>21</a:t>
            </a:fld>
            <a:endParaRPr lang="en-US">
              <a:solidFill>
                <a:prstClr val="black"/>
              </a:solidFill>
            </a:endParaRPr>
          </a:p>
        </p:txBody>
      </p:sp>
      <p:sp>
        <p:nvSpPr>
          <p:cNvPr id="168962" name="Rectangle 2"/>
          <p:cNvSpPr>
            <a:spLocks noChangeArrowheads="1"/>
          </p:cNvSpPr>
          <p:nvPr/>
        </p:nvSpPr>
        <p:spPr bwMode="auto">
          <a:xfrm>
            <a:off x="3886200" y="0"/>
            <a:ext cx="2971800"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68963" name="Rectangle 3"/>
          <p:cNvSpPr>
            <a:spLocks noChangeArrowheads="1"/>
          </p:cNvSpPr>
          <p:nvPr/>
        </p:nvSpPr>
        <p:spPr bwMode="auto">
          <a:xfrm>
            <a:off x="3886200" y="8686489"/>
            <a:ext cx="2971800" cy="45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eaLnBrk="0" fontAlgn="base" hangingPunct="0">
              <a:spcBef>
                <a:spcPct val="0"/>
              </a:spcBef>
              <a:spcAft>
                <a:spcPct val="0"/>
              </a:spcAft>
            </a:pPr>
            <a:r>
              <a:rPr lang="en-US" sz="1000" i="1">
                <a:solidFill>
                  <a:prstClr val="black"/>
                </a:solidFill>
                <a:latin typeface="Times New Roman" pitchFamily="18" charset="0"/>
              </a:rPr>
              <a:t>10</a:t>
            </a:r>
          </a:p>
        </p:txBody>
      </p:sp>
      <p:sp>
        <p:nvSpPr>
          <p:cNvPr id="168964" name="Rectangle 4"/>
          <p:cNvSpPr>
            <a:spLocks noChangeArrowheads="1"/>
          </p:cNvSpPr>
          <p:nvPr/>
        </p:nvSpPr>
        <p:spPr bwMode="auto">
          <a:xfrm>
            <a:off x="0" y="8686489"/>
            <a:ext cx="2971800" cy="45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68965" name="Rectangle 5"/>
          <p:cNvSpPr>
            <a:spLocks noChangeArrowheads="1"/>
          </p:cNvSpPr>
          <p:nvPr/>
        </p:nvSpPr>
        <p:spPr bwMode="auto">
          <a:xfrm>
            <a:off x="0" y="0"/>
            <a:ext cx="2971800"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68966" name="Rectangle 6"/>
          <p:cNvSpPr>
            <a:spLocks noGrp="1" noChangeArrowheads="1"/>
          </p:cNvSpPr>
          <p:nvPr>
            <p:ph type="body" idx="1"/>
          </p:nvPr>
        </p:nvSpPr>
        <p:spPr>
          <a:xfrm>
            <a:off x="914400" y="4344025"/>
            <a:ext cx="5029200" cy="4114488"/>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nSpc>
                <a:spcPct val="95000"/>
              </a:lnSpc>
              <a:spcBef>
                <a:spcPct val="10000"/>
              </a:spcBef>
            </a:pPr>
            <a:endParaRPr lang="en-US"/>
          </a:p>
        </p:txBody>
      </p:sp>
      <p:sp>
        <p:nvSpPr>
          <p:cNvPr id="168967" name="Rectangle 7"/>
          <p:cNvSpPr>
            <a:spLocks noGrp="1" noRot="1" noChangeAspect="1" noChangeArrowheads="1" noTextEdit="1"/>
          </p:cNvSpPr>
          <p:nvPr>
            <p:ph type="sldImg"/>
          </p:nvPr>
        </p:nvSpPr>
        <p:spPr>
          <a:xfrm>
            <a:off x="1114425" y="691734"/>
            <a:ext cx="4629150" cy="3416508"/>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CDE86C-5839-4B44-86CD-4B751ABE6584}" type="slidenum">
              <a:rPr lang="en-US">
                <a:solidFill>
                  <a:prstClr val="black"/>
                </a:solidFill>
              </a:rPr>
              <a:pPr/>
              <a:t>24</a:t>
            </a:fld>
            <a:endParaRPr lang="en-US">
              <a:solidFill>
                <a:prstClr val="black"/>
              </a:solidFill>
            </a:endParaRPr>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p:txBody>
          <a:bodyPr/>
          <a:lstStyle/>
          <a:p>
            <a:r>
              <a:rPr lang="en-US"/>
              <a:t>The Espionage and Sedition Acts targeted socialists and labor leaders. Eugene V. Debs was handed a ten-year prison sentence for speaking out against the war and the draft. The anarchist Emma Goldman received a two-year prison sentence and a $10,000 fine for organizing the No Conscription League. When she left jail, the authorities deported her to Russia. “Big Bill” Haywood and other leaders of the Industrial Workers of the World (IWW) were accused of sabotaging the war effort because they urged workers to strike for better conditions and higher pay. Haywood was sentenced to a long prison term. (He later skipped bail and fled to Russia.) Under such federal pressure, the IWW faded away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xfrm>
            <a:off x="1150938" y="692150"/>
            <a:ext cx="4556125" cy="3416300"/>
          </a:xfrm>
          <a:ln/>
        </p:spPr>
      </p:sp>
      <p:sp>
        <p:nvSpPr>
          <p:cNvPr id="221187" name="Rectangle 3"/>
          <p:cNvSpPr>
            <a:spLocks noGrp="1" noChangeArrowheads="1"/>
          </p:cNvSpPr>
          <p:nvPr>
            <p:ph type="body" idx="1"/>
          </p:nvPr>
        </p:nvSpPr>
        <p:spPr/>
        <p:txBody>
          <a:bodyPr/>
          <a:lstStyle/>
          <a:p>
            <a:pPr>
              <a:lnSpc>
                <a:spcPct val="80000"/>
              </a:lnSpc>
            </a:pPr>
            <a:r>
              <a:rPr lang="en-US" sz="900"/>
              <a:t>Eventually, Prohibition’s fate was sealed by the government, which failed to budget enough money to enforce the law. The Volstead Act established a Prohibition Bureau in the Treasury Department in 1919, but the agency was underfunded. The job of enforcement involved patrolling 18,700 miles of coastline as well as inland borders, tracking down illegal stills (equipment or distilling liquor), monitoring highways for truckloads of illegal alcohol, and overseeing all the industries that legally used alcohol to be sure none was siphoned off for illegal purposes. The task fell to approximately 1,500 poorly paid federal agents and local police—clearly an impossible job. </a:t>
            </a:r>
          </a:p>
          <a:p>
            <a:pPr>
              <a:lnSpc>
                <a:spcPct val="80000"/>
              </a:lnSpc>
            </a:pPr>
            <a:r>
              <a:rPr lang="en-US" sz="900"/>
              <a:t>SPEAKEASIES AND BOOTLEGGERS To obtain liquor illegally, drinkers went underground to hidden saloons and nightclubs known as </a:t>
            </a:r>
            <a:r>
              <a:rPr lang="en-US" sz="900" b="1"/>
              <a:t>speakeasies</a:t>
            </a:r>
            <a:r>
              <a:rPr lang="en-US" sz="900"/>
              <a:t>—so called because when inside, one spoke quietly, or “easily,” to avoid detection. Speakeasies could be found everywhere—in penthouses, cellars, office buildings, rooming houses, tenements, hardware stores, and tearooms. To be admitted to a speakeasy, one had to present a card or use a password. Inside, one would find a mix of fashionable middle-class and upper-middle-class men and women. Before long, people grew bolder in getting around t he law. They learned to distill alcohol and built their own stills. Since alcohol was allowed for medicinal and religious purposes, prescriptions for alcohol and sales of sacramental wine (intended for church services) skyrocketed. People also bought liquor from </a:t>
            </a:r>
            <a:r>
              <a:rPr lang="en-US" sz="900" b="1"/>
              <a:t>bootleggers </a:t>
            </a:r>
            <a:r>
              <a:rPr lang="en-US" sz="900"/>
              <a:t>(named for a smuggler’s practice of carrying liquor in the legs of boots), who smuggled it in from Canada, Cuba, and the West Indies. “The business of evading [the law] and making a mock of it has ceased to wear any aspects of crime and has become a sort of national sport,” wrote the journalist H. L. Mencken. </a:t>
            </a:r>
          </a:p>
          <a:p>
            <a:pPr>
              <a:lnSpc>
                <a:spcPct val="80000"/>
              </a:lnSpc>
            </a:pPr>
            <a:r>
              <a:rPr lang="en-US" sz="900"/>
              <a:t>ORGANIZED CRIME Prohibition not only generated disrespect for the law, it also contributed to organized crime in nearly every major city. Chicago became notorious as the home of Al Capone, a gangster whose bootlegging empire netted over $60 million a year. Capone took control of the Chicago liquor business by killing off his competition. During the 1920s, headlines reported 522 bloody gang killings and made the image of flashy Al Capone part of the folklore of the period. In 1940, the writer Herbert Asbury</a:t>
            </a:r>
          </a:p>
          <a:p>
            <a:pPr>
              <a:lnSpc>
                <a:spcPct val="80000"/>
              </a:lnSpc>
            </a:pPr>
            <a:r>
              <a:rPr lang="en-US" sz="900"/>
              <a:t>recalled the Capone era in Chicago. By the mid-1920s, only 19 percent of Americans supported Prohibition. The rest, who wanted the amendment changed or repealed, believed that Prohibition caused worse effects than the initial problem. Rural Protestant</a:t>
            </a:r>
          </a:p>
          <a:p>
            <a:pPr>
              <a:lnSpc>
                <a:spcPct val="80000"/>
              </a:lnSpc>
            </a:pPr>
            <a:r>
              <a:rPr lang="en-US" sz="900"/>
              <a:t>Americans, however, defended a law that they felt strengthened moral values. The Eighteenth Amendment remained in force until 1933, when it was repealed by the Twenty-first Amendment.  </a:t>
            </a:r>
          </a:p>
          <a:p>
            <a:pPr>
              <a:lnSpc>
                <a:spcPct val="80000"/>
              </a:lnSpc>
            </a:pPr>
            <a:endParaRPr lang="en-US" sz="9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0EE575-4D57-4DD9-B75A-34548F27B42F}" type="datetimeFigureOut">
              <a:rPr lang="en-US" smtClean="0"/>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DC4FF-5196-4410-89FD-B0236DFA5162}" type="slidenum">
              <a:rPr lang="en-US" smtClean="0"/>
              <a:t>‹#›</a:t>
            </a:fld>
            <a:endParaRPr lang="en-US"/>
          </a:p>
        </p:txBody>
      </p:sp>
    </p:spTree>
    <p:extLst>
      <p:ext uri="{BB962C8B-B14F-4D97-AF65-F5344CB8AC3E}">
        <p14:creationId xmlns:p14="http://schemas.microsoft.com/office/powerpoint/2010/main" val="4178722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0EE575-4D57-4DD9-B75A-34548F27B42F}" type="datetimeFigureOut">
              <a:rPr lang="en-US" smtClean="0"/>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DC4FF-5196-4410-89FD-B0236DFA5162}" type="slidenum">
              <a:rPr lang="en-US" smtClean="0"/>
              <a:t>‹#›</a:t>
            </a:fld>
            <a:endParaRPr lang="en-US"/>
          </a:p>
        </p:txBody>
      </p:sp>
    </p:spTree>
    <p:extLst>
      <p:ext uri="{BB962C8B-B14F-4D97-AF65-F5344CB8AC3E}">
        <p14:creationId xmlns:p14="http://schemas.microsoft.com/office/powerpoint/2010/main" val="3930239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0EE575-4D57-4DD9-B75A-34548F27B42F}" type="datetimeFigureOut">
              <a:rPr lang="en-US" smtClean="0"/>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DC4FF-5196-4410-89FD-B0236DFA5162}" type="slidenum">
              <a:rPr lang="en-US" smtClean="0"/>
              <a:t>‹#›</a:t>
            </a:fld>
            <a:endParaRPr lang="en-US"/>
          </a:p>
        </p:txBody>
      </p:sp>
    </p:spTree>
    <p:extLst>
      <p:ext uri="{BB962C8B-B14F-4D97-AF65-F5344CB8AC3E}">
        <p14:creationId xmlns:p14="http://schemas.microsoft.com/office/powerpoint/2010/main" val="18603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3175" y="2438400"/>
            <a:ext cx="9147175" cy="1063625"/>
            <a:chOff x="-2" y="1536"/>
            <a:chExt cx="5762" cy="670"/>
          </a:xfrm>
        </p:grpSpPr>
        <p:grpSp>
          <p:nvGrpSpPr>
            <p:cNvPr id="5123" name="Group 3"/>
            <p:cNvGrpSpPr>
              <a:grpSpLocks/>
            </p:cNvGrpSpPr>
            <p:nvPr/>
          </p:nvGrpSpPr>
          <p:grpSpPr bwMode="auto">
            <a:xfrm flipH="1">
              <a:off x="-2" y="1562"/>
              <a:ext cx="5762" cy="638"/>
              <a:chOff x="-2" y="1562"/>
              <a:chExt cx="5762" cy="638"/>
            </a:xfrm>
          </p:grpSpPr>
          <p:sp>
            <p:nvSpPr>
              <p:cNvPr id="5124" name="Freeform 4"/>
              <p:cNvSpPr>
                <a:spLocks/>
              </p:cNvSpPr>
              <p:nvPr/>
            </p:nvSpPr>
            <p:spPr bwMode="ltGray">
              <a:xfrm rot="-5400000">
                <a:off x="2559"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Lst>
                <a:ahLst/>
                <a:cxnLst>
                  <a:cxn ang="0">
                    <a:pos x="T0" y="T1"/>
                  </a:cxn>
                  <a:cxn ang="0">
                    <a:pos x="T2" y="T3"/>
                  </a:cxn>
                  <a:cxn ang="0">
                    <a:pos x="T4" y="T5"/>
                  </a:cxn>
                  <a:cxn ang="0">
                    <a:pos x="T6" y="T7"/>
                  </a:cxn>
                  <a:cxn ang="0">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125" name="Freeform 5"/>
              <p:cNvSpPr>
                <a:spLocks/>
              </p:cNvSpPr>
              <p:nvPr/>
            </p:nvSpPr>
            <p:spPr bwMode="ltGray">
              <a:xfrm rot="-5400000">
                <a:off x="1323"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126" name="Freeform 6"/>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127" name="Freeform 7"/>
              <p:cNvSpPr>
                <a:spLocks/>
              </p:cNvSpPr>
              <p:nvPr/>
            </p:nvSpPr>
            <p:spPr bwMode="ltGray">
              <a:xfrm rot="-5400000">
                <a:off x="-57" y="1752"/>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128" name="Freeform 8"/>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129" name="Freeform 9"/>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130" name="Freeform 10"/>
              <p:cNvSpPr>
                <a:spLocks/>
              </p:cNvSpPr>
              <p:nvPr/>
            </p:nvSpPr>
            <p:spPr bwMode="ltGray">
              <a:xfrm rot="-5400000">
                <a:off x="156" y="1726"/>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131" name="Freeform 11"/>
              <p:cNvSpPr>
                <a:spLocks/>
              </p:cNvSpPr>
              <p:nvPr/>
            </p:nvSpPr>
            <p:spPr bwMode="ltGray">
              <a:xfrm rot="-5400000">
                <a:off x="3211" y="1664"/>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132" name="Freeform 12"/>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133" name="Freeform 13"/>
              <p:cNvSpPr>
                <a:spLocks/>
              </p:cNvSpPr>
              <p:nvPr/>
            </p:nvSpPr>
            <p:spPr bwMode="ltGray">
              <a:xfrm rot="-5400000">
                <a:off x="1830"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134" name="Freeform 14"/>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135" name="Freeform 15"/>
              <p:cNvSpPr>
                <a:spLocks/>
              </p:cNvSpPr>
              <p:nvPr/>
            </p:nvSpPr>
            <p:spPr bwMode="ltGray">
              <a:xfrm rot="-5400000">
                <a:off x="2330"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136" name="Freeform 16"/>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137" name="Freeform 17"/>
              <p:cNvSpPr>
                <a:spLocks/>
              </p:cNvSpPr>
              <p:nvPr/>
            </p:nvSpPr>
            <p:spPr bwMode="ltGray">
              <a:xfrm rot="-5400000">
                <a:off x="4077"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138" name="Freeform 18"/>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139" name="Freeform 19"/>
              <p:cNvSpPr>
                <a:spLocks/>
              </p:cNvSpPr>
              <p:nvPr/>
            </p:nvSpPr>
            <p:spPr bwMode="ltGray">
              <a:xfrm rot="-5400000">
                <a:off x="4584"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140"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Lst>
                <a:ahLst/>
                <a:cxnLst>
                  <a:cxn ang="0">
                    <a:pos x="T0" y="T1"/>
                  </a:cxn>
                  <a:cxn ang="0">
                    <a:pos x="T2" y="T3"/>
                  </a:cxn>
                  <a:cxn ang="0">
                    <a:pos x="T4" y="T5"/>
                  </a:cxn>
                  <a:cxn ang="0">
                    <a:pos x="T6" y="T7"/>
                  </a:cxn>
                  <a:cxn ang="0">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141" name="Freeform 21"/>
              <p:cNvSpPr>
                <a:spLocks/>
              </p:cNvSpPr>
              <p:nvPr/>
            </p:nvSpPr>
            <p:spPr bwMode="ltGray">
              <a:xfrm rot="-5400000">
                <a:off x="5084"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142" name="Freeform 22"/>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grpSp>
        <p:sp>
          <p:nvSpPr>
            <p:cNvPr id="5143" name="Freeform 23"/>
            <p:cNvSpPr>
              <a:spLocks/>
            </p:cNvSpPr>
            <p:nvPr/>
          </p:nvSpPr>
          <p:spPr bwMode="ltGray">
            <a:xfrm flipH="1">
              <a:off x="-2" y="1536"/>
              <a:ext cx="5762"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144"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grpSp>
      <p:sp>
        <p:nvSpPr>
          <p:cNvPr id="5145" name="Rectangle 25"/>
          <p:cNvSpPr>
            <a:spLocks noGrp="1" noChangeArrowheads="1"/>
          </p:cNvSpPr>
          <p:nvPr>
            <p:ph type="ctrTitle"/>
          </p:nvPr>
        </p:nvSpPr>
        <p:spPr>
          <a:xfrm>
            <a:off x="381000" y="762000"/>
            <a:ext cx="8564563" cy="1722438"/>
          </a:xfrm>
        </p:spPr>
        <p:txBody>
          <a:bodyPr/>
          <a:lstStyle>
            <a:lvl1pPr>
              <a:defRPr sz="6000"/>
            </a:lvl1pPr>
          </a:lstStyle>
          <a:p>
            <a:pPr lvl="0"/>
            <a:r>
              <a:rPr lang="en-US" noProof="0" smtClean="0"/>
              <a:t>Click to edit Master title style</a:t>
            </a:r>
          </a:p>
        </p:txBody>
      </p:sp>
      <p:sp>
        <p:nvSpPr>
          <p:cNvPr id="5146"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vl1pPr>
          </a:lstStyle>
          <a:p>
            <a:pPr lvl="0"/>
            <a:r>
              <a:rPr lang="en-US" noProof="0" smtClean="0"/>
              <a:t>Click to edit Master subtitle style</a:t>
            </a:r>
          </a:p>
        </p:txBody>
      </p:sp>
    </p:spTree>
    <p:extLst>
      <p:ext uri="{BB962C8B-B14F-4D97-AF65-F5344CB8AC3E}">
        <p14:creationId xmlns:p14="http://schemas.microsoft.com/office/powerpoint/2010/main" val="207216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5825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99215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3115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8324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28045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4704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27307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0EE575-4D57-4DD9-B75A-34548F27B42F}" type="datetimeFigureOut">
              <a:rPr lang="en-US" smtClean="0"/>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DC4FF-5196-4410-89FD-B0236DFA5162}" type="slidenum">
              <a:rPr lang="en-US" smtClean="0"/>
              <a:t>‹#›</a:t>
            </a:fld>
            <a:endParaRPr lang="en-US"/>
          </a:p>
        </p:txBody>
      </p:sp>
    </p:spTree>
    <p:extLst>
      <p:ext uri="{BB962C8B-B14F-4D97-AF65-F5344CB8AC3E}">
        <p14:creationId xmlns:p14="http://schemas.microsoft.com/office/powerpoint/2010/main" val="1138448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43015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9204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0"/>
            <a:ext cx="2057400" cy="6858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0"/>
            <a:ext cx="6019800"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05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143000"/>
          </a:xfrm>
        </p:spPr>
        <p:txBody>
          <a:bodyPr/>
          <a:lstStyle/>
          <a:p>
            <a:r>
              <a:rPr lang="en-US"/>
              <a:t>Click to edit Master title style</a:t>
            </a:r>
          </a:p>
        </p:txBody>
      </p:sp>
      <p:sp>
        <p:nvSpPr>
          <p:cNvPr id="3" name="Table Placeholder 2"/>
          <p:cNvSpPr>
            <a:spLocks noGrp="1"/>
          </p:cNvSpPr>
          <p:nvPr>
            <p:ph type="tbl" idx="1"/>
          </p:nvPr>
        </p:nvSpPr>
        <p:spPr>
          <a:xfrm>
            <a:off x="914400" y="1219200"/>
            <a:ext cx="8229600" cy="5638800"/>
          </a:xfrm>
        </p:spPr>
        <p:txBody>
          <a:bodyPr/>
          <a:lstStyle/>
          <a:p>
            <a:endParaRPr lang="en-US"/>
          </a:p>
        </p:txBody>
      </p:sp>
    </p:spTree>
    <p:extLst>
      <p:ext uri="{BB962C8B-B14F-4D97-AF65-F5344CB8AC3E}">
        <p14:creationId xmlns:p14="http://schemas.microsoft.com/office/powerpoint/2010/main" val="3244500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3175" y="2438400"/>
            <a:ext cx="9147175" cy="1063625"/>
            <a:chOff x="-2" y="1536"/>
            <a:chExt cx="5762" cy="670"/>
          </a:xfrm>
        </p:grpSpPr>
        <p:grpSp>
          <p:nvGrpSpPr>
            <p:cNvPr id="5123" name="Group 3"/>
            <p:cNvGrpSpPr>
              <a:grpSpLocks/>
            </p:cNvGrpSpPr>
            <p:nvPr/>
          </p:nvGrpSpPr>
          <p:grpSpPr bwMode="auto">
            <a:xfrm flipH="1">
              <a:off x="-2" y="1562"/>
              <a:ext cx="5762" cy="638"/>
              <a:chOff x="-2" y="1562"/>
              <a:chExt cx="5762" cy="638"/>
            </a:xfrm>
          </p:grpSpPr>
          <p:sp>
            <p:nvSpPr>
              <p:cNvPr id="5124" name="Freeform 4"/>
              <p:cNvSpPr>
                <a:spLocks/>
              </p:cNvSpPr>
              <p:nvPr/>
            </p:nvSpPr>
            <p:spPr bwMode="ltGray">
              <a:xfrm rot="-5400000">
                <a:off x="2559"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Lst>
                <a:ahLst/>
                <a:cxnLst>
                  <a:cxn ang="0">
                    <a:pos x="T0" y="T1"/>
                  </a:cxn>
                  <a:cxn ang="0">
                    <a:pos x="T2" y="T3"/>
                  </a:cxn>
                  <a:cxn ang="0">
                    <a:pos x="T4" y="T5"/>
                  </a:cxn>
                  <a:cxn ang="0">
                    <a:pos x="T6" y="T7"/>
                  </a:cxn>
                  <a:cxn ang="0">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125" name="Freeform 5"/>
              <p:cNvSpPr>
                <a:spLocks/>
              </p:cNvSpPr>
              <p:nvPr/>
            </p:nvSpPr>
            <p:spPr bwMode="ltGray">
              <a:xfrm rot="-5400000">
                <a:off x="1323"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126" name="Freeform 6"/>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127" name="Freeform 7"/>
              <p:cNvSpPr>
                <a:spLocks/>
              </p:cNvSpPr>
              <p:nvPr/>
            </p:nvSpPr>
            <p:spPr bwMode="ltGray">
              <a:xfrm rot="-5400000">
                <a:off x="-57" y="1752"/>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128" name="Freeform 8"/>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129" name="Freeform 9"/>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130" name="Freeform 10"/>
              <p:cNvSpPr>
                <a:spLocks/>
              </p:cNvSpPr>
              <p:nvPr/>
            </p:nvSpPr>
            <p:spPr bwMode="ltGray">
              <a:xfrm rot="-5400000">
                <a:off x="156" y="1726"/>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131" name="Freeform 11"/>
              <p:cNvSpPr>
                <a:spLocks/>
              </p:cNvSpPr>
              <p:nvPr/>
            </p:nvSpPr>
            <p:spPr bwMode="ltGray">
              <a:xfrm rot="-5400000">
                <a:off x="3211" y="1664"/>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132" name="Freeform 12"/>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133" name="Freeform 13"/>
              <p:cNvSpPr>
                <a:spLocks/>
              </p:cNvSpPr>
              <p:nvPr/>
            </p:nvSpPr>
            <p:spPr bwMode="ltGray">
              <a:xfrm rot="-5400000">
                <a:off x="1830"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134" name="Freeform 14"/>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135" name="Freeform 15"/>
              <p:cNvSpPr>
                <a:spLocks/>
              </p:cNvSpPr>
              <p:nvPr/>
            </p:nvSpPr>
            <p:spPr bwMode="ltGray">
              <a:xfrm rot="-5400000">
                <a:off x="2330"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136" name="Freeform 16"/>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137" name="Freeform 17"/>
              <p:cNvSpPr>
                <a:spLocks/>
              </p:cNvSpPr>
              <p:nvPr/>
            </p:nvSpPr>
            <p:spPr bwMode="ltGray">
              <a:xfrm rot="-5400000">
                <a:off x="4077"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138" name="Freeform 18"/>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139" name="Freeform 19"/>
              <p:cNvSpPr>
                <a:spLocks/>
              </p:cNvSpPr>
              <p:nvPr/>
            </p:nvSpPr>
            <p:spPr bwMode="ltGray">
              <a:xfrm rot="-5400000">
                <a:off x="4584"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140"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Lst>
                <a:ahLst/>
                <a:cxnLst>
                  <a:cxn ang="0">
                    <a:pos x="T0" y="T1"/>
                  </a:cxn>
                  <a:cxn ang="0">
                    <a:pos x="T2" y="T3"/>
                  </a:cxn>
                  <a:cxn ang="0">
                    <a:pos x="T4" y="T5"/>
                  </a:cxn>
                  <a:cxn ang="0">
                    <a:pos x="T6" y="T7"/>
                  </a:cxn>
                  <a:cxn ang="0">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141" name="Freeform 21"/>
              <p:cNvSpPr>
                <a:spLocks/>
              </p:cNvSpPr>
              <p:nvPr/>
            </p:nvSpPr>
            <p:spPr bwMode="ltGray">
              <a:xfrm rot="-5400000">
                <a:off x="5084"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142" name="Freeform 22"/>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grpSp>
        <p:sp>
          <p:nvSpPr>
            <p:cNvPr id="5143" name="Freeform 23"/>
            <p:cNvSpPr>
              <a:spLocks/>
            </p:cNvSpPr>
            <p:nvPr/>
          </p:nvSpPr>
          <p:spPr bwMode="ltGray">
            <a:xfrm flipH="1">
              <a:off x="-2" y="1536"/>
              <a:ext cx="5762"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144"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grpSp>
      <p:sp>
        <p:nvSpPr>
          <p:cNvPr id="5145" name="Rectangle 25"/>
          <p:cNvSpPr>
            <a:spLocks noGrp="1" noChangeArrowheads="1"/>
          </p:cNvSpPr>
          <p:nvPr>
            <p:ph type="ctrTitle"/>
          </p:nvPr>
        </p:nvSpPr>
        <p:spPr>
          <a:xfrm>
            <a:off x="381000" y="762000"/>
            <a:ext cx="8564563" cy="1722438"/>
          </a:xfrm>
        </p:spPr>
        <p:txBody>
          <a:bodyPr/>
          <a:lstStyle>
            <a:lvl1pPr>
              <a:defRPr sz="6000"/>
            </a:lvl1pPr>
          </a:lstStyle>
          <a:p>
            <a:pPr lvl="0"/>
            <a:r>
              <a:rPr lang="en-US" noProof="0" smtClean="0"/>
              <a:t>Click to edit Master title style</a:t>
            </a:r>
          </a:p>
        </p:txBody>
      </p:sp>
      <p:sp>
        <p:nvSpPr>
          <p:cNvPr id="5146"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vl1pPr>
          </a:lstStyle>
          <a:p>
            <a:pPr lvl="0"/>
            <a:r>
              <a:rPr lang="en-US" noProof="0" smtClean="0"/>
              <a:t>Click to edit Master subtitle style</a:t>
            </a:r>
          </a:p>
        </p:txBody>
      </p:sp>
    </p:spTree>
    <p:extLst>
      <p:ext uri="{BB962C8B-B14F-4D97-AF65-F5344CB8AC3E}">
        <p14:creationId xmlns:p14="http://schemas.microsoft.com/office/powerpoint/2010/main" val="12390990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4450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96051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3980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91141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04288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0EE575-4D57-4DD9-B75A-34548F27B42F}" type="datetimeFigureOut">
              <a:rPr lang="en-US" smtClean="0"/>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DC4FF-5196-4410-89FD-B0236DFA5162}" type="slidenum">
              <a:rPr lang="en-US" smtClean="0"/>
              <a:t>‹#›</a:t>
            </a:fld>
            <a:endParaRPr lang="en-US"/>
          </a:p>
        </p:txBody>
      </p:sp>
    </p:spTree>
    <p:extLst>
      <p:ext uri="{BB962C8B-B14F-4D97-AF65-F5344CB8AC3E}">
        <p14:creationId xmlns:p14="http://schemas.microsoft.com/office/powerpoint/2010/main" val="29905229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0567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717941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691542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83633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44405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219200"/>
            <a:ext cx="8229600" cy="5638800"/>
          </a:xfrm>
        </p:spPr>
        <p:txBody>
          <a:bodyPr/>
          <a:lstStyle/>
          <a:p>
            <a:endParaRPr lang="en-US"/>
          </a:p>
        </p:txBody>
      </p:sp>
    </p:spTree>
    <p:extLst>
      <p:ext uri="{BB962C8B-B14F-4D97-AF65-F5344CB8AC3E}">
        <p14:creationId xmlns:p14="http://schemas.microsoft.com/office/powerpoint/2010/main" val="31659940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2466" name="Group 2"/>
          <p:cNvGrpSpPr>
            <a:grpSpLocks/>
          </p:cNvGrpSpPr>
          <p:nvPr/>
        </p:nvGrpSpPr>
        <p:grpSpPr bwMode="auto">
          <a:xfrm>
            <a:off x="-3175" y="2438400"/>
            <a:ext cx="9147175" cy="1063625"/>
            <a:chOff x="-2" y="1536"/>
            <a:chExt cx="5762" cy="670"/>
          </a:xfrm>
        </p:grpSpPr>
        <p:grpSp>
          <p:nvGrpSpPr>
            <p:cNvPr id="62467" name="Group 3"/>
            <p:cNvGrpSpPr>
              <a:grpSpLocks/>
            </p:cNvGrpSpPr>
            <p:nvPr/>
          </p:nvGrpSpPr>
          <p:grpSpPr bwMode="auto">
            <a:xfrm flipH="1">
              <a:off x="-2" y="1562"/>
              <a:ext cx="5762" cy="638"/>
              <a:chOff x="-2" y="1562"/>
              <a:chExt cx="5762" cy="638"/>
            </a:xfrm>
          </p:grpSpPr>
          <p:sp>
            <p:nvSpPr>
              <p:cNvPr id="62468" name="Freeform 4"/>
              <p:cNvSpPr>
                <a:spLocks/>
              </p:cNvSpPr>
              <p:nvPr/>
            </p:nvSpPr>
            <p:spPr bwMode="ltGray">
              <a:xfrm rot="-5400000">
                <a:off x="2559"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Lst>
                <a:ahLst/>
                <a:cxnLst>
                  <a:cxn ang="0">
                    <a:pos x="T0" y="T1"/>
                  </a:cxn>
                  <a:cxn ang="0">
                    <a:pos x="T2" y="T3"/>
                  </a:cxn>
                  <a:cxn ang="0">
                    <a:pos x="T4" y="T5"/>
                  </a:cxn>
                  <a:cxn ang="0">
                    <a:pos x="T6" y="T7"/>
                  </a:cxn>
                  <a:cxn ang="0">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2469" name="Freeform 5"/>
              <p:cNvSpPr>
                <a:spLocks/>
              </p:cNvSpPr>
              <p:nvPr/>
            </p:nvSpPr>
            <p:spPr bwMode="ltGray">
              <a:xfrm rot="-5400000">
                <a:off x="1323"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2470" name="Freeform 6"/>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2471" name="Freeform 7"/>
              <p:cNvSpPr>
                <a:spLocks/>
              </p:cNvSpPr>
              <p:nvPr/>
            </p:nvSpPr>
            <p:spPr bwMode="ltGray">
              <a:xfrm rot="-5400000">
                <a:off x="-57" y="1752"/>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2472" name="Freeform 8"/>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2473" name="Freeform 9"/>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2474" name="Freeform 10"/>
              <p:cNvSpPr>
                <a:spLocks/>
              </p:cNvSpPr>
              <p:nvPr/>
            </p:nvSpPr>
            <p:spPr bwMode="ltGray">
              <a:xfrm rot="-5400000">
                <a:off x="156" y="1726"/>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2475" name="Freeform 11"/>
              <p:cNvSpPr>
                <a:spLocks/>
              </p:cNvSpPr>
              <p:nvPr/>
            </p:nvSpPr>
            <p:spPr bwMode="ltGray">
              <a:xfrm rot="-5400000">
                <a:off x="3211" y="1664"/>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2476" name="Freeform 12"/>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2477" name="Freeform 13"/>
              <p:cNvSpPr>
                <a:spLocks/>
              </p:cNvSpPr>
              <p:nvPr/>
            </p:nvSpPr>
            <p:spPr bwMode="ltGray">
              <a:xfrm rot="-5400000">
                <a:off x="1830"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2478" name="Freeform 14"/>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2479" name="Freeform 15"/>
              <p:cNvSpPr>
                <a:spLocks/>
              </p:cNvSpPr>
              <p:nvPr/>
            </p:nvSpPr>
            <p:spPr bwMode="ltGray">
              <a:xfrm rot="-5400000">
                <a:off x="2330"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2480" name="Freeform 16"/>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2481" name="Freeform 17"/>
              <p:cNvSpPr>
                <a:spLocks/>
              </p:cNvSpPr>
              <p:nvPr/>
            </p:nvSpPr>
            <p:spPr bwMode="ltGray">
              <a:xfrm rot="-5400000">
                <a:off x="4077"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2482" name="Freeform 18"/>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2483" name="Freeform 19"/>
              <p:cNvSpPr>
                <a:spLocks/>
              </p:cNvSpPr>
              <p:nvPr/>
            </p:nvSpPr>
            <p:spPr bwMode="ltGray">
              <a:xfrm rot="-5400000">
                <a:off x="4584"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248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Lst>
                <a:ahLst/>
                <a:cxnLst>
                  <a:cxn ang="0">
                    <a:pos x="T0" y="T1"/>
                  </a:cxn>
                  <a:cxn ang="0">
                    <a:pos x="T2" y="T3"/>
                  </a:cxn>
                  <a:cxn ang="0">
                    <a:pos x="T4" y="T5"/>
                  </a:cxn>
                  <a:cxn ang="0">
                    <a:pos x="T6" y="T7"/>
                  </a:cxn>
                  <a:cxn ang="0">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2485" name="Freeform 21"/>
              <p:cNvSpPr>
                <a:spLocks/>
              </p:cNvSpPr>
              <p:nvPr/>
            </p:nvSpPr>
            <p:spPr bwMode="ltGray">
              <a:xfrm rot="-5400000">
                <a:off x="5084"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2486" name="Freeform 22"/>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grpSp>
        <p:sp>
          <p:nvSpPr>
            <p:cNvPr id="62487" name="Freeform 23"/>
            <p:cNvSpPr>
              <a:spLocks/>
            </p:cNvSpPr>
            <p:nvPr/>
          </p:nvSpPr>
          <p:spPr bwMode="ltGray">
            <a:xfrm flipH="1">
              <a:off x="-2" y="1536"/>
              <a:ext cx="5762"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2488"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grpSp>
      <p:sp>
        <p:nvSpPr>
          <p:cNvPr id="62489" name="Rectangle 25"/>
          <p:cNvSpPr>
            <a:spLocks noGrp="1" noChangeArrowheads="1"/>
          </p:cNvSpPr>
          <p:nvPr>
            <p:ph type="ctrTitle"/>
          </p:nvPr>
        </p:nvSpPr>
        <p:spPr>
          <a:xfrm>
            <a:off x="381000" y="762000"/>
            <a:ext cx="8564563" cy="1722438"/>
          </a:xfrm>
        </p:spPr>
        <p:txBody>
          <a:bodyPr/>
          <a:lstStyle>
            <a:lvl1pPr>
              <a:defRPr sz="6000"/>
            </a:lvl1pPr>
          </a:lstStyle>
          <a:p>
            <a:pPr lvl="0"/>
            <a:r>
              <a:rPr lang="en-US" noProof="0" smtClean="0"/>
              <a:t>Click to edit Master title style</a:t>
            </a:r>
          </a:p>
        </p:txBody>
      </p:sp>
      <p:sp>
        <p:nvSpPr>
          <p:cNvPr id="62490"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vl1pPr>
          </a:lstStyle>
          <a:p>
            <a:pPr lvl="0"/>
            <a:r>
              <a:rPr lang="en-US" noProof="0" smtClean="0"/>
              <a:t>Click to edit Master subtitle style</a:t>
            </a:r>
          </a:p>
        </p:txBody>
      </p:sp>
    </p:spTree>
    <p:extLst>
      <p:ext uri="{BB962C8B-B14F-4D97-AF65-F5344CB8AC3E}">
        <p14:creationId xmlns:p14="http://schemas.microsoft.com/office/powerpoint/2010/main" val="5054710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51034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498330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9589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0EE575-4D57-4DD9-B75A-34548F27B42F}" type="datetimeFigureOut">
              <a:rPr lang="en-US" smtClean="0"/>
              <a:t>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DC4FF-5196-4410-89FD-B0236DFA5162}" type="slidenum">
              <a:rPr lang="en-US" smtClean="0"/>
              <a:t>‹#›</a:t>
            </a:fld>
            <a:endParaRPr lang="en-US"/>
          </a:p>
        </p:txBody>
      </p:sp>
    </p:spTree>
    <p:extLst>
      <p:ext uri="{BB962C8B-B14F-4D97-AF65-F5344CB8AC3E}">
        <p14:creationId xmlns:p14="http://schemas.microsoft.com/office/powerpoint/2010/main" val="42338308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15007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730926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572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997598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926312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78123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35203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0"/>
            <a:ext cx="8229600" cy="685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82359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5538" name="Group 2"/>
          <p:cNvGrpSpPr>
            <a:grpSpLocks/>
          </p:cNvGrpSpPr>
          <p:nvPr/>
        </p:nvGrpSpPr>
        <p:grpSpPr bwMode="auto">
          <a:xfrm>
            <a:off x="-3175" y="2438400"/>
            <a:ext cx="9147175" cy="1063625"/>
            <a:chOff x="-2" y="1536"/>
            <a:chExt cx="5762" cy="670"/>
          </a:xfrm>
        </p:grpSpPr>
        <p:grpSp>
          <p:nvGrpSpPr>
            <p:cNvPr id="65539" name="Group 3"/>
            <p:cNvGrpSpPr>
              <a:grpSpLocks/>
            </p:cNvGrpSpPr>
            <p:nvPr/>
          </p:nvGrpSpPr>
          <p:grpSpPr bwMode="auto">
            <a:xfrm flipH="1">
              <a:off x="-2" y="1562"/>
              <a:ext cx="5762" cy="638"/>
              <a:chOff x="-2" y="1562"/>
              <a:chExt cx="5762" cy="638"/>
            </a:xfrm>
          </p:grpSpPr>
          <p:sp>
            <p:nvSpPr>
              <p:cNvPr id="65540" name="Freeform 4"/>
              <p:cNvSpPr>
                <a:spLocks/>
              </p:cNvSpPr>
              <p:nvPr/>
            </p:nvSpPr>
            <p:spPr bwMode="ltGray">
              <a:xfrm rot="-5400000">
                <a:off x="2559"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Lst>
                <a:ahLst/>
                <a:cxnLst>
                  <a:cxn ang="0">
                    <a:pos x="T0" y="T1"/>
                  </a:cxn>
                  <a:cxn ang="0">
                    <a:pos x="T2" y="T3"/>
                  </a:cxn>
                  <a:cxn ang="0">
                    <a:pos x="T4" y="T5"/>
                  </a:cxn>
                  <a:cxn ang="0">
                    <a:pos x="T6" y="T7"/>
                  </a:cxn>
                  <a:cxn ang="0">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5541" name="Freeform 5"/>
              <p:cNvSpPr>
                <a:spLocks/>
              </p:cNvSpPr>
              <p:nvPr/>
            </p:nvSpPr>
            <p:spPr bwMode="ltGray">
              <a:xfrm rot="-5400000">
                <a:off x="1323"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5542" name="Freeform 6"/>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5543" name="Freeform 7"/>
              <p:cNvSpPr>
                <a:spLocks/>
              </p:cNvSpPr>
              <p:nvPr/>
            </p:nvSpPr>
            <p:spPr bwMode="ltGray">
              <a:xfrm rot="-5400000">
                <a:off x="-57" y="1752"/>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5544" name="Freeform 8"/>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5545" name="Freeform 9"/>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5546" name="Freeform 10"/>
              <p:cNvSpPr>
                <a:spLocks/>
              </p:cNvSpPr>
              <p:nvPr/>
            </p:nvSpPr>
            <p:spPr bwMode="ltGray">
              <a:xfrm rot="-5400000">
                <a:off x="156" y="1726"/>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5547" name="Freeform 11"/>
              <p:cNvSpPr>
                <a:spLocks/>
              </p:cNvSpPr>
              <p:nvPr/>
            </p:nvSpPr>
            <p:spPr bwMode="ltGray">
              <a:xfrm rot="-5400000">
                <a:off x="3211" y="1664"/>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5548" name="Freeform 12"/>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5549" name="Freeform 13"/>
              <p:cNvSpPr>
                <a:spLocks/>
              </p:cNvSpPr>
              <p:nvPr/>
            </p:nvSpPr>
            <p:spPr bwMode="ltGray">
              <a:xfrm rot="-5400000">
                <a:off x="1830"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5550" name="Freeform 14"/>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5551" name="Freeform 15"/>
              <p:cNvSpPr>
                <a:spLocks/>
              </p:cNvSpPr>
              <p:nvPr/>
            </p:nvSpPr>
            <p:spPr bwMode="ltGray">
              <a:xfrm rot="-5400000">
                <a:off x="2330"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5552" name="Freeform 16"/>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5553" name="Freeform 17"/>
              <p:cNvSpPr>
                <a:spLocks/>
              </p:cNvSpPr>
              <p:nvPr/>
            </p:nvSpPr>
            <p:spPr bwMode="ltGray">
              <a:xfrm rot="-5400000">
                <a:off x="4077"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5554" name="Freeform 18"/>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5555" name="Freeform 19"/>
              <p:cNvSpPr>
                <a:spLocks/>
              </p:cNvSpPr>
              <p:nvPr/>
            </p:nvSpPr>
            <p:spPr bwMode="ltGray">
              <a:xfrm rot="-5400000">
                <a:off x="4584"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5556"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Lst>
                <a:ahLst/>
                <a:cxnLst>
                  <a:cxn ang="0">
                    <a:pos x="T0" y="T1"/>
                  </a:cxn>
                  <a:cxn ang="0">
                    <a:pos x="T2" y="T3"/>
                  </a:cxn>
                  <a:cxn ang="0">
                    <a:pos x="T4" y="T5"/>
                  </a:cxn>
                  <a:cxn ang="0">
                    <a:pos x="T6" y="T7"/>
                  </a:cxn>
                  <a:cxn ang="0">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5557" name="Freeform 21"/>
              <p:cNvSpPr>
                <a:spLocks/>
              </p:cNvSpPr>
              <p:nvPr/>
            </p:nvSpPr>
            <p:spPr bwMode="ltGray">
              <a:xfrm rot="-5400000">
                <a:off x="5084"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5558" name="Freeform 22"/>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grpSp>
        <p:sp>
          <p:nvSpPr>
            <p:cNvPr id="65559" name="Freeform 23"/>
            <p:cNvSpPr>
              <a:spLocks/>
            </p:cNvSpPr>
            <p:nvPr/>
          </p:nvSpPr>
          <p:spPr bwMode="ltGray">
            <a:xfrm flipH="1">
              <a:off x="-2" y="1536"/>
              <a:ext cx="5762"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5560"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grpSp>
      <p:sp>
        <p:nvSpPr>
          <p:cNvPr id="65561" name="Rectangle 25"/>
          <p:cNvSpPr>
            <a:spLocks noGrp="1" noChangeArrowheads="1"/>
          </p:cNvSpPr>
          <p:nvPr>
            <p:ph type="ctrTitle"/>
          </p:nvPr>
        </p:nvSpPr>
        <p:spPr>
          <a:xfrm>
            <a:off x="381000" y="762000"/>
            <a:ext cx="8564563" cy="1722438"/>
          </a:xfrm>
        </p:spPr>
        <p:txBody>
          <a:bodyPr/>
          <a:lstStyle>
            <a:lvl1pPr>
              <a:defRPr sz="6000"/>
            </a:lvl1pPr>
          </a:lstStyle>
          <a:p>
            <a:pPr lvl="0"/>
            <a:r>
              <a:rPr lang="en-US" noProof="0" smtClean="0"/>
              <a:t>Click to edit Master title style</a:t>
            </a:r>
          </a:p>
        </p:txBody>
      </p:sp>
      <p:sp>
        <p:nvSpPr>
          <p:cNvPr id="65562"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vl1pPr>
          </a:lstStyle>
          <a:p>
            <a:pPr lvl="0"/>
            <a:r>
              <a:rPr lang="en-US" noProof="0" smtClean="0"/>
              <a:t>Click to edit Master subtitle style</a:t>
            </a:r>
          </a:p>
        </p:txBody>
      </p:sp>
    </p:spTree>
    <p:extLst>
      <p:ext uri="{BB962C8B-B14F-4D97-AF65-F5344CB8AC3E}">
        <p14:creationId xmlns:p14="http://schemas.microsoft.com/office/powerpoint/2010/main" val="26765245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2826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0EE575-4D57-4DD9-B75A-34548F27B42F}" type="datetimeFigureOut">
              <a:rPr lang="en-US" smtClean="0"/>
              <a:t>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ADC4FF-5196-4410-89FD-B0236DFA5162}" type="slidenum">
              <a:rPr lang="en-US" smtClean="0"/>
              <a:t>‹#›</a:t>
            </a:fld>
            <a:endParaRPr lang="en-US"/>
          </a:p>
        </p:txBody>
      </p:sp>
    </p:spTree>
    <p:extLst>
      <p:ext uri="{BB962C8B-B14F-4D97-AF65-F5344CB8AC3E}">
        <p14:creationId xmlns:p14="http://schemas.microsoft.com/office/powerpoint/2010/main" val="6971208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541595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17062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48262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491586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7004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600867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837717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79595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74404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329ADB-B45F-4950-8AF9-8BE96A02E313}" type="datetimeFigureOut">
              <a:rPr lang="en-US" smtClean="0">
                <a:solidFill>
                  <a:prstClr val="black">
                    <a:tint val="75000"/>
                  </a:prstClr>
                </a:solidFill>
              </a:rPr>
              <a:pPr/>
              <a:t>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76E218-BB36-42BC-A0BC-8E83E14B7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37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0EE575-4D57-4DD9-B75A-34548F27B42F}" type="datetimeFigureOut">
              <a:rPr lang="en-US" smtClean="0"/>
              <a:t>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ADC4FF-5196-4410-89FD-B0236DFA5162}" type="slidenum">
              <a:rPr lang="en-US" smtClean="0"/>
              <a:t>‹#›</a:t>
            </a:fld>
            <a:endParaRPr lang="en-US"/>
          </a:p>
        </p:txBody>
      </p:sp>
    </p:spTree>
    <p:extLst>
      <p:ext uri="{BB962C8B-B14F-4D97-AF65-F5344CB8AC3E}">
        <p14:creationId xmlns:p14="http://schemas.microsoft.com/office/powerpoint/2010/main" val="12379239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329ADB-B45F-4950-8AF9-8BE96A02E313}" type="datetimeFigureOut">
              <a:rPr lang="en-US" smtClean="0">
                <a:solidFill>
                  <a:prstClr val="black">
                    <a:tint val="75000"/>
                  </a:prstClr>
                </a:solidFill>
              </a:rPr>
              <a:pPr/>
              <a:t>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76E218-BB36-42BC-A0BC-8E83E14B7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3600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329ADB-B45F-4950-8AF9-8BE96A02E313}" type="datetimeFigureOut">
              <a:rPr lang="en-US" smtClean="0">
                <a:solidFill>
                  <a:prstClr val="black">
                    <a:tint val="75000"/>
                  </a:prstClr>
                </a:solidFill>
              </a:rPr>
              <a:pPr/>
              <a:t>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76E218-BB36-42BC-A0BC-8E83E14B7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52558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329ADB-B45F-4950-8AF9-8BE96A02E313}" type="datetimeFigureOut">
              <a:rPr lang="en-US" smtClean="0">
                <a:solidFill>
                  <a:prstClr val="black">
                    <a:tint val="75000"/>
                  </a:prstClr>
                </a:solidFill>
              </a:rPr>
              <a:pPr/>
              <a:t>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76E218-BB36-42BC-A0BC-8E83E14B7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41532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329ADB-B45F-4950-8AF9-8BE96A02E313}" type="datetimeFigureOut">
              <a:rPr lang="en-US" smtClean="0">
                <a:solidFill>
                  <a:prstClr val="black">
                    <a:tint val="75000"/>
                  </a:prstClr>
                </a:solidFill>
              </a:rPr>
              <a:pPr/>
              <a:t>2/5/2013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B76E218-BB36-42BC-A0BC-8E83E14B7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9155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329ADB-B45F-4950-8AF9-8BE96A02E313}" type="datetimeFigureOut">
              <a:rPr lang="en-US" smtClean="0">
                <a:solidFill>
                  <a:prstClr val="black">
                    <a:tint val="75000"/>
                  </a:prstClr>
                </a:solidFill>
              </a:rPr>
              <a:pPr/>
              <a:t>2/5/2013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B76E218-BB36-42BC-A0BC-8E83E14B7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8380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329ADB-B45F-4950-8AF9-8BE96A02E313}" type="datetimeFigureOut">
              <a:rPr lang="en-US" smtClean="0">
                <a:solidFill>
                  <a:prstClr val="black">
                    <a:tint val="75000"/>
                  </a:prstClr>
                </a:solidFill>
              </a:rPr>
              <a:pPr/>
              <a:t>2/5/2013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B76E218-BB36-42BC-A0BC-8E83E14B7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4100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329ADB-B45F-4950-8AF9-8BE96A02E313}" type="datetimeFigureOut">
              <a:rPr lang="en-US" smtClean="0">
                <a:solidFill>
                  <a:prstClr val="black">
                    <a:tint val="75000"/>
                  </a:prstClr>
                </a:solidFill>
              </a:rPr>
              <a:pPr/>
              <a:t>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76E218-BB36-42BC-A0BC-8E83E14B7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0886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329ADB-B45F-4950-8AF9-8BE96A02E313}" type="datetimeFigureOut">
              <a:rPr lang="en-US" smtClean="0">
                <a:solidFill>
                  <a:prstClr val="black">
                    <a:tint val="75000"/>
                  </a:prstClr>
                </a:solidFill>
              </a:rPr>
              <a:pPr/>
              <a:t>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76E218-BB36-42BC-A0BC-8E83E14B7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469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329ADB-B45F-4950-8AF9-8BE96A02E313}" type="datetimeFigureOut">
              <a:rPr lang="en-US" smtClean="0">
                <a:solidFill>
                  <a:prstClr val="black">
                    <a:tint val="75000"/>
                  </a:prstClr>
                </a:solidFill>
              </a:rPr>
              <a:pPr/>
              <a:t>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76E218-BB36-42BC-A0BC-8E83E14B7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97374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329ADB-B45F-4950-8AF9-8BE96A02E313}" type="datetimeFigureOut">
              <a:rPr lang="en-US" smtClean="0">
                <a:solidFill>
                  <a:prstClr val="black">
                    <a:tint val="75000"/>
                  </a:prstClr>
                </a:solidFill>
              </a:rPr>
              <a:pPr/>
              <a:t>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76E218-BB36-42BC-A0BC-8E83E14B7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055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0EE575-4D57-4DD9-B75A-34548F27B42F}" type="datetimeFigureOut">
              <a:rPr lang="en-US" smtClean="0"/>
              <a:t>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ADC4FF-5196-4410-89FD-B0236DFA5162}" type="slidenum">
              <a:rPr lang="en-US" smtClean="0"/>
              <a:t>‹#›</a:t>
            </a:fld>
            <a:endParaRPr lang="en-US"/>
          </a:p>
        </p:txBody>
      </p:sp>
    </p:spTree>
    <p:extLst>
      <p:ext uri="{BB962C8B-B14F-4D97-AF65-F5344CB8AC3E}">
        <p14:creationId xmlns:p14="http://schemas.microsoft.com/office/powerpoint/2010/main" val="30778345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329ADB-B45F-4950-8AF9-8BE96A02E313}" type="datetimeFigureOut">
              <a:rPr lang="en-US" smtClean="0">
                <a:solidFill>
                  <a:prstClr val="black">
                    <a:tint val="75000"/>
                  </a:prstClr>
                </a:solidFill>
              </a:rPr>
              <a:pPr/>
              <a:t>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76E218-BB36-42BC-A0BC-8E83E14B7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1125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329ADB-B45F-4950-8AF9-8BE96A02E313}" type="datetimeFigureOut">
              <a:rPr lang="en-US" smtClean="0">
                <a:solidFill>
                  <a:prstClr val="black">
                    <a:tint val="75000"/>
                  </a:prstClr>
                </a:solidFill>
              </a:rPr>
              <a:pPr/>
              <a:t>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76E218-BB36-42BC-A0BC-8E83E14B7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90853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329ADB-B45F-4950-8AF9-8BE96A02E313}" type="datetimeFigureOut">
              <a:rPr lang="en-US" smtClean="0">
                <a:solidFill>
                  <a:prstClr val="black">
                    <a:tint val="75000"/>
                  </a:prstClr>
                </a:solidFill>
              </a:rPr>
              <a:pPr/>
              <a:t>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76E218-BB36-42BC-A0BC-8E83E14B7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0708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329ADB-B45F-4950-8AF9-8BE96A02E313}" type="datetimeFigureOut">
              <a:rPr lang="en-US" smtClean="0">
                <a:solidFill>
                  <a:prstClr val="black">
                    <a:tint val="75000"/>
                  </a:prstClr>
                </a:solidFill>
              </a:rPr>
              <a:pPr/>
              <a:t>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76E218-BB36-42BC-A0BC-8E83E14B7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63577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329ADB-B45F-4950-8AF9-8BE96A02E313}" type="datetimeFigureOut">
              <a:rPr lang="en-US" smtClean="0">
                <a:solidFill>
                  <a:prstClr val="black">
                    <a:tint val="75000"/>
                  </a:prstClr>
                </a:solidFill>
              </a:rPr>
              <a:pPr/>
              <a:t>2/5/2013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B76E218-BB36-42BC-A0BC-8E83E14B7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76369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329ADB-B45F-4950-8AF9-8BE96A02E313}" type="datetimeFigureOut">
              <a:rPr lang="en-US" smtClean="0">
                <a:solidFill>
                  <a:prstClr val="black">
                    <a:tint val="75000"/>
                  </a:prstClr>
                </a:solidFill>
              </a:rPr>
              <a:pPr/>
              <a:t>2/5/2013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B76E218-BB36-42BC-A0BC-8E83E14B7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7412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329ADB-B45F-4950-8AF9-8BE96A02E313}" type="datetimeFigureOut">
              <a:rPr lang="en-US" smtClean="0">
                <a:solidFill>
                  <a:prstClr val="black">
                    <a:tint val="75000"/>
                  </a:prstClr>
                </a:solidFill>
              </a:rPr>
              <a:pPr/>
              <a:t>2/5/2013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B76E218-BB36-42BC-A0BC-8E83E14B7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94633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329ADB-B45F-4950-8AF9-8BE96A02E313}" type="datetimeFigureOut">
              <a:rPr lang="en-US" smtClean="0">
                <a:solidFill>
                  <a:prstClr val="black">
                    <a:tint val="75000"/>
                  </a:prstClr>
                </a:solidFill>
              </a:rPr>
              <a:pPr/>
              <a:t>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76E218-BB36-42BC-A0BC-8E83E14B7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6943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329ADB-B45F-4950-8AF9-8BE96A02E313}" type="datetimeFigureOut">
              <a:rPr lang="en-US" smtClean="0">
                <a:solidFill>
                  <a:prstClr val="black">
                    <a:tint val="75000"/>
                  </a:prstClr>
                </a:solidFill>
              </a:rPr>
              <a:pPr/>
              <a:t>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76E218-BB36-42BC-A0BC-8E83E14B7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06242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329ADB-B45F-4950-8AF9-8BE96A02E313}" type="datetimeFigureOut">
              <a:rPr lang="en-US" smtClean="0">
                <a:solidFill>
                  <a:prstClr val="black">
                    <a:tint val="75000"/>
                  </a:prstClr>
                </a:solidFill>
              </a:rPr>
              <a:pPr/>
              <a:t>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76E218-BB36-42BC-A0BC-8E83E14B7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8557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0EE575-4D57-4DD9-B75A-34548F27B42F}" type="datetimeFigureOut">
              <a:rPr lang="en-US" smtClean="0"/>
              <a:t>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DC4FF-5196-4410-89FD-B0236DFA5162}" type="slidenum">
              <a:rPr lang="en-US" smtClean="0"/>
              <a:t>‹#›</a:t>
            </a:fld>
            <a:endParaRPr lang="en-US"/>
          </a:p>
        </p:txBody>
      </p:sp>
    </p:spTree>
    <p:extLst>
      <p:ext uri="{BB962C8B-B14F-4D97-AF65-F5344CB8AC3E}">
        <p14:creationId xmlns:p14="http://schemas.microsoft.com/office/powerpoint/2010/main" val="36819755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329ADB-B45F-4950-8AF9-8BE96A02E313}" type="datetimeFigureOut">
              <a:rPr lang="en-US" smtClean="0">
                <a:solidFill>
                  <a:prstClr val="black">
                    <a:tint val="75000"/>
                  </a:prstClr>
                </a:solidFill>
              </a:rPr>
              <a:pPr/>
              <a:t>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76E218-BB36-42BC-A0BC-8E83E14B7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170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0EE575-4D57-4DD9-B75A-34548F27B42F}" type="datetimeFigureOut">
              <a:rPr lang="en-US" smtClean="0"/>
              <a:t>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DC4FF-5196-4410-89FD-B0236DFA5162}" type="slidenum">
              <a:rPr lang="en-US" smtClean="0"/>
              <a:t>‹#›</a:t>
            </a:fld>
            <a:endParaRPr lang="en-US"/>
          </a:p>
        </p:txBody>
      </p:sp>
    </p:spTree>
    <p:extLst>
      <p:ext uri="{BB962C8B-B14F-4D97-AF65-F5344CB8AC3E}">
        <p14:creationId xmlns:p14="http://schemas.microsoft.com/office/powerpoint/2010/main" val="3057814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0EE575-4D57-4DD9-B75A-34548F27B42F}" type="datetimeFigureOut">
              <a:rPr lang="en-US" smtClean="0"/>
              <a:t>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ADC4FF-5196-4410-89FD-B0236DFA5162}" type="slidenum">
              <a:rPr lang="en-US" smtClean="0"/>
              <a:t>‹#›</a:t>
            </a:fld>
            <a:endParaRPr lang="en-US"/>
          </a:p>
        </p:txBody>
      </p:sp>
    </p:spTree>
    <p:extLst>
      <p:ext uri="{BB962C8B-B14F-4D97-AF65-F5344CB8AC3E}">
        <p14:creationId xmlns:p14="http://schemas.microsoft.com/office/powerpoint/2010/main" val="2805984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4763"/>
            <a:ext cx="1063625" cy="6858001"/>
            <a:chOff x="0" y="-3"/>
            <a:chExt cx="670" cy="4320"/>
          </a:xfrm>
        </p:grpSpPr>
        <p:grpSp>
          <p:nvGrpSpPr>
            <p:cNvPr id="4099" name="Group 3"/>
            <p:cNvGrpSpPr>
              <a:grpSpLocks/>
            </p:cNvGrpSpPr>
            <p:nvPr/>
          </p:nvGrpSpPr>
          <p:grpSpPr bwMode="auto">
            <a:xfrm rot="16200000" flipH="1">
              <a:off x="-1815" y="1838"/>
              <a:ext cx="4320" cy="638"/>
              <a:chOff x="-2" y="1562"/>
              <a:chExt cx="5762" cy="638"/>
            </a:xfrm>
          </p:grpSpPr>
          <p:sp>
            <p:nvSpPr>
              <p:cNvPr id="4100" name="Freeform 4"/>
              <p:cNvSpPr>
                <a:spLocks/>
              </p:cNvSpPr>
              <p:nvPr/>
            </p:nvSpPr>
            <p:spPr bwMode="ltGray">
              <a:xfrm rot="-5400000">
                <a:off x="2559"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Lst>
                <a:ahLst/>
                <a:cxnLst>
                  <a:cxn ang="0">
                    <a:pos x="T0" y="T1"/>
                  </a:cxn>
                  <a:cxn ang="0">
                    <a:pos x="T2" y="T3"/>
                  </a:cxn>
                  <a:cxn ang="0">
                    <a:pos x="T4" y="T5"/>
                  </a:cxn>
                  <a:cxn ang="0">
                    <a:pos x="T6" y="T7"/>
                  </a:cxn>
                  <a:cxn ang="0">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4101" name="Freeform 5"/>
              <p:cNvSpPr>
                <a:spLocks/>
              </p:cNvSpPr>
              <p:nvPr/>
            </p:nvSpPr>
            <p:spPr bwMode="ltGray">
              <a:xfrm rot="-5400000">
                <a:off x="1323"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4102" name="Freeform 6"/>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4103" name="Freeform 7"/>
              <p:cNvSpPr>
                <a:spLocks/>
              </p:cNvSpPr>
              <p:nvPr/>
            </p:nvSpPr>
            <p:spPr bwMode="ltGray">
              <a:xfrm rot="-5400000">
                <a:off x="-57" y="1752"/>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4104" name="Freeform 8"/>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4105" name="Freeform 9"/>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4106" name="Freeform 10"/>
              <p:cNvSpPr>
                <a:spLocks/>
              </p:cNvSpPr>
              <p:nvPr/>
            </p:nvSpPr>
            <p:spPr bwMode="ltGray">
              <a:xfrm rot="-5400000">
                <a:off x="156" y="1726"/>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4107" name="Freeform 11"/>
              <p:cNvSpPr>
                <a:spLocks/>
              </p:cNvSpPr>
              <p:nvPr/>
            </p:nvSpPr>
            <p:spPr bwMode="ltGray">
              <a:xfrm rot="-5400000">
                <a:off x="3211" y="1664"/>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4108" name="Freeform 12"/>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4109" name="Freeform 13"/>
              <p:cNvSpPr>
                <a:spLocks/>
              </p:cNvSpPr>
              <p:nvPr/>
            </p:nvSpPr>
            <p:spPr bwMode="ltGray">
              <a:xfrm rot="-5400000">
                <a:off x="1830"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4110" name="Freeform 14"/>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4111" name="Freeform 15"/>
              <p:cNvSpPr>
                <a:spLocks/>
              </p:cNvSpPr>
              <p:nvPr/>
            </p:nvSpPr>
            <p:spPr bwMode="ltGray">
              <a:xfrm rot="-5400000">
                <a:off x="2330"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4112" name="Freeform 16"/>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4113" name="Freeform 17"/>
              <p:cNvSpPr>
                <a:spLocks/>
              </p:cNvSpPr>
              <p:nvPr/>
            </p:nvSpPr>
            <p:spPr bwMode="ltGray">
              <a:xfrm rot="-5400000">
                <a:off x="4077"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4114" name="Freeform 18"/>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4115" name="Freeform 19"/>
              <p:cNvSpPr>
                <a:spLocks/>
              </p:cNvSpPr>
              <p:nvPr/>
            </p:nvSpPr>
            <p:spPr bwMode="ltGray">
              <a:xfrm rot="-5400000">
                <a:off x="4584"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4116"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Lst>
                <a:ahLst/>
                <a:cxnLst>
                  <a:cxn ang="0">
                    <a:pos x="T0" y="T1"/>
                  </a:cxn>
                  <a:cxn ang="0">
                    <a:pos x="T2" y="T3"/>
                  </a:cxn>
                  <a:cxn ang="0">
                    <a:pos x="T4" y="T5"/>
                  </a:cxn>
                  <a:cxn ang="0">
                    <a:pos x="T6" y="T7"/>
                  </a:cxn>
                  <a:cxn ang="0">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4117" name="Freeform 21"/>
              <p:cNvSpPr>
                <a:spLocks/>
              </p:cNvSpPr>
              <p:nvPr/>
            </p:nvSpPr>
            <p:spPr bwMode="ltGray">
              <a:xfrm rot="-5400000">
                <a:off x="5084"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4118" name="Freeform 22"/>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grpSp>
        <p:sp>
          <p:nvSpPr>
            <p:cNvPr id="4119" name="Freeform 23"/>
            <p:cNvSpPr>
              <a:spLocks/>
            </p:cNvSpPr>
            <p:nvPr/>
          </p:nvSpPr>
          <p:spPr bwMode="ltGray">
            <a:xfrm rot="16200000" flipH="1">
              <a:off x="-1954" y="1951"/>
              <a:ext cx="4320"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4120" name="Freeform 24"/>
            <p:cNvSpPr>
              <a:spLocks/>
            </p:cNvSpPr>
            <p:nvPr/>
          </p:nvSpPr>
          <p:spPr bwMode="ltGray">
            <a:xfrm rot="16200000" flipH="1">
              <a:off x="-1584" y="2062"/>
              <a:ext cx="4319"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grpSp>
      <p:sp>
        <p:nvSpPr>
          <p:cNvPr id="4121" name="Rectangle 25"/>
          <p:cNvSpPr>
            <a:spLocks noGrp="1" noChangeArrowheads="1"/>
          </p:cNvSpPr>
          <p:nvPr>
            <p:ph type="title"/>
          </p:nvPr>
        </p:nvSpPr>
        <p:spPr bwMode="auto">
          <a:xfrm>
            <a:off x="1143000" y="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22" name="Rectangle 26"/>
          <p:cNvSpPr>
            <a:spLocks noGrp="1" noChangeArrowheads="1"/>
          </p:cNvSpPr>
          <p:nvPr>
            <p:ph type="body" idx="1"/>
          </p:nvPr>
        </p:nvSpPr>
        <p:spPr bwMode="auto">
          <a:xfrm>
            <a:off x="914400" y="1219200"/>
            <a:ext cx="82296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169286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defRPr>
      </a:lvl2pPr>
      <a:lvl3pPr marL="1143000" indent="-228600" algn="l" rtl="0" eaLnBrk="0" fontAlgn="base" hangingPunct="0">
        <a:spcBef>
          <a:spcPct val="20000"/>
        </a:spcBef>
        <a:spcAft>
          <a:spcPct val="0"/>
        </a:spcAft>
        <a:buChar char="•"/>
        <a:defRPr kumimoji="1" sz="4000">
          <a:solidFill>
            <a:schemeClr val="tx1"/>
          </a:solidFill>
          <a:latin typeface="+mn-lt"/>
        </a:defRPr>
      </a:lvl3pPr>
      <a:lvl4pPr marL="1600200" indent="-228600" algn="l" rtl="0" eaLnBrk="0" fontAlgn="base" hangingPunct="0">
        <a:spcBef>
          <a:spcPct val="20000"/>
        </a:spcBef>
        <a:spcAft>
          <a:spcPct val="0"/>
        </a:spcAft>
        <a:buChar char="•"/>
        <a:defRPr kumimoji="1" sz="4000">
          <a:solidFill>
            <a:schemeClr val="tx1"/>
          </a:solidFill>
          <a:latin typeface="+mn-lt"/>
        </a:defRPr>
      </a:lvl4pPr>
      <a:lvl5pPr marL="2057400" indent="-228600" algn="l" rtl="0" eaLnBrk="0" fontAlgn="base" hangingPunct="0">
        <a:spcBef>
          <a:spcPct val="20000"/>
        </a:spcBef>
        <a:spcAft>
          <a:spcPct val="0"/>
        </a:spcAft>
        <a:buChar char="•"/>
        <a:defRPr kumimoji="1" sz="4000">
          <a:solidFill>
            <a:schemeClr val="tx1"/>
          </a:solidFill>
          <a:latin typeface="+mn-lt"/>
        </a:defRPr>
      </a:lvl5pPr>
      <a:lvl6pPr marL="2514600" indent="-228600" algn="l" rtl="0" eaLnBrk="0" fontAlgn="base" hangingPunct="0">
        <a:spcBef>
          <a:spcPct val="20000"/>
        </a:spcBef>
        <a:spcAft>
          <a:spcPct val="0"/>
        </a:spcAft>
        <a:buChar char="•"/>
        <a:defRPr kumimoji="1" sz="4000">
          <a:solidFill>
            <a:schemeClr val="tx1"/>
          </a:solidFill>
          <a:latin typeface="+mn-lt"/>
        </a:defRPr>
      </a:lvl6pPr>
      <a:lvl7pPr marL="2971800" indent="-228600" algn="l" rtl="0" eaLnBrk="0" fontAlgn="base" hangingPunct="0">
        <a:spcBef>
          <a:spcPct val="20000"/>
        </a:spcBef>
        <a:spcAft>
          <a:spcPct val="0"/>
        </a:spcAft>
        <a:buChar char="•"/>
        <a:defRPr kumimoji="1" sz="4000">
          <a:solidFill>
            <a:schemeClr val="tx1"/>
          </a:solidFill>
          <a:latin typeface="+mn-lt"/>
        </a:defRPr>
      </a:lvl7pPr>
      <a:lvl8pPr marL="3429000" indent="-228600" algn="l" rtl="0" eaLnBrk="0" fontAlgn="base" hangingPunct="0">
        <a:spcBef>
          <a:spcPct val="20000"/>
        </a:spcBef>
        <a:spcAft>
          <a:spcPct val="0"/>
        </a:spcAft>
        <a:buChar char="•"/>
        <a:defRPr kumimoji="1" sz="4000">
          <a:solidFill>
            <a:schemeClr val="tx1"/>
          </a:solidFill>
          <a:latin typeface="+mn-lt"/>
        </a:defRPr>
      </a:lvl8pPr>
      <a:lvl9pPr marL="3886200" indent="-228600" algn="l" rtl="0" eaLnBrk="0" fontAlgn="base" hangingPunct="0">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4763"/>
            <a:ext cx="1063625" cy="6858001"/>
            <a:chOff x="0" y="-3"/>
            <a:chExt cx="670" cy="4320"/>
          </a:xfrm>
        </p:grpSpPr>
        <p:grpSp>
          <p:nvGrpSpPr>
            <p:cNvPr id="4099" name="Group 3"/>
            <p:cNvGrpSpPr>
              <a:grpSpLocks/>
            </p:cNvGrpSpPr>
            <p:nvPr/>
          </p:nvGrpSpPr>
          <p:grpSpPr bwMode="auto">
            <a:xfrm rot="16200000" flipH="1">
              <a:off x="-1815" y="1838"/>
              <a:ext cx="4320" cy="638"/>
              <a:chOff x="-2" y="1562"/>
              <a:chExt cx="5762" cy="638"/>
            </a:xfrm>
          </p:grpSpPr>
          <p:sp>
            <p:nvSpPr>
              <p:cNvPr id="4100" name="Freeform 4"/>
              <p:cNvSpPr>
                <a:spLocks/>
              </p:cNvSpPr>
              <p:nvPr/>
            </p:nvSpPr>
            <p:spPr bwMode="ltGray">
              <a:xfrm rot="-5400000">
                <a:off x="2559"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Lst>
                <a:ahLst/>
                <a:cxnLst>
                  <a:cxn ang="0">
                    <a:pos x="T0" y="T1"/>
                  </a:cxn>
                  <a:cxn ang="0">
                    <a:pos x="T2" y="T3"/>
                  </a:cxn>
                  <a:cxn ang="0">
                    <a:pos x="T4" y="T5"/>
                  </a:cxn>
                  <a:cxn ang="0">
                    <a:pos x="T6" y="T7"/>
                  </a:cxn>
                  <a:cxn ang="0">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4101" name="Freeform 5"/>
              <p:cNvSpPr>
                <a:spLocks/>
              </p:cNvSpPr>
              <p:nvPr/>
            </p:nvSpPr>
            <p:spPr bwMode="ltGray">
              <a:xfrm rot="-5400000">
                <a:off x="1323"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4102" name="Freeform 6"/>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4103" name="Freeform 7"/>
              <p:cNvSpPr>
                <a:spLocks/>
              </p:cNvSpPr>
              <p:nvPr/>
            </p:nvSpPr>
            <p:spPr bwMode="ltGray">
              <a:xfrm rot="-5400000">
                <a:off x="-57" y="1752"/>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4104" name="Freeform 8"/>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4105" name="Freeform 9"/>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4106" name="Freeform 10"/>
              <p:cNvSpPr>
                <a:spLocks/>
              </p:cNvSpPr>
              <p:nvPr/>
            </p:nvSpPr>
            <p:spPr bwMode="ltGray">
              <a:xfrm rot="-5400000">
                <a:off x="156" y="1726"/>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4107" name="Freeform 11"/>
              <p:cNvSpPr>
                <a:spLocks/>
              </p:cNvSpPr>
              <p:nvPr/>
            </p:nvSpPr>
            <p:spPr bwMode="ltGray">
              <a:xfrm rot="-5400000">
                <a:off x="3211" y="1664"/>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4108" name="Freeform 12"/>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4109" name="Freeform 13"/>
              <p:cNvSpPr>
                <a:spLocks/>
              </p:cNvSpPr>
              <p:nvPr/>
            </p:nvSpPr>
            <p:spPr bwMode="ltGray">
              <a:xfrm rot="-5400000">
                <a:off x="1830"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4110" name="Freeform 14"/>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4111" name="Freeform 15"/>
              <p:cNvSpPr>
                <a:spLocks/>
              </p:cNvSpPr>
              <p:nvPr/>
            </p:nvSpPr>
            <p:spPr bwMode="ltGray">
              <a:xfrm rot="-5400000">
                <a:off x="2330"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4112" name="Freeform 16"/>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4113" name="Freeform 17"/>
              <p:cNvSpPr>
                <a:spLocks/>
              </p:cNvSpPr>
              <p:nvPr/>
            </p:nvSpPr>
            <p:spPr bwMode="ltGray">
              <a:xfrm rot="-5400000">
                <a:off x="4077"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4114" name="Freeform 18"/>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4115" name="Freeform 19"/>
              <p:cNvSpPr>
                <a:spLocks/>
              </p:cNvSpPr>
              <p:nvPr/>
            </p:nvSpPr>
            <p:spPr bwMode="ltGray">
              <a:xfrm rot="-5400000">
                <a:off x="4584"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4116"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Lst>
                <a:ahLst/>
                <a:cxnLst>
                  <a:cxn ang="0">
                    <a:pos x="T0" y="T1"/>
                  </a:cxn>
                  <a:cxn ang="0">
                    <a:pos x="T2" y="T3"/>
                  </a:cxn>
                  <a:cxn ang="0">
                    <a:pos x="T4" y="T5"/>
                  </a:cxn>
                  <a:cxn ang="0">
                    <a:pos x="T6" y="T7"/>
                  </a:cxn>
                  <a:cxn ang="0">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4117" name="Freeform 21"/>
              <p:cNvSpPr>
                <a:spLocks/>
              </p:cNvSpPr>
              <p:nvPr/>
            </p:nvSpPr>
            <p:spPr bwMode="ltGray">
              <a:xfrm rot="-5400000">
                <a:off x="5084"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4118" name="Freeform 22"/>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grpSp>
        <p:sp>
          <p:nvSpPr>
            <p:cNvPr id="4119" name="Freeform 23"/>
            <p:cNvSpPr>
              <a:spLocks/>
            </p:cNvSpPr>
            <p:nvPr/>
          </p:nvSpPr>
          <p:spPr bwMode="ltGray">
            <a:xfrm rot="16200000" flipH="1">
              <a:off x="-1954" y="1951"/>
              <a:ext cx="4320"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4120" name="Freeform 24"/>
            <p:cNvSpPr>
              <a:spLocks/>
            </p:cNvSpPr>
            <p:nvPr/>
          </p:nvSpPr>
          <p:spPr bwMode="ltGray">
            <a:xfrm rot="16200000" flipH="1">
              <a:off x="-1584" y="2062"/>
              <a:ext cx="4319"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grpSp>
      <p:sp>
        <p:nvSpPr>
          <p:cNvPr id="4121" name="Rectangle 25"/>
          <p:cNvSpPr>
            <a:spLocks noGrp="1" noChangeArrowheads="1"/>
          </p:cNvSpPr>
          <p:nvPr>
            <p:ph type="title"/>
          </p:nvPr>
        </p:nvSpPr>
        <p:spPr bwMode="auto">
          <a:xfrm>
            <a:off x="1143000" y="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22" name="Rectangle 26"/>
          <p:cNvSpPr>
            <a:spLocks noGrp="1" noChangeArrowheads="1"/>
          </p:cNvSpPr>
          <p:nvPr>
            <p:ph type="body" idx="1"/>
          </p:nvPr>
        </p:nvSpPr>
        <p:spPr bwMode="auto">
          <a:xfrm>
            <a:off x="914400" y="1219200"/>
            <a:ext cx="82296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4914512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defRPr>
      </a:lvl2pPr>
      <a:lvl3pPr marL="1143000" indent="-228600" algn="l" rtl="0" eaLnBrk="0" fontAlgn="base" hangingPunct="0">
        <a:spcBef>
          <a:spcPct val="20000"/>
        </a:spcBef>
        <a:spcAft>
          <a:spcPct val="0"/>
        </a:spcAft>
        <a:buChar char="•"/>
        <a:defRPr kumimoji="1" sz="4000">
          <a:solidFill>
            <a:schemeClr val="tx1"/>
          </a:solidFill>
          <a:latin typeface="+mn-lt"/>
        </a:defRPr>
      </a:lvl3pPr>
      <a:lvl4pPr marL="1600200" indent="-228600" algn="l" rtl="0" eaLnBrk="0" fontAlgn="base" hangingPunct="0">
        <a:spcBef>
          <a:spcPct val="20000"/>
        </a:spcBef>
        <a:spcAft>
          <a:spcPct val="0"/>
        </a:spcAft>
        <a:buChar char="•"/>
        <a:defRPr kumimoji="1" sz="4000">
          <a:solidFill>
            <a:schemeClr val="tx1"/>
          </a:solidFill>
          <a:latin typeface="+mn-lt"/>
        </a:defRPr>
      </a:lvl4pPr>
      <a:lvl5pPr marL="2057400" indent="-228600" algn="l" rtl="0" eaLnBrk="0" fontAlgn="base" hangingPunct="0">
        <a:spcBef>
          <a:spcPct val="20000"/>
        </a:spcBef>
        <a:spcAft>
          <a:spcPct val="0"/>
        </a:spcAft>
        <a:buChar char="•"/>
        <a:defRPr kumimoji="1" sz="4000">
          <a:solidFill>
            <a:schemeClr val="tx1"/>
          </a:solidFill>
          <a:latin typeface="+mn-lt"/>
        </a:defRPr>
      </a:lvl5pPr>
      <a:lvl6pPr marL="2514600" indent="-228600" algn="l" rtl="0" eaLnBrk="0" fontAlgn="base" hangingPunct="0">
        <a:spcBef>
          <a:spcPct val="20000"/>
        </a:spcBef>
        <a:spcAft>
          <a:spcPct val="0"/>
        </a:spcAft>
        <a:buChar char="•"/>
        <a:defRPr kumimoji="1" sz="4000">
          <a:solidFill>
            <a:schemeClr val="tx1"/>
          </a:solidFill>
          <a:latin typeface="+mn-lt"/>
        </a:defRPr>
      </a:lvl6pPr>
      <a:lvl7pPr marL="2971800" indent="-228600" algn="l" rtl="0" eaLnBrk="0" fontAlgn="base" hangingPunct="0">
        <a:spcBef>
          <a:spcPct val="20000"/>
        </a:spcBef>
        <a:spcAft>
          <a:spcPct val="0"/>
        </a:spcAft>
        <a:buChar char="•"/>
        <a:defRPr kumimoji="1" sz="4000">
          <a:solidFill>
            <a:schemeClr val="tx1"/>
          </a:solidFill>
          <a:latin typeface="+mn-lt"/>
        </a:defRPr>
      </a:lvl7pPr>
      <a:lvl8pPr marL="3429000" indent="-228600" algn="l" rtl="0" eaLnBrk="0" fontAlgn="base" hangingPunct="0">
        <a:spcBef>
          <a:spcPct val="20000"/>
        </a:spcBef>
        <a:spcAft>
          <a:spcPct val="0"/>
        </a:spcAft>
        <a:buChar char="•"/>
        <a:defRPr kumimoji="1" sz="4000">
          <a:solidFill>
            <a:schemeClr val="tx1"/>
          </a:solidFill>
          <a:latin typeface="+mn-lt"/>
        </a:defRPr>
      </a:lvl8pPr>
      <a:lvl9pPr marL="3886200" indent="-228600" algn="l" rtl="0" eaLnBrk="0" fontAlgn="base" hangingPunct="0">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61442" name="Group 2"/>
          <p:cNvGrpSpPr>
            <a:grpSpLocks/>
          </p:cNvGrpSpPr>
          <p:nvPr/>
        </p:nvGrpSpPr>
        <p:grpSpPr bwMode="auto">
          <a:xfrm>
            <a:off x="0" y="-4763"/>
            <a:ext cx="1063625" cy="6858001"/>
            <a:chOff x="0" y="-3"/>
            <a:chExt cx="670" cy="4320"/>
          </a:xfrm>
        </p:grpSpPr>
        <p:grpSp>
          <p:nvGrpSpPr>
            <p:cNvPr id="61443" name="Group 3"/>
            <p:cNvGrpSpPr>
              <a:grpSpLocks/>
            </p:cNvGrpSpPr>
            <p:nvPr/>
          </p:nvGrpSpPr>
          <p:grpSpPr bwMode="auto">
            <a:xfrm rot="16200000" flipH="1">
              <a:off x="-1815" y="1838"/>
              <a:ext cx="4320" cy="638"/>
              <a:chOff x="-2" y="1562"/>
              <a:chExt cx="5762" cy="638"/>
            </a:xfrm>
          </p:grpSpPr>
          <p:sp>
            <p:nvSpPr>
              <p:cNvPr id="61444" name="Freeform 4"/>
              <p:cNvSpPr>
                <a:spLocks/>
              </p:cNvSpPr>
              <p:nvPr/>
            </p:nvSpPr>
            <p:spPr bwMode="ltGray">
              <a:xfrm rot="-5400000">
                <a:off x="2559"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Lst>
                <a:ahLst/>
                <a:cxnLst>
                  <a:cxn ang="0">
                    <a:pos x="T0" y="T1"/>
                  </a:cxn>
                  <a:cxn ang="0">
                    <a:pos x="T2" y="T3"/>
                  </a:cxn>
                  <a:cxn ang="0">
                    <a:pos x="T4" y="T5"/>
                  </a:cxn>
                  <a:cxn ang="0">
                    <a:pos x="T6" y="T7"/>
                  </a:cxn>
                  <a:cxn ang="0">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1445" name="Freeform 5"/>
              <p:cNvSpPr>
                <a:spLocks/>
              </p:cNvSpPr>
              <p:nvPr/>
            </p:nvSpPr>
            <p:spPr bwMode="ltGray">
              <a:xfrm rot="-5400000">
                <a:off x="1323"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1446" name="Freeform 6"/>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1447" name="Freeform 7"/>
              <p:cNvSpPr>
                <a:spLocks/>
              </p:cNvSpPr>
              <p:nvPr/>
            </p:nvSpPr>
            <p:spPr bwMode="ltGray">
              <a:xfrm rot="-5400000">
                <a:off x="-57" y="1752"/>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1448" name="Freeform 8"/>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1449" name="Freeform 9"/>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1450" name="Freeform 10"/>
              <p:cNvSpPr>
                <a:spLocks/>
              </p:cNvSpPr>
              <p:nvPr/>
            </p:nvSpPr>
            <p:spPr bwMode="ltGray">
              <a:xfrm rot="-5400000">
                <a:off x="156" y="1726"/>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1451" name="Freeform 11"/>
              <p:cNvSpPr>
                <a:spLocks/>
              </p:cNvSpPr>
              <p:nvPr/>
            </p:nvSpPr>
            <p:spPr bwMode="ltGray">
              <a:xfrm rot="-5400000">
                <a:off x="3211" y="1664"/>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1452" name="Freeform 12"/>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1453" name="Freeform 13"/>
              <p:cNvSpPr>
                <a:spLocks/>
              </p:cNvSpPr>
              <p:nvPr/>
            </p:nvSpPr>
            <p:spPr bwMode="ltGray">
              <a:xfrm rot="-5400000">
                <a:off x="1830"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1454" name="Freeform 14"/>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1455" name="Freeform 15"/>
              <p:cNvSpPr>
                <a:spLocks/>
              </p:cNvSpPr>
              <p:nvPr/>
            </p:nvSpPr>
            <p:spPr bwMode="ltGray">
              <a:xfrm rot="-5400000">
                <a:off x="2330"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1456" name="Freeform 16"/>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1457" name="Freeform 17"/>
              <p:cNvSpPr>
                <a:spLocks/>
              </p:cNvSpPr>
              <p:nvPr/>
            </p:nvSpPr>
            <p:spPr bwMode="ltGray">
              <a:xfrm rot="-5400000">
                <a:off x="4077"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1458" name="Freeform 18"/>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1459" name="Freeform 19"/>
              <p:cNvSpPr>
                <a:spLocks/>
              </p:cNvSpPr>
              <p:nvPr/>
            </p:nvSpPr>
            <p:spPr bwMode="ltGray">
              <a:xfrm rot="-5400000">
                <a:off x="4584"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1460"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Lst>
                <a:ahLst/>
                <a:cxnLst>
                  <a:cxn ang="0">
                    <a:pos x="T0" y="T1"/>
                  </a:cxn>
                  <a:cxn ang="0">
                    <a:pos x="T2" y="T3"/>
                  </a:cxn>
                  <a:cxn ang="0">
                    <a:pos x="T4" y="T5"/>
                  </a:cxn>
                  <a:cxn ang="0">
                    <a:pos x="T6" y="T7"/>
                  </a:cxn>
                  <a:cxn ang="0">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1461" name="Freeform 21"/>
              <p:cNvSpPr>
                <a:spLocks/>
              </p:cNvSpPr>
              <p:nvPr/>
            </p:nvSpPr>
            <p:spPr bwMode="ltGray">
              <a:xfrm rot="-5400000">
                <a:off x="5084"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1462" name="Freeform 22"/>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grpSp>
        <p:sp>
          <p:nvSpPr>
            <p:cNvPr id="61463" name="Freeform 23"/>
            <p:cNvSpPr>
              <a:spLocks/>
            </p:cNvSpPr>
            <p:nvPr/>
          </p:nvSpPr>
          <p:spPr bwMode="ltGray">
            <a:xfrm rot="16200000" flipH="1">
              <a:off x="-1954" y="1951"/>
              <a:ext cx="4320"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1464" name="Freeform 24"/>
            <p:cNvSpPr>
              <a:spLocks/>
            </p:cNvSpPr>
            <p:nvPr/>
          </p:nvSpPr>
          <p:spPr bwMode="ltGray">
            <a:xfrm rot="16200000" flipH="1">
              <a:off x="-1584" y="2062"/>
              <a:ext cx="4319"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grpSp>
      <p:sp>
        <p:nvSpPr>
          <p:cNvPr id="61465" name="Rectangle 25"/>
          <p:cNvSpPr>
            <a:spLocks noGrp="1" noChangeArrowheads="1"/>
          </p:cNvSpPr>
          <p:nvPr>
            <p:ph type="title"/>
          </p:nvPr>
        </p:nvSpPr>
        <p:spPr bwMode="auto">
          <a:xfrm>
            <a:off x="1143000" y="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66" name="Rectangle 26"/>
          <p:cNvSpPr>
            <a:spLocks noGrp="1" noChangeArrowheads="1"/>
          </p:cNvSpPr>
          <p:nvPr>
            <p:ph type="body" idx="1"/>
          </p:nvPr>
        </p:nvSpPr>
        <p:spPr bwMode="auto">
          <a:xfrm>
            <a:off x="914400" y="1219200"/>
            <a:ext cx="82296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432881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defRPr>
      </a:lvl2pPr>
      <a:lvl3pPr marL="1143000" indent="-228600" algn="l" rtl="0" eaLnBrk="0" fontAlgn="base" hangingPunct="0">
        <a:spcBef>
          <a:spcPct val="20000"/>
        </a:spcBef>
        <a:spcAft>
          <a:spcPct val="0"/>
        </a:spcAft>
        <a:buChar char="•"/>
        <a:defRPr kumimoji="1" sz="4000">
          <a:solidFill>
            <a:schemeClr val="tx1"/>
          </a:solidFill>
          <a:latin typeface="+mn-lt"/>
        </a:defRPr>
      </a:lvl3pPr>
      <a:lvl4pPr marL="1600200" indent="-228600" algn="l" rtl="0" eaLnBrk="0" fontAlgn="base" hangingPunct="0">
        <a:spcBef>
          <a:spcPct val="20000"/>
        </a:spcBef>
        <a:spcAft>
          <a:spcPct val="0"/>
        </a:spcAft>
        <a:buChar char="•"/>
        <a:defRPr kumimoji="1" sz="4000">
          <a:solidFill>
            <a:schemeClr val="tx1"/>
          </a:solidFill>
          <a:latin typeface="+mn-lt"/>
        </a:defRPr>
      </a:lvl4pPr>
      <a:lvl5pPr marL="2057400" indent="-228600" algn="l" rtl="0" eaLnBrk="0" fontAlgn="base" hangingPunct="0">
        <a:spcBef>
          <a:spcPct val="20000"/>
        </a:spcBef>
        <a:spcAft>
          <a:spcPct val="0"/>
        </a:spcAft>
        <a:buChar char="•"/>
        <a:defRPr kumimoji="1" sz="4000">
          <a:solidFill>
            <a:schemeClr val="tx1"/>
          </a:solidFill>
          <a:latin typeface="+mn-lt"/>
        </a:defRPr>
      </a:lvl5pPr>
      <a:lvl6pPr marL="2514600" indent="-228600" algn="l" rtl="0" eaLnBrk="0" fontAlgn="base" hangingPunct="0">
        <a:spcBef>
          <a:spcPct val="20000"/>
        </a:spcBef>
        <a:spcAft>
          <a:spcPct val="0"/>
        </a:spcAft>
        <a:buChar char="•"/>
        <a:defRPr kumimoji="1" sz="4000">
          <a:solidFill>
            <a:schemeClr val="tx1"/>
          </a:solidFill>
          <a:latin typeface="+mn-lt"/>
        </a:defRPr>
      </a:lvl6pPr>
      <a:lvl7pPr marL="2971800" indent="-228600" algn="l" rtl="0" eaLnBrk="0" fontAlgn="base" hangingPunct="0">
        <a:spcBef>
          <a:spcPct val="20000"/>
        </a:spcBef>
        <a:spcAft>
          <a:spcPct val="0"/>
        </a:spcAft>
        <a:buChar char="•"/>
        <a:defRPr kumimoji="1" sz="4000">
          <a:solidFill>
            <a:schemeClr val="tx1"/>
          </a:solidFill>
          <a:latin typeface="+mn-lt"/>
        </a:defRPr>
      </a:lvl7pPr>
      <a:lvl8pPr marL="3429000" indent="-228600" algn="l" rtl="0" eaLnBrk="0" fontAlgn="base" hangingPunct="0">
        <a:spcBef>
          <a:spcPct val="20000"/>
        </a:spcBef>
        <a:spcAft>
          <a:spcPct val="0"/>
        </a:spcAft>
        <a:buChar char="•"/>
        <a:defRPr kumimoji="1" sz="4000">
          <a:solidFill>
            <a:schemeClr val="tx1"/>
          </a:solidFill>
          <a:latin typeface="+mn-lt"/>
        </a:defRPr>
      </a:lvl8pPr>
      <a:lvl9pPr marL="3886200" indent="-228600" algn="l" rtl="0" eaLnBrk="0" fontAlgn="base" hangingPunct="0">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64514" name="Group 2"/>
          <p:cNvGrpSpPr>
            <a:grpSpLocks/>
          </p:cNvGrpSpPr>
          <p:nvPr/>
        </p:nvGrpSpPr>
        <p:grpSpPr bwMode="auto">
          <a:xfrm>
            <a:off x="0" y="-4763"/>
            <a:ext cx="1063625" cy="6858001"/>
            <a:chOff x="0" y="-3"/>
            <a:chExt cx="670" cy="4320"/>
          </a:xfrm>
        </p:grpSpPr>
        <p:grpSp>
          <p:nvGrpSpPr>
            <p:cNvPr id="64515" name="Group 3"/>
            <p:cNvGrpSpPr>
              <a:grpSpLocks/>
            </p:cNvGrpSpPr>
            <p:nvPr/>
          </p:nvGrpSpPr>
          <p:grpSpPr bwMode="auto">
            <a:xfrm rot="16200000" flipH="1">
              <a:off x="-1815" y="1838"/>
              <a:ext cx="4320" cy="638"/>
              <a:chOff x="-2" y="1562"/>
              <a:chExt cx="5762" cy="638"/>
            </a:xfrm>
          </p:grpSpPr>
          <p:sp>
            <p:nvSpPr>
              <p:cNvPr id="64516" name="Freeform 4"/>
              <p:cNvSpPr>
                <a:spLocks/>
              </p:cNvSpPr>
              <p:nvPr/>
            </p:nvSpPr>
            <p:spPr bwMode="ltGray">
              <a:xfrm rot="-5400000">
                <a:off x="2559"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Lst>
                <a:ahLst/>
                <a:cxnLst>
                  <a:cxn ang="0">
                    <a:pos x="T0" y="T1"/>
                  </a:cxn>
                  <a:cxn ang="0">
                    <a:pos x="T2" y="T3"/>
                  </a:cxn>
                  <a:cxn ang="0">
                    <a:pos x="T4" y="T5"/>
                  </a:cxn>
                  <a:cxn ang="0">
                    <a:pos x="T6" y="T7"/>
                  </a:cxn>
                  <a:cxn ang="0">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4517" name="Freeform 5"/>
              <p:cNvSpPr>
                <a:spLocks/>
              </p:cNvSpPr>
              <p:nvPr/>
            </p:nvSpPr>
            <p:spPr bwMode="ltGray">
              <a:xfrm rot="-5400000">
                <a:off x="1323"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4518" name="Freeform 6"/>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4519" name="Freeform 7"/>
              <p:cNvSpPr>
                <a:spLocks/>
              </p:cNvSpPr>
              <p:nvPr/>
            </p:nvSpPr>
            <p:spPr bwMode="ltGray">
              <a:xfrm rot="-5400000">
                <a:off x="-57" y="1752"/>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4520" name="Freeform 8"/>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4521" name="Freeform 9"/>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4522" name="Freeform 10"/>
              <p:cNvSpPr>
                <a:spLocks/>
              </p:cNvSpPr>
              <p:nvPr/>
            </p:nvSpPr>
            <p:spPr bwMode="ltGray">
              <a:xfrm rot="-5400000">
                <a:off x="156" y="1726"/>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4523" name="Freeform 11"/>
              <p:cNvSpPr>
                <a:spLocks/>
              </p:cNvSpPr>
              <p:nvPr/>
            </p:nvSpPr>
            <p:spPr bwMode="ltGray">
              <a:xfrm rot="-5400000">
                <a:off x="3211" y="1664"/>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4524" name="Freeform 12"/>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4525" name="Freeform 13"/>
              <p:cNvSpPr>
                <a:spLocks/>
              </p:cNvSpPr>
              <p:nvPr/>
            </p:nvSpPr>
            <p:spPr bwMode="ltGray">
              <a:xfrm rot="-5400000">
                <a:off x="1830"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4526" name="Freeform 14"/>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4527" name="Freeform 15"/>
              <p:cNvSpPr>
                <a:spLocks/>
              </p:cNvSpPr>
              <p:nvPr/>
            </p:nvSpPr>
            <p:spPr bwMode="ltGray">
              <a:xfrm rot="-5400000">
                <a:off x="2330"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4528" name="Freeform 16"/>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4529" name="Freeform 17"/>
              <p:cNvSpPr>
                <a:spLocks/>
              </p:cNvSpPr>
              <p:nvPr/>
            </p:nvSpPr>
            <p:spPr bwMode="ltGray">
              <a:xfrm rot="-5400000">
                <a:off x="4077"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4530" name="Freeform 18"/>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4531" name="Freeform 19"/>
              <p:cNvSpPr>
                <a:spLocks/>
              </p:cNvSpPr>
              <p:nvPr/>
            </p:nvSpPr>
            <p:spPr bwMode="ltGray">
              <a:xfrm rot="-5400000">
                <a:off x="4584"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4532"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Lst>
                <a:ahLst/>
                <a:cxnLst>
                  <a:cxn ang="0">
                    <a:pos x="T0" y="T1"/>
                  </a:cxn>
                  <a:cxn ang="0">
                    <a:pos x="T2" y="T3"/>
                  </a:cxn>
                  <a:cxn ang="0">
                    <a:pos x="T4" y="T5"/>
                  </a:cxn>
                  <a:cxn ang="0">
                    <a:pos x="T6" y="T7"/>
                  </a:cxn>
                  <a:cxn ang="0">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4533" name="Freeform 21"/>
              <p:cNvSpPr>
                <a:spLocks/>
              </p:cNvSpPr>
              <p:nvPr/>
            </p:nvSpPr>
            <p:spPr bwMode="ltGray">
              <a:xfrm rot="-5400000">
                <a:off x="5084"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4534" name="Freeform 22"/>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grpSp>
        <p:sp>
          <p:nvSpPr>
            <p:cNvPr id="64535" name="Freeform 23"/>
            <p:cNvSpPr>
              <a:spLocks/>
            </p:cNvSpPr>
            <p:nvPr/>
          </p:nvSpPr>
          <p:spPr bwMode="ltGray">
            <a:xfrm rot="16200000" flipH="1">
              <a:off x="-1954" y="1951"/>
              <a:ext cx="4320"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4536" name="Freeform 24"/>
            <p:cNvSpPr>
              <a:spLocks/>
            </p:cNvSpPr>
            <p:nvPr/>
          </p:nvSpPr>
          <p:spPr bwMode="ltGray">
            <a:xfrm rot="16200000" flipH="1">
              <a:off x="-1584" y="2062"/>
              <a:ext cx="4319"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grpSp>
      <p:sp>
        <p:nvSpPr>
          <p:cNvPr id="64537" name="Rectangle 25"/>
          <p:cNvSpPr>
            <a:spLocks noGrp="1" noChangeArrowheads="1"/>
          </p:cNvSpPr>
          <p:nvPr>
            <p:ph type="title"/>
          </p:nvPr>
        </p:nvSpPr>
        <p:spPr bwMode="auto">
          <a:xfrm>
            <a:off x="1143000" y="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4538" name="Rectangle 26"/>
          <p:cNvSpPr>
            <a:spLocks noGrp="1" noChangeArrowheads="1"/>
          </p:cNvSpPr>
          <p:nvPr>
            <p:ph type="body" idx="1"/>
          </p:nvPr>
        </p:nvSpPr>
        <p:spPr bwMode="auto">
          <a:xfrm>
            <a:off x="914400" y="1219200"/>
            <a:ext cx="82296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22647301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defRPr>
      </a:lvl2pPr>
      <a:lvl3pPr marL="1143000" indent="-228600" algn="l" rtl="0" eaLnBrk="0" fontAlgn="base" hangingPunct="0">
        <a:spcBef>
          <a:spcPct val="20000"/>
        </a:spcBef>
        <a:spcAft>
          <a:spcPct val="0"/>
        </a:spcAft>
        <a:buChar char="•"/>
        <a:defRPr kumimoji="1" sz="4000">
          <a:solidFill>
            <a:schemeClr val="tx1"/>
          </a:solidFill>
          <a:latin typeface="+mn-lt"/>
        </a:defRPr>
      </a:lvl3pPr>
      <a:lvl4pPr marL="1600200" indent="-228600" algn="l" rtl="0" eaLnBrk="0" fontAlgn="base" hangingPunct="0">
        <a:spcBef>
          <a:spcPct val="20000"/>
        </a:spcBef>
        <a:spcAft>
          <a:spcPct val="0"/>
        </a:spcAft>
        <a:buChar char="•"/>
        <a:defRPr kumimoji="1" sz="4000">
          <a:solidFill>
            <a:schemeClr val="tx1"/>
          </a:solidFill>
          <a:latin typeface="+mn-lt"/>
        </a:defRPr>
      </a:lvl4pPr>
      <a:lvl5pPr marL="2057400" indent="-228600" algn="l" rtl="0" eaLnBrk="0" fontAlgn="base" hangingPunct="0">
        <a:spcBef>
          <a:spcPct val="20000"/>
        </a:spcBef>
        <a:spcAft>
          <a:spcPct val="0"/>
        </a:spcAft>
        <a:buChar char="•"/>
        <a:defRPr kumimoji="1" sz="4000">
          <a:solidFill>
            <a:schemeClr val="tx1"/>
          </a:solidFill>
          <a:latin typeface="+mn-lt"/>
        </a:defRPr>
      </a:lvl5pPr>
      <a:lvl6pPr marL="2514600" indent="-228600" algn="l" rtl="0" eaLnBrk="0" fontAlgn="base" hangingPunct="0">
        <a:spcBef>
          <a:spcPct val="20000"/>
        </a:spcBef>
        <a:spcAft>
          <a:spcPct val="0"/>
        </a:spcAft>
        <a:buChar char="•"/>
        <a:defRPr kumimoji="1" sz="4000">
          <a:solidFill>
            <a:schemeClr val="tx1"/>
          </a:solidFill>
          <a:latin typeface="+mn-lt"/>
        </a:defRPr>
      </a:lvl6pPr>
      <a:lvl7pPr marL="2971800" indent="-228600" algn="l" rtl="0" eaLnBrk="0" fontAlgn="base" hangingPunct="0">
        <a:spcBef>
          <a:spcPct val="20000"/>
        </a:spcBef>
        <a:spcAft>
          <a:spcPct val="0"/>
        </a:spcAft>
        <a:buChar char="•"/>
        <a:defRPr kumimoji="1" sz="4000">
          <a:solidFill>
            <a:schemeClr val="tx1"/>
          </a:solidFill>
          <a:latin typeface="+mn-lt"/>
        </a:defRPr>
      </a:lvl7pPr>
      <a:lvl8pPr marL="3429000" indent="-228600" algn="l" rtl="0" eaLnBrk="0" fontAlgn="base" hangingPunct="0">
        <a:spcBef>
          <a:spcPct val="20000"/>
        </a:spcBef>
        <a:spcAft>
          <a:spcPct val="0"/>
        </a:spcAft>
        <a:buChar char="•"/>
        <a:defRPr kumimoji="1" sz="4000">
          <a:solidFill>
            <a:schemeClr val="tx1"/>
          </a:solidFill>
          <a:latin typeface="+mn-lt"/>
        </a:defRPr>
      </a:lvl8pPr>
      <a:lvl9pPr marL="3886200" indent="-228600" algn="l" rtl="0" eaLnBrk="0" fontAlgn="base" hangingPunct="0">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329ADB-B45F-4950-8AF9-8BE96A02E313}" type="datetimeFigureOut">
              <a:rPr lang="en-US" smtClean="0">
                <a:solidFill>
                  <a:prstClr val="black">
                    <a:tint val="75000"/>
                  </a:prstClr>
                </a:solidFill>
              </a:rPr>
              <a:pPr/>
              <a:t>2/5/2013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76E218-BB36-42BC-A0BC-8E83E14B7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725668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329ADB-B45F-4950-8AF9-8BE96A02E313}" type="datetimeFigureOut">
              <a:rPr lang="en-US" smtClean="0">
                <a:solidFill>
                  <a:prstClr val="black">
                    <a:tint val="75000"/>
                  </a:prstClr>
                </a:solidFill>
              </a:rPr>
              <a:pPr/>
              <a:t>2/5/2013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76E218-BB36-42BC-A0BC-8E83E14B79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33088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beggarscanbechoosers.com/uploaded_images/april%2022%2006%20image-724603.jpg" TargetMode="External"/><Relationship Id="rId2" Type="http://schemas.openxmlformats.org/officeDocument/2006/relationships/notesSlide" Target="../notesSlides/notesSlide1.xml"/><Relationship Id="rId1" Type="http://schemas.openxmlformats.org/officeDocument/2006/relationships/slideLayout" Target="../slideLayouts/slideLayout49.xml"/><Relationship Id="rId6" Type="http://schemas.openxmlformats.org/officeDocument/2006/relationships/image" Target="../media/image12.gif"/><Relationship Id="rId5" Type="http://schemas.openxmlformats.org/officeDocument/2006/relationships/image" Target="../media/image8.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hyperlink" Target="http://upload.wikimedia.org/wikipedia/commons/d/d9/PANAM1.JPG" TargetMode="External"/><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6.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image" Target="../media/image22.pn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upload.wikimedia.org/wikipedia/commons/4/4e/WWIchartX.svg"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8" Type="http://schemas.openxmlformats.org/officeDocument/2006/relationships/hyperlink" Target="http://en.wikipedia.org/wiki/First_Red_Scare" TargetMode="External"/><Relationship Id="rId3" Type="http://schemas.openxmlformats.org/officeDocument/2006/relationships/hyperlink" Target="http://en.wikipedia.org/wiki/Leftist" TargetMode="External"/><Relationship Id="rId7" Type="http://schemas.openxmlformats.org/officeDocument/2006/relationships/hyperlink" Target="http://en.wikipedia.org/wiki/United_States_Department_of_Labor" TargetMode="External"/><Relationship Id="rId2" Type="http://schemas.openxmlformats.org/officeDocument/2006/relationships/hyperlink" Target="http://en.wikipedia.org/wiki/United_States_Department_of_Justice" TargetMode="External"/><Relationship Id="rId1" Type="http://schemas.openxmlformats.org/officeDocument/2006/relationships/slideLayout" Target="../slideLayouts/slideLayout37.xml"/><Relationship Id="rId6" Type="http://schemas.openxmlformats.org/officeDocument/2006/relationships/hyperlink" Target="http://en.wikipedia.org/wiki/Alexander_Mitchell_Palmer" TargetMode="External"/><Relationship Id="rId5" Type="http://schemas.openxmlformats.org/officeDocument/2006/relationships/hyperlink" Target="http://en.wikipedia.org/wiki/United_States" TargetMode="External"/><Relationship Id="rId4" Type="http://schemas.openxmlformats.org/officeDocument/2006/relationships/hyperlink" Target="http://en.wikipedia.org/wiki/Anarchists" TargetMode="External"/><Relationship Id="rId9" Type="http://schemas.openxmlformats.org/officeDocument/2006/relationships/hyperlink" Target="http://en.wikipedia.org/wiki/World_War_I"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en.wikipedia.org/wiki/Teapot_Rock" TargetMode="External"/><Relationship Id="rId3" Type="http://schemas.openxmlformats.org/officeDocument/2006/relationships/hyperlink" Target="http://en.wikipedia.org/wiki/Warren_G._Harding" TargetMode="External"/><Relationship Id="rId7" Type="http://schemas.openxmlformats.org/officeDocument/2006/relationships/hyperlink" Target="http://en.wikipedia.org/wiki/Petroleum" TargetMode="External"/><Relationship Id="rId2" Type="http://schemas.openxmlformats.org/officeDocument/2006/relationships/hyperlink" Target="http://en.wikipedia.org/wiki/President_of_the_United_States" TargetMode="External"/><Relationship Id="rId1" Type="http://schemas.openxmlformats.org/officeDocument/2006/relationships/slideLayout" Target="../slideLayouts/slideLayout37.xml"/><Relationship Id="rId6" Type="http://schemas.openxmlformats.org/officeDocument/2006/relationships/hyperlink" Target="http://en.wikipedia.org/wiki/United_States_Navy" TargetMode="External"/><Relationship Id="rId5" Type="http://schemas.openxmlformats.org/officeDocument/2006/relationships/hyperlink" Target="http://en.wikipedia.org/wiki/Albert_B._Fall" TargetMode="External"/><Relationship Id="rId10" Type="http://schemas.openxmlformats.org/officeDocument/2006/relationships/hyperlink" Target="http://en.wikipedia.org/wiki/Thomas_J._Walsh" TargetMode="External"/><Relationship Id="rId4" Type="http://schemas.openxmlformats.org/officeDocument/2006/relationships/hyperlink" Target="http://en.wikipedia.org/wiki/United_States_Secretary_of_the_Interior" TargetMode="External"/><Relationship Id="rId9" Type="http://schemas.openxmlformats.org/officeDocument/2006/relationships/hyperlink" Target="http://en.wikipedia.org/wiki/United_States_Senator"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37.xml"/><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59.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495800"/>
            <a:ext cx="6400800" cy="1752600"/>
          </a:xfrm>
        </p:spPr>
        <p:txBody>
          <a:bodyPr>
            <a:normAutofit fontScale="85000" lnSpcReduction="20000"/>
          </a:bodyPr>
          <a:lstStyle/>
          <a:p>
            <a:r>
              <a:rPr lang="en-US" sz="5200" b="1" dirty="0" smtClean="0">
                <a:solidFill>
                  <a:schemeClr val="tx1"/>
                </a:solidFill>
              </a:rPr>
              <a:t>INSTRUCTIONS: </a:t>
            </a:r>
          </a:p>
          <a:p>
            <a:r>
              <a:rPr lang="en-US" dirty="0">
                <a:solidFill>
                  <a:schemeClr val="tx1"/>
                </a:solidFill>
              </a:rPr>
              <a:t>G</a:t>
            </a:r>
            <a:r>
              <a:rPr lang="en-US" dirty="0" smtClean="0">
                <a:solidFill>
                  <a:schemeClr val="tx1"/>
                </a:solidFill>
              </a:rPr>
              <a:t>o through the slides and answer each question in the packet; the slide numbers are listed for each question </a:t>
            </a:r>
            <a:endParaRPr lang="en-US" dirty="0">
              <a:solidFill>
                <a:schemeClr val="tx1"/>
              </a:solidFill>
            </a:endParaRPr>
          </a:p>
        </p:txBody>
      </p:sp>
      <p:sp>
        <p:nvSpPr>
          <p:cNvPr id="5" name="Title 1"/>
          <p:cNvSpPr txBox="1">
            <a:spLocks/>
          </p:cNvSpPr>
          <p:nvPr/>
        </p:nvSpPr>
        <p:spPr>
          <a:xfrm>
            <a:off x="609600" y="228600"/>
            <a:ext cx="7772400" cy="3810000"/>
          </a:xfrm>
          <a:prstGeom prst="rect">
            <a:avLst/>
          </a:prstGeom>
          <a:ln>
            <a:solidFill>
              <a:schemeClr val="accent1"/>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smtClean="0">
                <a:solidFill>
                  <a:prstClr val="black"/>
                </a:solidFill>
              </a:rPr>
              <a:t>REVIEW FOR THE         </a:t>
            </a:r>
            <a:r>
              <a:rPr lang="en-US" sz="9600" b="1" dirty="0" smtClean="0">
                <a:solidFill>
                  <a:prstClr val="black"/>
                </a:solidFill>
              </a:rPr>
              <a:t>U.S. HISTORY </a:t>
            </a:r>
            <a:r>
              <a:rPr lang="en-US" sz="6000" b="1" dirty="0" smtClean="0">
                <a:solidFill>
                  <a:prstClr val="black"/>
                </a:solidFill>
              </a:rPr>
              <a:t>PROGRESSIVES </a:t>
            </a:r>
            <a:r>
              <a:rPr lang="en-US" sz="6000" b="1" smtClean="0">
                <a:solidFill>
                  <a:prstClr val="black"/>
                </a:solidFill>
              </a:rPr>
              <a:t>&amp; </a:t>
            </a:r>
            <a:r>
              <a:rPr lang="en-US" sz="6000" b="1" smtClean="0">
                <a:solidFill>
                  <a:prstClr val="black"/>
                </a:solidFill>
              </a:rPr>
              <a:t>WWI and 1920s</a:t>
            </a:r>
            <a:r>
              <a:rPr lang="en-US" sz="6000" b="1" smtClean="0">
                <a:solidFill>
                  <a:prstClr val="black"/>
                </a:solidFill>
              </a:rPr>
              <a:t> TEST</a:t>
            </a:r>
            <a:endParaRPr lang="en-US" sz="11200" b="1" dirty="0">
              <a:solidFill>
                <a:prstClr val="black"/>
              </a:solidFill>
            </a:endParaRPr>
          </a:p>
        </p:txBody>
      </p:sp>
    </p:spTree>
    <p:extLst>
      <p:ext uri="{BB962C8B-B14F-4D97-AF65-F5344CB8AC3E}">
        <p14:creationId xmlns:p14="http://schemas.microsoft.com/office/powerpoint/2010/main" val="233689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FCCFF"/>
        </a:solidFill>
        <a:effectLst/>
      </p:bgPr>
    </p:bg>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0" y="104775"/>
            <a:ext cx="9144000" cy="1190625"/>
          </a:xfrm>
          <a:prstGeom prst="rect">
            <a:avLst/>
          </a:prstGeom>
          <a:solidFill>
            <a:srgbClr val="FFFF00"/>
          </a:solidFill>
          <a:ln w="12700">
            <a:solidFill>
              <a:schemeClr val="tx1"/>
            </a:solidFill>
            <a:miter lim="800000"/>
            <a:headEnd/>
            <a:tailEnd/>
          </a:ln>
          <a:effectLst/>
          <a:extLst/>
        </p:spPr>
        <p:txBody>
          <a:bodyPr>
            <a:spAutoFit/>
          </a:bodyPr>
          <a:lstStyle/>
          <a:p>
            <a:pPr algn="ctr" eaLnBrk="0" fontAlgn="base" hangingPunct="0">
              <a:lnSpc>
                <a:spcPct val="90000"/>
              </a:lnSpc>
              <a:spcBef>
                <a:spcPct val="50000"/>
              </a:spcBef>
              <a:spcAft>
                <a:spcPct val="0"/>
              </a:spcAft>
            </a:pPr>
            <a:r>
              <a:rPr lang="en-US" sz="4000" dirty="0">
                <a:solidFill>
                  <a:srgbClr val="000000"/>
                </a:solidFill>
                <a:latin typeface="Calibri" pitchFamily="34" charset="0"/>
              </a:rPr>
              <a:t>What did Upton Sinclair’s </a:t>
            </a:r>
            <a:br>
              <a:rPr lang="en-US" sz="4000" dirty="0">
                <a:solidFill>
                  <a:srgbClr val="000000"/>
                </a:solidFill>
                <a:latin typeface="Calibri" pitchFamily="34" charset="0"/>
              </a:rPr>
            </a:br>
            <a:r>
              <a:rPr lang="en-US" sz="4000" b="1" i="1" dirty="0">
                <a:solidFill>
                  <a:srgbClr val="000000"/>
                </a:solidFill>
                <a:latin typeface="Calibri" pitchFamily="34" charset="0"/>
              </a:rPr>
              <a:t>The Jungle</a:t>
            </a:r>
            <a:r>
              <a:rPr lang="en-US" sz="4000" b="1" dirty="0">
                <a:solidFill>
                  <a:srgbClr val="000000"/>
                </a:solidFill>
                <a:latin typeface="Calibri" pitchFamily="34" charset="0"/>
              </a:rPr>
              <a:t> </a:t>
            </a:r>
            <a:r>
              <a:rPr lang="en-US" sz="4000" dirty="0">
                <a:solidFill>
                  <a:srgbClr val="000000"/>
                </a:solidFill>
                <a:latin typeface="Calibri" pitchFamily="34" charset="0"/>
              </a:rPr>
              <a:t>(1906) expose? </a:t>
            </a:r>
          </a:p>
        </p:txBody>
      </p:sp>
      <p:pic>
        <p:nvPicPr>
          <p:cNvPr id="411654" name="Picture 6" descr="april%2022%2006%20image-72115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600200"/>
            <a:ext cx="5715000" cy="47879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1655" name="Picture 7" descr="jung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63" y="1600200"/>
            <a:ext cx="3182937" cy="4876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1656" name="Picture 8" descr="MMAG00206_000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033135">
            <a:off x="838200" y="6678613"/>
            <a:ext cx="2022475" cy="788987"/>
          </a:xfrm>
          <a:prstGeom prst="rect">
            <a:avLst/>
          </a:prstGeom>
          <a:noFill/>
          <a:extLst>
            <a:ext uri="{909E8E84-426E-40DD-AFC4-6F175D3DCCD1}">
              <a14:hiddenFill xmlns:a14="http://schemas.microsoft.com/office/drawing/2010/main">
                <a:solidFill>
                  <a:srgbClr val="FFFFFF"/>
                </a:solidFill>
              </a14:hiddenFill>
            </a:ext>
          </a:extLst>
        </p:spPr>
      </p:pic>
      <p:pic>
        <p:nvPicPr>
          <p:cNvPr id="411657" name="Picture 9" descr="MMAG00206_000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033135">
            <a:off x="1219200" y="6754813"/>
            <a:ext cx="2022475" cy="788987"/>
          </a:xfrm>
          <a:prstGeom prst="rect">
            <a:avLst/>
          </a:prstGeom>
          <a:noFill/>
          <a:extLst>
            <a:ext uri="{909E8E84-426E-40DD-AFC4-6F175D3DCCD1}">
              <a14:hiddenFill xmlns:a14="http://schemas.microsoft.com/office/drawing/2010/main">
                <a:solidFill>
                  <a:srgbClr val="FFFFFF"/>
                </a:solidFill>
              </a14:hiddenFill>
            </a:ext>
          </a:extLst>
        </p:spPr>
      </p:pic>
      <p:sp>
        <p:nvSpPr>
          <p:cNvPr id="411658" name="Rectangle 10"/>
          <p:cNvSpPr>
            <a:spLocks noChangeArrowheads="1"/>
          </p:cNvSpPr>
          <p:nvPr/>
        </p:nvSpPr>
        <p:spPr bwMode="auto">
          <a:xfrm>
            <a:off x="4572000" y="1959747"/>
            <a:ext cx="4419600" cy="4068806"/>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lnSpc>
                <a:spcPct val="95000"/>
              </a:lnSpc>
              <a:spcBef>
                <a:spcPct val="30000"/>
              </a:spcBef>
              <a:spcAft>
                <a:spcPct val="0"/>
              </a:spcAft>
            </a:pPr>
            <a:r>
              <a:rPr lang="en-US" sz="3400" dirty="0">
                <a:solidFill>
                  <a:srgbClr val="000000"/>
                </a:solidFill>
                <a:latin typeface="Calibri" pitchFamily="34" charset="0"/>
              </a:rPr>
              <a:t>Upton </a:t>
            </a:r>
            <a:r>
              <a:rPr lang="en-US" sz="3400" dirty="0" smtClean="0">
                <a:solidFill>
                  <a:srgbClr val="000000"/>
                </a:solidFill>
                <a:latin typeface="Calibri" pitchFamily="34" charset="0"/>
              </a:rPr>
              <a:t>Sinclair’s book </a:t>
            </a:r>
            <a:r>
              <a:rPr lang="en-US" sz="3400" dirty="0">
                <a:solidFill>
                  <a:srgbClr val="000000"/>
                </a:solidFill>
                <a:latin typeface="Calibri" pitchFamily="34" charset="0"/>
              </a:rPr>
              <a:t/>
            </a:r>
            <a:br>
              <a:rPr lang="en-US" sz="3400" dirty="0">
                <a:solidFill>
                  <a:srgbClr val="000000"/>
                </a:solidFill>
                <a:latin typeface="Calibri" pitchFamily="34" charset="0"/>
              </a:rPr>
            </a:br>
            <a:r>
              <a:rPr lang="en-US" sz="3400" i="1" dirty="0">
                <a:solidFill>
                  <a:srgbClr val="000000"/>
                </a:solidFill>
                <a:latin typeface="Calibri" pitchFamily="34" charset="0"/>
              </a:rPr>
              <a:t>The Jungle</a:t>
            </a:r>
            <a:r>
              <a:rPr lang="en-US" sz="3400" dirty="0">
                <a:solidFill>
                  <a:srgbClr val="000000"/>
                </a:solidFill>
                <a:latin typeface="Calibri" pitchFamily="34" charset="0"/>
              </a:rPr>
              <a:t> </a:t>
            </a:r>
            <a:r>
              <a:rPr lang="en-US" sz="3400" dirty="0" smtClean="0">
                <a:solidFill>
                  <a:srgbClr val="000000"/>
                </a:solidFill>
                <a:latin typeface="Calibri" pitchFamily="34" charset="0"/>
              </a:rPr>
              <a:t>revealed </a:t>
            </a:r>
            <a:r>
              <a:rPr lang="en-US" sz="3400" dirty="0">
                <a:solidFill>
                  <a:srgbClr val="000000"/>
                </a:solidFill>
                <a:latin typeface="Calibri" pitchFamily="34" charset="0"/>
              </a:rPr>
              <a:t>the unsanitary conditions of slaughterhouses </a:t>
            </a:r>
            <a:br>
              <a:rPr lang="en-US" sz="3400" dirty="0">
                <a:solidFill>
                  <a:srgbClr val="000000"/>
                </a:solidFill>
                <a:latin typeface="Calibri" pitchFamily="34" charset="0"/>
              </a:rPr>
            </a:br>
            <a:r>
              <a:rPr lang="en-US" sz="3400" dirty="0" smtClean="0">
                <a:solidFill>
                  <a:srgbClr val="000000"/>
                </a:solidFill>
                <a:latin typeface="Calibri" pitchFamily="34" charset="0"/>
              </a:rPr>
              <a:t>and </a:t>
            </a:r>
            <a:r>
              <a:rPr lang="en-US" sz="3400" dirty="0">
                <a:solidFill>
                  <a:srgbClr val="000000"/>
                </a:solidFill>
                <a:latin typeface="Calibri" pitchFamily="34" charset="0"/>
              </a:rPr>
              <a:t>led to </a:t>
            </a:r>
            <a:r>
              <a:rPr lang="en-US" sz="3400" dirty="0" smtClean="0">
                <a:solidFill>
                  <a:srgbClr val="000000"/>
                </a:solidFill>
                <a:latin typeface="Calibri" pitchFamily="34" charset="0"/>
              </a:rPr>
              <a:t>government </a:t>
            </a:r>
            <a:r>
              <a:rPr lang="en-US" sz="3400" dirty="0">
                <a:solidFill>
                  <a:srgbClr val="000000"/>
                </a:solidFill>
                <a:latin typeface="Calibri" pitchFamily="34" charset="0"/>
              </a:rPr>
              <a:t>regulation of </a:t>
            </a:r>
            <a:br>
              <a:rPr lang="en-US" sz="3400" dirty="0">
                <a:solidFill>
                  <a:srgbClr val="000000"/>
                </a:solidFill>
                <a:latin typeface="Calibri" pitchFamily="34" charset="0"/>
              </a:rPr>
            </a:br>
            <a:r>
              <a:rPr lang="en-US" sz="3400" dirty="0">
                <a:solidFill>
                  <a:srgbClr val="000000"/>
                </a:solidFill>
                <a:latin typeface="Calibri" pitchFamily="34" charset="0"/>
              </a:rPr>
              <a:t>food </a:t>
            </a:r>
            <a:r>
              <a:rPr lang="en-US" sz="3400" dirty="0" smtClean="0">
                <a:solidFill>
                  <a:srgbClr val="000000"/>
                </a:solidFill>
                <a:latin typeface="Calibri" pitchFamily="34" charset="0"/>
              </a:rPr>
              <a:t>industries, such as the Meat Inspection Act  </a:t>
            </a:r>
            <a:endParaRPr lang="en-US" sz="3400" dirty="0">
              <a:solidFill>
                <a:srgbClr val="000000"/>
              </a:solidFill>
              <a:latin typeface="Calibri" pitchFamily="34" charset="0"/>
            </a:endParaRPr>
          </a:p>
        </p:txBody>
      </p:sp>
    </p:spTree>
    <p:extLst>
      <p:ext uri="{BB962C8B-B14F-4D97-AF65-F5344CB8AC3E}">
        <p14:creationId xmlns:p14="http://schemas.microsoft.com/office/powerpoint/2010/main" val="9649561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path" presetSubtype="0" accel="50000" decel="50000" fill="hold" nodeType="afterEffect">
                                  <p:stCondLst>
                                    <p:cond delay="1000"/>
                                  </p:stCondLst>
                                  <p:childTnLst>
                                    <p:animMotion origin="layout" path="M 3.05556E-6 0 L 0.90607 -0.90903 " pathEditMode="relative" rAng="0" ptsTypes="AA">
                                      <p:cBhvr>
                                        <p:cTn id="6" dur="5000" fill="hold"/>
                                        <p:tgtEl>
                                          <p:spTgt spid="411656"/>
                                        </p:tgtEl>
                                        <p:attrNameLst>
                                          <p:attrName>ppt_x</p:attrName>
                                          <p:attrName>ppt_y</p:attrName>
                                        </p:attrNameLst>
                                      </p:cBhvr>
                                      <p:rCtr x="45295" y="-45463"/>
                                    </p:animMotion>
                                  </p:childTnLst>
                                </p:cTn>
                              </p:par>
                            </p:childTnLst>
                          </p:cTn>
                        </p:par>
                        <p:par>
                          <p:cTn id="7" fill="hold" nodeType="afterGroup">
                            <p:stCondLst>
                              <p:cond delay="6000"/>
                            </p:stCondLst>
                            <p:childTnLst>
                              <p:par>
                                <p:cTn id="8" presetID="56" presetClass="path" presetSubtype="0" accel="50000" decel="50000" fill="hold" nodeType="afterEffect">
                                  <p:stCondLst>
                                    <p:cond delay="0"/>
                                  </p:stCondLst>
                                  <p:childTnLst>
                                    <p:animMotion origin="layout" path="M -3.61111E-6 -1.11111E-6 L 0.86441 -0.85347 " pathEditMode="relative" rAng="0" ptsTypes="AA">
                                      <p:cBhvr>
                                        <p:cTn id="9" dur="5000" fill="hold"/>
                                        <p:tgtEl>
                                          <p:spTgt spid="411657"/>
                                        </p:tgtEl>
                                        <p:attrNameLst>
                                          <p:attrName>ppt_x</p:attrName>
                                          <p:attrName>ppt_y</p:attrName>
                                        </p:attrNameLst>
                                      </p:cBhvr>
                                      <p:rCtr x="43212" y="-42685"/>
                                    </p:animMotion>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nodeType="clickEffect">
                                  <p:stCondLst>
                                    <p:cond delay="0"/>
                                  </p:stCondLst>
                                  <p:childTnLst>
                                    <p:anim calcmode="lin" valueType="num">
                                      <p:cBhvr>
                                        <p:cTn id="13" dur="500"/>
                                        <p:tgtEl>
                                          <p:spTgt spid="411654"/>
                                        </p:tgtEl>
                                        <p:attrNameLst>
                                          <p:attrName>ppt_w</p:attrName>
                                        </p:attrNameLst>
                                      </p:cBhvr>
                                      <p:tavLst>
                                        <p:tav tm="0">
                                          <p:val>
                                            <p:strVal val="ppt_w"/>
                                          </p:val>
                                        </p:tav>
                                        <p:tav tm="100000">
                                          <p:val>
                                            <p:fltVal val="0"/>
                                          </p:val>
                                        </p:tav>
                                      </p:tavLst>
                                    </p:anim>
                                    <p:anim calcmode="lin" valueType="num">
                                      <p:cBhvr>
                                        <p:cTn id="14" dur="500"/>
                                        <p:tgtEl>
                                          <p:spTgt spid="411654"/>
                                        </p:tgtEl>
                                        <p:attrNameLst>
                                          <p:attrName>ppt_h</p:attrName>
                                        </p:attrNameLst>
                                      </p:cBhvr>
                                      <p:tavLst>
                                        <p:tav tm="0">
                                          <p:val>
                                            <p:strVal val="ppt_h"/>
                                          </p:val>
                                        </p:tav>
                                        <p:tav tm="100000">
                                          <p:val>
                                            <p:fltVal val="0"/>
                                          </p:val>
                                        </p:tav>
                                      </p:tavLst>
                                    </p:anim>
                                    <p:animEffect transition="out" filter="fade">
                                      <p:cBhvr>
                                        <p:cTn id="15" dur="500"/>
                                        <p:tgtEl>
                                          <p:spTgt spid="411654"/>
                                        </p:tgtEl>
                                      </p:cBhvr>
                                    </p:animEffect>
                                    <p:set>
                                      <p:cBhvr>
                                        <p:cTn id="16" dur="1" fill="hold">
                                          <p:stCondLst>
                                            <p:cond delay="499"/>
                                          </p:stCondLst>
                                        </p:cTn>
                                        <p:tgtEl>
                                          <p:spTgt spid="411654"/>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411658"/>
                                        </p:tgtEl>
                                        <p:attrNameLst>
                                          <p:attrName>style.visibility</p:attrName>
                                        </p:attrNameLst>
                                      </p:cBhvr>
                                      <p:to>
                                        <p:strVal val="visible"/>
                                      </p:to>
                                    </p:set>
                                    <p:anim calcmode="lin" valueType="num">
                                      <p:cBhvr>
                                        <p:cTn id="19" dur="500" fill="hold"/>
                                        <p:tgtEl>
                                          <p:spTgt spid="411658"/>
                                        </p:tgtEl>
                                        <p:attrNameLst>
                                          <p:attrName>ppt_w</p:attrName>
                                        </p:attrNameLst>
                                      </p:cBhvr>
                                      <p:tavLst>
                                        <p:tav tm="0">
                                          <p:val>
                                            <p:fltVal val="0"/>
                                          </p:val>
                                        </p:tav>
                                        <p:tav tm="100000">
                                          <p:val>
                                            <p:strVal val="#ppt_w"/>
                                          </p:val>
                                        </p:tav>
                                      </p:tavLst>
                                    </p:anim>
                                    <p:anim calcmode="lin" valueType="num">
                                      <p:cBhvr>
                                        <p:cTn id="20" dur="500" fill="hold"/>
                                        <p:tgtEl>
                                          <p:spTgt spid="411658"/>
                                        </p:tgtEl>
                                        <p:attrNameLst>
                                          <p:attrName>ppt_h</p:attrName>
                                        </p:attrNameLst>
                                      </p:cBhvr>
                                      <p:tavLst>
                                        <p:tav tm="0">
                                          <p:val>
                                            <p:fltVal val="0"/>
                                          </p:val>
                                        </p:tav>
                                        <p:tav tm="100000">
                                          <p:val>
                                            <p:strVal val="#ppt_h"/>
                                          </p:val>
                                        </p:tav>
                                      </p:tavLst>
                                    </p:anim>
                                    <p:animEffect transition="in" filter="fade">
                                      <p:cBhvr>
                                        <p:cTn id="21" dur="500"/>
                                        <p:tgtEl>
                                          <p:spTgt spid="411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097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1097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10980" name="Rectangle 4"/>
          <p:cNvSpPr>
            <a:spLocks noGrp="1" noChangeArrowheads="1"/>
          </p:cNvSpPr>
          <p:nvPr>
            <p:ph type="title"/>
          </p:nvPr>
        </p:nvSpPr>
        <p:spPr>
          <a:xfrm>
            <a:off x="0" y="0"/>
            <a:ext cx="9144000" cy="838200"/>
          </a:xfrm>
          <a:solidFill>
            <a:srgbClr val="FFFF00"/>
          </a:solidFill>
          <a:ln>
            <a:solidFill>
              <a:schemeClr val="tx1"/>
            </a:solidFill>
          </a:ln>
          <a:extLst/>
        </p:spPr>
        <p:txBody>
          <a:bodyPr lIns="90488" tIns="44450" rIns="90488" bIns="44450"/>
          <a:lstStyle/>
          <a:p>
            <a:r>
              <a:rPr lang="en-US" b="1" dirty="0" smtClean="0">
                <a:solidFill>
                  <a:schemeClr val="tx1"/>
                </a:solidFill>
                <a:latin typeface="Calibri" pitchFamily="34" charset="0"/>
              </a:rPr>
              <a:t>PROGRESSIVE AMENDMENTS</a:t>
            </a:r>
            <a:endParaRPr lang="en-US" b="1" dirty="0">
              <a:solidFill>
                <a:schemeClr val="tx1"/>
              </a:solidFill>
              <a:latin typeface="Calibri" pitchFamily="34" charset="0"/>
            </a:endParaRPr>
          </a:p>
        </p:txBody>
      </p:sp>
      <p:sp>
        <p:nvSpPr>
          <p:cNvPr id="510981" name="Rectangle 5"/>
          <p:cNvSpPr>
            <a:spLocks noGrp="1" noChangeArrowheads="1"/>
          </p:cNvSpPr>
          <p:nvPr>
            <p:ph type="body" idx="1"/>
          </p:nvPr>
        </p:nvSpPr>
        <p:spPr>
          <a:xfrm>
            <a:off x="852055" y="1295400"/>
            <a:ext cx="8305800" cy="54102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lvl="1">
              <a:lnSpc>
                <a:spcPct val="95000"/>
              </a:lnSpc>
              <a:spcBef>
                <a:spcPct val="10000"/>
              </a:spcBef>
            </a:pPr>
            <a:r>
              <a:rPr lang="en-US" u="sng" dirty="0" smtClean="0">
                <a:solidFill>
                  <a:schemeClr val="folHlink"/>
                </a:solidFill>
                <a:effectLst>
                  <a:outerShdw blurRad="38100" dist="38100" dir="2700000" algn="tl">
                    <a:srgbClr val="C0C0C0"/>
                  </a:outerShdw>
                </a:effectLst>
              </a:rPr>
              <a:t>16</a:t>
            </a:r>
            <a:r>
              <a:rPr lang="en-US" u="sng" baseline="30000" dirty="0" smtClean="0">
                <a:solidFill>
                  <a:schemeClr val="folHlink"/>
                </a:solidFill>
                <a:effectLst>
                  <a:outerShdw blurRad="38100" dist="38100" dir="2700000" algn="tl">
                    <a:srgbClr val="C0C0C0"/>
                  </a:outerShdw>
                </a:effectLst>
              </a:rPr>
              <a:t>th</a:t>
            </a:r>
            <a:r>
              <a:rPr lang="en-US" u="sng" dirty="0" smtClean="0">
                <a:solidFill>
                  <a:schemeClr val="folHlink"/>
                </a:solidFill>
                <a:effectLst>
                  <a:outerShdw blurRad="38100" dist="38100" dir="2700000" algn="tl">
                    <a:srgbClr val="C0C0C0"/>
                  </a:outerShdw>
                </a:effectLst>
              </a:rPr>
              <a:t> </a:t>
            </a:r>
            <a:r>
              <a:rPr lang="en-US" u="sng" dirty="0">
                <a:solidFill>
                  <a:schemeClr val="folHlink"/>
                </a:solidFill>
                <a:effectLst>
                  <a:outerShdw blurRad="38100" dist="38100" dir="2700000" algn="tl">
                    <a:srgbClr val="C0C0C0"/>
                  </a:outerShdw>
                </a:effectLst>
              </a:rPr>
              <a:t>Amendment</a:t>
            </a:r>
            <a:r>
              <a:rPr lang="en-US" dirty="0">
                <a:solidFill>
                  <a:schemeClr val="folHlink"/>
                </a:solidFill>
              </a:rPr>
              <a:t> created the </a:t>
            </a:r>
            <a:br>
              <a:rPr lang="en-US" dirty="0">
                <a:solidFill>
                  <a:schemeClr val="folHlink"/>
                </a:solidFill>
              </a:rPr>
            </a:br>
            <a:r>
              <a:rPr lang="en-US" dirty="0">
                <a:solidFill>
                  <a:schemeClr val="folHlink"/>
                </a:solidFill>
              </a:rPr>
              <a:t>1</a:t>
            </a:r>
            <a:r>
              <a:rPr lang="en-US" baseline="30000" dirty="0">
                <a:solidFill>
                  <a:schemeClr val="folHlink"/>
                </a:solidFill>
              </a:rPr>
              <a:t>st</a:t>
            </a:r>
            <a:r>
              <a:rPr lang="en-US" dirty="0">
                <a:solidFill>
                  <a:schemeClr val="folHlink"/>
                </a:solidFill>
              </a:rPr>
              <a:t> income tax in U.S. history</a:t>
            </a:r>
          </a:p>
          <a:p>
            <a:pPr lvl="1">
              <a:lnSpc>
                <a:spcPct val="95000"/>
              </a:lnSpc>
              <a:spcBef>
                <a:spcPct val="10000"/>
              </a:spcBef>
            </a:pPr>
            <a:r>
              <a:rPr lang="en-US" u="sng" dirty="0">
                <a:solidFill>
                  <a:srgbClr val="000066"/>
                </a:solidFill>
                <a:effectLst>
                  <a:outerShdw blurRad="38100" dist="38100" dir="2700000" algn="tl">
                    <a:srgbClr val="C0C0C0"/>
                  </a:outerShdw>
                </a:effectLst>
              </a:rPr>
              <a:t>17</a:t>
            </a:r>
            <a:r>
              <a:rPr lang="en-US" u="sng" baseline="30000" dirty="0">
                <a:solidFill>
                  <a:srgbClr val="000066"/>
                </a:solidFill>
                <a:effectLst>
                  <a:outerShdw blurRad="38100" dist="38100" dir="2700000" algn="tl">
                    <a:srgbClr val="C0C0C0"/>
                  </a:outerShdw>
                </a:effectLst>
              </a:rPr>
              <a:t>th</a:t>
            </a:r>
            <a:r>
              <a:rPr lang="en-US" u="sng" dirty="0">
                <a:solidFill>
                  <a:srgbClr val="000066"/>
                </a:solidFill>
                <a:effectLst>
                  <a:outerShdw blurRad="38100" dist="38100" dir="2700000" algn="tl">
                    <a:srgbClr val="C0C0C0"/>
                  </a:outerShdw>
                </a:effectLst>
              </a:rPr>
              <a:t> Amendment</a:t>
            </a:r>
            <a:r>
              <a:rPr lang="en-US" dirty="0">
                <a:solidFill>
                  <a:srgbClr val="000066"/>
                </a:solidFill>
              </a:rPr>
              <a:t> allowed for the direct-election of U.S. Senators</a:t>
            </a:r>
          </a:p>
          <a:p>
            <a:pPr lvl="1">
              <a:lnSpc>
                <a:spcPct val="95000"/>
              </a:lnSpc>
              <a:spcBef>
                <a:spcPct val="10000"/>
              </a:spcBef>
            </a:pPr>
            <a:r>
              <a:rPr lang="en-US" u="sng" dirty="0">
                <a:solidFill>
                  <a:schemeClr val="folHlink"/>
                </a:solidFill>
                <a:effectLst>
                  <a:outerShdw blurRad="38100" dist="38100" dir="2700000" algn="tl">
                    <a:srgbClr val="C0C0C0"/>
                  </a:outerShdw>
                </a:effectLst>
              </a:rPr>
              <a:t>18</a:t>
            </a:r>
            <a:r>
              <a:rPr lang="en-US" u="sng" baseline="30000" dirty="0">
                <a:solidFill>
                  <a:schemeClr val="folHlink"/>
                </a:solidFill>
                <a:effectLst>
                  <a:outerShdw blurRad="38100" dist="38100" dir="2700000" algn="tl">
                    <a:srgbClr val="C0C0C0"/>
                  </a:outerShdw>
                </a:effectLst>
              </a:rPr>
              <a:t>th</a:t>
            </a:r>
            <a:r>
              <a:rPr lang="en-US" u="sng" dirty="0">
                <a:solidFill>
                  <a:schemeClr val="folHlink"/>
                </a:solidFill>
                <a:effectLst>
                  <a:outerShdw blurRad="38100" dist="38100" dir="2700000" algn="tl">
                    <a:srgbClr val="C0C0C0"/>
                  </a:outerShdw>
                </a:effectLst>
              </a:rPr>
              <a:t> Amendment</a:t>
            </a:r>
            <a:r>
              <a:rPr lang="en-US" dirty="0">
                <a:solidFill>
                  <a:schemeClr val="folHlink"/>
                </a:solidFill>
              </a:rPr>
              <a:t> outlawed alcohol (prohibition) </a:t>
            </a:r>
          </a:p>
          <a:p>
            <a:pPr lvl="1">
              <a:lnSpc>
                <a:spcPct val="95000"/>
              </a:lnSpc>
              <a:spcBef>
                <a:spcPct val="10000"/>
              </a:spcBef>
            </a:pPr>
            <a:r>
              <a:rPr lang="en-US" u="sng" dirty="0">
                <a:solidFill>
                  <a:srgbClr val="000066"/>
                </a:solidFill>
                <a:effectLst>
                  <a:outerShdw blurRad="38100" dist="38100" dir="2700000" algn="tl">
                    <a:srgbClr val="C0C0C0"/>
                  </a:outerShdw>
                </a:effectLst>
              </a:rPr>
              <a:t>19</a:t>
            </a:r>
            <a:r>
              <a:rPr lang="en-US" u="sng" baseline="30000" dirty="0">
                <a:solidFill>
                  <a:srgbClr val="000066"/>
                </a:solidFill>
                <a:effectLst>
                  <a:outerShdw blurRad="38100" dist="38100" dir="2700000" algn="tl">
                    <a:srgbClr val="C0C0C0"/>
                  </a:outerShdw>
                </a:effectLst>
              </a:rPr>
              <a:t>th</a:t>
            </a:r>
            <a:r>
              <a:rPr lang="en-US" u="sng" dirty="0">
                <a:solidFill>
                  <a:srgbClr val="000066"/>
                </a:solidFill>
                <a:effectLst>
                  <a:outerShdw blurRad="38100" dist="38100" dir="2700000" algn="tl">
                    <a:srgbClr val="C0C0C0"/>
                  </a:outerShdw>
                </a:effectLst>
              </a:rPr>
              <a:t> Amendment</a:t>
            </a:r>
            <a:r>
              <a:rPr lang="en-US" dirty="0">
                <a:solidFill>
                  <a:srgbClr val="000066"/>
                </a:solidFill>
              </a:rPr>
              <a:t> granted women the right to vote (suffrage) </a:t>
            </a:r>
          </a:p>
        </p:txBody>
      </p:sp>
      <p:sp>
        <p:nvSpPr>
          <p:cNvPr id="510985" name="Text Box 9"/>
          <p:cNvSpPr txBox="1">
            <a:spLocks noChangeArrowheads="1"/>
          </p:cNvSpPr>
          <p:nvPr/>
        </p:nvSpPr>
        <p:spPr bwMode="auto">
          <a:xfrm rot="16200000">
            <a:off x="-2018507" y="3544094"/>
            <a:ext cx="4800600" cy="608013"/>
          </a:xfrm>
          <a:prstGeom prst="rect">
            <a:avLst/>
          </a:prstGeom>
          <a:solidFill>
            <a:schemeClr val="bg1"/>
          </a:solidFill>
          <a:ln w="2857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3200">
                <a:solidFill>
                  <a:srgbClr val="003300"/>
                </a:solidFill>
                <a:effectLst>
                  <a:outerShdw blurRad="38100" dist="38100" dir="2700000" algn="tl">
                    <a:srgbClr val="C0C0C0"/>
                  </a:outerShdw>
                </a:effectLst>
                <a:latin typeface="Calibri" pitchFamily="34" charset="0"/>
              </a:rPr>
              <a:t>“Progressive Amendments”</a:t>
            </a:r>
          </a:p>
        </p:txBody>
      </p:sp>
      <p:sp>
        <p:nvSpPr>
          <p:cNvPr id="510986" name="AutoShape 10"/>
          <p:cNvSpPr>
            <a:spLocks/>
          </p:cNvSpPr>
          <p:nvPr/>
        </p:nvSpPr>
        <p:spPr bwMode="auto">
          <a:xfrm>
            <a:off x="914400" y="2057400"/>
            <a:ext cx="533400" cy="4648200"/>
          </a:xfrm>
          <a:prstGeom prst="leftBrace">
            <a:avLst>
              <a:gd name="adj1" fmla="val 72619"/>
              <a:gd name="adj2" fmla="val 50000"/>
            </a:avLst>
          </a:prstGeom>
          <a:noFill/>
          <a:ln w="76200">
            <a:solidFill>
              <a:srgbClr val="00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Tree>
    <p:extLst>
      <p:ext uri="{BB962C8B-B14F-4D97-AF65-F5344CB8AC3E}">
        <p14:creationId xmlns:p14="http://schemas.microsoft.com/office/powerpoint/2010/main" val="12805934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10985"/>
                                        </p:tgtEl>
                                        <p:attrNameLst>
                                          <p:attrName>style.visibility</p:attrName>
                                        </p:attrNameLst>
                                      </p:cBhvr>
                                      <p:to>
                                        <p:strVal val="visible"/>
                                      </p:to>
                                    </p:set>
                                    <p:anim calcmode="lin" valueType="num">
                                      <p:cBhvr>
                                        <p:cTn id="7" dur="500" fill="hold"/>
                                        <p:tgtEl>
                                          <p:spTgt spid="510985"/>
                                        </p:tgtEl>
                                        <p:attrNameLst>
                                          <p:attrName>ppt_w</p:attrName>
                                        </p:attrNameLst>
                                      </p:cBhvr>
                                      <p:tavLst>
                                        <p:tav tm="0">
                                          <p:val>
                                            <p:fltVal val="0"/>
                                          </p:val>
                                        </p:tav>
                                        <p:tav tm="100000">
                                          <p:val>
                                            <p:strVal val="#ppt_w"/>
                                          </p:val>
                                        </p:tav>
                                      </p:tavLst>
                                    </p:anim>
                                    <p:anim calcmode="lin" valueType="num">
                                      <p:cBhvr>
                                        <p:cTn id="8" dur="500" fill="hold"/>
                                        <p:tgtEl>
                                          <p:spTgt spid="510985"/>
                                        </p:tgtEl>
                                        <p:attrNameLst>
                                          <p:attrName>ppt_h</p:attrName>
                                        </p:attrNameLst>
                                      </p:cBhvr>
                                      <p:tavLst>
                                        <p:tav tm="0">
                                          <p:val>
                                            <p:fltVal val="0"/>
                                          </p:val>
                                        </p:tav>
                                        <p:tav tm="100000">
                                          <p:val>
                                            <p:strVal val="#ppt_h"/>
                                          </p:val>
                                        </p:tav>
                                      </p:tavLst>
                                    </p:anim>
                                    <p:animEffect transition="in" filter="fade">
                                      <p:cBhvr>
                                        <p:cTn id="9" dur="500"/>
                                        <p:tgtEl>
                                          <p:spTgt spid="51098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10986"/>
                                        </p:tgtEl>
                                        <p:attrNameLst>
                                          <p:attrName>style.visibility</p:attrName>
                                        </p:attrNameLst>
                                      </p:cBhvr>
                                      <p:to>
                                        <p:strVal val="visible"/>
                                      </p:to>
                                    </p:set>
                                    <p:anim calcmode="lin" valueType="num">
                                      <p:cBhvr>
                                        <p:cTn id="12" dur="500" fill="hold"/>
                                        <p:tgtEl>
                                          <p:spTgt spid="510986"/>
                                        </p:tgtEl>
                                        <p:attrNameLst>
                                          <p:attrName>ppt_w</p:attrName>
                                        </p:attrNameLst>
                                      </p:cBhvr>
                                      <p:tavLst>
                                        <p:tav tm="0">
                                          <p:val>
                                            <p:fltVal val="0"/>
                                          </p:val>
                                        </p:tav>
                                        <p:tav tm="100000">
                                          <p:val>
                                            <p:strVal val="#ppt_w"/>
                                          </p:val>
                                        </p:tav>
                                      </p:tavLst>
                                    </p:anim>
                                    <p:anim calcmode="lin" valueType="num">
                                      <p:cBhvr>
                                        <p:cTn id="13" dur="500" fill="hold"/>
                                        <p:tgtEl>
                                          <p:spTgt spid="510986"/>
                                        </p:tgtEl>
                                        <p:attrNameLst>
                                          <p:attrName>ppt_h</p:attrName>
                                        </p:attrNameLst>
                                      </p:cBhvr>
                                      <p:tavLst>
                                        <p:tav tm="0">
                                          <p:val>
                                            <p:fltVal val="0"/>
                                          </p:val>
                                        </p:tav>
                                        <p:tav tm="100000">
                                          <p:val>
                                            <p:strVal val="#ppt_h"/>
                                          </p:val>
                                        </p:tav>
                                      </p:tavLst>
                                    </p:anim>
                                    <p:animEffect transition="in" filter="fade">
                                      <p:cBhvr>
                                        <p:cTn id="14" dur="500"/>
                                        <p:tgtEl>
                                          <p:spTgt spid="510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985" grpId="0" animBg="1"/>
      <p:bldP spid="51098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FFFCC"/>
        </a:solid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0" y="0"/>
            <a:ext cx="9144000" cy="1066800"/>
          </a:xfrm>
        </p:spPr>
        <p:txBody>
          <a:bodyPr/>
          <a:lstStyle/>
          <a:p>
            <a:r>
              <a:rPr lang="en-US" sz="4000">
                <a:solidFill>
                  <a:schemeClr val="tx1"/>
                </a:solidFill>
                <a:latin typeface="Calibri" pitchFamily="34" charset="0"/>
              </a:rPr>
              <a:t>U.S. Imperialism: </a:t>
            </a:r>
            <a:r>
              <a:rPr lang="en-US" sz="4800" u="sng">
                <a:solidFill>
                  <a:schemeClr val="folHlink"/>
                </a:solidFill>
                <a:latin typeface="Calibri" pitchFamily="34" charset="0"/>
              </a:rPr>
              <a:t>PANAMA</a:t>
            </a:r>
          </a:p>
        </p:txBody>
      </p:sp>
      <p:pic>
        <p:nvPicPr>
          <p:cNvPr id="184323" name="Picture 3" descr="203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2117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324" name="Rectangle 4"/>
          <p:cNvSpPr>
            <a:spLocks noChangeArrowheads="1"/>
          </p:cNvSpPr>
          <p:nvPr/>
        </p:nvSpPr>
        <p:spPr bwMode="auto">
          <a:xfrm>
            <a:off x="5410200" y="3962400"/>
            <a:ext cx="2057400" cy="1066800"/>
          </a:xfrm>
          <a:prstGeom prst="rect">
            <a:avLst/>
          </a:prstGeom>
          <a:noFill/>
          <a:ln w="3810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84326" name="AutoShape 6"/>
          <p:cNvSpPr>
            <a:spLocks noChangeArrowheads="1"/>
          </p:cNvSpPr>
          <p:nvPr/>
        </p:nvSpPr>
        <p:spPr bwMode="auto">
          <a:xfrm>
            <a:off x="0" y="6927"/>
            <a:ext cx="9144000" cy="1288473"/>
          </a:xfrm>
          <a:prstGeom prst="wedgeRectCallout">
            <a:avLst>
              <a:gd name="adj1" fmla="val 22060"/>
              <a:gd name="adj2" fmla="val 207917"/>
            </a:avLst>
          </a:prstGeom>
          <a:solidFill>
            <a:schemeClr val="accent6">
              <a:lumMod val="20000"/>
              <a:lumOff val="80000"/>
            </a:schemeClr>
          </a:solidFill>
          <a:ln w="38100">
            <a:solidFill>
              <a:schemeClr val="tx1"/>
            </a:solidFill>
            <a:miter lim="800000"/>
            <a:headEnd/>
            <a:tailEnd/>
          </a:ln>
          <a:effectLst/>
          <a:extLst/>
        </p:spPr>
        <p:txBody>
          <a:bodyPr/>
          <a:lstStyle/>
          <a:p>
            <a:pPr algn="ctr" eaLnBrk="0" fontAlgn="base" hangingPunct="0">
              <a:lnSpc>
                <a:spcPct val="85000"/>
              </a:lnSpc>
              <a:spcBef>
                <a:spcPct val="0"/>
              </a:spcBef>
              <a:spcAft>
                <a:spcPct val="0"/>
              </a:spcAft>
            </a:pPr>
            <a:r>
              <a:rPr lang="en-US" sz="3000" dirty="0" smtClean="0">
                <a:solidFill>
                  <a:srgbClr val="000000"/>
                </a:solidFill>
                <a:latin typeface="Calibri" pitchFamily="34" charset="0"/>
              </a:rPr>
              <a:t>Roosevelt gained control of the land the U.S. needed to build the Panama Canal by encouraging and supporting the Panamanians to break away from Colombia</a:t>
            </a:r>
            <a:endParaRPr lang="en-US" sz="3000" dirty="0">
              <a:solidFill>
                <a:srgbClr val="000000"/>
              </a:solidFill>
              <a:latin typeface="Calibri" pitchFamily="34" charset="0"/>
            </a:endParaRPr>
          </a:p>
        </p:txBody>
      </p:sp>
      <p:pic>
        <p:nvPicPr>
          <p:cNvPr id="184327" name="Picture 7" descr="Image:PANAM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600200"/>
            <a:ext cx="8839200" cy="49037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628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84323"/>
                                        </p:tgtEl>
                                      </p:cBhvr>
                                      <p:by x="200000" y="200000"/>
                                    </p:animScale>
                                  </p:childTnLst>
                                </p:cTn>
                              </p:par>
                              <p:par>
                                <p:cTn id="7" presetID="35" presetClass="path" presetSubtype="0" accel="50000" decel="50000" fill="hold" nodeType="withEffect">
                                  <p:stCondLst>
                                    <p:cond delay="0"/>
                                  </p:stCondLst>
                                  <p:childTnLst>
                                    <p:animMotion origin="layout" path="M 0 2.22222E-6 L -0.5 0.00903 " pathEditMode="relative" rAng="0" ptsTypes="AA">
                                      <p:cBhvr>
                                        <p:cTn id="8" dur="2000" fill="hold"/>
                                        <p:tgtEl>
                                          <p:spTgt spid="184323"/>
                                        </p:tgtEl>
                                        <p:attrNameLst>
                                          <p:attrName>ppt_x</p:attrName>
                                          <p:attrName>ppt_y</p:attrName>
                                        </p:attrNameLst>
                                      </p:cBhvr>
                                      <p:rCtr x="-25000" y="440"/>
                                    </p:animMotion>
                                  </p:childTnLst>
                                </p:cTn>
                              </p:par>
                            </p:childTnLst>
                          </p:cTn>
                        </p:par>
                        <p:par>
                          <p:cTn id="9" fill="hold" nodeType="afterGroup">
                            <p:stCondLst>
                              <p:cond delay="2000"/>
                            </p:stCondLst>
                            <p:childTnLst>
                              <p:par>
                                <p:cTn id="10" presetID="53" presetClass="entr" presetSubtype="0" fill="hold" grpId="0" nodeType="afterEffect">
                                  <p:stCondLst>
                                    <p:cond delay="0"/>
                                  </p:stCondLst>
                                  <p:childTnLst>
                                    <p:set>
                                      <p:cBhvr>
                                        <p:cTn id="11" dur="1" fill="hold">
                                          <p:stCondLst>
                                            <p:cond delay="0"/>
                                          </p:stCondLst>
                                        </p:cTn>
                                        <p:tgtEl>
                                          <p:spTgt spid="184324"/>
                                        </p:tgtEl>
                                        <p:attrNameLst>
                                          <p:attrName>style.visibility</p:attrName>
                                        </p:attrNameLst>
                                      </p:cBhvr>
                                      <p:to>
                                        <p:strVal val="visible"/>
                                      </p:to>
                                    </p:set>
                                    <p:anim calcmode="lin" valueType="num">
                                      <p:cBhvr>
                                        <p:cTn id="12" dur="500" fill="hold"/>
                                        <p:tgtEl>
                                          <p:spTgt spid="184324"/>
                                        </p:tgtEl>
                                        <p:attrNameLst>
                                          <p:attrName>ppt_w</p:attrName>
                                        </p:attrNameLst>
                                      </p:cBhvr>
                                      <p:tavLst>
                                        <p:tav tm="0">
                                          <p:val>
                                            <p:fltVal val="0"/>
                                          </p:val>
                                        </p:tav>
                                        <p:tav tm="100000">
                                          <p:val>
                                            <p:strVal val="#ppt_w"/>
                                          </p:val>
                                        </p:tav>
                                      </p:tavLst>
                                    </p:anim>
                                    <p:anim calcmode="lin" valueType="num">
                                      <p:cBhvr>
                                        <p:cTn id="13" dur="500" fill="hold"/>
                                        <p:tgtEl>
                                          <p:spTgt spid="184324"/>
                                        </p:tgtEl>
                                        <p:attrNameLst>
                                          <p:attrName>ppt_h</p:attrName>
                                        </p:attrNameLst>
                                      </p:cBhvr>
                                      <p:tavLst>
                                        <p:tav tm="0">
                                          <p:val>
                                            <p:fltVal val="0"/>
                                          </p:val>
                                        </p:tav>
                                        <p:tav tm="100000">
                                          <p:val>
                                            <p:strVal val="#ppt_h"/>
                                          </p:val>
                                        </p:tav>
                                      </p:tavLst>
                                    </p:anim>
                                    <p:animEffect transition="in" filter="fade">
                                      <p:cBhvr>
                                        <p:cTn id="14" dur="500"/>
                                        <p:tgtEl>
                                          <p:spTgt spid="18432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84326"/>
                                        </p:tgtEl>
                                        <p:attrNameLst>
                                          <p:attrName>style.visibility</p:attrName>
                                        </p:attrNameLst>
                                      </p:cBhvr>
                                      <p:to>
                                        <p:strVal val="visible"/>
                                      </p:to>
                                    </p:set>
                                    <p:anim calcmode="lin" valueType="num">
                                      <p:cBhvr>
                                        <p:cTn id="19" dur="500" fill="hold"/>
                                        <p:tgtEl>
                                          <p:spTgt spid="184326"/>
                                        </p:tgtEl>
                                        <p:attrNameLst>
                                          <p:attrName>ppt_w</p:attrName>
                                        </p:attrNameLst>
                                      </p:cBhvr>
                                      <p:tavLst>
                                        <p:tav tm="0">
                                          <p:val>
                                            <p:fltVal val="0"/>
                                          </p:val>
                                        </p:tav>
                                        <p:tav tm="100000">
                                          <p:val>
                                            <p:strVal val="#ppt_w"/>
                                          </p:val>
                                        </p:tav>
                                      </p:tavLst>
                                    </p:anim>
                                    <p:anim calcmode="lin" valueType="num">
                                      <p:cBhvr>
                                        <p:cTn id="20" dur="500" fill="hold"/>
                                        <p:tgtEl>
                                          <p:spTgt spid="184326"/>
                                        </p:tgtEl>
                                        <p:attrNameLst>
                                          <p:attrName>ppt_h</p:attrName>
                                        </p:attrNameLst>
                                      </p:cBhvr>
                                      <p:tavLst>
                                        <p:tav tm="0">
                                          <p:val>
                                            <p:fltVal val="0"/>
                                          </p:val>
                                        </p:tav>
                                        <p:tav tm="100000">
                                          <p:val>
                                            <p:strVal val="#ppt_h"/>
                                          </p:val>
                                        </p:tav>
                                      </p:tavLst>
                                    </p:anim>
                                    <p:animEffect transition="in" filter="fade">
                                      <p:cBhvr>
                                        <p:cTn id="21" dur="500"/>
                                        <p:tgtEl>
                                          <p:spTgt spid="18432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184327"/>
                                        </p:tgtEl>
                                        <p:attrNameLst>
                                          <p:attrName>style.visibility</p:attrName>
                                        </p:attrNameLst>
                                      </p:cBhvr>
                                      <p:to>
                                        <p:strVal val="visible"/>
                                      </p:to>
                                    </p:set>
                                    <p:anim calcmode="lin" valueType="num">
                                      <p:cBhvr>
                                        <p:cTn id="26" dur="500" fill="hold"/>
                                        <p:tgtEl>
                                          <p:spTgt spid="184327"/>
                                        </p:tgtEl>
                                        <p:attrNameLst>
                                          <p:attrName>ppt_w</p:attrName>
                                        </p:attrNameLst>
                                      </p:cBhvr>
                                      <p:tavLst>
                                        <p:tav tm="0">
                                          <p:val>
                                            <p:fltVal val="0"/>
                                          </p:val>
                                        </p:tav>
                                        <p:tav tm="100000">
                                          <p:val>
                                            <p:strVal val="#ppt_w"/>
                                          </p:val>
                                        </p:tav>
                                      </p:tavLst>
                                    </p:anim>
                                    <p:anim calcmode="lin" valueType="num">
                                      <p:cBhvr>
                                        <p:cTn id="27" dur="500" fill="hold"/>
                                        <p:tgtEl>
                                          <p:spTgt spid="184327"/>
                                        </p:tgtEl>
                                        <p:attrNameLst>
                                          <p:attrName>ppt_h</p:attrName>
                                        </p:attrNameLst>
                                      </p:cBhvr>
                                      <p:tavLst>
                                        <p:tav tm="0">
                                          <p:val>
                                            <p:fltVal val="0"/>
                                          </p:val>
                                        </p:tav>
                                        <p:tav tm="100000">
                                          <p:val>
                                            <p:strVal val="#ppt_h"/>
                                          </p:val>
                                        </p:tav>
                                      </p:tavLst>
                                    </p:anim>
                                    <p:animEffect transition="in" filter="fade">
                                      <p:cBhvr>
                                        <p:cTn id="28" dur="500"/>
                                        <p:tgtEl>
                                          <p:spTgt spid="18432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xit" presetSubtype="0" fill="hold" nodeType="clickEffect">
                                  <p:stCondLst>
                                    <p:cond delay="0"/>
                                  </p:stCondLst>
                                  <p:childTnLst>
                                    <p:anim calcmode="lin" valueType="num">
                                      <p:cBhvr>
                                        <p:cTn id="32" dur="500"/>
                                        <p:tgtEl>
                                          <p:spTgt spid="184327"/>
                                        </p:tgtEl>
                                        <p:attrNameLst>
                                          <p:attrName>ppt_w</p:attrName>
                                        </p:attrNameLst>
                                      </p:cBhvr>
                                      <p:tavLst>
                                        <p:tav tm="0">
                                          <p:val>
                                            <p:strVal val="ppt_w"/>
                                          </p:val>
                                        </p:tav>
                                        <p:tav tm="100000">
                                          <p:val>
                                            <p:fltVal val="0"/>
                                          </p:val>
                                        </p:tav>
                                      </p:tavLst>
                                    </p:anim>
                                    <p:anim calcmode="lin" valueType="num">
                                      <p:cBhvr>
                                        <p:cTn id="33" dur="500"/>
                                        <p:tgtEl>
                                          <p:spTgt spid="184327"/>
                                        </p:tgtEl>
                                        <p:attrNameLst>
                                          <p:attrName>ppt_h</p:attrName>
                                        </p:attrNameLst>
                                      </p:cBhvr>
                                      <p:tavLst>
                                        <p:tav tm="0">
                                          <p:val>
                                            <p:strVal val="ppt_h"/>
                                          </p:val>
                                        </p:tav>
                                        <p:tav tm="100000">
                                          <p:val>
                                            <p:fltVal val="0"/>
                                          </p:val>
                                        </p:tav>
                                      </p:tavLst>
                                    </p:anim>
                                    <p:animEffect transition="out" filter="fade">
                                      <p:cBhvr>
                                        <p:cTn id="34" dur="500"/>
                                        <p:tgtEl>
                                          <p:spTgt spid="184327"/>
                                        </p:tgtEl>
                                      </p:cBhvr>
                                    </p:animEffect>
                                    <p:set>
                                      <p:cBhvr>
                                        <p:cTn id="35" dur="1" fill="hold">
                                          <p:stCondLst>
                                            <p:cond delay="499"/>
                                          </p:stCondLst>
                                        </p:cTn>
                                        <p:tgtEl>
                                          <p:spTgt spid="1843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4" grpId="0" animBg="1"/>
      <p:bldP spid="1843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encrypted-tbn2.gstatic.com/images?q=tbn:ANd9GcTJCmgonqF2TBPUpGB2e0ugwTcGfF0dLYpuqcXU7YeZd-6MQXV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358" y="-27710"/>
            <a:ext cx="6942642" cy="38377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8" name="Picture 4" descr="http://www.whitehouse.gov/sites/default/files/first-family/masthead_image/27wt_header_sm.jpg?12511386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4962525" cy="304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12"/>
          <p:cNvSpPr>
            <a:spLocks noChangeArrowheads="1"/>
          </p:cNvSpPr>
          <p:nvPr/>
        </p:nvSpPr>
        <p:spPr bwMode="auto">
          <a:xfrm>
            <a:off x="4962525" y="3884372"/>
            <a:ext cx="4181475" cy="2899255"/>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lnSpc>
                <a:spcPct val="95000"/>
              </a:lnSpc>
              <a:spcBef>
                <a:spcPct val="30000"/>
              </a:spcBef>
              <a:spcAft>
                <a:spcPct val="0"/>
              </a:spcAft>
            </a:pPr>
            <a:r>
              <a:rPr lang="en-US" sz="3200" dirty="0" smtClean="0">
                <a:solidFill>
                  <a:srgbClr val="000000"/>
                </a:solidFill>
                <a:latin typeface="Calibri" pitchFamily="34" charset="0"/>
              </a:rPr>
              <a:t>Taft and Roosevelt split up the Republican vote, which paved the way for Democrat Woodrow Wilson to easily win the 1912 election</a:t>
            </a:r>
            <a:endParaRPr lang="en-US" sz="3200" dirty="0">
              <a:solidFill>
                <a:srgbClr val="000000"/>
              </a:solidFill>
              <a:latin typeface="Calibri" pitchFamily="34" charset="0"/>
            </a:endParaRPr>
          </a:p>
        </p:txBody>
      </p:sp>
      <p:sp>
        <p:nvSpPr>
          <p:cNvPr id="5" name="Rectangle 12"/>
          <p:cNvSpPr>
            <a:spLocks noChangeArrowheads="1"/>
          </p:cNvSpPr>
          <p:nvPr/>
        </p:nvSpPr>
        <p:spPr bwMode="auto">
          <a:xfrm>
            <a:off x="17968" y="0"/>
            <a:ext cx="2344232" cy="4478149"/>
          </a:xfrm>
          <a:prstGeom prst="rect">
            <a:avLst/>
          </a:prstGeom>
          <a:solidFill>
            <a:srgbClr val="CCFFCC"/>
          </a:solidFill>
          <a:ln w="38100">
            <a:solidFill>
              <a:schemeClr val="tx1"/>
            </a:solidFill>
            <a:miter lim="800000"/>
            <a:headEnd/>
            <a:tailEnd/>
          </a:ln>
          <a:effectLst/>
          <a:extLst/>
        </p:spPr>
        <p:txBody>
          <a:bodyPr wrap="square">
            <a:spAutoFit/>
          </a:bodyPr>
          <a:lstStyle/>
          <a:p>
            <a:pPr algn="ctr" eaLnBrk="0" fontAlgn="base" hangingPunct="0">
              <a:lnSpc>
                <a:spcPct val="95000"/>
              </a:lnSpc>
              <a:spcBef>
                <a:spcPct val="30000"/>
              </a:spcBef>
              <a:spcAft>
                <a:spcPct val="0"/>
              </a:spcAft>
            </a:pPr>
            <a:r>
              <a:rPr lang="en-US" sz="3000" dirty="0" smtClean="0">
                <a:solidFill>
                  <a:srgbClr val="000000"/>
                </a:solidFill>
                <a:latin typeface="Calibri" pitchFamily="34" charset="0"/>
              </a:rPr>
              <a:t>Taft failed to unify the Republican Party and Roosevelt ran against him as a member of his own Progressive Party</a:t>
            </a:r>
            <a:endParaRPr lang="en-US" sz="3000" dirty="0">
              <a:solidFill>
                <a:srgbClr val="000000"/>
              </a:solidFill>
              <a:latin typeface="Calibri" pitchFamily="34" charset="0"/>
            </a:endParaRPr>
          </a:p>
        </p:txBody>
      </p:sp>
    </p:spTree>
    <p:extLst>
      <p:ext uri="{BB962C8B-B14F-4D97-AF65-F5344CB8AC3E}">
        <p14:creationId xmlns:p14="http://schemas.microsoft.com/office/powerpoint/2010/main" val="64669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609600" y="5257800"/>
            <a:ext cx="8001000" cy="1505027"/>
          </a:xfrm>
          <a:prstGeom prst="rect">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lnSpc>
                <a:spcPct val="85000"/>
              </a:lnSpc>
              <a:spcBef>
                <a:spcPct val="0"/>
              </a:spcBef>
              <a:spcAft>
                <a:spcPct val="0"/>
              </a:spcAft>
            </a:pPr>
            <a:r>
              <a:rPr lang="en-US" sz="3600" dirty="0" smtClean="0">
                <a:solidFill>
                  <a:srgbClr val="000000"/>
                </a:solidFill>
              </a:rPr>
              <a:t>Theodore Roosevelt won the Nobel Peace Prize in 1906 for negotiating an end to the war between Russia and Japan</a:t>
            </a:r>
            <a:endParaRPr lang="en-US" sz="3600" dirty="0">
              <a:solidFill>
                <a:srgbClr val="000000"/>
              </a:solidFill>
            </a:endParaRPr>
          </a:p>
        </p:txBody>
      </p:sp>
      <p:pic>
        <p:nvPicPr>
          <p:cNvPr id="5122" name="Picture 2" descr="http://frmarkdwhite.files.wordpress.com/2009/10/portsmouth-postc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609600"/>
            <a:ext cx="6858000" cy="40576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73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1" nodeType="clickEffect">
                                  <p:stCondLst>
                                    <p:cond delay="0"/>
                                  </p:stCondLst>
                                  <p:childTnLst>
                                    <p:anim calcmode="lin" valueType="num">
                                      <p:cBhvr>
                                        <p:cTn id="13" dur="500"/>
                                        <p:tgtEl>
                                          <p:spTgt spid="2"/>
                                        </p:tgtEl>
                                        <p:attrNameLst>
                                          <p:attrName>ppt_w</p:attrName>
                                        </p:attrNameLst>
                                      </p:cBhvr>
                                      <p:tavLst>
                                        <p:tav tm="0">
                                          <p:val>
                                            <p:strVal val="ppt_w"/>
                                          </p:val>
                                        </p:tav>
                                        <p:tav tm="100000">
                                          <p:val>
                                            <p:fltVal val="0"/>
                                          </p:val>
                                        </p:tav>
                                      </p:tavLst>
                                    </p:anim>
                                    <p:anim calcmode="lin" valueType="num">
                                      <p:cBhvr>
                                        <p:cTn id="14" dur="500"/>
                                        <p:tgtEl>
                                          <p:spTgt spid="2"/>
                                        </p:tgtEl>
                                        <p:attrNameLst>
                                          <p:attrName>ppt_h</p:attrName>
                                        </p:attrNameLst>
                                      </p:cBhvr>
                                      <p:tavLst>
                                        <p:tav tm="0">
                                          <p:val>
                                            <p:strVal val="ppt_h"/>
                                          </p:val>
                                        </p:tav>
                                        <p:tav tm="100000">
                                          <p:val>
                                            <p:fltVal val="0"/>
                                          </p:val>
                                        </p:tav>
                                      </p:tavLst>
                                    </p:anim>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p:cNvSpPr>
            <a:spLocks noChangeArrowheads="1"/>
          </p:cNvSpPr>
          <p:nvPr/>
        </p:nvSpPr>
        <p:spPr bwMode="auto">
          <a:xfrm>
            <a:off x="152400" y="76200"/>
            <a:ext cx="8839200" cy="1752600"/>
          </a:xfrm>
          <a:prstGeom prst="wedgeRectCallout">
            <a:avLst>
              <a:gd name="adj1" fmla="val 33048"/>
              <a:gd name="adj2" fmla="val 48501"/>
            </a:avLst>
          </a:prstGeom>
          <a:solidFill>
            <a:srgbClr val="FFFF66"/>
          </a:solidFill>
          <a:ln w="38100">
            <a:solidFill>
              <a:schemeClr val="tx1"/>
            </a:solidFill>
            <a:miter lim="800000"/>
            <a:headEnd/>
            <a:tailEnd/>
          </a:ln>
          <a:effectLst/>
          <a:extLst/>
        </p:spPr>
        <p:txBody>
          <a:bodyPr/>
          <a:lstStyle/>
          <a:p>
            <a:pPr algn="ctr" eaLnBrk="0" fontAlgn="base" hangingPunct="0">
              <a:lnSpc>
                <a:spcPct val="85000"/>
              </a:lnSpc>
              <a:spcBef>
                <a:spcPct val="0"/>
              </a:spcBef>
              <a:spcAft>
                <a:spcPct val="0"/>
              </a:spcAft>
            </a:pPr>
            <a:r>
              <a:rPr lang="en-US" sz="3200" dirty="0" smtClean="0">
                <a:solidFill>
                  <a:srgbClr val="000000"/>
                </a:solidFill>
                <a:latin typeface="Calibri" pitchFamily="34" charset="0"/>
              </a:rPr>
              <a:t>Roosevelt’s foreign policy could be summed up by the old proverb, </a:t>
            </a:r>
            <a:r>
              <a:rPr lang="en-US" sz="3200" i="1" dirty="0" smtClean="0">
                <a:solidFill>
                  <a:srgbClr val="000000"/>
                </a:solidFill>
                <a:latin typeface="Calibri" pitchFamily="34" charset="0"/>
              </a:rPr>
              <a:t>“Speak softly and carry a big stick</a:t>
            </a:r>
            <a:r>
              <a:rPr lang="en-US" sz="3200" dirty="0" smtClean="0">
                <a:solidFill>
                  <a:srgbClr val="000000"/>
                </a:solidFill>
                <a:latin typeface="Calibri" pitchFamily="34" charset="0"/>
              </a:rPr>
              <a:t>”, which meant that his negotiations were always backed up by the threat of military force</a:t>
            </a:r>
            <a:endParaRPr lang="en-US" sz="3200" dirty="0">
              <a:solidFill>
                <a:srgbClr val="000000"/>
              </a:solidFill>
              <a:latin typeface="Calibri" pitchFamily="34" charset="0"/>
            </a:endParaRPr>
          </a:p>
        </p:txBody>
      </p:sp>
      <p:pic>
        <p:nvPicPr>
          <p:cNvPr id="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981200"/>
            <a:ext cx="5181600" cy="464978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871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133600"/>
            <a:ext cx="6934200" cy="4555548"/>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AutoShape 6"/>
          <p:cNvSpPr>
            <a:spLocks noChangeArrowheads="1"/>
          </p:cNvSpPr>
          <p:nvPr/>
        </p:nvSpPr>
        <p:spPr bwMode="auto">
          <a:xfrm>
            <a:off x="0" y="0"/>
            <a:ext cx="9144000" cy="1981200"/>
          </a:xfrm>
          <a:prstGeom prst="wedgeRectCallout">
            <a:avLst>
              <a:gd name="adj1" fmla="val 33048"/>
              <a:gd name="adj2" fmla="val 48501"/>
            </a:avLst>
          </a:prstGeom>
          <a:solidFill>
            <a:srgbClr val="FFCC66"/>
          </a:solidFill>
          <a:ln w="38100">
            <a:solidFill>
              <a:schemeClr val="tx1"/>
            </a:solidFill>
            <a:miter lim="800000"/>
            <a:headEnd/>
            <a:tailEnd/>
          </a:ln>
          <a:effectLst/>
          <a:extLst/>
        </p:spPr>
        <p:txBody>
          <a:bodyPr/>
          <a:lstStyle/>
          <a:p>
            <a:pPr algn="ctr" eaLnBrk="0" fontAlgn="base" hangingPunct="0">
              <a:lnSpc>
                <a:spcPct val="85000"/>
              </a:lnSpc>
              <a:spcBef>
                <a:spcPct val="0"/>
              </a:spcBef>
              <a:spcAft>
                <a:spcPct val="0"/>
              </a:spcAft>
            </a:pPr>
            <a:r>
              <a:rPr lang="en-US" sz="2800" dirty="0" smtClean="0">
                <a:solidFill>
                  <a:srgbClr val="000000"/>
                </a:solidFill>
                <a:latin typeface="Calibri" pitchFamily="34" charset="0"/>
              </a:rPr>
              <a:t>This political cartoon illustrates the “Roosevelt Corollary”, which was an addition to the Monroe Doctrine; the Monroe Doctrine told Europeans to stay out of Latin America, but the Roosevelt Corollary stated that the U.S. military would intervene in any dispute involving any Latin American country </a:t>
            </a:r>
            <a:endParaRPr lang="en-US" sz="2800" dirty="0">
              <a:solidFill>
                <a:srgbClr val="000000"/>
              </a:solidFill>
              <a:latin typeface="Calibri" pitchFamily="34" charset="0"/>
            </a:endParaRPr>
          </a:p>
        </p:txBody>
      </p:sp>
    </p:spTree>
    <p:extLst>
      <p:ext uri="{BB962C8B-B14F-4D97-AF65-F5344CB8AC3E}">
        <p14:creationId xmlns:p14="http://schemas.microsoft.com/office/powerpoint/2010/main" val="321540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1970" name="Picture 2" descr="m20a01"/>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2376" t="8421" r="10457" b="4956"/>
          <a:stretch>
            <a:fillRect/>
          </a:stretch>
        </p:blipFill>
        <p:spPr>
          <a:xfrm>
            <a:off x="0" y="1143000"/>
            <a:ext cx="9144000" cy="571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1" name="Rectangle 3"/>
          <p:cNvSpPr>
            <a:spLocks noGrp="1" noChangeArrowheads="1"/>
          </p:cNvSpPr>
          <p:nvPr>
            <p:ph type="title"/>
          </p:nvPr>
        </p:nvSpPr>
        <p:spPr>
          <a:xfrm>
            <a:off x="0" y="0"/>
            <a:ext cx="9144000" cy="1143000"/>
          </a:xfrm>
          <a:noFill/>
          <a:ln w="38100">
            <a:solidFill>
              <a:schemeClr val="tx1"/>
            </a:solidFill>
            <a:miter lim="800000"/>
            <a:headEnd/>
            <a:tailEnd/>
          </a:ln>
          <a:extLst>
            <a:ext uri="{909E8E84-426E-40DD-AFC4-6F175D3DCCD1}">
              <a14:hiddenFill xmlns:a14="http://schemas.microsoft.com/office/drawing/2010/main">
                <a:solidFill>
                  <a:srgbClr val="FFFF99"/>
                </a:solidFill>
              </a14:hiddenFill>
            </a:ext>
          </a:extLst>
        </p:spPr>
        <p:txBody>
          <a:bodyPr/>
          <a:lstStyle/>
          <a:p>
            <a:pPr>
              <a:lnSpc>
                <a:spcPct val="90000"/>
              </a:lnSpc>
            </a:pPr>
            <a:r>
              <a:rPr lang="en-US" sz="3600">
                <a:solidFill>
                  <a:schemeClr val="tx1"/>
                </a:solidFill>
              </a:rPr>
              <a:t>With the military &amp; economy mobilized for war, the 1</a:t>
            </a:r>
            <a:r>
              <a:rPr lang="en-US" sz="3600" baseline="30000">
                <a:solidFill>
                  <a:schemeClr val="tx1"/>
                </a:solidFill>
              </a:rPr>
              <a:t>st</a:t>
            </a:r>
            <a:r>
              <a:rPr lang="en-US" sz="3600">
                <a:solidFill>
                  <a:schemeClr val="tx1"/>
                </a:solidFill>
              </a:rPr>
              <a:t> U.S. troops began fighting in 1918</a:t>
            </a:r>
          </a:p>
        </p:txBody>
      </p:sp>
      <p:sp>
        <p:nvSpPr>
          <p:cNvPr id="211972" name="AutoShape 4"/>
          <p:cNvSpPr>
            <a:spLocks noChangeArrowheads="1"/>
          </p:cNvSpPr>
          <p:nvPr/>
        </p:nvSpPr>
        <p:spPr bwMode="auto">
          <a:xfrm>
            <a:off x="914400" y="457200"/>
            <a:ext cx="7086600" cy="1600200"/>
          </a:xfrm>
          <a:prstGeom prst="wedgeRectCallout">
            <a:avLst>
              <a:gd name="adj1" fmla="val -875"/>
              <a:gd name="adj2" fmla="val 216171"/>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lnSpc>
                <a:spcPct val="85000"/>
              </a:lnSpc>
              <a:spcBef>
                <a:spcPct val="0"/>
              </a:spcBef>
              <a:spcAft>
                <a:spcPct val="0"/>
              </a:spcAft>
            </a:pPr>
            <a:r>
              <a:rPr lang="en-US" sz="3600">
                <a:solidFill>
                  <a:srgbClr val="000000"/>
                </a:solidFill>
                <a:latin typeface="Times New Roman" pitchFamily="18" charset="0"/>
              </a:rPr>
              <a:t>To combat German u-boats, </a:t>
            </a:r>
            <a:br>
              <a:rPr lang="en-US" sz="3600">
                <a:solidFill>
                  <a:srgbClr val="000000"/>
                </a:solidFill>
                <a:latin typeface="Times New Roman" pitchFamily="18" charset="0"/>
              </a:rPr>
            </a:br>
            <a:r>
              <a:rPr lang="en-US" sz="3600">
                <a:solidFill>
                  <a:srgbClr val="000000"/>
                </a:solidFill>
                <a:latin typeface="Times New Roman" pitchFamily="18" charset="0"/>
              </a:rPr>
              <a:t>the USA used a convey system to deliver soldiers &amp; supplies to Europe</a:t>
            </a:r>
          </a:p>
        </p:txBody>
      </p:sp>
      <p:pic>
        <p:nvPicPr>
          <p:cNvPr id="211981" name="Picture 13" descr="A convoy, 1918 - BHC13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446213"/>
            <a:ext cx="7010400" cy="5411787"/>
          </a:xfrm>
          <a:prstGeom prst="rect">
            <a:avLst/>
          </a:prstGeom>
          <a:noFill/>
          <a:extLst>
            <a:ext uri="{909E8E84-426E-40DD-AFC4-6F175D3DCCD1}">
              <a14:hiddenFill xmlns:a14="http://schemas.microsoft.com/office/drawing/2010/main">
                <a:solidFill>
                  <a:srgbClr val="FFFFFF"/>
                </a:solidFill>
              </a14:hiddenFill>
            </a:ext>
          </a:extLst>
        </p:spPr>
      </p:pic>
      <p:pic>
        <p:nvPicPr>
          <p:cNvPr id="211983" name="Picture 15" descr="m20a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943600" cy="35639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3050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11972"/>
                                        </p:tgtEl>
                                        <p:attrNameLst>
                                          <p:attrName>style.visibility</p:attrName>
                                        </p:attrNameLst>
                                      </p:cBhvr>
                                      <p:to>
                                        <p:strVal val="visible"/>
                                      </p:to>
                                    </p:set>
                                    <p:anim calcmode="lin" valueType="num">
                                      <p:cBhvr>
                                        <p:cTn id="7" dur="500" fill="hold"/>
                                        <p:tgtEl>
                                          <p:spTgt spid="211972"/>
                                        </p:tgtEl>
                                        <p:attrNameLst>
                                          <p:attrName>ppt_w</p:attrName>
                                        </p:attrNameLst>
                                      </p:cBhvr>
                                      <p:tavLst>
                                        <p:tav tm="0">
                                          <p:val>
                                            <p:fltVal val="0"/>
                                          </p:val>
                                        </p:tav>
                                        <p:tav tm="100000">
                                          <p:val>
                                            <p:strVal val="#ppt_w"/>
                                          </p:val>
                                        </p:tav>
                                      </p:tavLst>
                                    </p:anim>
                                    <p:anim calcmode="lin" valueType="num">
                                      <p:cBhvr>
                                        <p:cTn id="8" dur="500" fill="hold"/>
                                        <p:tgtEl>
                                          <p:spTgt spid="211972"/>
                                        </p:tgtEl>
                                        <p:attrNameLst>
                                          <p:attrName>ppt_h</p:attrName>
                                        </p:attrNameLst>
                                      </p:cBhvr>
                                      <p:tavLst>
                                        <p:tav tm="0">
                                          <p:val>
                                            <p:fltVal val="0"/>
                                          </p:val>
                                        </p:tav>
                                        <p:tav tm="100000">
                                          <p:val>
                                            <p:strVal val="#ppt_h"/>
                                          </p:val>
                                        </p:tav>
                                      </p:tavLst>
                                    </p:anim>
                                    <p:animEffect transition="in" filter="fade">
                                      <p:cBhvr>
                                        <p:cTn id="9" dur="500"/>
                                        <p:tgtEl>
                                          <p:spTgt spid="21197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211983"/>
                                        </p:tgtEl>
                                        <p:attrNameLst>
                                          <p:attrName>style.visibility</p:attrName>
                                        </p:attrNameLst>
                                      </p:cBhvr>
                                      <p:to>
                                        <p:strVal val="visible"/>
                                      </p:to>
                                    </p:set>
                                    <p:anim calcmode="lin" valueType="num">
                                      <p:cBhvr>
                                        <p:cTn id="14" dur="500" fill="hold"/>
                                        <p:tgtEl>
                                          <p:spTgt spid="211983"/>
                                        </p:tgtEl>
                                        <p:attrNameLst>
                                          <p:attrName>ppt_w</p:attrName>
                                        </p:attrNameLst>
                                      </p:cBhvr>
                                      <p:tavLst>
                                        <p:tav tm="0">
                                          <p:val>
                                            <p:fltVal val="0"/>
                                          </p:val>
                                        </p:tav>
                                        <p:tav tm="100000">
                                          <p:val>
                                            <p:strVal val="#ppt_w"/>
                                          </p:val>
                                        </p:tav>
                                      </p:tavLst>
                                    </p:anim>
                                    <p:anim calcmode="lin" valueType="num">
                                      <p:cBhvr>
                                        <p:cTn id="15" dur="500" fill="hold"/>
                                        <p:tgtEl>
                                          <p:spTgt spid="211983"/>
                                        </p:tgtEl>
                                        <p:attrNameLst>
                                          <p:attrName>ppt_h</p:attrName>
                                        </p:attrNameLst>
                                      </p:cBhvr>
                                      <p:tavLst>
                                        <p:tav tm="0">
                                          <p:val>
                                            <p:fltVal val="0"/>
                                          </p:val>
                                        </p:tav>
                                        <p:tav tm="100000">
                                          <p:val>
                                            <p:strVal val="#ppt_h"/>
                                          </p:val>
                                        </p:tav>
                                      </p:tavLst>
                                    </p:anim>
                                    <p:animEffect transition="in" filter="fade">
                                      <p:cBhvr>
                                        <p:cTn id="16" dur="500"/>
                                        <p:tgtEl>
                                          <p:spTgt spid="211983"/>
                                        </p:tgtEl>
                                      </p:cBhvr>
                                    </p:animEffect>
                                  </p:childTnLst>
                                </p:cTn>
                              </p:par>
                              <p:par>
                                <p:cTn id="17" presetID="53" presetClass="entr" presetSubtype="0" fill="hold" nodeType="withEffect">
                                  <p:stCondLst>
                                    <p:cond delay="0"/>
                                  </p:stCondLst>
                                  <p:childTnLst>
                                    <p:set>
                                      <p:cBhvr>
                                        <p:cTn id="18" dur="1" fill="hold">
                                          <p:stCondLst>
                                            <p:cond delay="0"/>
                                          </p:stCondLst>
                                        </p:cTn>
                                        <p:tgtEl>
                                          <p:spTgt spid="211981"/>
                                        </p:tgtEl>
                                        <p:attrNameLst>
                                          <p:attrName>style.visibility</p:attrName>
                                        </p:attrNameLst>
                                      </p:cBhvr>
                                      <p:to>
                                        <p:strVal val="visible"/>
                                      </p:to>
                                    </p:set>
                                    <p:anim calcmode="lin" valueType="num">
                                      <p:cBhvr>
                                        <p:cTn id="19" dur="500" fill="hold"/>
                                        <p:tgtEl>
                                          <p:spTgt spid="211981"/>
                                        </p:tgtEl>
                                        <p:attrNameLst>
                                          <p:attrName>ppt_w</p:attrName>
                                        </p:attrNameLst>
                                      </p:cBhvr>
                                      <p:tavLst>
                                        <p:tav tm="0">
                                          <p:val>
                                            <p:fltVal val="0"/>
                                          </p:val>
                                        </p:tav>
                                        <p:tav tm="100000">
                                          <p:val>
                                            <p:strVal val="#ppt_w"/>
                                          </p:val>
                                        </p:tav>
                                      </p:tavLst>
                                    </p:anim>
                                    <p:anim calcmode="lin" valueType="num">
                                      <p:cBhvr>
                                        <p:cTn id="20" dur="500" fill="hold"/>
                                        <p:tgtEl>
                                          <p:spTgt spid="211981"/>
                                        </p:tgtEl>
                                        <p:attrNameLst>
                                          <p:attrName>ppt_h</p:attrName>
                                        </p:attrNameLst>
                                      </p:cBhvr>
                                      <p:tavLst>
                                        <p:tav tm="0">
                                          <p:val>
                                            <p:fltVal val="0"/>
                                          </p:val>
                                        </p:tav>
                                        <p:tav tm="100000">
                                          <p:val>
                                            <p:strVal val="#ppt_h"/>
                                          </p:val>
                                        </p:tav>
                                      </p:tavLst>
                                    </p:anim>
                                    <p:animEffect transition="in" filter="fade">
                                      <p:cBhvr>
                                        <p:cTn id="21" dur="500"/>
                                        <p:tgtEl>
                                          <p:spTgt spid="211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5938" name="Rectangle 2"/>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295939" name="Rectangle 3"/>
          <p:cNvSpPr>
            <a:spLocks noChangeArrowheads="1"/>
          </p:cNvSpPr>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295940" name="Rectangle 4"/>
          <p:cNvSpPr>
            <a:spLocks noChangeArrowheads="1"/>
          </p:cNvSpPr>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295941" name="Rectangle 5"/>
          <p:cNvSpPr>
            <a:spLocks noGrp="1" noChangeArrowheads="1"/>
          </p:cNvSpPr>
          <p:nvPr>
            <p:ph type="title"/>
          </p:nvPr>
        </p:nvSpPr>
        <p:spPr>
          <a:xfrm>
            <a:off x="1143000" y="0"/>
            <a:ext cx="7772400" cy="9906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t>Mobilization: The Military</a:t>
            </a:r>
          </a:p>
        </p:txBody>
      </p:sp>
      <p:sp>
        <p:nvSpPr>
          <p:cNvPr id="295942" name="Rectangle 6"/>
          <p:cNvSpPr>
            <a:spLocks noGrp="1" noChangeArrowheads="1"/>
          </p:cNvSpPr>
          <p:nvPr>
            <p:ph type="body" idx="1"/>
          </p:nvPr>
        </p:nvSpPr>
        <p:spPr>
          <a:xfrm>
            <a:off x="838200" y="838200"/>
            <a:ext cx="8305800" cy="60198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nSpc>
                <a:spcPct val="90000"/>
              </a:lnSpc>
              <a:spcBef>
                <a:spcPct val="10000"/>
              </a:spcBef>
            </a:pPr>
            <a:r>
              <a:rPr lang="en-US" sz="3800"/>
              <a:t>To mobilize the military, President Wilson &amp; Congress created:</a:t>
            </a:r>
          </a:p>
          <a:p>
            <a:pPr lvl="1">
              <a:lnSpc>
                <a:spcPct val="90000"/>
              </a:lnSpc>
              <a:spcBef>
                <a:spcPct val="10000"/>
              </a:spcBef>
            </a:pPr>
            <a:r>
              <a:rPr lang="en-US" sz="3800">
                <a:effectLst>
                  <a:outerShdw blurRad="38100" dist="38100" dir="2700000" algn="tl">
                    <a:srgbClr val="C0C0C0"/>
                  </a:outerShdw>
                </a:effectLst>
              </a:rPr>
              <a:t>The </a:t>
            </a:r>
            <a:r>
              <a:rPr lang="en-US" sz="3800" u="sng">
                <a:effectLst>
                  <a:outerShdw blurRad="38100" dist="38100" dir="2700000" algn="tl">
                    <a:srgbClr val="C0C0C0"/>
                  </a:outerShdw>
                </a:effectLst>
              </a:rPr>
              <a:t>Selective Service Act</a:t>
            </a:r>
            <a:r>
              <a:rPr lang="en-US" sz="3800"/>
              <a:t> to draft men between the </a:t>
            </a:r>
            <a:br>
              <a:rPr lang="en-US" sz="3800"/>
            </a:br>
            <a:r>
              <a:rPr lang="en-US" sz="3800"/>
              <a:t>ages of 18 &amp; 45 </a:t>
            </a:r>
            <a:br>
              <a:rPr lang="en-US" sz="3800"/>
            </a:br>
            <a:r>
              <a:rPr lang="en-US" sz="3800"/>
              <a:t>into the army</a:t>
            </a:r>
          </a:p>
          <a:p>
            <a:pPr lvl="1">
              <a:lnSpc>
                <a:spcPct val="90000"/>
              </a:lnSpc>
              <a:spcBef>
                <a:spcPct val="10000"/>
              </a:spcBef>
            </a:pPr>
            <a:r>
              <a:rPr lang="en-US" sz="3800"/>
              <a:t>2.8 million were </a:t>
            </a:r>
            <a:br>
              <a:rPr lang="en-US" sz="3800"/>
            </a:br>
            <a:r>
              <a:rPr lang="en-US" sz="3800"/>
              <a:t>drafted to fight</a:t>
            </a:r>
          </a:p>
          <a:p>
            <a:pPr lvl="1">
              <a:lnSpc>
                <a:spcPct val="90000"/>
              </a:lnSpc>
              <a:spcBef>
                <a:spcPct val="10000"/>
              </a:spcBef>
            </a:pPr>
            <a:r>
              <a:rPr lang="en-US" sz="3800"/>
              <a:t>Black soldiers </a:t>
            </a:r>
            <a:br>
              <a:rPr lang="en-US" sz="3800"/>
            </a:br>
            <a:r>
              <a:rPr lang="en-US" sz="3800"/>
              <a:t>were placed into </a:t>
            </a:r>
            <a:br>
              <a:rPr lang="en-US" sz="3800"/>
            </a:br>
            <a:r>
              <a:rPr lang="en-US" sz="3800"/>
              <a:t>segregated units </a:t>
            </a:r>
          </a:p>
        </p:txBody>
      </p:sp>
      <p:pic>
        <p:nvPicPr>
          <p:cNvPr id="295945" name="Picture 9" descr="File:SheetMusicCoverAmerHeresMyBoy19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590800"/>
            <a:ext cx="3397250" cy="4267200"/>
          </a:xfrm>
          <a:prstGeom prst="rect">
            <a:avLst/>
          </a:prstGeom>
          <a:noFill/>
          <a:extLst>
            <a:ext uri="{909E8E84-426E-40DD-AFC4-6F175D3DCCD1}">
              <a14:hiddenFill xmlns:a14="http://schemas.microsoft.com/office/drawing/2010/main">
                <a:solidFill>
                  <a:srgbClr val="FFFFFF"/>
                </a:solidFill>
              </a14:hiddenFill>
            </a:ext>
          </a:extLst>
        </p:spPr>
      </p:pic>
      <p:pic>
        <p:nvPicPr>
          <p:cNvPr id="295948" name="Picture 12" descr="Photo of WORLD WAR I: DEPLOYMENT.&#10;Private T.P. Loughlin of the 69th Infantry saying farewell to his family in 1917 before being deployed to Europe during World War I. Oil over a photograph, 19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9275" y="2590800"/>
            <a:ext cx="3514725" cy="42640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933428"/>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4000"/>
                                  </p:stCondLst>
                                  <p:childTnLst>
                                    <p:set>
                                      <p:cBhvr>
                                        <p:cTn id="6" dur="1" fill="hold">
                                          <p:stCondLst>
                                            <p:cond delay="0"/>
                                          </p:stCondLst>
                                        </p:cTn>
                                        <p:tgtEl>
                                          <p:spTgt spid="295948"/>
                                        </p:tgtEl>
                                        <p:attrNameLst>
                                          <p:attrName>style.visibility</p:attrName>
                                        </p:attrNameLst>
                                      </p:cBhvr>
                                      <p:to>
                                        <p:strVal val="visible"/>
                                      </p:to>
                                    </p:set>
                                    <p:anim calcmode="lin" valueType="num">
                                      <p:cBhvr>
                                        <p:cTn id="7" dur="500" fill="hold"/>
                                        <p:tgtEl>
                                          <p:spTgt spid="295948"/>
                                        </p:tgtEl>
                                        <p:attrNameLst>
                                          <p:attrName>ppt_w</p:attrName>
                                        </p:attrNameLst>
                                      </p:cBhvr>
                                      <p:tavLst>
                                        <p:tav tm="0">
                                          <p:val>
                                            <p:fltVal val="0"/>
                                          </p:val>
                                        </p:tav>
                                        <p:tav tm="100000">
                                          <p:val>
                                            <p:strVal val="#ppt_w"/>
                                          </p:val>
                                        </p:tav>
                                      </p:tavLst>
                                    </p:anim>
                                    <p:anim calcmode="lin" valueType="num">
                                      <p:cBhvr>
                                        <p:cTn id="8" dur="500" fill="hold"/>
                                        <p:tgtEl>
                                          <p:spTgt spid="295948"/>
                                        </p:tgtEl>
                                        <p:attrNameLst>
                                          <p:attrName>ppt_h</p:attrName>
                                        </p:attrNameLst>
                                      </p:cBhvr>
                                      <p:tavLst>
                                        <p:tav tm="0">
                                          <p:val>
                                            <p:fltVal val="0"/>
                                          </p:val>
                                        </p:tav>
                                        <p:tav tm="100000">
                                          <p:val>
                                            <p:strVal val="#ppt_h"/>
                                          </p:val>
                                        </p:tav>
                                      </p:tavLst>
                                    </p:anim>
                                    <p:animEffect transition="in" filter="fade">
                                      <p:cBhvr>
                                        <p:cTn id="9" dur="500"/>
                                        <p:tgtEl>
                                          <p:spTgt spid="295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0" y="0"/>
            <a:ext cx="8945563" cy="838200"/>
          </a:xfrm>
        </p:spPr>
        <p:txBody>
          <a:bodyPr/>
          <a:lstStyle/>
          <a:p>
            <a:r>
              <a:rPr lang="en-US"/>
              <a:t>Total War</a:t>
            </a:r>
          </a:p>
        </p:txBody>
      </p:sp>
      <p:sp>
        <p:nvSpPr>
          <p:cNvPr id="240643" name="Rectangle 3"/>
          <p:cNvSpPr>
            <a:spLocks noGrp="1" noChangeArrowheads="1"/>
          </p:cNvSpPr>
          <p:nvPr>
            <p:ph type="body" idx="1"/>
          </p:nvPr>
        </p:nvSpPr>
        <p:spPr>
          <a:xfrm>
            <a:off x="0" y="685800"/>
            <a:ext cx="9144000" cy="6096000"/>
          </a:xfrm>
          <a:noFill/>
          <a:extLst>
            <a:ext uri="{909E8E84-426E-40DD-AFC4-6F175D3DCCD1}">
              <a14:hiddenFill xmlns:a14="http://schemas.microsoft.com/office/drawing/2010/main">
                <a:solidFill>
                  <a:schemeClr val="bg1"/>
                </a:solidFill>
              </a14:hiddenFill>
            </a:ext>
          </a:extLst>
        </p:spPr>
        <p:txBody>
          <a:bodyPr/>
          <a:lstStyle/>
          <a:p>
            <a:r>
              <a:rPr lang="en-US"/>
              <a:t>New weapons were introduced, such as machine guns, tanks, airplanes, flame throwers, poison gas, blimps, heavy artillery, &amp; submarines</a:t>
            </a:r>
          </a:p>
          <a:p>
            <a:r>
              <a:rPr lang="en-US"/>
              <a:t>To protect soldiers from enemy fire, both the Allies &amp; Central Powers built trenches</a:t>
            </a:r>
          </a:p>
          <a:p>
            <a:r>
              <a:rPr lang="en-US"/>
              <a:t>But, trench warfare made it difficult  for either side to gain an advantage</a:t>
            </a:r>
          </a:p>
        </p:txBody>
      </p:sp>
      <p:pic>
        <p:nvPicPr>
          <p:cNvPr id="2406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76600"/>
            <a:ext cx="91440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06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00400"/>
            <a:ext cx="9144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20615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40646"/>
                                        </p:tgtEl>
                                        <p:attrNameLst>
                                          <p:attrName>style.visibility</p:attrName>
                                        </p:attrNameLst>
                                      </p:cBhvr>
                                      <p:to>
                                        <p:strVal val="visible"/>
                                      </p:to>
                                    </p:set>
                                    <p:anim calcmode="lin" valueType="num">
                                      <p:cBhvr>
                                        <p:cTn id="7" dur="500" fill="hold"/>
                                        <p:tgtEl>
                                          <p:spTgt spid="240646"/>
                                        </p:tgtEl>
                                        <p:attrNameLst>
                                          <p:attrName>ppt_w</p:attrName>
                                        </p:attrNameLst>
                                      </p:cBhvr>
                                      <p:tavLst>
                                        <p:tav tm="0">
                                          <p:val>
                                            <p:fltVal val="0"/>
                                          </p:val>
                                        </p:tav>
                                        <p:tav tm="100000">
                                          <p:val>
                                            <p:strVal val="#ppt_w"/>
                                          </p:val>
                                        </p:tav>
                                      </p:tavLst>
                                    </p:anim>
                                    <p:anim calcmode="lin" valueType="num">
                                      <p:cBhvr>
                                        <p:cTn id="8" dur="500" fill="hold"/>
                                        <p:tgtEl>
                                          <p:spTgt spid="240646"/>
                                        </p:tgtEl>
                                        <p:attrNameLst>
                                          <p:attrName>ppt_h</p:attrName>
                                        </p:attrNameLst>
                                      </p:cBhvr>
                                      <p:tavLst>
                                        <p:tav tm="0">
                                          <p:val>
                                            <p:fltVal val="0"/>
                                          </p:val>
                                        </p:tav>
                                        <p:tav tm="100000">
                                          <p:val>
                                            <p:strVal val="#ppt_h"/>
                                          </p:val>
                                        </p:tav>
                                      </p:tavLst>
                                    </p:anim>
                                    <p:animEffect transition="in" filter="fade">
                                      <p:cBhvr>
                                        <p:cTn id="9" dur="500"/>
                                        <p:tgtEl>
                                          <p:spTgt spid="2406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nodeType="clickEffect">
                                  <p:stCondLst>
                                    <p:cond delay="0"/>
                                  </p:stCondLst>
                                  <p:childTnLst>
                                    <p:anim calcmode="lin" valueType="num">
                                      <p:cBhvr>
                                        <p:cTn id="13" dur="500"/>
                                        <p:tgtEl>
                                          <p:spTgt spid="240645"/>
                                        </p:tgtEl>
                                        <p:attrNameLst>
                                          <p:attrName>ppt_w</p:attrName>
                                        </p:attrNameLst>
                                      </p:cBhvr>
                                      <p:tavLst>
                                        <p:tav tm="0">
                                          <p:val>
                                            <p:strVal val="ppt_w"/>
                                          </p:val>
                                        </p:tav>
                                        <p:tav tm="100000">
                                          <p:val>
                                            <p:fltVal val="0"/>
                                          </p:val>
                                        </p:tav>
                                      </p:tavLst>
                                    </p:anim>
                                    <p:anim calcmode="lin" valueType="num">
                                      <p:cBhvr>
                                        <p:cTn id="14" dur="500"/>
                                        <p:tgtEl>
                                          <p:spTgt spid="240645"/>
                                        </p:tgtEl>
                                        <p:attrNameLst>
                                          <p:attrName>ppt_h</p:attrName>
                                        </p:attrNameLst>
                                      </p:cBhvr>
                                      <p:tavLst>
                                        <p:tav tm="0">
                                          <p:val>
                                            <p:strVal val="ppt_h"/>
                                          </p:val>
                                        </p:tav>
                                        <p:tav tm="100000">
                                          <p:val>
                                            <p:fltVal val="0"/>
                                          </p:val>
                                        </p:tav>
                                      </p:tavLst>
                                    </p:anim>
                                    <p:animEffect transition="out" filter="fade">
                                      <p:cBhvr>
                                        <p:cTn id="15" dur="500"/>
                                        <p:tgtEl>
                                          <p:spTgt spid="240645"/>
                                        </p:tgtEl>
                                      </p:cBhvr>
                                    </p:animEffect>
                                    <p:set>
                                      <p:cBhvr>
                                        <p:cTn id="16" dur="1" fill="hold">
                                          <p:stCondLst>
                                            <p:cond delay="499"/>
                                          </p:stCondLst>
                                        </p:cTn>
                                        <p:tgtEl>
                                          <p:spTgt spid="240645"/>
                                        </p:tgtEl>
                                        <p:attrNameLst>
                                          <p:attrName>style.visibility</p:attrName>
                                        </p:attrNameLst>
                                      </p:cBhvr>
                                      <p:to>
                                        <p:strVal val="hidden"/>
                                      </p:to>
                                    </p:set>
                                  </p:childTnLst>
                                </p:cTn>
                              </p:par>
                              <p:par>
                                <p:cTn id="17" presetID="53" presetClass="exit" presetSubtype="0" fill="hold" nodeType="withEffect">
                                  <p:stCondLst>
                                    <p:cond delay="0"/>
                                  </p:stCondLst>
                                  <p:childTnLst>
                                    <p:anim calcmode="lin" valueType="num">
                                      <p:cBhvr>
                                        <p:cTn id="18" dur="500"/>
                                        <p:tgtEl>
                                          <p:spTgt spid="240646"/>
                                        </p:tgtEl>
                                        <p:attrNameLst>
                                          <p:attrName>ppt_w</p:attrName>
                                        </p:attrNameLst>
                                      </p:cBhvr>
                                      <p:tavLst>
                                        <p:tav tm="0">
                                          <p:val>
                                            <p:strVal val="ppt_w"/>
                                          </p:val>
                                        </p:tav>
                                        <p:tav tm="100000">
                                          <p:val>
                                            <p:fltVal val="0"/>
                                          </p:val>
                                        </p:tav>
                                      </p:tavLst>
                                    </p:anim>
                                    <p:anim calcmode="lin" valueType="num">
                                      <p:cBhvr>
                                        <p:cTn id="19" dur="500"/>
                                        <p:tgtEl>
                                          <p:spTgt spid="240646"/>
                                        </p:tgtEl>
                                        <p:attrNameLst>
                                          <p:attrName>ppt_h</p:attrName>
                                        </p:attrNameLst>
                                      </p:cBhvr>
                                      <p:tavLst>
                                        <p:tav tm="0">
                                          <p:val>
                                            <p:strVal val="ppt_h"/>
                                          </p:val>
                                        </p:tav>
                                        <p:tav tm="100000">
                                          <p:val>
                                            <p:fltVal val="0"/>
                                          </p:val>
                                        </p:tav>
                                      </p:tavLst>
                                    </p:anim>
                                    <p:animEffect transition="out" filter="fade">
                                      <p:cBhvr>
                                        <p:cTn id="20" dur="500"/>
                                        <p:tgtEl>
                                          <p:spTgt spid="240646"/>
                                        </p:tgtEl>
                                      </p:cBhvr>
                                    </p:animEffect>
                                    <p:set>
                                      <p:cBhvr>
                                        <p:cTn id="21" dur="1" fill="hold">
                                          <p:stCondLst>
                                            <p:cond delay="499"/>
                                          </p:stCondLst>
                                        </p:cTn>
                                        <p:tgtEl>
                                          <p:spTgt spid="2406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0" y="13855"/>
            <a:ext cx="9144000" cy="2514600"/>
          </a:xfrm>
          <a:prstGeom prst="wedgeRectCallout">
            <a:avLst>
              <a:gd name="adj1" fmla="val -6519"/>
              <a:gd name="adj2" fmla="val 48421"/>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lnSpc>
                <a:spcPct val="85000"/>
              </a:lnSpc>
              <a:spcBef>
                <a:spcPct val="0"/>
              </a:spcBef>
              <a:spcAft>
                <a:spcPct val="0"/>
              </a:spcAft>
            </a:pPr>
            <a:r>
              <a:rPr lang="en-US" sz="3600" dirty="0" smtClean="0">
                <a:solidFill>
                  <a:srgbClr val="000000"/>
                </a:solidFill>
                <a:latin typeface="Calibri" pitchFamily="34" charset="0"/>
              </a:rPr>
              <a:t>The decision in the Supreme Court case </a:t>
            </a:r>
            <a:r>
              <a:rPr lang="en-US" sz="3600" b="1" i="1" dirty="0" err="1" smtClean="0">
                <a:solidFill>
                  <a:srgbClr val="000000"/>
                </a:solidFill>
                <a:latin typeface="Calibri" pitchFamily="34" charset="0"/>
              </a:rPr>
              <a:t>Plessy</a:t>
            </a:r>
            <a:r>
              <a:rPr lang="en-US" sz="3600" b="1" i="1" dirty="0" smtClean="0">
                <a:solidFill>
                  <a:srgbClr val="000000"/>
                </a:solidFill>
                <a:latin typeface="Calibri" pitchFamily="34" charset="0"/>
              </a:rPr>
              <a:t> </a:t>
            </a:r>
            <a:r>
              <a:rPr lang="en-US" sz="3600" b="1" i="1" dirty="0">
                <a:solidFill>
                  <a:srgbClr val="000000"/>
                </a:solidFill>
                <a:latin typeface="Calibri" pitchFamily="34" charset="0"/>
              </a:rPr>
              <a:t>v </a:t>
            </a:r>
            <a:r>
              <a:rPr lang="en-US" sz="3600" b="1" i="1" dirty="0" smtClean="0">
                <a:solidFill>
                  <a:srgbClr val="000000"/>
                </a:solidFill>
                <a:latin typeface="Calibri" pitchFamily="34" charset="0"/>
              </a:rPr>
              <a:t>Ferguson </a:t>
            </a:r>
            <a:r>
              <a:rPr lang="en-US" sz="3600" dirty="0" smtClean="0">
                <a:solidFill>
                  <a:srgbClr val="000000"/>
                </a:solidFill>
                <a:latin typeface="Calibri" pitchFamily="34" charset="0"/>
              </a:rPr>
              <a:t>of 1896 stated that segregation </a:t>
            </a:r>
            <a:r>
              <a:rPr lang="en-US" sz="3600" dirty="0">
                <a:solidFill>
                  <a:srgbClr val="000000"/>
                </a:solidFill>
                <a:latin typeface="Calibri" pitchFamily="34" charset="0"/>
              </a:rPr>
              <a:t>does not violate the </a:t>
            </a:r>
            <a:r>
              <a:rPr lang="en-US" sz="3600" dirty="0" smtClean="0">
                <a:solidFill>
                  <a:srgbClr val="000000"/>
                </a:solidFill>
                <a:latin typeface="Calibri" pitchFamily="34" charset="0"/>
              </a:rPr>
              <a:t>14</a:t>
            </a:r>
            <a:r>
              <a:rPr lang="en-US" sz="3600" baseline="30000" dirty="0" smtClean="0">
                <a:solidFill>
                  <a:srgbClr val="000000"/>
                </a:solidFill>
                <a:latin typeface="Calibri" pitchFamily="34" charset="0"/>
              </a:rPr>
              <a:t>th</a:t>
            </a:r>
            <a:r>
              <a:rPr lang="en-US" sz="3600" dirty="0" smtClean="0">
                <a:solidFill>
                  <a:srgbClr val="000000"/>
                </a:solidFill>
                <a:latin typeface="Calibri" pitchFamily="34" charset="0"/>
              </a:rPr>
              <a:t> </a:t>
            </a:r>
            <a:r>
              <a:rPr lang="en-US" sz="3600" dirty="0">
                <a:solidFill>
                  <a:srgbClr val="000000"/>
                </a:solidFill>
                <a:latin typeface="Calibri" pitchFamily="34" charset="0"/>
              </a:rPr>
              <a:t>A</a:t>
            </a:r>
            <a:r>
              <a:rPr lang="en-US" sz="3600" dirty="0" smtClean="0">
                <a:solidFill>
                  <a:srgbClr val="000000"/>
                </a:solidFill>
                <a:latin typeface="Calibri" pitchFamily="34" charset="0"/>
              </a:rPr>
              <a:t>mendment and </a:t>
            </a:r>
            <a:r>
              <a:rPr lang="en-US" sz="3600" dirty="0">
                <a:solidFill>
                  <a:srgbClr val="000000"/>
                </a:solidFill>
                <a:latin typeface="Calibri" pitchFamily="34" charset="0"/>
              </a:rPr>
              <a:t>can be used as </a:t>
            </a:r>
            <a:r>
              <a:rPr lang="en-US" sz="3600" dirty="0" smtClean="0">
                <a:solidFill>
                  <a:srgbClr val="000000"/>
                </a:solidFill>
                <a:latin typeface="Calibri" pitchFamily="34" charset="0"/>
              </a:rPr>
              <a:t>long </a:t>
            </a:r>
            <a:r>
              <a:rPr lang="en-US" sz="3600" dirty="0">
                <a:solidFill>
                  <a:srgbClr val="000000"/>
                </a:solidFill>
                <a:latin typeface="Calibri" pitchFamily="34" charset="0"/>
              </a:rPr>
              <a:t>as separate facilities are equal </a:t>
            </a:r>
            <a:br>
              <a:rPr lang="en-US" sz="3600" dirty="0">
                <a:solidFill>
                  <a:srgbClr val="000000"/>
                </a:solidFill>
                <a:latin typeface="Calibri" pitchFamily="34" charset="0"/>
              </a:rPr>
            </a:br>
            <a:r>
              <a:rPr lang="en-US" sz="3600" dirty="0">
                <a:solidFill>
                  <a:srgbClr val="000000"/>
                </a:solidFill>
                <a:latin typeface="Calibri" pitchFamily="34" charset="0"/>
              </a:rPr>
              <a:t>(“separate but equal”)</a:t>
            </a:r>
          </a:p>
        </p:txBody>
      </p:sp>
      <p:pic>
        <p:nvPicPr>
          <p:cNvPr id="12290" name="Picture 2" descr="https://encrypted-tbn3.gstatic.com/images?q=tbn:ANd9GcQ57-rRyXIPj9wLvseAw5ff0OF_-08HbHR5L-pvP_4xOXYoihO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667000"/>
            <a:ext cx="8839200" cy="4038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5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p:cNvGrpSpPr/>
        <p:nvPr/>
      </p:nvGrpSpPr>
      <p:grpSpPr>
        <a:xfrm>
          <a:off x="0" y="0"/>
          <a:ext cx="0" cy="0"/>
          <a:chOff x="0" y="0"/>
          <a:chExt cx="0" cy="0"/>
        </a:xfrm>
      </p:grpSpPr>
      <p:sp>
        <p:nvSpPr>
          <p:cNvPr id="33997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33997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339972" name="Rectangle 4"/>
          <p:cNvSpPr>
            <a:spLocks noChangeArrowheads="1"/>
          </p:cNvSpPr>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339973" name="Rectangle 5"/>
          <p:cNvSpPr>
            <a:spLocks noChangeArrowheads="1"/>
          </p:cNvSpPr>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339974" name="Rectangle 6"/>
          <p:cNvSpPr>
            <a:spLocks noGrp="1" noChangeArrowheads="1"/>
          </p:cNvSpPr>
          <p:nvPr>
            <p:ph type="title"/>
          </p:nvPr>
        </p:nvSpPr>
        <p:spPr>
          <a:xfrm>
            <a:off x="0" y="0"/>
            <a:ext cx="9144000" cy="762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sz="4200"/>
              <a:t>The Debate over the League of Nations</a:t>
            </a:r>
          </a:p>
        </p:txBody>
      </p:sp>
      <p:sp>
        <p:nvSpPr>
          <p:cNvPr id="339975" name="Rectangle 7"/>
          <p:cNvSpPr>
            <a:spLocks noGrp="1" noChangeArrowheads="1"/>
          </p:cNvSpPr>
          <p:nvPr>
            <p:ph type="body" idx="1"/>
          </p:nvPr>
        </p:nvSpPr>
        <p:spPr>
          <a:xfrm>
            <a:off x="0" y="685800"/>
            <a:ext cx="9220200" cy="61722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nSpc>
                <a:spcPct val="90000"/>
              </a:lnSpc>
              <a:spcBef>
                <a:spcPct val="10000"/>
              </a:spcBef>
            </a:pPr>
            <a:r>
              <a:rPr lang="en-US" sz="3900" baseline="30000"/>
              <a:t>2</a:t>
            </a:r>
            <a:r>
              <a:rPr lang="en-US" sz="3900"/>
              <a:t>/</a:t>
            </a:r>
            <a:r>
              <a:rPr lang="en-US" sz="3900" baseline="-2000"/>
              <a:t>3</a:t>
            </a:r>
            <a:r>
              <a:rPr lang="en-US" sz="3900"/>
              <a:t> of the Senate was needed to ratify the treaty &amp; join the League:</a:t>
            </a:r>
          </a:p>
          <a:p>
            <a:pPr lvl="1">
              <a:lnSpc>
                <a:spcPct val="90000"/>
              </a:lnSpc>
              <a:spcBef>
                <a:spcPct val="10000"/>
              </a:spcBef>
            </a:pPr>
            <a:r>
              <a:rPr lang="en-US" sz="3900" u="sng">
                <a:effectLst>
                  <a:outerShdw blurRad="38100" dist="38100" dir="2700000" algn="tl">
                    <a:srgbClr val="C0C0C0"/>
                  </a:outerShdw>
                </a:effectLst>
              </a:rPr>
              <a:t>Internationalists</a:t>
            </a:r>
            <a:r>
              <a:rPr lang="en-US" sz="3900"/>
              <a:t> supported Wilson &amp; saw the League was a way to guarantee world peace in the future</a:t>
            </a:r>
          </a:p>
          <a:p>
            <a:pPr lvl="1">
              <a:lnSpc>
                <a:spcPct val="90000"/>
              </a:lnSpc>
              <a:spcBef>
                <a:spcPct val="10000"/>
              </a:spcBef>
            </a:pPr>
            <a:r>
              <a:rPr lang="en-US" sz="3900" u="sng">
                <a:effectLst>
                  <a:outerShdw blurRad="38100" dist="38100" dir="2700000" algn="tl">
                    <a:srgbClr val="C0C0C0"/>
                  </a:outerShdw>
                </a:effectLst>
              </a:rPr>
              <a:t>Strong reservationists</a:t>
            </a:r>
            <a:r>
              <a:rPr lang="en-US" sz="3900"/>
              <a:t> led by Henry Cabot Lodge wanted major changes to </a:t>
            </a:r>
            <a:r>
              <a:rPr lang="en-US" sz="3900">
                <a:effectLst>
                  <a:outerShdw blurRad="38100" dist="38100" dir="2700000" algn="tl">
                    <a:srgbClr val="C0C0C0"/>
                  </a:outerShdw>
                </a:effectLst>
              </a:rPr>
              <a:t>Article 10</a:t>
            </a:r>
            <a:endParaRPr lang="en-US" sz="3900"/>
          </a:p>
          <a:p>
            <a:pPr lvl="1">
              <a:lnSpc>
                <a:spcPct val="90000"/>
              </a:lnSpc>
              <a:spcBef>
                <a:spcPct val="10000"/>
              </a:spcBef>
            </a:pPr>
            <a:r>
              <a:rPr lang="en-US" sz="3900" u="sng">
                <a:effectLst>
                  <a:outerShdw blurRad="38100" dist="38100" dir="2700000" algn="tl">
                    <a:srgbClr val="C0C0C0"/>
                  </a:outerShdw>
                </a:effectLst>
              </a:rPr>
              <a:t>Irreconcilables</a:t>
            </a:r>
            <a:r>
              <a:rPr lang="en-US" sz="3900"/>
              <a:t> led by William Borah wanted isolationism &amp; refused join the League under any circumstances</a:t>
            </a:r>
          </a:p>
        </p:txBody>
      </p:sp>
    </p:spTree>
    <p:extLst>
      <p:ext uri="{BB962C8B-B14F-4D97-AF65-F5344CB8AC3E}">
        <p14:creationId xmlns:p14="http://schemas.microsoft.com/office/powerpoint/2010/main" val="1336981292"/>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793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67941" name="Rectangle 5"/>
          <p:cNvSpPr>
            <a:spLocks noChangeArrowheads="1"/>
          </p:cNvSpPr>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67942" name="Rectangle 6"/>
          <p:cNvSpPr>
            <a:spLocks noGrp="1" noChangeArrowheads="1"/>
          </p:cNvSpPr>
          <p:nvPr>
            <p:ph type="title"/>
          </p:nvPr>
        </p:nvSpPr>
        <p:spPr>
          <a:xfrm>
            <a:off x="1143000" y="0"/>
            <a:ext cx="7772400" cy="762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t>American Neutrality</a:t>
            </a:r>
          </a:p>
        </p:txBody>
      </p:sp>
      <p:sp>
        <p:nvSpPr>
          <p:cNvPr id="167943" name="Rectangle 7"/>
          <p:cNvSpPr>
            <a:spLocks noGrp="1" noChangeArrowheads="1"/>
          </p:cNvSpPr>
          <p:nvPr>
            <p:ph type="body" idx="1"/>
          </p:nvPr>
        </p:nvSpPr>
        <p:spPr>
          <a:xfrm>
            <a:off x="152400" y="685800"/>
            <a:ext cx="8915400" cy="61722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nSpc>
                <a:spcPct val="95000"/>
              </a:lnSpc>
              <a:spcBef>
                <a:spcPct val="10000"/>
              </a:spcBef>
            </a:pPr>
            <a:r>
              <a:rPr lang="en-US"/>
              <a:t>When World War I began in 1914, President Woodrow Wilson declared </a:t>
            </a:r>
            <a:br>
              <a:rPr lang="en-US"/>
            </a:br>
            <a:r>
              <a:rPr lang="en-US"/>
              <a:t>U.S. neutrality</a:t>
            </a:r>
          </a:p>
        </p:txBody>
      </p:sp>
      <p:pic>
        <p:nvPicPr>
          <p:cNvPr id="167944" name="Picture 8"/>
          <p:cNvPicPr>
            <a:picLocks noChangeAspect="1" noChangeArrowheads="1"/>
          </p:cNvPicPr>
          <p:nvPr/>
        </p:nvPicPr>
        <p:blipFill>
          <a:blip r:embed="rId3">
            <a:lum contrast="12000"/>
            <a:extLst>
              <a:ext uri="{28A0092B-C50C-407E-A947-70E740481C1C}">
                <a14:useLocalDpi xmlns:a14="http://schemas.microsoft.com/office/drawing/2010/main" val="0"/>
              </a:ext>
            </a:extLst>
          </a:blip>
          <a:srcRect l="3748" t="17778" r="11296" b="3334"/>
          <a:stretch>
            <a:fillRect/>
          </a:stretch>
        </p:blipFill>
        <p:spPr bwMode="auto">
          <a:xfrm>
            <a:off x="4191000" y="1981200"/>
            <a:ext cx="4670425" cy="4876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7945" name="Text Box 9"/>
          <p:cNvSpPr txBox="1">
            <a:spLocks noChangeArrowheads="1"/>
          </p:cNvSpPr>
          <p:nvPr/>
        </p:nvSpPr>
        <p:spPr bwMode="auto">
          <a:xfrm>
            <a:off x="228600" y="2971800"/>
            <a:ext cx="3733800" cy="3027363"/>
          </a:xfrm>
          <a:prstGeom prst="rect">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lnSpc>
                <a:spcPct val="95000"/>
              </a:lnSpc>
              <a:spcBef>
                <a:spcPct val="10000"/>
              </a:spcBef>
              <a:spcAft>
                <a:spcPct val="0"/>
              </a:spcAft>
              <a:buClr>
                <a:srgbClr val="0099CC"/>
              </a:buClr>
              <a:buFont typeface="Arial" charset="0"/>
              <a:buNone/>
            </a:pPr>
            <a:r>
              <a:rPr kumimoji="1" lang="en-US" sz="4000">
                <a:solidFill>
                  <a:srgbClr val="000000"/>
                </a:solidFill>
                <a:latin typeface="Calibri" pitchFamily="34" charset="0"/>
              </a:rPr>
              <a:t>But by 1917,   the USA entered WWI as an  Allied Power… WHY?</a:t>
            </a:r>
            <a:endParaRPr lang="en-US" sz="4000">
              <a:solidFill>
                <a:srgbClr val="000000"/>
              </a:solidFill>
              <a:latin typeface="Calibri" pitchFamily="34" charset="0"/>
            </a:endParaRPr>
          </a:p>
        </p:txBody>
      </p:sp>
    </p:spTree>
    <p:extLst>
      <p:ext uri="{BB962C8B-B14F-4D97-AF65-F5344CB8AC3E}">
        <p14:creationId xmlns:p14="http://schemas.microsoft.com/office/powerpoint/2010/main" val="4054066612"/>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67944"/>
                                        </p:tgtEl>
                                        <p:attrNameLst>
                                          <p:attrName>style.visibility</p:attrName>
                                        </p:attrNameLst>
                                      </p:cBhvr>
                                      <p:to>
                                        <p:strVal val="visible"/>
                                      </p:to>
                                    </p:set>
                                    <p:anim calcmode="lin" valueType="num">
                                      <p:cBhvr>
                                        <p:cTn id="7" dur="500" fill="hold"/>
                                        <p:tgtEl>
                                          <p:spTgt spid="167944"/>
                                        </p:tgtEl>
                                        <p:attrNameLst>
                                          <p:attrName>ppt_w</p:attrName>
                                        </p:attrNameLst>
                                      </p:cBhvr>
                                      <p:tavLst>
                                        <p:tav tm="0">
                                          <p:val>
                                            <p:fltVal val="0"/>
                                          </p:val>
                                        </p:tav>
                                        <p:tav tm="100000">
                                          <p:val>
                                            <p:strVal val="#ppt_w"/>
                                          </p:val>
                                        </p:tav>
                                      </p:tavLst>
                                    </p:anim>
                                    <p:anim calcmode="lin" valueType="num">
                                      <p:cBhvr>
                                        <p:cTn id="8" dur="500" fill="hold"/>
                                        <p:tgtEl>
                                          <p:spTgt spid="167944"/>
                                        </p:tgtEl>
                                        <p:attrNameLst>
                                          <p:attrName>ppt_h</p:attrName>
                                        </p:attrNameLst>
                                      </p:cBhvr>
                                      <p:tavLst>
                                        <p:tav tm="0">
                                          <p:val>
                                            <p:fltVal val="0"/>
                                          </p:val>
                                        </p:tav>
                                        <p:tav tm="100000">
                                          <p:val>
                                            <p:strVal val="#ppt_h"/>
                                          </p:val>
                                        </p:tav>
                                      </p:tavLst>
                                    </p:anim>
                                    <p:animEffect transition="in" filter="fade">
                                      <p:cBhvr>
                                        <p:cTn id="9" dur="500"/>
                                        <p:tgtEl>
                                          <p:spTgt spid="167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1143000" y="0"/>
            <a:ext cx="7772400" cy="838200"/>
          </a:xfrm>
        </p:spPr>
        <p:txBody>
          <a:bodyPr/>
          <a:lstStyle/>
          <a:p>
            <a:r>
              <a:rPr lang="en-US"/>
              <a:t>The Treaty of Versailles, 1919</a:t>
            </a:r>
          </a:p>
        </p:txBody>
      </p:sp>
      <p:sp>
        <p:nvSpPr>
          <p:cNvPr id="336899" name="Rectangle 3"/>
          <p:cNvSpPr>
            <a:spLocks noGrp="1" noChangeArrowheads="1"/>
          </p:cNvSpPr>
          <p:nvPr>
            <p:ph type="body" idx="1"/>
          </p:nvPr>
        </p:nvSpPr>
        <p:spPr>
          <a:xfrm>
            <a:off x="838200" y="762000"/>
            <a:ext cx="8305800" cy="6096000"/>
          </a:xfrm>
        </p:spPr>
        <p:txBody>
          <a:bodyPr/>
          <a:lstStyle/>
          <a:p>
            <a:pPr>
              <a:lnSpc>
                <a:spcPct val="95000"/>
              </a:lnSpc>
            </a:pPr>
            <a:r>
              <a:rPr lang="en-US"/>
              <a:t>On June 28, 1919, the Treaty of Versailles was signed by Germany &amp; officially ended WWI</a:t>
            </a:r>
          </a:p>
        </p:txBody>
      </p:sp>
      <p:pic>
        <p:nvPicPr>
          <p:cNvPr id="336900" name="Picture 4"/>
          <p:cNvPicPr>
            <a:picLocks noChangeAspect="1" noChangeArrowheads="1"/>
          </p:cNvPicPr>
          <p:nvPr/>
        </p:nvPicPr>
        <p:blipFill>
          <a:blip r:embed="rId2">
            <a:extLst>
              <a:ext uri="{28A0092B-C50C-407E-A947-70E740481C1C}">
                <a14:useLocalDpi xmlns:a14="http://schemas.microsoft.com/office/drawing/2010/main" val="0"/>
              </a:ext>
            </a:extLst>
          </a:blip>
          <a:srcRect l="8626" t="26003" r="9377" b="35504"/>
          <a:stretch>
            <a:fillRect/>
          </a:stretch>
        </p:blipFill>
        <p:spPr bwMode="auto">
          <a:xfrm>
            <a:off x="3175" y="2662238"/>
            <a:ext cx="9140825" cy="42005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6901" name="AutoShape 5"/>
          <p:cNvSpPr>
            <a:spLocks noChangeArrowheads="1"/>
          </p:cNvSpPr>
          <p:nvPr/>
        </p:nvSpPr>
        <p:spPr bwMode="auto">
          <a:xfrm>
            <a:off x="76200" y="1905000"/>
            <a:ext cx="8915400" cy="1066800"/>
          </a:xfrm>
          <a:prstGeom prst="wedgeRectCallout">
            <a:avLst>
              <a:gd name="adj1" fmla="val -34134"/>
              <a:gd name="adj2" fmla="val 90773"/>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lnSpc>
                <a:spcPct val="85000"/>
              </a:lnSpc>
              <a:spcBef>
                <a:spcPct val="0"/>
              </a:spcBef>
              <a:spcAft>
                <a:spcPct val="0"/>
              </a:spcAft>
            </a:pPr>
            <a:r>
              <a:rPr lang="en-US" sz="3600">
                <a:solidFill>
                  <a:srgbClr val="000000"/>
                </a:solidFill>
                <a:latin typeface="Calibri" pitchFamily="34" charset="0"/>
              </a:rPr>
              <a:t>But, many U.S. Senators did not like the treaty because of the League of Nations </a:t>
            </a:r>
          </a:p>
        </p:txBody>
      </p:sp>
      <p:sp>
        <p:nvSpPr>
          <p:cNvPr id="336902" name="AutoShape 6"/>
          <p:cNvSpPr>
            <a:spLocks noChangeArrowheads="1"/>
          </p:cNvSpPr>
          <p:nvPr/>
        </p:nvSpPr>
        <p:spPr bwMode="auto">
          <a:xfrm>
            <a:off x="152400" y="228600"/>
            <a:ext cx="8915400" cy="1524000"/>
          </a:xfrm>
          <a:prstGeom prst="wedgeRectCallout">
            <a:avLst>
              <a:gd name="adj1" fmla="val 24500"/>
              <a:gd name="adj2" fmla="val -23227"/>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lnSpc>
                <a:spcPct val="85000"/>
              </a:lnSpc>
              <a:spcBef>
                <a:spcPct val="0"/>
              </a:spcBef>
              <a:spcAft>
                <a:spcPct val="0"/>
              </a:spcAft>
            </a:pPr>
            <a:r>
              <a:rPr lang="en-US" sz="3600">
                <a:solidFill>
                  <a:srgbClr val="000000"/>
                </a:solidFill>
                <a:latin typeface="Calibri" pitchFamily="34" charset="0"/>
              </a:rPr>
              <a:t>But, President Wilson could not sign the treaty because Article I of the Constitution gives the Senate the power to ratify all treaties</a:t>
            </a:r>
          </a:p>
        </p:txBody>
      </p:sp>
    </p:spTree>
    <p:extLst>
      <p:ext uri="{BB962C8B-B14F-4D97-AF65-F5344CB8AC3E}">
        <p14:creationId xmlns:p14="http://schemas.microsoft.com/office/powerpoint/2010/main" val="24991710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36902"/>
                                        </p:tgtEl>
                                        <p:attrNameLst>
                                          <p:attrName>style.visibility</p:attrName>
                                        </p:attrNameLst>
                                      </p:cBhvr>
                                      <p:to>
                                        <p:strVal val="visible"/>
                                      </p:to>
                                    </p:set>
                                    <p:anim calcmode="lin" valueType="num">
                                      <p:cBhvr>
                                        <p:cTn id="7" dur="500" fill="hold"/>
                                        <p:tgtEl>
                                          <p:spTgt spid="336902"/>
                                        </p:tgtEl>
                                        <p:attrNameLst>
                                          <p:attrName>ppt_w</p:attrName>
                                        </p:attrNameLst>
                                      </p:cBhvr>
                                      <p:tavLst>
                                        <p:tav tm="0">
                                          <p:val>
                                            <p:fltVal val="0"/>
                                          </p:val>
                                        </p:tav>
                                        <p:tav tm="100000">
                                          <p:val>
                                            <p:strVal val="#ppt_w"/>
                                          </p:val>
                                        </p:tav>
                                      </p:tavLst>
                                    </p:anim>
                                    <p:anim calcmode="lin" valueType="num">
                                      <p:cBhvr>
                                        <p:cTn id="8" dur="500" fill="hold"/>
                                        <p:tgtEl>
                                          <p:spTgt spid="336902"/>
                                        </p:tgtEl>
                                        <p:attrNameLst>
                                          <p:attrName>ppt_h</p:attrName>
                                        </p:attrNameLst>
                                      </p:cBhvr>
                                      <p:tavLst>
                                        <p:tav tm="0">
                                          <p:val>
                                            <p:fltVal val="0"/>
                                          </p:val>
                                        </p:tav>
                                        <p:tav tm="100000">
                                          <p:val>
                                            <p:strVal val="#ppt_h"/>
                                          </p:val>
                                        </p:tav>
                                      </p:tavLst>
                                    </p:anim>
                                    <p:animEffect transition="in" filter="fade">
                                      <p:cBhvr>
                                        <p:cTn id="9" dur="500"/>
                                        <p:tgtEl>
                                          <p:spTgt spid="336902"/>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36901"/>
                                        </p:tgtEl>
                                        <p:attrNameLst>
                                          <p:attrName>style.visibility</p:attrName>
                                        </p:attrNameLst>
                                      </p:cBhvr>
                                      <p:to>
                                        <p:strVal val="visible"/>
                                      </p:to>
                                    </p:set>
                                    <p:anim calcmode="lin" valueType="num">
                                      <p:cBhvr>
                                        <p:cTn id="13" dur="500" fill="hold"/>
                                        <p:tgtEl>
                                          <p:spTgt spid="336901"/>
                                        </p:tgtEl>
                                        <p:attrNameLst>
                                          <p:attrName>ppt_w</p:attrName>
                                        </p:attrNameLst>
                                      </p:cBhvr>
                                      <p:tavLst>
                                        <p:tav tm="0">
                                          <p:val>
                                            <p:fltVal val="0"/>
                                          </p:val>
                                        </p:tav>
                                        <p:tav tm="100000">
                                          <p:val>
                                            <p:strVal val="#ppt_w"/>
                                          </p:val>
                                        </p:tav>
                                      </p:tavLst>
                                    </p:anim>
                                    <p:anim calcmode="lin" valueType="num">
                                      <p:cBhvr>
                                        <p:cTn id="14" dur="500" fill="hold"/>
                                        <p:tgtEl>
                                          <p:spTgt spid="336901"/>
                                        </p:tgtEl>
                                        <p:attrNameLst>
                                          <p:attrName>ppt_h</p:attrName>
                                        </p:attrNameLst>
                                      </p:cBhvr>
                                      <p:tavLst>
                                        <p:tav tm="0">
                                          <p:val>
                                            <p:fltVal val="0"/>
                                          </p:val>
                                        </p:tav>
                                        <p:tav tm="100000">
                                          <p:val>
                                            <p:strVal val="#ppt_h"/>
                                          </p:val>
                                        </p:tav>
                                      </p:tavLst>
                                    </p:anim>
                                    <p:animEffect transition="in" filter="fade">
                                      <p:cBhvr>
                                        <p:cTn id="15" dur="500"/>
                                        <p:tgtEl>
                                          <p:spTgt spid="336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01" grpId="0" animBg="1"/>
      <p:bldP spid="336902"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304800" y="0"/>
            <a:ext cx="8610600" cy="990600"/>
          </a:xfrm>
        </p:spPr>
        <p:txBody>
          <a:bodyPr/>
          <a:lstStyle/>
          <a:p>
            <a:r>
              <a:rPr lang="en-US"/>
              <a:t>Pre-War Alliance Network</a:t>
            </a:r>
          </a:p>
        </p:txBody>
      </p:sp>
      <p:pic>
        <p:nvPicPr>
          <p:cNvPr id="174084" name="Picture 4" descr="File:WWIchartX.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92175"/>
            <a:ext cx="9144000" cy="596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327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0" y="0"/>
            <a:ext cx="9144000" cy="914400"/>
          </a:xfrm>
        </p:spPr>
        <p:txBody>
          <a:bodyPr/>
          <a:lstStyle/>
          <a:p>
            <a:r>
              <a:rPr lang="en-US" sz="4200">
                <a:solidFill>
                  <a:schemeClr val="tx1"/>
                </a:solidFill>
                <a:latin typeface="Calibri" pitchFamily="34" charset="0"/>
              </a:rPr>
              <a:t>Civil Liberties During WWI: </a:t>
            </a:r>
            <a:r>
              <a:rPr lang="en-US" sz="4200">
                <a:solidFill>
                  <a:srgbClr val="0000CC"/>
                </a:solidFill>
                <a:latin typeface="Calibri" pitchFamily="34" charset="0"/>
              </a:rPr>
              <a:t>Document A</a:t>
            </a:r>
          </a:p>
        </p:txBody>
      </p:sp>
      <p:sp>
        <p:nvSpPr>
          <p:cNvPr id="356355" name="Rectangle 3"/>
          <p:cNvSpPr>
            <a:spLocks noGrp="1" noChangeArrowheads="1"/>
          </p:cNvSpPr>
          <p:nvPr>
            <p:ph type="body" idx="1"/>
          </p:nvPr>
        </p:nvSpPr>
        <p:spPr>
          <a:xfrm>
            <a:off x="0" y="914400"/>
            <a:ext cx="9144000" cy="6019800"/>
          </a:xfrm>
        </p:spPr>
        <p:txBody>
          <a:bodyPr/>
          <a:lstStyle/>
          <a:p>
            <a:pPr>
              <a:lnSpc>
                <a:spcPct val="90000"/>
              </a:lnSpc>
              <a:spcBef>
                <a:spcPct val="30000"/>
              </a:spcBef>
            </a:pPr>
            <a:r>
              <a:rPr lang="en-US" sz="3200">
                <a:latin typeface="Calibri" pitchFamily="34" charset="0"/>
              </a:rPr>
              <a:t>President Wilson warned that WWI would require a redefinition of national loyalty, claiming "millions of [Germans] with native sympathies live amongst us.“</a:t>
            </a:r>
          </a:p>
          <a:p>
            <a:pPr>
              <a:lnSpc>
                <a:spcPct val="90000"/>
              </a:lnSpc>
              <a:spcBef>
                <a:spcPct val="30000"/>
              </a:spcBef>
            </a:pPr>
            <a:r>
              <a:rPr lang="en-US" sz="3200">
                <a:latin typeface="Calibri" pitchFamily="34" charset="0"/>
              </a:rPr>
              <a:t>Congress passed the </a:t>
            </a:r>
            <a:r>
              <a:rPr lang="en-US" sz="3200" b="1" u="sng">
                <a:latin typeface="Calibri" pitchFamily="34" charset="0"/>
              </a:rPr>
              <a:t>Espionage and Sedition Acts</a:t>
            </a:r>
          </a:p>
          <a:p>
            <a:pPr lvl="1">
              <a:lnSpc>
                <a:spcPct val="90000"/>
              </a:lnSpc>
              <a:spcBef>
                <a:spcPct val="30000"/>
              </a:spcBef>
            </a:pPr>
            <a:r>
              <a:rPr lang="en-US" sz="3200">
                <a:latin typeface="Calibri" pitchFamily="34" charset="0"/>
              </a:rPr>
              <a:t>Under these laws,</a:t>
            </a:r>
            <a:r>
              <a:rPr lang="en-US" sz="3200" b="1">
                <a:latin typeface="Calibri" pitchFamily="34" charset="0"/>
              </a:rPr>
              <a:t> </a:t>
            </a:r>
            <a:r>
              <a:rPr lang="en-US" sz="3200">
                <a:latin typeface="Calibri" pitchFamily="34" charset="0"/>
              </a:rPr>
              <a:t>a person could be fined up to $10,000 and jailed up to 20 years for interfering with or saying anything disloyal about the war effort. These laws clearly violated the First Amendment, guaranteeing freedom of speech.</a:t>
            </a:r>
          </a:p>
          <a:p>
            <a:pPr lvl="1">
              <a:lnSpc>
                <a:spcPct val="90000"/>
              </a:lnSpc>
              <a:spcBef>
                <a:spcPct val="30000"/>
              </a:spcBef>
            </a:pPr>
            <a:r>
              <a:rPr lang="en-US" sz="3200">
                <a:latin typeface="Calibri" pitchFamily="34" charset="0"/>
              </a:rPr>
              <a:t>Over 2,000 people were prosecuted, including newspaper editors, Socialists, anarchists, union leaders, &amp; citizens who protested the draft </a:t>
            </a:r>
          </a:p>
        </p:txBody>
      </p:sp>
    </p:spTree>
    <p:extLst>
      <p:ext uri="{BB962C8B-B14F-4D97-AF65-F5344CB8AC3E}">
        <p14:creationId xmlns:p14="http://schemas.microsoft.com/office/powerpoint/2010/main" val="5107666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Workers</a:t>
            </a:r>
            <a:endParaRPr lang="en-US" dirty="0"/>
          </a:p>
        </p:txBody>
      </p:sp>
      <p:sp>
        <p:nvSpPr>
          <p:cNvPr id="3" name="Content Placeholder 2"/>
          <p:cNvSpPr>
            <a:spLocks noGrp="1"/>
          </p:cNvSpPr>
          <p:nvPr>
            <p:ph idx="1"/>
          </p:nvPr>
        </p:nvSpPr>
        <p:spPr/>
        <p:txBody>
          <a:bodyPr/>
          <a:lstStyle/>
          <a:p>
            <a:pPr marL="0" lvl="0" indent="0" eaLnBrk="1" hangingPunct="1">
              <a:spcBef>
                <a:spcPct val="30000"/>
              </a:spcBef>
              <a:buClrTx/>
              <a:buNone/>
            </a:pPr>
            <a:r>
              <a:rPr kumimoji="0" lang="en-US" sz="2400" kern="1200" dirty="0">
                <a:solidFill>
                  <a:srgbClr val="000000"/>
                </a:solidFill>
                <a:latin typeface="Arial" charset="0"/>
              </a:rPr>
              <a:t>The Espionage and Sedition Acts targeted socialists and labor leaders. Eugene V. Debs was handed a ten-year prison sentence for speaking out against the war and the draft. The anarchist Emma Goldman received a two-year prison sentence and a $10,000 fine for organizing the No Conscription League. When she left jail, the authorities deported her to Russia. “Big Bill” Haywood and other leaders of the Industrial Workers of the World (IWW) were accused of sabotaging the war effort because they urged workers to strike for better conditions and higher pay. Haywood was sentenced to a long prison term. (He later skipped bail and fled to Russia.) Under such federal pressure, the IWW faded away </a:t>
            </a:r>
          </a:p>
          <a:p>
            <a:endParaRPr lang="en-US" dirty="0"/>
          </a:p>
        </p:txBody>
      </p:sp>
    </p:spTree>
    <p:extLst>
      <p:ext uri="{BB962C8B-B14F-4D97-AF65-F5344CB8AC3E}">
        <p14:creationId xmlns:p14="http://schemas.microsoft.com/office/powerpoint/2010/main" val="4083031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1143000" y="0"/>
            <a:ext cx="7772400" cy="914400"/>
          </a:xfrm>
        </p:spPr>
        <p:txBody>
          <a:bodyPr/>
          <a:lstStyle/>
          <a:p>
            <a:r>
              <a:rPr lang="en-US"/>
              <a:t>Sacco &amp; Vanzetti</a:t>
            </a:r>
          </a:p>
        </p:txBody>
      </p:sp>
      <p:sp>
        <p:nvSpPr>
          <p:cNvPr id="243715" name="Rectangle 3"/>
          <p:cNvSpPr>
            <a:spLocks noGrp="1" noChangeArrowheads="1"/>
          </p:cNvSpPr>
          <p:nvPr>
            <p:ph type="body" idx="1"/>
          </p:nvPr>
        </p:nvSpPr>
        <p:spPr>
          <a:xfrm>
            <a:off x="762000" y="838200"/>
            <a:ext cx="8382000" cy="6019800"/>
          </a:xfrm>
        </p:spPr>
        <p:txBody>
          <a:bodyPr/>
          <a:lstStyle/>
          <a:p>
            <a:pPr>
              <a:lnSpc>
                <a:spcPct val="95000"/>
              </a:lnSpc>
              <a:spcBef>
                <a:spcPct val="15000"/>
              </a:spcBef>
            </a:pPr>
            <a:r>
              <a:rPr lang="en-US" sz="3900"/>
              <a:t>During</a:t>
            </a:r>
            <a:r>
              <a:rPr lang="en-US" sz="3500"/>
              <a:t> </a:t>
            </a:r>
            <a:r>
              <a:rPr lang="en-US" sz="3900"/>
              <a:t>the</a:t>
            </a:r>
            <a:r>
              <a:rPr lang="en-US" sz="3500"/>
              <a:t> </a:t>
            </a:r>
            <a:r>
              <a:rPr lang="en-US" sz="3900"/>
              <a:t>Red</a:t>
            </a:r>
            <a:r>
              <a:rPr lang="en-US" sz="3500"/>
              <a:t> </a:t>
            </a:r>
            <a:r>
              <a:rPr lang="en-US" sz="3900"/>
              <a:t>Scare, suspected immigrants were under attack:</a:t>
            </a:r>
          </a:p>
          <a:p>
            <a:pPr lvl="1">
              <a:lnSpc>
                <a:spcPct val="95000"/>
              </a:lnSpc>
              <a:spcBef>
                <a:spcPct val="15000"/>
              </a:spcBef>
            </a:pPr>
            <a:r>
              <a:rPr lang="en-US" sz="3900"/>
              <a:t>In 1920, two Italian immigrants named Sacco &amp; Vanzetti were arrested &amp; charged with murder</a:t>
            </a:r>
          </a:p>
          <a:p>
            <a:pPr lvl="1">
              <a:lnSpc>
                <a:spcPct val="95000"/>
              </a:lnSpc>
              <a:spcBef>
                <a:spcPct val="15000"/>
              </a:spcBef>
            </a:pPr>
            <a:r>
              <a:rPr lang="en-US" sz="3900"/>
              <a:t>Sacco</a:t>
            </a:r>
            <a:r>
              <a:rPr lang="en-US" sz="3000"/>
              <a:t> </a:t>
            </a:r>
            <a:r>
              <a:rPr lang="en-US" sz="3900"/>
              <a:t>&amp;</a:t>
            </a:r>
            <a:r>
              <a:rPr lang="en-US" sz="3000"/>
              <a:t> </a:t>
            </a:r>
            <a:r>
              <a:rPr lang="en-US" sz="3900"/>
              <a:t>Vanzetti</a:t>
            </a:r>
            <a:r>
              <a:rPr lang="en-US" sz="3000"/>
              <a:t> </a:t>
            </a:r>
            <a:r>
              <a:rPr lang="en-US" sz="3900"/>
              <a:t>were</a:t>
            </a:r>
            <a:r>
              <a:rPr lang="en-US" sz="3000"/>
              <a:t> </a:t>
            </a:r>
            <a:r>
              <a:rPr lang="en-US" sz="3900"/>
              <a:t>anarchists (believed in no gov’t) but claimed to be innocent of the crime</a:t>
            </a:r>
          </a:p>
          <a:p>
            <a:pPr lvl="1">
              <a:lnSpc>
                <a:spcPct val="95000"/>
              </a:lnSpc>
              <a:spcBef>
                <a:spcPct val="15000"/>
              </a:spcBef>
            </a:pPr>
            <a:r>
              <a:rPr lang="en-US" sz="3900"/>
              <a:t>With</a:t>
            </a:r>
            <a:r>
              <a:rPr lang="en-US" sz="3000"/>
              <a:t> </a:t>
            </a:r>
            <a:r>
              <a:rPr lang="en-US" sz="3900"/>
              <a:t>only</a:t>
            </a:r>
            <a:r>
              <a:rPr lang="en-US" sz="3000"/>
              <a:t> </a:t>
            </a:r>
            <a:r>
              <a:rPr lang="en-US" sz="3900"/>
              <a:t>circumstantial</a:t>
            </a:r>
            <a:r>
              <a:rPr lang="en-US" sz="3000"/>
              <a:t> </a:t>
            </a:r>
            <a:r>
              <a:rPr lang="en-US" sz="3900"/>
              <a:t>evidence, they were found guilty &amp; executed</a:t>
            </a:r>
          </a:p>
        </p:txBody>
      </p:sp>
    </p:spTree>
    <p:extLst>
      <p:ext uri="{BB962C8B-B14F-4D97-AF65-F5344CB8AC3E}">
        <p14:creationId xmlns:p14="http://schemas.microsoft.com/office/powerpoint/2010/main" val="561993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1143000" y="0"/>
            <a:ext cx="7772400" cy="990600"/>
          </a:xfrm>
        </p:spPr>
        <p:txBody>
          <a:bodyPr/>
          <a:lstStyle/>
          <a:p>
            <a:r>
              <a:rPr lang="en-US"/>
              <a:t>Immigration Restrictions</a:t>
            </a:r>
          </a:p>
        </p:txBody>
      </p:sp>
      <p:sp>
        <p:nvSpPr>
          <p:cNvPr id="245763" name="Rectangle 3"/>
          <p:cNvSpPr>
            <a:spLocks noGrp="1" noChangeArrowheads="1"/>
          </p:cNvSpPr>
          <p:nvPr>
            <p:ph type="body" idx="1"/>
          </p:nvPr>
        </p:nvSpPr>
        <p:spPr>
          <a:xfrm>
            <a:off x="914400" y="990600"/>
            <a:ext cx="8229600" cy="5867400"/>
          </a:xfrm>
        </p:spPr>
        <p:txBody>
          <a:bodyPr/>
          <a:lstStyle/>
          <a:p>
            <a:r>
              <a:rPr lang="en-US"/>
              <a:t>In 1921 &amp; 1924, the gov’t passed new laws restricting immigration:</a:t>
            </a:r>
          </a:p>
          <a:p>
            <a:pPr lvl="1"/>
            <a:r>
              <a:rPr lang="en-US"/>
              <a:t>These laws created quotas that placed a maximum number on how many immigrants could enter the United States</a:t>
            </a:r>
          </a:p>
          <a:p>
            <a:pPr lvl="1"/>
            <a:r>
              <a:rPr lang="en-US"/>
              <a:t>The laws discriminated against Southern &amp; Eastern European immigrants &amp; Asian immigrants</a:t>
            </a:r>
          </a:p>
        </p:txBody>
      </p:sp>
    </p:spTree>
    <p:extLst>
      <p:ext uri="{BB962C8B-B14F-4D97-AF65-F5344CB8AC3E}">
        <p14:creationId xmlns:p14="http://schemas.microsoft.com/office/powerpoint/2010/main" val="28987289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Palmer Raids</a:t>
            </a:r>
            <a:endParaRPr lang="en-US" dirty="0"/>
          </a:p>
        </p:txBody>
      </p:sp>
      <p:sp>
        <p:nvSpPr>
          <p:cNvPr id="3" name="Content Placeholder 2"/>
          <p:cNvSpPr>
            <a:spLocks noGrp="1"/>
          </p:cNvSpPr>
          <p:nvPr>
            <p:ph idx="1"/>
          </p:nvPr>
        </p:nvSpPr>
        <p:spPr/>
        <p:txBody>
          <a:bodyPr/>
          <a:lstStyle/>
          <a:p>
            <a:r>
              <a:rPr lang="en-US" sz="2400" dirty="0"/>
              <a:t>The </a:t>
            </a:r>
            <a:r>
              <a:rPr lang="en-US" sz="2400" b="1" dirty="0"/>
              <a:t>Palmer Raids</a:t>
            </a:r>
            <a:r>
              <a:rPr lang="en-US" sz="2400" dirty="0"/>
              <a:t> were attempts by the </a:t>
            </a:r>
            <a:r>
              <a:rPr lang="en-US" sz="2400" dirty="0">
                <a:hlinkClick r:id="rId2" tooltip="United States Department of Justice"/>
              </a:rPr>
              <a:t>United States Department of Justice</a:t>
            </a:r>
            <a:r>
              <a:rPr lang="en-US" sz="2400" dirty="0"/>
              <a:t> to arrest and deport radical </a:t>
            </a:r>
            <a:r>
              <a:rPr lang="en-US" sz="2400" dirty="0">
                <a:hlinkClick r:id="rId3" tooltip="Leftist"/>
              </a:rPr>
              <a:t>leftists</a:t>
            </a:r>
            <a:r>
              <a:rPr lang="en-US" sz="2400" dirty="0"/>
              <a:t>, especially </a:t>
            </a:r>
            <a:r>
              <a:rPr lang="en-US" sz="2400" dirty="0">
                <a:hlinkClick r:id="rId4" tooltip="Anarchists"/>
              </a:rPr>
              <a:t>anarchists</a:t>
            </a:r>
            <a:r>
              <a:rPr lang="en-US" sz="2400" dirty="0"/>
              <a:t>, from the </a:t>
            </a:r>
            <a:r>
              <a:rPr lang="en-US" sz="2400" dirty="0">
                <a:hlinkClick r:id="rId5" tooltip="United States"/>
              </a:rPr>
              <a:t>United States</a:t>
            </a:r>
            <a:r>
              <a:rPr lang="en-US" sz="2400" dirty="0"/>
              <a:t>. The raids and arrests occurred in November 1919 and January 1920 under the leadership of Attorney General </a:t>
            </a:r>
            <a:r>
              <a:rPr lang="en-US" sz="2400" dirty="0">
                <a:hlinkClick r:id="rId6" tooltip="Alexander Mitchell Palmer"/>
              </a:rPr>
              <a:t>A. Mitchell Palmer</a:t>
            </a:r>
            <a:r>
              <a:rPr lang="en-US" sz="2400" dirty="0"/>
              <a:t>. Though more than 500 foreign citizens were deported, including a number of prominent leftist leaders, Palmer's efforts were largely frustrated by officials at the </a:t>
            </a:r>
            <a:r>
              <a:rPr lang="en-US" sz="2400" u="sng" dirty="0">
                <a:hlinkClick r:id="rId7" tooltip="United States Department of Labor"/>
              </a:rPr>
              <a:t>U.S. Department of Labor</a:t>
            </a:r>
            <a:r>
              <a:rPr lang="en-US" sz="2400" dirty="0"/>
              <a:t> who had responsibility for deportations and who objected to Palmer's methods. The Palmer Raids occurred in the larger context of the </a:t>
            </a:r>
            <a:r>
              <a:rPr lang="en-US" sz="2400" dirty="0">
                <a:hlinkClick r:id="rId8" tooltip="First Red Scare"/>
              </a:rPr>
              <a:t>Red Scare</a:t>
            </a:r>
            <a:r>
              <a:rPr lang="en-US" sz="2400" dirty="0"/>
              <a:t>, the term given to fear of and reaction against political radicals in the U.S. in the years immediately </a:t>
            </a:r>
            <a:r>
              <a:rPr lang="en-US" sz="2400" dirty="0" err="1"/>
              <a:t>following</a:t>
            </a:r>
            <a:r>
              <a:rPr lang="en-US" sz="2400" dirty="0" err="1">
                <a:hlinkClick r:id="rId9" tooltip="World War I"/>
              </a:rPr>
              <a:t>World</a:t>
            </a:r>
            <a:r>
              <a:rPr lang="en-US" sz="2400" dirty="0">
                <a:hlinkClick r:id="rId9" tooltip="World War I"/>
              </a:rPr>
              <a:t> War I</a:t>
            </a:r>
            <a:r>
              <a:rPr lang="en-US" sz="2400" dirty="0"/>
              <a:t>.</a:t>
            </a:r>
          </a:p>
        </p:txBody>
      </p:sp>
    </p:spTree>
    <p:extLst>
      <p:ext uri="{BB962C8B-B14F-4D97-AF65-F5344CB8AC3E}">
        <p14:creationId xmlns:p14="http://schemas.microsoft.com/office/powerpoint/2010/main" val="1012173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Teapot Dome Scandal</a:t>
            </a:r>
            <a:endParaRPr lang="en-US" dirty="0"/>
          </a:p>
        </p:txBody>
      </p:sp>
      <p:sp>
        <p:nvSpPr>
          <p:cNvPr id="3" name="Content Placeholder 2"/>
          <p:cNvSpPr>
            <a:spLocks noGrp="1"/>
          </p:cNvSpPr>
          <p:nvPr>
            <p:ph idx="1"/>
          </p:nvPr>
        </p:nvSpPr>
        <p:spPr/>
        <p:txBody>
          <a:bodyPr/>
          <a:lstStyle/>
          <a:p>
            <a:r>
              <a:rPr lang="en-US" sz="2800" dirty="0">
                <a:solidFill>
                  <a:srgbClr val="000000"/>
                </a:solidFill>
              </a:rPr>
              <a:t>The Teapot-dome Scandal was a bribery incident that took place in the United States from 1920–1923, during the administration </a:t>
            </a:r>
            <a:r>
              <a:rPr lang="en-US" sz="2800" dirty="0" err="1">
                <a:solidFill>
                  <a:srgbClr val="000000"/>
                </a:solidFill>
              </a:rPr>
              <a:t>of</a:t>
            </a:r>
            <a:r>
              <a:rPr lang="en-US" sz="2800" u="sng" dirty="0" err="1">
                <a:solidFill>
                  <a:srgbClr val="0B0080"/>
                </a:solidFill>
                <a:hlinkClick r:id="rId2" tooltip="President of the United States"/>
              </a:rPr>
              <a:t>President</a:t>
            </a:r>
            <a:r>
              <a:rPr lang="en-US" sz="2800" dirty="0">
                <a:solidFill>
                  <a:srgbClr val="000000"/>
                </a:solidFill>
              </a:rPr>
              <a:t> </a:t>
            </a:r>
            <a:r>
              <a:rPr lang="en-US" sz="2800" dirty="0">
                <a:solidFill>
                  <a:srgbClr val="0B0080"/>
                </a:solidFill>
                <a:hlinkClick r:id="rId3" tooltip="Warren G. Harding"/>
              </a:rPr>
              <a:t>Warren G. Harding</a:t>
            </a:r>
            <a:r>
              <a:rPr lang="en-US" sz="2800" dirty="0">
                <a:solidFill>
                  <a:srgbClr val="000000"/>
                </a:solidFill>
              </a:rPr>
              <a:t>. </a:t>
            </a:r>
            <a:r>
              <a:rPr lang="en-US" sz="2800" dirty="0">
                <a:solidFill>
                  <a:srgbClr val="0B0080"/>
                </a:solidFill>
                <a:hlinkClick r:id="rId4" tooltip="United States Secretary of the Interior"/>
              </a:rPr>
              <a:t>Secretary of the Interior</a:t>
            </a:r>
            <a:r>
              <a:rPr lang="en-US" sz="2800" dirty="0">
                <a:solidFill>
                  <a:srgbClr val="000000"/>
                </a:solidFill>
              </a:rPr>
              <a:t> </a:t>
            </a:r>
            <a:r>
              <a:rPr lang="en-US" sz="2800" dirty="0">
                <a:solidFill>
                  <a:srgbClr val="0B0080"/>
                </a:solidFill>
                <a:hlinkClick r:id="rId5" tooltip="Albert B. Fall"/>
              </a:rPr>
              <a:t>Albert </a:t>
            </a:r>
            <a:r>
              <a:rPr lang="en-US" sz="2800" dirty="0" err="1" smtClean="0">
                <a:solidFill>
                  <a:srgbClr val="0B0080"/>
                </a:solidFill>
                <a:hlinkClick r:id="rId5" tooltip="Albert B. Fall"/>
              </a:rPr>
              <a:t>B.Fall</a:t>
            </a:r>
            <a:r>
              <a:rPr lang="en-US" sz="2800" dirty="0">
                <a:solidFill>
                  <a:srgbClr val="0B0080"/>
                </a:solidFill>
              </a:rPr>
              <a:t> </a:t>
            </a:r>
            <a:r>
              <a:rPr lang="en-US" sz="2800" dirty="0" smtClean="0">
                <a:solidFill>
                  <a:srgbClr val="000000"/>
                </a:solidFill>
              </a:rPr>
              <a:t>leased</a:t>
            </a:r>
            <a:r>
              <a:rPr lang="en-US" sz="2800" dirty="0">
                <a:solidFill>
                  <a:srgbClr val="000000"/>
                </a:solidFill>
              </a:rPr>
              <a:t> </a:t>
            </a:r>
            <a:r>
              <a:rPr lang="en-US" sz="2800" dirty="0">
                <a:solidFill>
                  <a:srgbClr val="0B0080"/>
                </a:solidFill>
                <a:hlinkClick r:id="rId6" tooltip="United States Navy"/>
              </a:rPr>
              <a:t>Navy</a:t>
            </a:r>
            <a:r>
              <a:rPr lang="en-US" sz="2800" dirty="0">
                <a:solidFill>
                  <a:srgbClr val="000000"/>
                </a:solidFill>
              </a:rPr>
              <a:t> </a:t>
            </a:r>
            <a:r>
              <a:rPr lang="en-US" sz="2800" dirty="0">
                <a:solidFill>
                  <a:srgbClr val="0B0080"/>
                </a:solidFill>
                <a:hlinkClick r:id="rId7" tooltip="Petroleum"/>
              </a:rPr>
              <a:t>petroleum</a:t>
            </a:r>
            <a:r>
              <a:rPr lang="en-US" sz="2800" dirty="0">
                <a:solidFill>
                  <a:srgbClr val="000000"/>
                </a:solidFill>
              </a:rPr>
              <a:t> reserves at </a:t>
            </a:r>
            <a:r>
              <a:rPr lang="en-US" sz="2800" dirty="0">
                <a:solidFill>
                  <a:srgbClr val="0B0080"/>
                </a:solidFill>
                <a:hlinkClick r:id="rId8" tooltip="Teapot Rock"/>
              </a:rPr>
              <a:t>Teapot Dome</a:t>
            </a:r>
            <a:r>
              <a:rPr lang="en-US" sz="2800" dirty="0">
                <a:solidFill>
                  <a:srgbClr val="000000"/>
                </a:solidFill>
              </a:rPr>
              <a:t> and two other locations to private oil companies at low rates without competitive bidding. In 1922 and 1923, the leases became the subject of a sensational investigation by </a:t>
            </a:r>
            <a:r>
              <a:rPr lang="en-US" sz="2800" dirty="0">
                <a:solidFill>
                  <a:srgbClr val="0B0080"/>
                </a:solidFill>
                <a:hlinkClick r:id="rId9" tooltip="United States Senator"/>
              </a:rPr>
              <a:t>Senator</a:t>
            </a:r>
            <a:r>
              <a:rPr lang="en-US" sz="2800" dirty="0">
                <a:solidFill>
                  <a:srgbClr val="000000"/>
                </a:solidFill>
              </a:rPr>
              <a:t> </a:t>
            </a:r>
            <a:r>
              <a:rPr lang="en-US" sz="2800" dirty="0">
                <a:solidFill>
                  <a:srgbClr val="0B0080"/>
                </a:solidFill>
                <a:hlinkClick r:id="rId10" tooltip="Thomas J. Walsh"/>
              </a:rPr>
              <a:t>Thomas J. Walsh</a:t>
            </a:r>
            <a:r>
              <a:rPr lang="en-US" sz="2800" dirty="0">
                <a:solidFill>
                  <a:srgbClr val="000000"/>
                </a:solidFill>
              </a:rPr>
              <a:t>. Fall was later convicted of accepting bribes from the oil companies.</a:t>
            </a:r>
            <a:endParaRPr lang="en-US" sz="2800" dirty="0"/>
          </a:p>
        </p:txBody>
      </p:sp>
    </p:spTree>
    <p:extLst>
      <p:ext uri="{BB962C8B-B14F-4D97-AF65-F5344CB8AC3E}">
        <p14:creationId xmlns:p14="http://schemas.microsoft.com/office/powerpoint/2010/main" val="777280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washington_bt-lc"/>
          <p:cNvPicPr>
            <a:picLocks noChangeAspect="1" noChangeArrowheads="1"/>
          </p:cNvPicPr>
          <p:nvPr/>
        </p:nvPicPr>
        <p:blipFill>
          <a:blip r:embed="rId2">
            <a:lum bright="18000" contrast="6000"/>
            <a:extLst>
              <a:ext uri="{28A0092B-C50C-407E-A947-70E740481C1C}">
                <a14:useLocalDpi xmlns:a14="http://schemas.microsoft.com/office/drawing/2010/main" val="0"/>
              </a:ext>
            </a:extLst>
          </a:blip>
          <a:srcRect/>
          <a:stretch>
            <a:fillRect/>
          </a:stretch>
        </p:blipFill>
        <p:spPr bwMode="auto">
          <a:xfrm>
            <a:off x="152400" y="228600"/>
            <a:ext cx="4953000" cy="6477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AutoShape 5"/>
          <p:cNvSpPr>
            <a:spLocks noChangeArrowheads="1"/>
          </p:cNvSpPr>
          <p:nvPr/>
        </p:nvSpPr>
        <p:spPr bwMode="auto">
          <a:xfrm>
            <a:off x="4502727" y="1524000"/>
            <a:ext cx="4572000" cy="2209801"/>
          </a:xfrm>
          <a:prstGeom prst="wedgeRectCallout">
            <a:avLst>
              <a:gd name="adj1" fmla="val -6519"/>
              <a:gd name="adj2" fmla="val 48421"/>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lnSpc>
                <a:spcPct val="85000"/>
              </a:lnSpc>
              <a:spcBef>
                <a:spcPct val="0"/>
              </a:spcBef>
              <a:spcAft>
                <a:spcPct val="0"/>
              </a:spcAft>
            </a:pPr>
            <a:r>
              <a:rPr lang="en-US" sz="3200" dirty="0" smtClean="0">
                <a:solidFill>
                  <a:srgbClr val="000000"/>
                </a:solidFill>
                <a:latin typeface="Calibri" pitchFamily="34" charset="0"/>
              </a:rPr>
              <a:t>Booker T. Washington was a Black leader who was a Harvard graduate and President of the Tuskegee Institute (a college) </a:t>
            </a:r>
            <a:endParaRPr lang="en-US" sz="3200" dirty="0">
              <a:solidFill>
                <a:srgbClr val="000000"/>
              </a:solidFill>
              <a:latin typeface="Calibri" pitchFamily="34" charset="0"/>
            </a:endParaRPr>
          </a:p>
        </p:txBody>
      </p:sp>
      <p:sp>
        <p:nvSpPr>
          <p:cNvPr id="4" name="AutoShape 5"/>
          <p:cNvSpPr>
            <a:spLocks noChangeArrowheads="1"/>
          </p:cNvSpPr>
          <p:nvPr/>
        </p:nvSpPr>
        <p:spPr bwMode="auto">
          <a:xfrm>
            <a:off x="4502727" y="3886200"/>
            <a:ext cx="4572000" cy="2209801"/>
          </a:xfrm>
          <a:prstGeom prst="wedgeRectCallout">
            <a:avLst>
              <a:gd name="adj1" fmla="val -6519"/>
              <a:gd name="adj2" fmla="val 48421"/>
            </a:avLst>
          </a:prstGeom>
          <a:solidFill>
            <a:schemeClr val="accent1">
              <a:lumMod val="60000"/>
              <a:lumOff val="40000"/>
            </a:schemeClr>
          </a:solidFill>
          <a:ln w="38100">
            <a:solidFill>
              <a:schemeClr val="tx1"/>
            </a:solidFill>
            <a:miter lim="800000"/>
            <a:headEnd/>
            <a:tailEnd/>
          </a:ln>
          <a:effectLst/>
          <a:extLst/>
        </p:spPr>
        <p:txBody>
          <a:bodyPr/>
          <a:lstStyle/>
          <a:p>
            <a:pPr algn="ctr" eaLnBrk="0" fontAlgn="base" hangingPunct="0">
              <a:lnSpc>
                <a:spcPct val="85000"/>
              </a:lnSpc>
              <a:spcBef>
                <a:spcPct val="0"/>
              </a:spcBef>
              <a:spcAft>
                <a:spcPct val="0"/>
              </a:spcAft>
            </a:pPr>
            <a:r>
              <a:rPr lang="en-US" sz="3200" dirty="0" smtClean="0">
                <a:solidFill>
                  <a:srgbClr val="000000"/>
                </a:solidFill>
                <a:latin typeface="Calibri" pitchFamily="34" charset="0"/>
              </a:rPr>
              <a:t>Booker T. Washington believed that education was the key to African-Americans becoming social equals to Whites</a:t>
            </a:r>
            <a:endParaRPr lang="en-US" sz="3200" dirty="0">
              <a:solidFill>
                <a:srgbClr val="000000"/>
              </a:solidFill>
              <a:latin typeface="Calibri" pitchFamily="34" charset="0"/>
            </a:endParaRPr>
          </a:p>
        </p:txBody>
      </p:sp>
    </p:spTree>
    <p:extLst>
      <p:ext uri="{BB962C8B-B14F-4D97-AF65-F5344CB8AC3E}">
        <p14:creationId xmlns:p14="http://schemas.microsoft.com/office/powerpoint/2010/main" val="384953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Kellogg-Briand Pact</a:t>
            </a:r>
            <a:endParaRPr lang="en-US" dirty="0"/>
          </a:p>
        </p:txBody>
      </p:sp>
      <p:sp>
        <p:nvSpPr>
          <p:cNvPr id="3" name="Content Placeholder 2"/>
          <p:cNvSpPr>
            <a:spLocks noGrp="1"/>
          </p:cNvSpPr>
          <p:nvPr>
            <p:ph idx="1"/>
          </p:nvPr>
        </p:nvSpPr>
        <p:spPr/>
        <p:txBody>
          <a:bodyPr/>
          <a:lstStyle/>
          <a:p>
            <a:r>
              <a:rPr lang="en-US" sz="3600" b="0" i="0" dirty="0" smtClean="0">
                <a:solidFill>
                  <a:srgbClr val="404040"/>
                </a:solidFill>
                <a:effectLst/>
                <a:latin typeface="verdana"/>
              </a:rPr>
              <a:t>The </a:t>
            </a:r>
            <a:r>
              <a:rPr lang="en-US" sz="3600" dirty="0" smtClean="0">
                <a:solidFill>
                  <a:srgbClr val="404040"/>
                </a:solidFill>
                <a:latin typeface="verdana"/>
              </a:rPr>
              <a:t>K</a:t>
            </a:r>
            <a:r>
              <a:rPr lang="en-US" sz="3600" b="0" i="0" dirty="0" smtClean="0">
                <a:solidFill>
                  <a:srgbClr val="404040"/>
                </a:solidFill>
                <a:effectLst/>
                <a:latin typeface="verdana"/>
              </a:rPr>
              <a:t>ellogg-</a:t>
            </a:r>
            <a:r>
              <a:rPr lang="en-US" sz="3600" dirty="0">
                <a:solidFill>
                  <a:srgbClr val="404040"/>
                </a:solidFill>
                <a:latin typeface="verdana"/>
              </a:rPr>
              <a:t>B</a:t>
            </a:r>
            <a:r>
              <a:rPr lang="en-US" sz="3600" b="0" i="0" dirty="0" smtClean="0">
                <a:solidFill>
                  <a:srgbClr val="404040"/>
                </a:solidFill>
                <a:effectLst/>
                <a:latin typeface="verdana"/>
              </a:rPr>
              <a:t>riand </a:t>
            </a:r>
            <a:r>
              <a:rPr lang="en-US" sz="3600" dirty="0" smtClean="0">
                <a:solidFill>
                  <a:srgbClr val="404040"/>
                </a:solidFill>
                <a:latin typeface="verdana"/>
              </a:rPr>
              <a:t>Pa</a:t>
            </a:r>
            <a:r>
              <a:rPr lang="en-US" sz="3600" b="0" i="0" dirty="0" smtClean="0">
                <a:solidFill>
                  <a:srgbClr val="404040"/>
                </a:solidFill>
                <a:effectLst/>
                <a:latin typeface="verdana"/>
              </a:rPr>
              <a:t>ct failed because it did not include any enforcement mechanism. It failed to halt aggression in the 1930s-by Japan in Manchuria (1931) and by Italy in Ethiopia (1935)-and was thus discredited by the time World War II broke out.  It was not strong enough</a:t>
            </a:r>
            <a:endParaRPr lang="en-US" sz="3600" dirty="0"/>
          </a:p>
        </p:txBody>
      </p:sp>
    </p:spTree>
    <p:extLst>
      <p:ext uri="{BB962C8B-B14F-4D97-AF65-F5344CB8AC3E}">
        <p14:creationId xmlns:p14="http://schemas.microsoft.com/office/powerpoint/2010/main" val="1275232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1143000" y="0"/>
            <a:ext cx="7772400" cy="762000"/>
          </a:xfrm>
        </p:spPr>
        <p:txBody>
          <a:bodyPr/>
          <a:lstStyle/>
          <a:p>
            <a:r>
              <a:rPr lang="en-US"/>
              <a:t>Prohibition</a:t>
            </a:r>
          </a:p>
        </p:txBody>
      </p:sp>
      <p:sp>
        <p:nvSpPr>
          <p:cNvPr id="220163" name="Rectangle 3"/>
          <p:cNvSpPr>
            <a:spLocks noGrp="1" noChangeArrowheads="1"/>
          </p:cNvSpPr>
          <p:nvPr>
            <p:ph type="body" idx="1"/>
          </p:nvPr>
        </p:nvSpPr>
        <p:spPr>
          <a:xfrm>
            <a:off x="914400" y="685800"/>
            <a:ext cx="8229600" cy="6172200"/>
          </a:xfrm>
        </p:spPr>
        <p:txBody>
          <a:bodyPr/>
          <a:lstStyle/>
          <a:p>
            <a:pPr>
              <a:lnSpc>
                <a:spcPct val="90000"/>
              </a:lnSpc>
              <a:spcBef>
                <a:spcPct val="10000"/>
              </a:spcBef>
            </a:pPr>
            <a:r>
              <a:rPr lang="en-US" sz="3900"/>
              <a:t>But, many urban Americans resisted prohibition:</a:t>
            </a:r>
          </a:p>
          <a:p>
            <a:pPr lvl="1">
              <a:lnSpc>
                <a:spcPct val="90000"/>
              </a:lnSpc>
              <a:spcBef>
                <a:spcPct val="10000"/>
              </a:spcBef>
            </a:pPr>
            <a:r>
              <a:rPr lang="en-US" sz="3900"/>
              <a:t>Most immigrants considered drinking part of socializing</a:t>
            </a:r>
          </a:p>
          <a:p>
            <a:pPr lvl="1">
              <a:lnSpc>
                <a:spcPct val="90000"/>
              </a:lnSpc>
              <a:spcBef>
                <a:spcPct val="10000"/>
              </a:spcBef>
            </a:pPr>
            <a:r>
              <a:rPr lang="en-US" sz="3900"/>
              <a:t>Wealthy urban Americans wanted to enjoy themselves</a:t>
            </a:r>
          </a:p>
          <a:p>
            <a:pPr lvl="1">
              <a:lnSpc>
                <a:spcPct val="90000"/>
              </a:lnSpc>
              <a:spcBef>
                <a:spcPct val="10000"/>
              </a:spcBef>
            </a:pPr>
            <a:r>
              <a:rPr lang="en-US" sz="3900" i="1"/>
              <a:t>Bootleggers</a:t>
            </a:r>
            <a:r>
              <a:rPr lang="en-US" sz="3900"/>
              <a:t> made illegal alcohol</a:t>
            </a:r>
            <a:r>
              <a:rPr lang="en-US" sz="3000"/>
              <a:t> </a:t>
            </a:r>
            <a:r>
              <a:rPr lang="en-US" sz="3900"/>
              <a:t>&amp;</a:t>
            </a:r>
            <a:r>
              <a:rPr lang="en-US" sz="3000"/>
              <a:t> </a:t>
            </a:r>
            <a:r>
              <a:rPr lang="en-US" sz="3900" i="1"/>
              <a:t>rum runners</a:t>
            </a:r>
            <a:r>
              <a:rPr lang="en-US" sz="3000"/>
              <a:t> </a:t>
            </a:r>
            <a:r>
              <a:rPr lang="en-US" sz="3900"/>
              <a:t>smuggled foreign alcohol into the country </a:t>
            </a:r>
          </a:p>
          <a:p>
            <a:pPr lvl="1">
              <a:lnSpc>
                <a:spcPct val="90000"/>
              </a:lnSpc>
              <a:spcBef>
                <a:spcPct val="10000"/>
              </a:spcBef>
            </a:pPr>
            <a:r>
              <a:rPr lang="en-US" sz="3900"/>
              <a:t>Secret saloons (</a:t>
            </a:r>
            <a:r>
              <a:rPr lang="en-US" sz="3900" i="1"/>
              <a:t>speakeasies</a:t>
            </a:r>
            <a:r>
              <a:rPr lang="en-US" sz="3900"/>
              <a:t>) were created to sell booze </a:t>
            </a:r>
          </a:p>
        </p:txBody>
      </p:sp>
    </p:spTree>
    <p:extLst>
      <p:ext uri="{BB962C8B-B14F-4D97-AF65-F5344CB8AC3E}">
        <p14:creationId xmlns:p14="http://schemas.microsoft.com/office/powerpoint/2010/main" val="797941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914400" y="0"/>
            <a:ext cx="8229600" cy="762000"/>
          </a:xfrm>
        </p:spPr>
        <p:txBody>
          <a:bodyPr/>
          <a:lstStyle/>
          <a:p>
            <a:r>
              <a:rPr lang="en-US"/>
              <a:t>Religious Fundamentalism</a:t>
            </a:r>
          </a:p>
        </p:txBody>
      </p:sp>
      <p:sp>
        <p:nvSpPr>
          <p:cNvPr id="254979" name="Rectangle 3"/>
          <p:cNvSpPr>
            <a:spLocks noGrp="1" noChangeArrowheads="1"/>
          </p:cNvSpPr>
          <p:nvPr>
            <p:ph type="body" idx="1"/>
          </p:nvPr>
        </p:nvSpPr>
        <p:spPr>
          <a:xfrm>
            <a:off x="838200" y="762000"/>
            <a:ext cx="8305800" cy="6096000"/>
          </a:xfrm>
        </p:spPr>
        <p:txBody>
          <a:bodyPr/>
          <a:lstStyle/>
          <a:p>
            <a:pPr>
              <a:lnSpc>
                <a:spcPct val="90000"/>
              </a:lnSpc>
              <a:spcBef>
                <a:spcPct val="10000"/>
              </a:spcBef>
            </a:pPr>
            <a:r>
              <a:rPr lang="en-US" sz="3900"/>
              <a:t>In 1925, teacher John Scopes was arrested in Dayton,</a:t>
            </a:r>
            <a:r>
              <a:rPr lang="en-US" sz="3000"/>
              <a:t> </a:t>
            </a:r>
            <a:r>
              <a:rPr lang="en-US" sz="3900"/>
              <a:t>TN for</a:t>
            </a:r>
            <a:r>
              <a:rPr lang="en-US" sz="3000"/>
              <a:t> </a:t>
            </a:r>
            <a:r>
              <a:rPr lang="en-US" sz="3900"/>
              <a:t>teaching</a:t>
            </a:r>
            <a:r>
              <a:rPr lang="en-US" sz="3000"/>
              <a:t> </a:t>
            </a:r>
            <a:r>
              <a:rPr lang="en-US" sz="3900"/>
              <a:t>evolution</a:t>
            </a:r>
            <a:r>
              <a:rPr lang="en-US" sz="3000"/>
              <a:t> </a:t>
            </a:r>
            <a:r>
              <a:rPr lang="en-US" sz="3900"/>
              <a:t>in</a:t>
            </a:r>
            <a:r>
              <a:rPr lang="en-US" sz="3000"/>
              <a:t> </a:t>
            </a:r>
            <a:r>
              <a:rPr lang="en-US" sz="3900"/>
              <a:t>his biology class</a:t>
            </a:r>
          </a:p>
        </p:txBody>
      </p:sp>
      <p:pic>
        <p:nvPicPr>
          <p:cNvPr id="254983" name="Picture 7" descr="4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7788" y="2514600"/>
            <a:ext cx="2963862" cy="4343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54985" name="Picture 9" descr="john-t-scop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7350" y="2514600"/>
            <a:ext cx="3227388" cy="4343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1780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1143000" y="0"/>
            <a:ext cx="7772400" cy="762000"/>
          </a:xfrm>
        </p:spPr>
        <p:txBody>
          <a:bodyPr/>
          <a:lstStyle/>
          <a:p>
            <a:r>
              <a:rPr lang="en-US">
                <a:latin typeface="Calibri" pitchFamily="34" charset="0"/>
              </a:rPr>
              <a:t>Improved Transportation</a:t>
            </a:r>
          </a:p>
        </p:txBody>
      </p:sp>
      <p:sp>
        <p:nvSpPr>
          <p:cNvPr id="312323" name="Rectangle 3"/>
          <p:cNvSpPr>
            <a:spLocks noGrp="1" noChangeArrowheads="1"/>
          </p:cNvSpPr>
          <p:nvPr>
            <p:ph type="body" idx="1"/>
          </p:nvPr>
        </p:nvSpPr>
        <p:spPr>
          <a:xfrm>
            <a:off x="838200" y="762000"/>
            <a:ext cx="8305800" cy="6096000"/>
          </a:xfrm>
        </p:spPr>
        <p:txBody>
          <a:bodyPr/>
          <a:lstStyle/>
          <a:p>
            <a:pPr>
              <a:lnSpc>
                <a:spcPct val="95000"/>
              </a:lnSpc>
            </a:pPr>
            <a:r>
              <a:rPr lang="en-US" sz="3900"/>
              <a:t>Airplanes captured the attention of Americans in the 1920s</a:t>
            </a:r>
          </a:p>
          <a:p>
            <a:pPr lvl="1">
              <a:lnSpc>
                <a:spcPct val="95000"/>
              </a:lnSpc>
            </a:pPr>
            <a:r>
              <a:rPr lang="en-US" sz="3900"/>
              <a:t>In 1927, Charles Lindbergh made the 1</a:t>
            </a:r>
            <a:r>
              <a:rPr lang="en-US" sz="3900" baseline="30000"/>
              <a:t>st</a:t>
            </a:r>
            <a:r>
              <a:rPr lang="en-US" sz="3900"/>
              <a:t> trans-</a:t>
            </a:r>
            <a:br>
              <a:rPr lang="en-US" sz="3900"/>
            </a:br>
            <a:r>
              <a:rPr lang="en-US" sz="3900"/>
              <a:t>Atlantic </a:t>
            </a:r>
            <a:br>
              <a:rPr lang="en-US" sz="3900"/>
            </a:br>
            <a:r>
              <a:rPr lang="en-US" sz="3900"/>
              <a:t>solo flight, </a:t>
            </a:r>
            <a:br>
              <a:rPr lang="en-US" sz="3900"/>
            </a:br>
            <a:r>
              <a:rPr lang="en-US" sz="3900"/>
              <a:t>becoming </a:t>
            </a:r>
            <a:br>
              <a:rPr lang="en-US" sz="3900"/>
            </a:br>
            <a:r>
              <a:rPr lang="en-US" sz="3900"/>
              <a:t>the biggest </a:t>
            </a:r>
            <a:br>
              <a:rPr lang="en-US" sz="3900"/>
            </a:br>
            <a:r>
              <a:rPr lang="en-US" sz="3900"/>
              <a:t>celebrity </a:t>
            </a:r>
            <a:br>
              <a:rPr lang="en-US" sz="3900"/>
            </a:br>
            <a:r>
              <a:rPr lang="en-US" sz="3900"/>
              <a:t>of the 1920s</a:t>
            </a:r>
          </a:p>
        </p:txBody>
      </p:sp>
      <p:pic>
        <p:nvPicPr>
          <p:cNvPr id="312328" name="Picture 8" descr="charles_lindbergh_spirit_of_st_louis_after_new_york_paris_flight_1927"/>
          <p:cNvPicPr>
            <a:picLocks noChangeAspect="1" noChangeArrowheads="1"/>
          </p:cNvPicPr>
          <p:nvPr/>
        </p:nvPicPr>
        <p:blipFill>
          <a:blip r:embed="rId2">
            <a:extLst>
              <a:ext uri="{28A0092B-C50C-407E-A947-70E740481C1C}">
                <a14:useLocalDpi xmlns:a14="http://schemas.microsoft.com/office/drawing/2010/main" val="0"/>
              </a:ext>
            </a:extLst>
          </a:blip>
          <a:srcRect r="3279"/>
          <a:stretch>
            <a:fillRect/>
          </a:stretch>
        </p:blipFill>
        <p:spPr bwMode="auto">
          <a:xfrm>
            <a:off x="4572000" y="2832100"/>
            <a:ext cx="4572000" cy="35687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7418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r>
              <a:rPr lang="en-US">
                <a:latin typeface="Calibri" pitchFamily="34" charset="0"/>
              </a:rPr>
              <a:t>Harlem Renaissance</a:t>
            </a:r>
          </a:p>
        </p:txBody>
      </p:sp>
      <p:sp>
        <p:nvSpPr>
          <p:cNvPr id="307203" name="Rectangle 3"/>
          <p:cNvSpPr>
            <a:spLocks noGrp="1" noChangeArrowheads="1"/>
          </p:cNvSpPr>
          <p:nvPr>
            <p:ph type="body" idx="1"/>
          </p:nvPr>
        </p:nvSpPr>
        <p:spPr>
          <a:xfrm>
            <a:off x="838200" y="914400"/>
            <a:ext cx="8305800" cy="5943600"/>
          </a:xfrm>
        </p:spPr>
        <p:txBody>
          <a:bodyPr/>
          <a:lstStyle/>
          <a:p>
            <a:pPr>
              <a:lnSpc>
                <a:spcPct val="90000"/>
              </a:lnSpc>
            </a:pPr>
            <a:r>
              <a:rPr lang="en-US" sz="3900"/>
              <a:t>The Great Migration during WWI led to a concentration of African Americans in northern cities</a:t>
            </a:r>
          </a:p>
          <a:p>
            <a:pPr>
              <a:lnSpc>
                <a:spcPct val="90000"/>
              </a:lnSpc>
            </a:pPr>
            <a:r>
              <a:rPr lang="en-US" sz="3900"/>
              <a:t>The Harlem Renaissance was the flourishing of black culture:	</a:t>
            </a:r>
          </a:p>
          <a:p>
            <a:pPr lvl="1">
              <a:lnSpc>
                <a:spcPct val="90000"/>
              </a:lnSpc>
            </a:pPr>
            <a:r>
              <a:rPr lang="en-US" sz="3900"/>
              <a:t>Jazz blended African &amp; European musical traditions into a distinctly “American” style of music</a:t>
            </a:r>
          </a:p>
          <a:p>
            <a:pPr lvl="1">
              <a:lnSpc>
                <a:spcPct val="90000"/>
              </a:lnSpc>
            </a:pPr>
            <a:r>
              <a:rPr lang="en-US" sz="3900"/>
              <a:t>Louis</a:t>
            </a:r>
            <a:r>
              <a:rPr lang="en-US" sz="3500"/>
              <a:t> </a:t>
            </a:r>
            <a:r>
              <a:rPr lang="en-US" sz="3900"/>
              <a:t>Armstrong</a:t>
            </a:r>
            <a:r>
              <a:rPr lang="en-US" sz="3500"/>
              <a:t> </a:t>
            </a:r>
            <a:r>
              <a:rPr lang="en-US" sz="3900"/>
              <a:t>&amp;</a:t>
            </a:r>
            <a:r>
              <a:rPr lang="en-US" sz="3500"/>
              <a:t> </a:t>
            </a:r>
            <a:r>
              <a:rPr lang="en-US" sz="3900"/>
              <a:t>Duke</a:t>
            </a:r>
            <a:r>
              <a:rPr lang="en-US" sz="3500"/>
              <a:t> </a:t>
            </a:r>
            <a:r>
              <a:rPr lang="en-US" sz="3900"/>
              <a:t>Ellington were popular jazz musicians </a:t>
            </a:r>
          </a:p>
        </p:txBody>
      </p:sp>
    </p:spTree>
    <p:extLst>
      <p:ext uri="{BB962C8B-B14F-4D97-AF65-F5344CB8AC3E}">
        <p14:creationId xmlns:p14="http://schemas.microsoft.com/office/powerpoint/2010/main" val="18361916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lstStyle/>
          <a:p>
            <a:r>
              <a:rPr lang="en-US">
                <a:latin typeface="Calibri" pitchFamily="34" charset="0"/>
              </a:rPr>
              <a:t>Literature  </a:t>
            </a:r>
          </a:p>
        </p:txBody>
      </p:sp>
      <p:sp>
        <p:nvSpPr>
          <p:cNvPr id="309251" name="Rectangle 3"/>
          <p:cNvSpPr>
            <a:spLocks noGrp="1" noChangeArrowheads="1"/>
          </p:cNvSpPr>
          <p:nvPr>
            <p:ph type="body" idx="1"/>
          </p:nvPr>
        </p:nvSpPr>
        <p:spPr>
          <a:xfrm>
            <a:off x="838200" y="1066800"/>
            <a:ext cx="8305800" cy="5791200"/>
          </a:xfrm>
        </p:spPr>
        <p:txBody>
          <a:bodyPr/>
          <a:lstStyle/>
          <a:p>
            <a:r>
              <a:rPr lang="en-US" sz="3900"/>
              <a:t>The 1920s produced some of America’s most important literature</a:t>
            </a:r>
          </a:p>
          <a:p>
            <a:pPr lvl="1"/>
            <a:r>
              <a:rPr lang="en-US" sz="3900"/>
              <a:t>Authors F. Scott Fitzgerald &amp; Sinclair Lewis were critical of 1920s consumerism &amp; conformity</a:t>
            </a:r>
          </a:p>
          <a:p>
            <a:pPr lvl="1"/>
            <a:r>
              <a:rPr lang="en-US" sz="3900"/>
              <a:t>Some authors became part of a the “Lost Generation” who rejected war &amp; were very critical of American society </a:t>
            </a:r>
          </a:p>
        </p:txBody>
      </p:sp>
    </p:spTree>
    <p:extLst>
      <p:ext uri="{BB962C8B-B14F-4D97-AF65-F5344CB8AC3E}">
        <p14:creationId xmlns:p14="http://schemas.microsoft.com/office/powerpoint/2010/main" val="7153343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1143000" y="0"/>
            <a:ext cx="7772400" cy="990600"/>
          </a:xfrm>
        </p:spPr>
        <p:txBody>
          <a:bodyPr/>
          <a:lstStyle/>
          <a:p>
            <a:r>
              <a:rPr lang="en-US">
                <a:latin typeface="Calibri" pitchFamily="34" charset="0"/>
              </a:rPr>
              <a:t>Consumerism </a:t>
            </a:r>
          </a:p>
        </p:txBody>
      </p:sp>
      <p:sp>
        <p:nvSpPr>
          <p:cNvPr id="303107" name="Rectangle 3"/>
          <p:cNvSpPr>
            <a:spLocks noGrp="1" noChangeArrowheads="1"/>
          </p:cNvSpPr>
          <p:nvPr>
            <p:ph type="body" idx="1"/>
          </p:nvPr>
        </p:nvSpPr>
        <p:spPr>
          <a:xfrm>
            <a:off x="838200" y="838200"/>
            <a:ext cx="8305800" cy="6019800"/>
          </a:xfrm>
        </p:spPr>
        <p:txBody>
          <a:bodyPr/>
          <a:lstStyle/>
          <a:p>
            <a:pPr>
              <a:lnSpc>
                <a:spcPct val="90000"/>
              </a:lnSpc>
            </a:pPr>
            <a:r>
              <a:rPr lang="en-US" sz="3900"/>
              <a:t>The 1920s saw a burst of personal prosperity &amp; consumer spending</a:t>
            </a:r>
          </a:p>
          <a:p>
            <a:pPr lvl="1">
              <a:lnSpc>
                <a:spcPct val="90000"/>
              </a:lnSpc>
            </a:pPr>
            <a:r>
              <a:rPr lang="en-US" sz="3900"/>
              <a:t>Mass production led to a huge number of new products: Cars,  electric appliances, new fashions</a:t>
            </a:r>
          </a:p>
          <a:p>
            <a:pPr lvl="1">
              <a:lnSpc>
                <a:spcPct val="90000"/>
              </a:lnSpc>
            </a:pPr>
            <a:r>
              <a:rPr lang="en-US" sz="3900"/>
              <a:t>Advertising boomed to convince people to spend their money</a:t>
            </a:r>
          </a:p>
          <a:p>
            <a:pPr lvl="1">
              <a:lnSpc>
                <a:spcPct val="90000"/>
              </a:lnSpc>
            </a:pPr>
            <a:r>
              <a:rPr lang="en-US" sz="3900"/>
              <a:t>Companies offered ways for consumers to buy on credit through</a:t>
            </a:r>
            <a:r>
              <a:rPr lang="en-US" sz="3500"/>
              <a:t> </a:t>
            </a:r>
            <a:r>
              <a:rPr lang="en-US" sz="3900"/>
              <a:t>monthly</a:t>
            </a:r>
            <a:r>
              <a:rPr lang="en-US" sz="3500"/>
              <a:t> </a:t>
            </a:r>
            <a:r>
              <a:rPr lang="en-US" sz="3900"/>
              <a:t>installment</a:t>
            </a:r>
            <a:r>
              <a:rPr lang="en-US" sz="3500"/>
              <a:t> </a:t>
            </a:r>
            <a:r>
              <a:rPr lang="en-US" sz="3900"/>
              <a:t>plans </a:t>
            </a:r>
          </a:p>
        </p:txBody>
      </p:sp>
    </p:spTree>
    <p:extLst>
      <p:ext uri="{BB962C8B-B14F-4D97-AF65-F5344CB8AC3E}">
        <p14:creationId xmlns:p14="http://schemas.microsoft.com/office/powerpoint/2010/main" val="23793280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1143000" y="0"/>
            <a:ext cx="7772400" cy="914400"/>
          </a:xfrm>
        </p:spPr>
        <p:txBody>
          <a:bodyPr/>
          <a:lstStyle/>
          <a:p>
            <a:r>
              <a:rPr lang="en-US">
                <a:latin typeface="Calibri" pitchFamily="34" charset="0"/>
              </a:rPr>
              <a:t>Sports Mania  </a:t>
            </a:r>
          </a:p>
        </p:txBody>
      </p:sp>
      <p:sp>
        <p:nvSpPr>
          <p:cNvPr id="310275" name="Rectangle 3"/>
          <p:cNvSpPr>
            <a:spLocks noGrp="1" noChangeArrowheads="1"/>
          </p:cNvSpPr>
          <p:nvPr>
            <p:ph type="body" idx="1"/>
          </p:nvPr>
        </p:nvSpPr>
        <p:spPr>
          <a:xfrm>
            <a:off x="762000" y="914400"/>
            <a:ext cx="8382000" cy="5943600"/>
          </a:xfrm>
        </p:spPr>
        <p:txBody>
          <a:bodyPr/>
          <a:lstStyle/>
          <a:p>
            <a:r>
              <a:rPr lang="en-US" sz="3800"/>
              <a:t>New</a:t>
            </a:r>
            <a:r>
              <a:rPr lang="en-US" sz="3000"/>
              <a:t> </a:t>
            </a:r>
            <a:r>
              <a:rPr lang="en-US" sz="3800"/>
              <a:t>forms</a:t>
            </a:r>
            <a:r>
              <a:rPr lang="en-US" sz="3000"/>
              <a:t> </a:t>
            </a:r>
            <a:r>
              <a:rPr lang="en-US" sz="3800"/>
              <a:t>of</a:t>
            </a:r>
            <a:r>
              <a:rPr lang="en-US" sz="3000"/>
              <a:t> </a:t>
            </a:r>
            <a:r>
              <a:rPr lang="en-US" sz="3800"/>
              <a:t>entertainment</a:t>
            </a:r>
            <a:r>
              <a:rPr lang="en-US" sz="3000"/>
              <a:t> </a:t>
            </a:r>
            <a:r>
              <a:rPr lang="en-US" sz="3800"/>
              <a:t>emerged in the 1920s as Americans gained more leisure time &amp; personal income</a:t>
            </a:r>
          </a:p>
          <a:p>
            <a:pPr lvl="1"/>
            <a:r>
              <a:rPr lang="en-US" sz="3800"/>
              <a:t>Baseball, boxing, &amp; football were popular sports </a:t>
            </a:r>
          </a:p>
          <a:p>
            <a:pPr lvl="1"/>
            <a:r>
              <a:rPr lang="en-US" sz="3800"/>
              <a:t>Radio broadcasts brought sporting events to national audiences</a:t>
            </a:r>
          </a:p>
          <a:p>
            <a:pPr lvl="1"/>
            <a:r>
              <a:rPr lang="en-US" sz="3800"/>
              <a:t>Sports gave Americans a new generation of heroes</a:t>
            </a:r>
          </a:p>
        </p:txBody>
      </p:sp>
    </p:spTree>
    <p:extLst>
      <p:ext uri="{BB962C8B-B14F-4D97-AF65-F5344CB8AC3E}">
        <p14:creationId xmlns:p14="http://schemas.microsoft.com/office/powerpoint/2010/main" val="2139765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ubois_photo"/>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4038601" y="228600"/>
            <a:ext cx="4876800" cy="6400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AutoShape 5"/>
          <p:cNvSpPr>
            <a:spLocks noChangeArrowheads="1"/>
          </p:cNvSpPr>
          <p:nvPr/>
        </p:nvSpPr>
        <p:spPr bwMode="auto">
          <a:xfrm>
            <a:off x="162791" y="1143000"/>
            <a:ext cx="4038600" cy="1409701"/>
          </a:xfrm>
          <a:prstGeom prst="wedgeRectCallout">
            <a:avLst>
              <a:gd name="adj1" fmla="val -6519"/>
              <a:gd name="adj2" fmla="val 48421"/>
            </a:avLst>
          </a:prstGeom>
          <a:solidFill>
            <a:srgbClr val="FFFF66"/>
          </a:solidFill>
          <a:ln w="38100">
            <a:solidFill>
              <a:schemeClr val="tx1"/>
            </a:solidFill>
            <a:miter lim="800000"/>
            <a:headEnd/>
            <a:tailEnd/>
          </a:ln>
          <a:effectLst/>
          <a:extLst/>
        </p:spPr>
        <p:txBody>
          <a:bodyPr/>
          <a:lstStyle/>
          <a:p>
            <a:pPr algn="ctr" eaLnBrk="0" fontAlgn="base" hangingPunct="0">
              <a:lnSpc>
                <a:spcPct val="85000"/>
              </a:lnSpc>
              <a:spcBef>
                <a:spcPct val="0"/>
              </a:spcBef>
              <a:spcAft>
                <a:spcPct val="0"/>
              </a:spcAft>
            </a:pPr>
            <a:r>
              <a:rPr lang="en-US" sz="3200" dirty="0" smtClean="0">
                <a:solidFill>
                  <a:srgbClr val="000000"/>
                </a:solidFill>
                <a:latin typeface="Calibri" pitchFamily="34" charset="0"/>
              </a:rPr>
              <a:t>W.E.B. </a:t>
            </a:r>
            <a:r>
              <a:rPr lang="en-US" sz="3200" dirty="0" err="1" smtClean="0">
                <a:solidFill>
                  <a:srgbClr val="000000"/>
                </a:solidFill>
                <a:latin typeface="Calibri" pitchFamily="34" charset="0"/>
              </a:rPr>
              <a:t>DuBois</a:t>
            </a:r>
            <a:r>
              <a:rPr lang="en-US" sz="3200" dirty="0" smtClean="0">
                <a:solidFill>
                  <a:srgbClr val="000000"/>
                </a:solidFill>
                <a:latin typeface="Calibri" pitchFamily="34" charset="0"/>
              </a:rPr>
              <a:t> was also a Black leader for civil rights and reform</a:t>
            </a:r>
            <a:endParaRPr lang="en-US" sz="3200" dirty="0">
              <a:solidFill>
                <a:srgbClr val="000000"/>
              </a:solidFill>
              <a:latin typeface="Calibri" pitchFamily="34" charset="0"/>
            </a:endParaRPr>
          </a:p>
        </p:txBody>
      </p:sp>
      <p:sp>
        <p:nvSpPr>
          <p:cNvPr id="4" name="AutoShape 5"/>
          <p:cNvSpPr>
            <a:spLocks noChangeArrowheads="1"/>
          </p:cNvSpPr>
          <p:nvPr/>
        </p:nvSpPr>
        <p:spPr bwMode="auto">
          <a:xfrm>
            <a:off x="152400" y="2895600"/>
            <a:ext cx="4059382" cy="3048000"/>
          </a:xfrm>
          <a:prstGeom prst="wedgeRectCallout">
            <a:avLst>
              <a:gd name="adj1" fmla="val -6519"/>
              <a:gd name="adj2" fmla="val 48421"/>
            </a:avLst>
          </a:prstGeom>
          <a:solidFill>
            <a:srgbClr val="FFFF00"/>
          </a:solidFill>
          <a:ln w="38100">
            <a:solidFill>
              <a:schemeClr val="tx1"/>
            </a:solidFill>
            <a:miter lim="800000"/>
            <a:headEnd/>
            <a:tailEnd/>
          </a:ln>
          <a:effectLst/>
          <a:extLst/>
        </p:spPr>
        <p:txBody>
          <a:bodyPr/>
          <a:lstStyle/>
          <a:p>
            <a:pPr algn="ctr" eaLnBrk="0" fontAlgn="base" hangingPunct="0">
              <a:lnSpc>
                <a:spcPct val="85000"/>
              </a:lnSpc>
              <a:spcBef>
                <a:spcPct val="0"/>
              </a:spcBef>
              <a:spcAft>
                <a:spcPct val="0"/>
              </a:spcAft>
            </a:pPr>
            <a:r>
              <a:rPr lang="en-US" sz="3200" dirty="0" err="1" smtClean="0">
                <a:solidFill>
                  <a:srgbClr val="000000"/>
                </a:solidFill>
                <a:latin typeface="Calibri" pitchFamily="34" charset="0"/>
              </a:rPr>
              <a:t>DuBois</a:t>
            </a:r>
            <a:r>
              <a:rPr lang="en-US" sz="3200" dirty="0" smtClean="0">
                <a:solidFill>
                  <a:srgbClr val="000000"/>
                </a:solidFill>
                <a:latin typeface="Calibri" pitchFamily="34" charset="0"/>
              </a:rPr>
              <a:t> differed from Booker T. Washington in that </a:t>
            </a:r>
            <a:r>
              <a:rPr lang="en-US" sz="3200" dirty="0" err="1" smtClean="0">
                <a:solidFill>
                  <a:srgbClr val="000000"/>
                </a:solidFill>
                <a:latin typeface="Calibri" pitchFamily="34" charset="0"/>
              </a:rPr>
              <a:t>DuBois</a:t>
            </a:r>
            <a:r>
              <a:rPr lang="en-US" sz="3200" dirty="0" smtClean="0">
                <a:solidFill>
                  <a:srgbClr val="000000"/>
                </a:solidFill>
                <a:latin typeface="Calibri" pitchFamily="34" charset="0"/>
              </a:rPr>
              <a:t> felt that aggressive action would be necessary to gain civil rights for African-Americans</a:t>
            </a:r>
            <a:endParaRPr lang="en-US" sz="3200" dirty="0">
              <a:solidFill>
                <a:srgbClr val="000000"/>
              </a:solidFill>
              <a:latin typeface="Calibri" pitchFamily="34" charset="0"/>
            </a:endParaRPr>
          </a:p>
        </p:txBody>
      </p:sp>
    </p:spTree>
    <p:extLst>
      <p:ext uri="{BB962C8B-B14F-4D97-AF65-F5344CB8AC3E}">
        <p14:creationId xmlns:p14="http://schemas.microsoft.com/office/powerpoint/2010/main" val="363792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060960869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3733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12"/>
          <p:cNvSpPr>
            <a:spLocks noChangeArrowheads="1"/>
          </p:cNvSpPr>
          <p:nvPr/>
        </p:nvSpPr>
        <p:spPr bwMode="auto">
          <a:xfrm>
            <a:off x="0" y="0"/>
            <a:ext cx="9144000" cy="1219200"/>
          </a:xfrm>
          <a:prstGeom prst="wedgeRectCallout">
            <a:avLst>
              <a:gd name="adj1" fmla="val -26431"/>
              <a:gd name="adj2" fmla="val 47291"/>
            </a:avLst>
          </a:prstGeom>
          <a:solidFill>
            <a:srgbClr val="FFFF66"/>
          </a:solidFill>
          <a:ln w="38100">
            <a:solidFill>
              <a:schemeClr val="tx1"/>
            </a:solidFill>
            <a:miter lim="800000"/>
            <a:headEnd/>
            <a:tailEnd/>
          </a:ln>
          <a:effectLst/>
          <a:extLst/>
        </p:spPr>
        <p:txBody>
          <a:bodyPr/>
          <a:lstStyle/>
          <a:p>
            <a:pPr algn="ctr" eaLnBrk="0" fontAlgn="base" hangingPunct="0">
              <a:lnSpc>
                <a:spcPct val="85000"/>
              </a:lnSpc>
              <a:spcBef>
                <a:spcPct val="0"/>
              </a:spcBef>
              <a:spcAft>
                <a:spcPct val="0"/>
              </a:spcAft>
            </a:pPr>
            <a:r>
              <a:rPr lang="en-US" sz="4400" b="1" dirty="0" smtClean="0">
                <a:solidFill>
                  <a:srgbClr val="000000"/>
                </a:solidFill>
                <a:latin typeface="Calibri" pitchFamily="34" charset="0"/>
              </a:rPr>
              <a:t>FOUR MAIN GOALS OF THE PROGRESSIVE REFORMERS</a:t>
            </a:r>
            <a:endParaRPr lang="en-US" sz="4400" b="1" dirty="0">
              <a:solidFill>
                <a:srgbClr val="000000"/>
              </a:solidFill>
              <a:latin typeface="Calibri" pitchFamily="34" charset="0"/>
            </a:endParaRPr>
          </a:p>
        </p:txBody>
      </p:sp>
      <p:sp>
        <p:nvSpPr>
          <p:cNvPr id="4" name="AutoShape 12"/>
          <p:cNvSpPr>
            <a:spLocks noChangeArrowheads="1"/>
          </p:cNvSpPr>
          <p:nvPr/>
        </p:nvSpPr>
        <p:spPr bwMode="auto">
          <a:xfrm>
            <a:off x="4267200" y="1905000"/>
            <a:ext cx="4572000" cy="4114800"/>
          </a:xfrm>
          <a:prstGeom prst="wedgeRectCallout">
            <a:avLst>
              <a:gd name="adj1" fmla="val -23834"/>
              <a:gd name="adj2" fmla="val 47291"/>
            </a:avLst>
          </a:prstGeom>
          <a:solidFill>
            <a:schemeClr val="accent2">
              <a:lumMod val="20000"/>
              <a:lumOff val="80000"/>
            </a:schemeClr>
          </a:solidFill>
          <a:ln w="38100">
            <a:solidFill>
              <a:schemeClr val="tx1"/>
            </a:solidFill>
            <a:miter lim="800000"/>
            <a:headEnd/>
            <a:tailEnd/>
          </a:ln>
          <a:effectLst/>
          <a:extLst/>
        </p:spPr>
        <p:txBody>
          <a:bodyPr/>
          <a:lstStyle/>
          <a:p>
            <a:pPr algn="ctr" eaLnBrk="0" fontAlgn="base" hangingPunct="0">
              <a:lnSpc>
                <a:spcPct val="85000"/>
              </a:lnSpc>
              <a:spcBef>
                <a:spcPct val="0"/>
              </a:spcBef>
              <a:spcAft>
                <a:spcPct val="0"/>
              </a:spcAft>
            </a:pPr>
            <a:r>
              <a:rPr lang="en-US" sz="3800" b="1" dirty="0" smtClean="0">
                <a:solidFill>
                  <a:srgbClr val="000000"/>
                </a:solidFill>
                <a:latin typeface="Calibri" pitchFamily="34" charset="0"/>
              </a:rPr>
              <a:t>GOAL #1:     </a:t>
            </a:r>
            <a:r>
              <a:rPr lang="en-US" sz="3800" dirty="0" smtClean="0">
                <a:solidFill>
                  <a:srgbClr val="000000"/>
                </a:solidFill>
                <a:latin typeface="Calibri" pitchFamily="34" charset="0"/>
              </a:rPr>
              <a:t>Protecting social welfare to relieve urban problems; this was done by organizations such as the YMCA and Salvation Army</a:t>
            </a:r>
            <a:endParaRPr lang="en-US" sz="3800" dirty="0">
              <a:solidFill>
                <a:srgbClr val="000000"/>
              </a:solidFill>
              <a:latin typeface="Calibri" pitchFamily="34" charset="0"/>
            </a:endParaRPr>
          </a:p>
        </p:txBody>
      </p:sp>
    </p:spTree>
    <p:extLst>
      <p:ext uri="{BB962C8B-B14F-4D97-AF65-F5344CB8AC3E}">
        <p14:creationId xmlns:p14="http://schemas.microsoft.com/office/powerpoint/2010/main" val="71205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prohib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56387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AutoShape 12"/>
          <p:cNvSpPr>
            <a:spLocks noChangeArrowheads="1"/>
          </p:cNvSpPr>
          <p:nvPr/>
        </p:nvSpPr>
        <p:spPr bwMode="auto">
          <a:xfrm>
            <a:off x="0" y="0"/>
            <a:ext cx="9144000" cy="1219200"/>
          </a:xfrm>
          <a:prstGeom prst="wedgeRectCallout">
            <a:avLst>
              <a:gd name="adj1" fmla="val -26431"/>
              <a:gd name="adj2" fmla="val 47291"/>
            </a:avLst>
          </a:prstGeom>
          <a:solidFill>
            <a:srgbClr val="FFFF66"/>
          </a:solidFill>
          <a:ln w="38100">
            <a:solidFill>
              <a:schemeClr val="tx1"/>
            </a:solidFill>
            <a:miter lim="800000"/>
            <a:headEnd/>
            <a:tailEnd/>
          </a:ln>
          <a:effectLst/>
          <a:extLst/>
        </p:spPr>
        <p:txBody>
          <a:bodyPr/>
          <a:lstStyle/>
          <a:p>
            <a:pPr algn="ctr" eaLnBrk="0" fontAlgn="base" hangingPunct="0">
              <a:lnSpc>
                <a:spcPct val="85000"/>
              </a:lnSpc>
              <a:spcBef>
                <a:spcPct val="0"/>
              </a:spcBef>
              <a:spcAft>
                <a:spcPct val="0"/>
              </a:spcAft>
            </a:pPr>
            <a:r>
              <a:rPr lang="en-US" sz="4400" b="1" dirty="0">
                <a:solidFill>
                  <a:srgbClr val="000000"/>
                </a:solidFill>
                <a:latin typeface="Calibri" pitchFamily="34" charset="0"/>
              </a:rPr>
              <a:t>FOUR MAIN GOALS OF THE PROGRESSIVE REFORMERS</a:t>
            </a:r>
          </a:p>
        </p:txBody>
      </p:sp>
      <p:sp>
        <p:nvSpPr>
          <p:cNvPr id="4" name="AutoShape 12"/>
          <p:cNvSpPr>
            <a:spLocks noChangeArrowheads="1"/>
          </p:cNvSpPr>
          <p:nvPr/>
        </p:nvSpPr>
        <p:spPr bwMode="auto">
          <a:xfrm>
            <a:off x="0" y="4800599"/>
            <a:ext cx="9144000" cy="2057399"/>
          </a:xfrm>
          <a:prstGeom prst="wedgeRectCallout">
            <a:avLst>
              <a:gd name="adj1" fmla="val -23834"/>
              <a:gd name="adj2" fmla="val 47291"/>
            </a:avLst>
          </a:prstGeom>
          <a:solidFill>
            <a:srgbClr val="FFC000"/>
          </a:solidFill>
          <a:ln w="38100">
            <a:solidFill>
              <a:schemeClr val="tx1"/>
            </a:solidFill>
            <a:miter lim="800000"/>
            <a:headEnd/>
            <a:tailEnd/>
          </a:ln>
          <a:effectLst/>
          <a:extLst/>
        </p:spPr>
        <p:txBody>
          <a:bodyPr/>
          <a:lstStyle/>
          <a:p>
            <a:pPr algn="ctr" eaLnBrk="0" fontAlgn="base" hangingPunct="0">
              <a:lnSpc>
                <a:spcPct val="85000"/>
              </a:lnSpc>
              <a:spcBef>
                <a:spcPct val="0"/>
              </a:spcBef>
              <a:spcAft>
                <a:spcPct val="0"/>
              </a:spcAft>
            </a:pPr>
            <a:r>
              <a:rPr lang="en-US" sz="3800" b="1" dirty="0">
                <a:solidFill>
                  <a:srgbClr val="000000"/>
                </a:solidFill>
                <a:latin typeface="Calibri" pitchFamily="34" charset="0"/>
              </a:rPr>
              <a:t>GOAL </a:t>
            </a:r>
            <a:r>
              <a:rPr lang="en-US" sz="3800" b="1" dirty="0" smtClean="0">
                <a:solidFill>
                  <a:srgbClr val="000000"/>
                </a:solidFill>
                <a:latin typeface="Calibri" pitchFamily="34" charset="0"/>
              </a:rPr>
              <a:t>#2: </a:t>
            </a:r>
            <a:r>
              <a:rPr lang="en-US" sz="3800" dirty="0" smtClean="0">
                <a:solidFill>
                  <a:srgbClr val="000000"/>
                </a:solidFill>
                <a:latin typeface="Calibri" pitchFamily="34" charset="0"/>
              </a:rPr>
              <a:t>Promoting moral reform by improving personal behavior (the “Anti-Saloon League” pushed for the 18</a:t>
            </a:r>
            <a:r>
              <a:rPr lang="en-US" sz="3800" baseline="30000" dirty="0" smtClean="0">
                <a:solidFill>
                  <a:srgbClr val="000000"/>
                </a:solidFill>
                <a:latin typeface="Calibri" pitchFamily="34" charset="0"/>
              </a:rPr>
              <a:t>th</a:t>
            </a:r>
            <a:r>
              <a:rPr lang="en-US" sz="3800" dirty="0" smtClean="0">
                <a:solidFill>
                  <a:srgbClr val="000000"/>
                </a:solidFill>
                <a:latin typeface="Calibri" pitchFamily="34" charset="0"/>
              </a:rPr>
              <a:t> Amendment, which prohibited alcohol </a:t>
            </a:r>
            <a:endParaRPr lang="en-US" sz="3800" dirty="0">
              <a:solidFill>
                <a:srgbClr val="000000"/>
              </a:solidFill>
              <a:latin typeface="Calibri" pitchFamily="34" charset="0"/>
            </a:endParaRPr>
          </a:p>
        </p:txBody>
      </p:sp>
    </p:spTree>
    <p:extLst>
      <p:ext uri="{BB962C8B-B14F-4D97-AF65-F5344CB8AC3E}">
        <p14:creationId xmlns:p14="http://schemas.microsoft.com/office/powerpoint/2010/main" val="45265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2"/>
          <p:cNvSpPr>
            <a:spLocks noChangeArrowheads="1"/>
          </p:cNvSpPr>
          <p:nvPr/>
        </p:nvSpPr>
        <p:spPr bwMode="auto">
          <a:xfrm>
            <a:off x="0" y="0"/>
            <a:ext cx="9144000" cy="1219200"/>
          </a:xfrm>
          <a:prstGeom prst="wedgeRectCallout">
            <a:avLst>
              <a:gd name="adj1" fmla="val -26431"/>
              <a:gd name="adj2" fmla="val 47291"/>
            </a:avLst>
          </a:prstGeom>
          <a:solidFill>
            <a:srgbClr val="FFFF66"/>
          </a:solidFill>
          <a:ln w="38100">
            <a:solidFill>
              <a:schemeClr val="tx1"/>
            </a:solidFill>
            <a:miter lim="800000"/>
            <a:headEnd/>
            <a:tailEnd/>
          </a:ln>
          <a:effectLst/>
          <a:extLst/>
        </p:spPr>
        <p:txBody>
          <a:bodyPr/>
          <a:lstStyle/>
          <a:p>
            <a:pPr algn="ctr" eaLnBrk="0" fontAlgn="base" hangingPunct="0">
              <a:lnSpc>
                <a:spcPct val="85000"/>
              </a:lnSpc>
              <a:spcBef>
                <a:spcPct val="0"/>
              </a:spcBef>
              <a:spcAft>
                <a:spcPct val="0"/>
              </a:spcAft>
            </a:pPr>
            <a:r>
              <a:rPr lang="en-US" sz="4400" b="1" dirty="0">
                <a:solidFill>
                  <a:srgbClr val="000000"/>
                </a:solidFill>
                <a:latin typeface="Calibri" pitchFamily="34" charset="0"/>
              </a:rPr>
              <a:t>FOUR MAIN GOALS OF THE PROGRESSIVE REFORMERS</a:t>
            </a:r>
          </a:p>
        </p:txBody>
      </p:sp>
      <p:sp>
        <p:nvSpPr>
          <p:cNvPr id="4" name="AutoShape 12"/>
          <p:cNvSpPr>
            <a:spLocks noChangeArrowheads="1"/>
          </p:cNvSpPr>
          <p:nvPr/>
        </p:nvSpPr>
        <p:spPr bwMode="auto">
          <a:xfrm>
            <a:off x="304800" y="1447800"/>
            <a:ext cx="4114800" cy="5257800"/>
          </a:xfrm>
          <a:prstGeom prst="wedgeRectCallout">
            <a:avLst>
              <a:gd name="adj1" fmla="val -23834"/>
              <a:gd name="adj2" fmla="val 47291"/>
            </a:avLst>
          </a:prstGeom>
          <a:solidFill>
            <a:srgbClr val="FF99CC"/>
          </a:solidFill>
          <a:ln w="38100">
            <a:solidFill>
              <a:schemeClr val="tx1"/>
            </a:solidFill>
            <a:miter lim="800000"/>
            <a:headEnd/>
            <a:tailEnd/>
          </a:ln>
          <a:effectLst/>
          <a:extLst/>
        </p:spPr>
        <p:txBody>
          <a:bodyPr/>
          <a:lstStyle/>
          <a:p>
            <a:pPr algn="ctr" eaLnBrk="0" fontAlgn="base" hangingPunct="0">
              <a:lnSpc>
                <a:spcPct val="85000"/>
              </a:lnSpc>
              <a:spcBef>
                <a:spcPct val="0"/>
              </a:spcBef>
              <a:spcAft>
                <a:spcPct val="0"/>
              </a:spcAft>
            </a:pPr>
            <a:r>
              <a:rPr lang="en-US" sz="3600" b="1" dirty="0">
                <a:solidFill>
                  <a:srgbClr val="000000"/>
                </a:solidFill>
                <a:latin typeface="Calibri" pitchFamily="34" charset="0"/>
              </a:rPr>
              <a:t>GOAL </a:t>
            </a:r>
            <a:r>
              <a:rPr lang="en-US" sz="3600" b="1" dirty="0" smtClean="0">
                <a:solidFill>
                  <a:srgbClr val="000000"/>
                </a:solidFill>
                <a:latin typeface="Calibri" pitchFamily="34" charset="0"/>
              </a:rPr>
              <a:t>#3: </a:t>
            </a:r>
            <a:r>
              <a:rPr lang="en-US" sz="3600" dirty="0" smtClean="0">
                <a:solidFill>
                  <a:srgbClr val="000000"/>
                </a:solidFill>
                <a:latin typeface="Calibri" pitchFamily="34" charset="0"/>
              </a:rPr>
              <a:t>Creating economic reforms (like stopping monopolies) and eliminating political corruption; for example, Eugene Debs started the American Socialist Party in an attempt at economic reform</a:t>
            </a:r>
            <a:endParaRPr lang="en-US" sz="3600" dirty="0">
              <a:solidFill>
                <a:srgbClr val="000000"/>
              </a:solidFill>
              <a:latin typeface="Calibri" pitchFamily="34" charset="0"/>
            </a:endParaRPr>
          </a:p>
        </p:txBody>
      </p:sp>
      <p:pic>
        <p:nvPicPr>
          <p:cNvPr id="5" name="Picture 5" descr="180px-Eugene_v_debs_19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3671" y="1524000"/>
            <a:ext cx="4285529"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171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utoassemblyline19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04950"/>
            <a:ext cx="6324600" cy="5200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AutoShape 12"/>
          <p:cNvSpPr>
            <a:spLocks noChangeArrowheads="1"/>
          </p:cNvSpPr>
          <p:nvPr/>
        </p:nvSpPr>
        <p:spPr bwMode="auto">
          <a:xfrm>
            <a:off x="0" y="0"/>
            <a:ext cx="9144000" cy="1219200"/>
          </a:xfrm>
          <a:prstGeom prst="wedgeRectCallout">
            <a:avLst>
              <a:gd name="adj1" fmla="val -26431"/>
              <a:gd name="adj2" fmla="val 47291"/>
            </a:avLst>
          </a:prstGeom>
          <a:solidFill>
            <a:srgbClr val="FFFF66"/>
          </a:solidFill>
          <a:ln w="38100">
            <a:solidFill>
              <a:schemeClr val="tx1"/>
            </a:solidFill>
            <a:miter lim="800000"/>
            <a:headEnd/>
            <a:tailEnd/>
          </a:ln>
          <a:effectLst/>
          <a:extLst/>
        </p:spPr>
        <p:txBody>
          <a:bodyPr/>
          <a:lstStyle/>
          <a:p>
            <a:pPr algn="ctr" eaLnBrk="0" fontAlgn="base" hangingPunct="0">
              <a:lnSpc>
                <a:spcPct val="85000"/>
              </a:lnSpc>
              <a:spcBef>
                <a:spcPct val="0"/>
              </a:spcBef>
              <a:spcAft>
                <a:spcPct val="0"/>
              </a:spcAft>
            </a:pPr>
            <a:r>
              <a:rPr lang="en-US" sz="4400" b="1" dirty="0">
                <a:solidFill>
                  <a:srgbClr val="000000"/>
                </a:solidFill>
                <a:latin typeface="Calibri" pitchFamily="34" charset="0"/>
              </a:rPr>
              <a:t>FOUR MAIN GOALS OF THE PROGRESSIVE REFORMERS</a:t>
            </a:r>
          </a:p>
        </p:txBody>
      </p:sp>
      <p:sp>
        <p:nvSpPr>
          <p:cNvPr id="4" name="AutoShape 12"/>
          <p:cNvSpPr>
            <a:spLocks noChangeArrowheads="1"/>
          </p:cNvSpPr>
          <p:nvPr/>
        </p:nvSpPr>
        <p:spPr bwMode="auto">
          <a:xfrm>
            <a:off x="5638800" y="1600199"/>
            <a:ext cx="3505200" cy="4972049"/>
          </a:xfrm>
          <a:prstGeom prst="wedgeRectCallout">
            <a:avLst>
              <a:gd name="adj1" fmla="val -23834"/>
              <a:gd name="adj2" fmla="val 47291"/>
            </a:avLst>
          </a:prstGeom>
          <a:solidFill>
            <a:srgbClr val="92D050"/>
          </a:solidFill>
          <a:ln w="38100">
            <a:solidFill>
              <a:schemeClr val="tx1"/>
            </a:solidFill>
            <a:miter lim="800000"/>
            <a:headEnd/>
            <a:tailEnd/>
          </a:ln>
          <a:effectLst/>
          <a:extLst/>
        </p:spPr>
        <p:txBody>
          <a:bodyPr/>
          <a:lstStyle/>
          <a:p>
            <a:pPr algn="ctr" eaLnBrk="0" fontAlgn="base" hangingPunct="0">
              <a:lnSpc>
                <a:spcPct val="85000"/>
              </a:lnSpc>
              <a:spcBef>
                <a:spcPct val="0"/>
              </a:spcBef>
              <a:spcAft>
                <a:spcPct val="0"/>
              </a:spcAft>
            </a:pPr>
            <a:r>
              <a:rPr lang="en-US" sz="3800" b="1" dirty="0">
                <a:solidFill>
                  <a:srgbClr val="000000"/>
                </a:solidFill>
                <a:latin typeface="Calibri" pitchFamily="34" charset="0"/>
              </a:rPr>
              <a:t>GOAL </a:t>
            </a:r>
            <a:r>
              <a:rPr lang="en-US" sz="3800" b="1" dirty="0" smtClean="0">
                <a:solidFill>
                  <a:srgbClr val="000000"/>
                </a:solidFill>
                <a:latin typeface="Calibri" pitchFamily="34" charset="0"/>
              </a:rPr>
              <a:t>#4: </a:t>
            </a:r>
            <a:r>
              <a:rPr lang="en-US" sz="3800" dirty="0" smtClean="0">
                <a:solidFill>
                  <a:srgbClr val="000000"/>
                </a:solidFill>
                <a:latin typeface="Calibri" pitchFamily="34" charset="0"/>
              </a:rPr>
              <a:t>Fostering efficiency in American society and the economy, such as the scientific management of Henry Ford’s assembly line </a:t>
            </a:r>
            <a:endParaRPr lang="en-US" sz="3800" dirty="0">
              <a:solidFill>
                <a:srgbClr val="000000"/>
              </a:solidFill>
              <a:latin typeface="Calibri" pitchFamily="34" charset="0"/>
            </a:endParaRPr>
          </a:p>
        </p:txBody>
      </p:sp>
    </p:spTree>
    <p:extLst>
      <p:ext uri="{BB962C8B-B14F-4D97-AF65-F5344CB8AC3E}">
        <p14:creationId xmlns:p14="http://schemas.microsoft.com/office/powerpoint/2010/main" val="415598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jung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565" y="75969"/>
            <a:ext cx="2729200" cy="336711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descr="riis4"/>
          <p:cNvPicPr>
            <a:picLocks noChangeAspect="1" noChangeArrowheads="1"/>
          </p:cNvPicPr>
          <p:nvPr/>
        </p:nvPicPr>
        <p:blipFill>
          <a:blip r:embed="rId3">
            <a:lum bright="6000"/>
            <a:extLst>
              <a:ext uri="{28A0092B-C50C-407E-A947-70E740481C1C}">
                <a14:useLocalDpi xmlns:a14="http://schemas.microsoft.com/office/drawing/2010/main" val="0"/>
              </a:ext>
            </a:extLst>
          </a:blip>
          <a:srcRect l="19200" t="1352" r="8064"/>
          <a:stretch>
            <a:fillRect/>
          </a:stretch>
        </p:blipFill>
        <p:spPr bwMode="auto">
          <a:xfrm>
            <a:off x="1551132" y="2230582"/>
            <a:ext cx="3913909" cy="4495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6" descr="HistoryofStandardO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182" y="41564"/>
            <a:ext cx="2755900" cy="397971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4"/>
          <p:cNvSpPr txBox="1">
            <a:spLocks noChangeArrowheads="1"/>
          </p:cNvSpPr>
          <p:nvPr/>
        </p:nvSpPr>
        <p:spPr bwMode="auto">
          <a:xfrm>
            <a:off x="6019800" y="358741"/>
            <a:ext cx="2895600" cy="3662541"/>
          </a:xfrm>
          <a:prstGeom prst="rect">
            <a:avLst/>
          </a:prstGeom>
          <a:solidFill>
            <a:srgbClr val="FFFF00"/>
          </a:solidFill>
          <a:ln w="38100">
            <a:solidFill>
              <a:srgbClr val="000000"/>
            </a:solidFill>
            <a:miter lim="800000"/>
            <a:headEnd/>
            <a:tailEnd/>
          </a:ln>
          <a:effectLst/>
          <a:extLst/>
        </p:spPr>
        <p:txBody>
          <a:bodyPr wrap="square">
            <a:spAutoFit/>
          </a:bodyPr>
          <a:lstStyle/>
          <a:p>
            <a:pPr algn="ctr" eaLnBrk="0" fontAlgn="base" hangingPunct="0">
              <a:spcBef>
                <a:spcPct val="50000"/>
              </a:spcBef>
              <a:spcAft>
                <a:spcPct val="0"/>
              </a:spcAft>
              <a:defRPr/>
            </a:pPr>
            <a:r>
              <a:rPr lang="en-US" sz="2900" kern="0" dirty="0" smtClean="0">
                <a:solidFill>
                  <a:srgbClr val="000000"/>
                </a:solidFill>
              </a:rPr>
              <a:t>“Muckrakers” were journalists who wrote about and exposed problems such as poverty, corruption, and monopolies </a:t>
            </a:r>
            <a:endParaRPr lang="en-US" sz="2900" kern="0" dirty="0">
              <a:solidFill>
                <a:srgbClr val="000000"/>
              </a:solidFill>
            </a:endParaRPr>
          </a:p>
        </p:txBody>
      </p:sp>
      <p:sp>
        <p:nvSpPr>
          <p:cNvPr id="8" name="Text Box 4"/>
          <p:cNvSpPr txBox="1">
            <a:spLocks noChangeArrowheads="1"/>
          </p:cNvSpPr>
          <p:nvPr/>
        </p:nvSpPr>
        <p:spPr bwMode="auto">
          <a:xfrm>
            <a:off x="6019800" y="4188395"/>
            <a:ext cx="2895600" cy="2323713"/>
          </a:xfrm>
          <a:prstGeom prst="rect">
            <a:avLst/>
          </a:prstGeom>
          <a:solidFill>
            <a:srgbClr val="FFC000"/>
          </a:solidFill>
          <a:ln w="38100">
            <a:solidFill>
              <a:srgbClr val="000000"/>
            </a:solidFill>
            <a:miter lim="800000"/>
            <a:headEnd/>
            <a:tailEnd/>
          </a:ln>
          <a:effectLst/>
          <a:extLst/>
        </p:spPr>
        <p:txBody>
          <a:bodyPr wrap="square">
            <a:spAutoFit/>
          </a:bodyPr>
          <a:lstStyle/>
          <a:p>
            <a:pPr algn="ctr" eaLnBrk="0" fontAlgn="base" hangingPunct="0">
              <a:spcBef>
                <a:spcPct val="50000"/>
              </a:spcBef>
              <a:spcAft>
                <a:spcPct val="0"/>
              </a:spcAft>
              <a:defRPr/>
            </a:pPr>
            <a:r>
              <a:rPr lang="en-US" sz="2900" kern="0" dirty="0" smtClean="0">
                <a:solidFill>
                  <a:srgbClr val="000000"/>
                </a:solidFill>
              </a:rPr>
              <a:t>Jacob Riis, Upton Sinclair, and Ida Tarbell are examples of muckrakers</a:t>
            </a:r>
            <a:endParaRPr lang="en-US" sz="2900" kern="0" dirty="0">
              <a:solidFill>
                <a:srgbClr val="000000"/>
              </a:solidFill>
            </a:endParaRPr>
          </a:p>
        </p:txBody>
      </p:sp>
    </p:spTree>
    <p:extLst>
      <p:ext uri="{BB962C8B-B14F-4D97-AF65-F5344CB8AC3E}">
        <p14:creationId xmlns:p14="http://schemas.microsoft.com/office/powerpoint/2010/main" val="300890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21" presetClass="entr" presetSubtype="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rooks">
  <a:themeElements>
    <a:clrScheme name="Brooks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Brook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rooks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Brooks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Brooks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ooks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Brooks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Brooks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Brooks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0000CC"/>
        </a:folHlink>
      </a:clrScheme>
      <a:clrMap bg1="lt1" tx1="dk1" bg2="lt2" tx2="dk2" accent1="accent1" accent2="accent2" accent3="accent3" accent4="accent4" accent5="accent5" accent6="accent6" hlink="hlink" folHlink="folHlink"/>
    </a:extraClrScheme>
    <a:extraClrScheme>
      <a:clrScheme name="Brooks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rooks">
  <a:themeElements>
    <a:clrScheme name="Brooks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Brook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rooks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Brooks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Brooks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ooks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Brooks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Brooks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Brooks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0000CC"/>
        </a:folHlink>
      </a:clrScheme>
      <a:clrMap bg1="lt1" tx1="dk1" bg2="lt2" tx2="dk2" accent1="accent1" accent2="accent2" accent3="accent3" accent4="accent4" accent5="accent5" accent6="accent6" hlink="hlink" folHlink="folHlink"/>
    </a:extraClrScheme>
    <a:extraClrScheme>
      <a:clrScheme name="Brooks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ad's tie design template">
  <a:themeElements>
    <a:clrScheme name="Dad's tie design template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Dad's tie design 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design templat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design templat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design templa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design templat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design templat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design templat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Dad's tie design template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ad's tie design template">
  <a:themeElements>
    <a:clrScheme name="Dad's tie design template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Dad's tie design 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design templat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design templat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design templa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design templat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design templat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design templat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Dad's tie design template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3056</Words>
  <Application>Microsoft Office PowerPoint</Application>
  <PresentationFormat>On-screen Show (4:3)</PresentationFormat>
  <Paragraphs>137</Paragraphs>
  <Slides>37</Slides>
  <Notes>12</Notes>
  <HiddenSlides>1</HiddenSlides>
  <MMClips>0</MMClips>
  <ScaleCrop>false</ScaleCrop>
  <HeadingPairs>
    <vt:vector size="4" baseType="variant">
      <vt:variant>
        <vt:lpstr>Theme</vt:lpstr>
      </vt:variant>
      <vt:variant>
        <vt:i4>7</vt:i4>
      </vt:variant>
      <vt:variant>
        <vt:lpstr>Slide Titles</vt:lpstr>
      </vt:variant>
      <vt:variant>
        <vt:i4>37</vt:i4>
      </vt:variant>
    </vt:vector>
  </HeadingPairs>
  <TitlesOfParts>
    <vt:vector size="44" baseType="lpstr">
      <vt:lpstr>Office Theme</vt:lpstr>
      <vt:lpstr>Brooks</vt:lpstr>
      <vt:lpstr>1_Brooks</vt:lpstr>
      <vt:lpstr>Dad's tie design template</vt:lpstr>
      <vt:lpstr>1_Dad's tie design template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PROGRESSIVE AMENDMENTS</vt:lpstr>
      <vt:lpstr>U.S. Imperialism: PANAMA</vt:lpstr>
      <vt:lpstr>PowerPoint Presentation</vt:lpstr>
      <vt:lpstr>PowerPoint Presentation</vt:lpstr>
      <vt:lpstr>PowerPoint Presentation</vt:lpstr>
      <vt:lpstr>PowerPoint Presentation</vt:lpstr>
      <vt:lpstr>With the military &amp; economy mobilized for war, the 1st U.S. troops began fighting in 1918</vt:lpstr>
      <vt:lpstr>Mobilization: The Military</vt:lpstr>
      <vt:lpstr>Total War</vt:lpstr>
      <vt:lpstr>The Debate over the League of Nations</vt:lpstr>
      <vt:lpstr>American Neutrality</vt:lpstr>
      <vt:lpstr>The Treaty of Versailles, 1919</vt:lpstr>
      <vt:lpstr>Pre-War Alliance Network</vt:lpstr>
      <vt:lpstr>Civil Liberties During WWI: Document A</vt:lpstr>
      <vt:lpstr>Workers</vt:lpstr>
      <vt:lpstr>Sacco &amp; Vanzetti</vt:lpstr>
      <vt:lpstr>Immigration Restrictions</vt:lpstr>
      <vt:lpstr>Palmer Raids</vt:lpstr>
      <vt:lpstr>Teapot Dome Scandal</vt:lpstr>
      <vt:lpstr>Kellogg-Briand Pact</vt:lpstr>
      <vt:lpstr>Prohibition</vt:lpstr>
      <vt:lpstr>Religious Fundamentalism</vt:lpstr>
      <vt:lpstr>Improved Transportation</vt:lpstr>
      <vt:lpstr>Harlem Renaissance</vt:lpstr>
      <vt:lpstr>Literature  </vt:lpstr>
      <vt:lpstr>Consumerism </vt:lpstr>
      <vt:lpstr>Sports Mania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Moore</dc:creator>
  <cp:lastModifiedBy>Christopher Moore</cp:lastModifiedBy>
  <cp:revision>8</cp:revision>
  <dcterms:created xsi:type="dcterms:W3CDTF">2013-02-05T08:38:29Z</dcterms:created>
  <dcterms:modified xsi:type="dcterms:W3CDTF">2013-02-05T11:29:37Z</dcterms:modified>
</cp:coreProperties>
</file>