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6" r:id="rId2"/>
    <p:sldId id="260" r:id="rId3"/>
    <p:sldId id="257" r:id="rId4"/>
    <p:sldId id="258"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4" r:id="rId21"/>
    <p:sldId id="276" r:id="rId22"/>
    <p:sldId id="277" r:id="rId23"/>
    <p:sldId id="279" r:id="rId24"/>
    <p:sldId id="280" r:id="rId25"/>
    <p:sldId id="278" r:id="rId26"/>
    <p:sldId id="281" r:id="rId27"/>
    <p:sldId id="282" r:id="rId28"/>
    <p:sldId id="283" r:id="rId29"/>
    <p:sldId id="284" r:id="rId30"/>
    <p:sldId id="303" r:id="rId31"/>
    <p:sldId id="285" r:id="rId32"/>
    <p:sldId id="286" r:id="rId33"/>
    <p:sldId id="287" r:id="rId34"/>
    <p:sldId id="288" r:id="rId35"/>
    <p:sldId id="299" r:id="rId36"/>
    <p:sldId id="289" r:id="rId37"/>
    <p:sldId id="301" r:id="rId38"/>
    <p:sldId id="302" r:id="rId39"/>
    <p:sldId id="311" r:id="rId40"/>
    <p:sldId id="310" r:id="rId41"/>
    <p:sldId id="309" r:id="rId42"/>
    <p:sldId id="308" r:id="rId43"/>
    <p:sldId id="291" r:id="rId44"/>
    <p:sldId id="292" r:id="rId45"/>
    <p:sldId id="304" r:id="rId46"/>
    <p:sldId id="293" r:id="rId47"/>
    <p:sldId id="294" r:id="rId48"/>
    <p:sldId id="295" r:id="rId49"/>
    <p:sldId id="296" r:id="rId50"/>
    <p:sldId id="297" r:id="rId51"/>
    <p:sldId id="305" r:id="rId52"/>
    <p:sldId id="312" r:id="rId53"/>
    <p:sldId id="298" r:id="rId54"/>
    <p:sldId id="306" r:id="rId55"/>
    <p:sldId id="307" r:id="rId56"/>
    <p:sldId id="300"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77" autoAdjust="0"/>
    <p:restoredTop sz="94660"/>
  </p:normalViewPr>
  <p:slideViewPr>
    <p:cSldViewPr>
      <p:cViewPr>
        <p:scale>
          <a:sx n="80" d="100"/>
          <a:sy n="80" d="100"/>
        </p:scale>
        <p:origin x="-564" y="19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E0D661-21C6-476F-860D-C53C93DE5CEA}" type="datetimeFigureOut">
              <a:rPr lang="en-US" smtClean="0"/>
              <a:pPr/>
              <a:t>3/14/2011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812CA2-3118-482B-938E-E76F75BB733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812CA2-3118-482B-938E-E76F75BB7336}" type="slidenum">
              <a:rPr lang="en-US" smtClean="0"/>
              <a:pPr/>
              <a:t>28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854FDB-6F85-42F3-9E2A-5922E518225C}" type="datetimeFigureOut">
              <a:rPr lang="en-US" smtClean="0"/>
              <a:pPr/>
              <a:t>3/14/2011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B581C-8FE0-4780-B7E5-F0A2CF70681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854FDB-6F85-42F3-9E2A-5922E518225C}" type="datetimeFigureOut">
              <a:rPr lang="en-US" smtClean="0"/>
              <a:pPr/>
              <a:t>3/14/2011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B581C-8FE0-4780-B7E5-F0A2CF70681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854FDB-6F85-42F3-9E2A-5922E518225C}" type="datetimeFigureOut">
              <a:rPr lang="en-US" smtClean="0"/>
              <a:pPr/>
              <a:t>3/14/2011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B581C-8FE0-4780-B7E5-F0A2CF70681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854FDB-6F85-42F3-9E2A-5922E518225C}" type="datetimeFigureOut">
              <a:rPr lang="en-US" smtClean="0"/>
              <a:pPr/>
              <a:t>3/14/2011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B581C-8FE0-4780-B7E5-F0A2CF70681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854FDB-6F85-42F3-9E2A-5922E518225C}" type="datetimeFigureOut">
              <a:rPr lang="en-US" smtClean="0"/>
              <a:pPr/>
              <a:t>3/14/2011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B581C-8FE0-4780-B7E5-F0A2CF70681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854FDB-6F85-42F3-9E2A-5922E518225C}" type="datetimeFigureOut">
              <a:rPr lang="en-US" smtClean="0"/>
              <a:pPr/>
              <a:t>3/14/2011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7B581C-8FE0-4780-B7E5-F0A2CF70681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854FDB-6F85-42F3-9E2A-5922E518225C}" type="datetimeFigureOut">
              <a:rPr lang="en-US" smtClean="0"/>
              <a:pPr/>
              <a:t>3/14/2011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7B581C-8FE0-4780-B7E5-F0A2CF70681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854FDB-6F85-42F3-9E2A-5922E518225C}" type="datetimeFigureOut">
              <a:rPr lang="en-US" smtClean="0"/>
              <a:pPr/>
              <a:t>3/14/2011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7B581C-8FE0-4780-B7E5-F0A2CF70681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54FDB-6F85-42F3-9E2A-5922E518225C}" type="datetimeFigureOut">
              <a:rPr lang="en-US" smtClean="0"/>
              <a:pPr/>
              <a:t>3/14/2011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7B581C-8FE0-4780-B7E5-F0A2CF70681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54FDB-6F85-42F3-9E2A-5922E518225C}" type="datetimeFigureOut">
              <a:rPr lang="en-US" smtClean="0"/>
              <a:pPr/>
              <a:t>3/14/2011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7B581C-8FE0-4780-B7E5-F0A2CF70681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54FDB-6F85-42F3-9E2A-5922E518225C}" type="datetimeFigureOut">
              <a:rPr lang="en-US" smtClean="0"/>
              <a:pPr/>
              <a:t>3/14/2011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7B581C-8FE0-4780-B7E5-F0A2CF70681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854FDB-6F85-42F3-9E2A-5922E518225C}" type="datetimeFigureOut">
              <a:rPr lang="en-US" smtClean="0"/>
              <a:pPr/>
              <a:t>3/14/2011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7B581C-8FE0-4780-B7E5-F0A2CF70681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8.xml"/><Relationship Id="rId5" Type="http://schemas.openxmlformats.org/officeDocument/2006/relationships/image" Target="../media/image5.jpe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webmd.com/video/generalized-anxiety-disorder"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www.brainphysics.com/screener.php" TargetMode="External"/><Relationship Id="rId2" Type="http://schemas.openxmlformats.org/officeDocument/2006/relationships/hyperlink" Target="http://www.webmd.com/video/teen-with-ocd" TargetMode="External"/><Relationship Id="rId1" Type="http://schemas.openxmlformats.org/officeDocument/2006/relationships/slideLayout" Target="../slideLayouts/slideLayout8.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janssen.com/mindstorm_video.html"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abcnews.go.com/GMA/video/charlie-sheen-not-bipolar-bi-winning-13017875" TargetMode="External"/><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hyperlink" Target="http://abcnews.go.com/GMA/video/lindsay-lohan-speaks-out-13026910" TargetMode="External"/><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Abnormal Psychology and Treatment</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Sociocultural</a:t>
            </a:r>
            <a:endParaRPr lang="en-US" dirty="0"/>
          </a:p>
        </p:txBody>
      </p:sp>
      <p:sp>
        <p:nvSpPr>
          <p:cNvPr id="3" name="Content Placeholder 2"/>
          <p:cNvSpPr>
            <a:spLocks noGrp="1"/>
          </p:cNvSpPr>
          <p:nvPr>
            <p:ph idx="1"/>
          </p:nvPr>
        </p:nvSpPr>
        <p:spPr/>
        <p:txBody>
          <a:bodyPr/>
          <a:lstStyle/>
          <a:p>
            <a:r>
              <a:rPr lang="en-US" dirty="0" smtClean="0"/>
              <a:t>Cause of mental </a:t>
            </a:r>
            <a:r>
              <a:rPr lang="en-US" u="sng" dirty="0" smtClean="0"/>
              <a:t>illness—Dysfunctional society</a:t>
            </a:r>
            <a:r>
              <a:rPr lang="en-US" dirty="0" smtClean="0"/>
              <a:t>; not you but the society that you live in</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Biomedical</a:t>
            </a:r>
            <a:endParaRPr lang="en-US" dirty="0"/>
          </a:p>
        </p:txBody>
      </p:sp>
      <p:sp>
        <p:nvSpPr>
          <p:cNvPr id="3" name="Content Placeholder 2"/>
          <p:cNvSpPr>
            <a:spLocks noGrp="1"/>
          </p:cNvSpPr>
          <p:nvPr>
            <p:ph idx="1"/>
          </p:nvPr>
        </p:nvSpPr>
        <p:spPr/>
        <p:txBody>
          <a:bodyPr/>
          <a:lstStyle/>
          <a:p>
            <a:r>
              <a:rPr lang="en-US" dirty="0" smtClean="0"/>
              <a:t>Cause of mental illness—</a:t>
            </a:r>
            <a:r>
              <a:rPr lang="en-US" u="sng" dirty="0" smtClean="0"/>
              <a:t>organic</a:t>
            </a:r>
            <a:r>
              <a:rPr lang="en-US" dirty="0" smtClean="0"/>
              <a:t> problems, </a:t>
            </a:r>
            <a:r>
              <a:rPr lang="en-US" u="sng" dirty="0" smtClean="0"/>
              <a:t>biochemical</a:t>
            </a:r>
            <a:r>
              <a:rPr lang="en-US" dirty="0" smtClean="0"/>
              <a:t> imbalances, </a:t>
            </a:r>
            <a:r>
              <a:rPr lang="en-US" u="sng" dirty="0" smtClean="0"/>
              <a:t>genetic </a:t>
            </a:r>
            <a:r>
              <a:rPr lang="en-US" dirty="0" smtClean="0"/>
              <a:t>predispositions</a:t>
            </a:r>
          </a:p>
          <a:p>
            <a:r>
              <a:rPr lang="en-US" u="sng" dirty="0" smtClean="0"/>
              <a:t>Psychiatrists</a:t>
            </a:r>
            <a:endParaRPr lang="en-US" u="sng"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Eclectic</a:t>
            </a:r>
            <a:endParaRPr lang="en-US" dirty="0"/>
          </a:p>
        </p:txBody>
      </p:sp>
      <p:sp>
        <p:nvSpPr>
          <p:cNvPr id="3" name="Content Placeholder 2"/>
          <p:cNvSpPr>
            <a:spLocks noGrp="1"/>
          </p:cNvSpPr>
          <p:nvPr>
            <p:ph idx="1"/>
          </p:nvPr>
        </p:nvSpPr>
        <p:spPr/>
        <p:txBody>
          <a:bodyPr/>
          <a:lstStyle/>
          <a:p>
            <a:r>
              <a:rPr lang="en-US" u="sng" dirty="0" smtClean="0"/>
              <a:t>Clinical psychologists </a:t>
            </a:r>
            <a:r>
              <a:rPr lang="en-US" dirty="0" smtClean="0"/>
              <a:t>do not tend to subscribe to just one perspective, but instead utilize many and accept and use ideas from a number of perspective</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Sybil—Scenes 1,2,3</a:t>
            </a:r>
            <a:endParaRPr lang="en-US" dirty="0"/>
          </a:p>
        </p:txBody>
      </p:sp>
      <p:sp>
        <p:nvSpPr>
          <p:cNvPr id="3" name="Content Placeholder 2"/>
          <p:cNvSpPr>
            <a:spLocks noGrp="1"/>
          </p:cNvSpPr>
          <p:nvPr>
            <p:ph idx="1"/>
          </p:nvPr>
        </p:nvSpPr>
        <p:spPr/>
        <p:txBody>
          <a:bodyPr>
            <a:normAutofit/>
          </a:bodyPr>
          <a:lstStyle/>
          <a:p>
            <a:r>
              <a:rPr lang="en-US" sz="3600" dirty="0" smtClean="0"/>
              <a:t>What aspects of abnormality are displayed?</a:t>
            </a:r>
          </a:p>
          <a:p>
            <a:endParaRPr lang="en-US" sz="3600" dirty="0"/>
          </a:p>
          <a:p>
            <a:endParaRPr lang="en-US" sz="3600" dirty="0" smtClean="0"/>
          </a:p>
          <a:p>
            <a:r>
              <a:rPr lang="en-US" sz="3600" dirty="0" smtClean="0"/>
              <a:t>What perspective of mental illness best explains Sybil’s problems?</a:t>
            </a:r>
            <a:endParaRPr lang="en-US" sz="3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Disorders</a:t>
            </a:r>
            <a:endParaRPr lang="en-US" dirty="0"/>
          </a:p>
        </p:txBody>
      </p:sp>
      <p:sp>
        <p:nvSpPr>
          <p:cNvPr id="3" name="Content Placeholder 2"/>
          <p:cNvSpPr>
            <a:spLocks noGrp="1"/>
          </p:cNvSpPr>
          <p:nvPr>
            <p:ph idx="1"/>
          </p:nvPr>
        </p:nvSpPr>
        <p:spPr/>
        <p:txBody>
          <a:bodyPr>
            <a:normAutofit lnSpcReduction="10000"/>
          </a:bodyPr>
          <a:lstStyle/>
          <a:p>
            <a:r>
              <a:rPr lang="en-US" sz="3600" i="1" u="sng" dirty="0" smtClean="0"/>
              <a:t>Intern Syndrome????</a:t>
            </a:r>
          </a:p>
          <a:p>
            <a:r>
              <a:rPr lang="en-US" sz="3600" u="sng" dirty="0" smtClean="0"/>
              <a:t>Anxiety</a:t>
            </a:r>
          </a:p>
          <a:p>
            <a:r>
              <a:rPr lang="en-US" sz="3600" u="sng" dirty="0" smtClean="0"/>
              <a:t>Somatoform</a:t>
            </a:r>
          </a:p>
          <a:p>
            <a:r>
              <a:rPr lang="en-US" sz="3600" u="sng" dirty="0" smtClean="0"/>
              <a:t>Dissociative</a:t>
            </a:r>
          </a:p>
          <a:p>
            <a:r>
              <a:rPr lang="en-US" sz="3600" u="sng" dirty="0" smtClean="0"/>
              <a:t>Mood or Affective</a:t>
            </a:r>
          </a:p>
          <a:p>
            <a:r>
              <a:rPr lang="en-US" sz="3600" u="sng" dirty="0" smtClean="0"/>
              <a:t>Schizophrenic</a:t>
            </a:r>
          </a:p>
          <a:p>
            <a:r>
              <a:rPr lang="en-US" sz="3600" u="sng" dirty="0" smtClean="0"/>
              <a:t>Personality</a:t>
            </a:r>
            <a:endParaRPr lang="en-US" sz="3600" u="sng"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u="sng" dirty="0" smtClean="0"/>
              <a:t>Anxiety Disorders</a:t>
            </a:r>
            <a:endParaRPr lang="en-US" sz="3200" u="sng" dirty="0"/>
          </a:p>
        </p:txBody>
      </p:sp>
      <p:pic>
        <p:nvPicPr>
          <p:cNvPr id="5" name="Content Placeholder 4" descr="lincoln.jpg"/>
          <p:cNvPicPr>
            <a:picLocks noGrp="1" noChangeAspect="1"/>
          </p:cNvPicPr>
          <p:nvPr>
            <p:ph idx="1"/>
          </p:nvPr>
        </p:nvPicPr>
        <p:blipFill>
          <a:blip r:embed="rId2" cstate="print"/>
          <a:stretch>
            <a:fillRect/>
          </a:stretch>
        </p:blipFill>
        <p:spPr>
          <a:xfrm>
            <a:off x="6400800" y="304800"/>
            <a:ext cx="2171700" cy="2857500"/>
          </a:xfrm>
        </p:spPr>
      </p:pic>
      <p:sp>
        <p:nvSpPr>
          <p:cNvPr id="4" name="Text Placeholder 3"/>
          <p:cNvSpPr>
            <a:spLocks noGrp="1"/>
          </p:cNvSpPr>
          <p:nvPr>
            <p:ph type="body" sz="half" idx="2"/>
          </p:nvPr>
        </p:nvSpPr>
        <p:spPr/>
        <p:txBody>
          <a:bodyPr/>
          <a:lstStyle/>
          <a:p>
            <a:pPr>
              <a:buFont typeface="Wingdings" pitchFamily="2" charset="2"/>
              <a:buChar char="q"/>
            </a:pPr>
            <a:r>
              <a:rPr lang="en-US" sz="3200" u="sng" dirty="0" smtClean="0"/>
              <a:t>Simple or Specific Phobia</a:t>
            </a:r>
          </a:p>
          <a:p>
            <a:pPr>
              <a:buFont typeface="Wingdings" pitchFamily="2" charset="2"/>
              <a:buChar char="§"/>
            </a:pPr>
            <a:r>
              <a:rPr lang="en-US" sz="3200" u="sng" dirty="0" smtClean="0"/>
              <a:t>Claustrophobia</a:t>
            </a:r>
          </a:p>
          <a:p>
            <a:pPr>
              <a:buFont typeface="Wingdings" pitchFamily="2" charset="2"/>
              <a:buChar char="§"/>
            </a:pPr>
            <a:r>
              <a:rPr lang="en-US" sz="3200" u="sng" dirty="0" smtClean="0"/>
              <a:t>Arachnophobia</a:t>
            </a:r>
          </a:p>
          <a:p>
            <a:pPr>
              <a:buFont typeface="Wingdings" pitchFamily="2" charset="2"/>
              <a:buChar char="q"/>
            </a:pPr>
            <a:r>
              <a:rPr lang="en-US" sz="3200" u="sng" dirty="0" smtClean="0"/>
              <a:t>Agoraphobia</a:t>
            </a:r>
          </a:p>
          <a:p>
            <a:pPr>
              <a:buFont typeface="Wingdings" pitchFamily="2" charset="2"/>
              <a:buChar char="q"/>
            </a:pPr>
            <a:r>
              <a:rPr lang="en-US" sz="3200" u="sng" dirty="0" smtClean="0"/>
              <a:t>Social Phobia</a:t>
            </a:r>
          </a:p>
          <a:p>
            <a:pPr lvl="1"/>
            <a:endParaRPr lang="en-US" dirty="0" smtClean="0"/>
          </a:p>
          <a:p>
            <a:endParaRPr lang="en-US" dirty="0"/>
          </a:p>
        </p:txBody>
      </p:sp>
      <p:pic>
        <p:nvPicPr>
          <p:cNvPr id="6" name="Picture 5" descr="oprah.jpg"/>
          <p:cNvPicPr>
            <a:picLocks noChangeAspect="1"/>
          </p:cNvPicPr>
          <p:nvPr/>
        </p:nvPicPr>
        <p:blipFill>
          <a:blip r:embed="rId3" cstate="print"/>
          <a:stretch>
            <a:fillRect/>
          </a:stretch>
        </p:blipFill>
        <p:spPr>
          <a:xfrm>
            <a:off x="3886200" y="381000"/>
            <a:ext cx="2015218" cy="2883787"/>
          </a:xfrm>
          <a:prstGeom prst="rect">
            <a:avLst/>
          </a:prstGeom>
        </p:spPr>
      </p:pic>
      <p:pic>
        <p:nvPicPr>
          <p:cNvPr id="7" name="Picture 6" descr="johnny_depp_calendar_photo.jpg"/>
          <p:cNvPicPr>
            <a:picLocks noChangeAspect="1"/>
          </p:cNvPicPr>
          <p:nvPr/>
        </p:nvPicPr>
        <p:blipFill>
          <a:blip r:embed="rId4" cstate="print"/>
          <a:stretch>
            <a:fillRect/>
          </a:stretch>
        </p:blipFill>
        <p:spPr>
          <a:xfrm>
            <a:off x="3810000" y="3581399"/>
            <a:ext cx="2362200" cy="2706999"/>
          </a:xfrm>
          <a:prstGeom prst="rect">
            <a:avLst/>
          </a:prstGeom>
        </p:spPr>
      </p:pic>
      <p:pic>
        <p:nvPicPr>
          <p:cNvPr id="8" name="Picture 7" descr="winonaryder.jpg"/>
          <p:cNvPicPr>
            <a:picLocks noChangeAspect="1"/>
          </p:cNvPicPr>
          <p:nvPr/>
        </p:nvPicPr>
        <p:blipFill>
          <a:blip r:embed="rId5" cstate="print"/>
          <a:stretch>
            <a:fillRect/>
          </a:stretch>
        </p:blipFill>
        <p:spPr>
          <a:xfrm>
            <a:off x="6477000" y="3657600"/>
            <a:ext cx="1991449" cy="2533650"/>
          </a:xfrm>
          <a:prstGeom prst="rect">
            <a:avLst/>
          </a:prstGeom>
        </p:spPr>
      </p:pic>
      <p:sp>
        <p:nvSpPr>
          <p:cNvPr id="9" name="Rectangle 8"/>
          <p:cNvSpPr/>
          <p:nvPr/>
        </p:nvSpPr>
        <p:spPr>
          <a:xfrm>
            <a:off x="3657600" y="1905000"/>
            <a:ext cx="5257800" cy="1754326"/>
          </a:xfrm>
          <a:prstGeom prst="rect">
            <a:avLst/>
          </a:prstGeom>
          <a:noFill/>
        </p:spPr>
        <p:txBody>
          <a:bodyPr wrap="square" lIns="91440" tIns="45720" rIns="91440" bIns="45720">
            <a:spAutoFit/>
          </a:bodyPr>
          <a:lstStyle/>
          <a:p>
            <a:pPr algn="ctr"/>
            <a:r>
              <a:rPr lang="en-US" sz="54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Famous People </a:t>
            </a:r>
          </a:p>
          <a:p>
            <a:pPr algn="ctr"/>
            <a:r>
              <a:rPr lang="en-US" sz="54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With Anxiety</a:t>
            </a:r>
            <a:endParaRPr lang="en-US"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linds(horizontal)">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Anxiety Disorders</a:t>
            </a:r>
            <a:endParaRPr lang="en-US" sz="3200" dirty="0"/>
          </a:p>
        </p:txBody>
      </p:sp>
      <p:sp>
        <p:nvSpPr>
          <p:cNvPr id="4" name="Text Placeholder 3"/>
          <p:cNvSpPr>
            <a:spLocks noGrp="1"/>
          </p:cNvSpPr>
          <p:nvPr>
            <p:ph type="body" idx="1"/>
          </p:nvPr>
        </p:nvSpPr>
        <p:spPr>
          <a:xfrm>
            <a:off x="457200" y="1524000"/>
            <a:ext cx="3810000" cy="639762"/>
          </a:xfrm>
        </p:spPr>
        <p:txBody>
          <a:bodyPr>
            <a:noAutofit/>
          </a:bodyPr>
          <a:lstStyle/>
          <a:p>
            <a:r>
              <a:rPr lang="en-US" sz="3600" u="sng" dirty="0" smtClean="0"/>
              <a:t>GAD</a:t>
            </a:r>
            <a:endParaRPr lang="en-US" sz="3600" u="sng" dirty="0"/>
          </a:p>
        </p:txBody>
      </p:sp>
      <p:sp>
        <p:nvSpPr>
          <p:cNvPr id="5" name="Content Placeholder 4"/>
          <p:cNvSpPr>
            <a:spLocks noGrp="1"/>
          </p:cNvSpPr>
          <p:nvPr>
            <p:ph sz="half" idx="2"/>
          </p:nvPr>
        </p:nvSpPr>
        <p:spPr/>
        <p:txBody>
          <a:bodyPr>
            <a:normAutofit/>
          </a:bodyPr>
          <a:lstStyle/>
          <a:p>
            <a:r>
              <a:rPr lang="en-US" sz="3200" dirty="0" smtClean="0"/>
              <a:t>Generalized Anxiety Disorder</a:t>
            </a:r>
          </a:p>
          <a:p>
            <a:r>
              <a:rPr lang="en-US" sz="3200" dirty="0" smtClean="0"/>
              <a:t>Constant Low Level Anxiety</a:t>
            </a:r>
          </a:p>
          <a:p>
            <a:r>
              <a:rPr lang="en-US" sz="3200" dirty="0" smtClean="0">
                <a:hlinkClick r:id="rId2"/>
              </a:rPr>
              <a:t>http://www.webmd.com/video/generalized-anxiety-disorder</a:t>
            </a:r>
            <a:endParaRPr lang="en-US" sz="3200" dirty="0" smtClean="0"/>
          </a:p>
        </p:txBody>
      </p:sp>
      <p:sp>
        <p:nvSpPr>
          <p:cNvPr id="6" name="Text Placeholder 5"/>
          <p:cNvSpPr>
            <a:spLocks noGrp="1"/>
          </p:cNvSpPr>
          <p:nvPr>
            <p:ph type="body" sz="quarter" idx="3"/>
          </p:nvPr>
        </p:nvSpPr>
        <p:spPr/>
        <p:txBody>
          <a:bodyPr>
            <a:noAutofit/>
          </a:bodyPr>
          <a:lstStyle/>
          <a:p>
            <a:r>
              <a:rPr lang="en-US" sz="3600" u="sng" dirty="0" smtClean="0"/>
              <a:t>Panic Disorder</a:t>
            </a:r>
            <a:endParaRPr lang="en-US" sz="3600" u="sng" dirty="0"/>
          </a:p>
        </p:txBody>
      </p:sp>
      <p:sp>
        <p:nvSpPr>
          <p:cNvPr id="7" name="Content Placeholder 6"/>
          <p:cNvSpPr>
            <a:spLocks noGrp="1"/>
          </p:cNvSpPr>
          <p:nvPr>
            <p:ph sz="quarter" idx="4"/>
          </p:nvPr>
        </p:nvSpPr>
        <p:spPr/>
        <p:txBody>
          <a:bodyPr>
            <a:normAutofit/>
          </a:bodyPr>
          <a:lstStyle/>
          <a:p>
            <a:r>
              <a:rPr lang="en-US" sz="3200" dirty="0" smtClean="0"/>
              <a:t>Acute /</a:t>
            </a:r>
            <a:r>
              <a:rPr lang="en-US" sz="3200" dirty="0" err="1" smtClean="0"/>
              <a:t>Instense</a:t>
            </a:r>
            <a:r>
              <a:rPr lang="en-US" sz="3200" dirty="0" smtClean="0"/>
              <a:t> Anxiety</a:t>
            </a:r>
          </a:p>
          <a:p>
            <a:endParaRPr lang="en-US" sz="3200" dirty="0"/>
          </a:p>
        </p:txBody>
      </p:sp>
      <p:pic>
        <p:nvPicPr>
          <p:cNvPr id="8" name="Picture 7" descr="TheScream.jpg"/>
          <p:cNvPicPr>
            <a:picLocks noChangeAspect="1"/>
          </p:cNvPicPr>
          <p:nvPr/>
        </p:nvPicPr>
        <p:blipFill>
          <a:blip r:embed="rId3" cstate="print"/>
          <a:stretch>
            <a:fillRect/>
          </a:stretch>
        </p:blipFill>
        <p:spPr>
          <a:xfrm>
            <a:off x="5715000" y="3429000"/>
            <a:ext cx="2450592" cy="32339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blinds(horizontal)">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blinds(horizontal)">
                                      <p:cBhvr>
                                        <p:cTn id="3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build="p"/>
      <p:bldP spid="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ctr"/>
            <a:r>
              <a:rPr lang="en-US" sz="2800" dirty="0" smtClean="0"/>
              <a:t>ANXIETY DISORDERS</a:t>
            </a:r>
            <a:endParaRPr lang="en-US" sz="2800" dirty="0"/>
          </a:p>
        </p:txBody>
      </p:sp>
      <p:sp>
        <p:nvSpPr>
          <p:cNvPr id="8" name="Content Placeholder 7"/>
          <p:cNvSpPr>
            <a:spLocks noGrp="1"/>
          </p:cNvSpPr>
          <p:nvPr>
            <p:ph idx="1"/>
          </p:nvPr>
        </p:nvSpPr>
        <p:spPr/>
        <p:txBody>
          <a:bodyPr/>
          <a:lstStyle/>
          <a:p>
            <a:pPr>
              <a:buNone/>
            </a:pPr>
            <a:r>
              <a:rPr lang="en-US" dirty="0" smtClean="0">
                <a:hlinkClick r:id="rId2"/>
              </a:rPr>
              <a:t>http://www.webmd.com/video/teen-with-ocd</a:t>
            </a:r>
            <a:endParaRPr lang="en-US" dirty="0"/>
          </a:p>
        </p:txBody>
      </p:sp>
      <p:sp>
        <p:nvSpPr>
          <p:cNvPr id="9" name="Text Placeholder 8"/>
          <p:cNvSpPr>
            <a:spLocks noGrp="1"/>
          </p:cNvSpPr>
          <p:nvPr>
            <p:ph type="body" sz="half" idx="2"/>
          </p:nvPr>
        </p:nvSpPr>
        <p:spPr>
          <a:xfrm>
            <a:off x="457200" y="1435100"/>
            <a:ext cx="3008313" cy="5194300"/>
          </a:xfrm>
        </p:spPr>
        <p:txBody>
          <a:bodyPr>
            <a:normAutofit fontScale="92500" lnSpcReduction="20000"/>
          </a:bodyPr>
          <a:lstStyle/>
          <a:p>
            <a:r>
              <a:rPr lang="en-US" sz="3000" u="sng" dirty="0" smtClean="0"/>
              <a:t>OCD—Obsessive Compulsive Disorder</a:t>
            </a:r>
          </a:p>
          <a:p>
            <a:pPr>
              <a:buFont typeface="Arial" pitchFamily="34" charset="0"/>
              <a:buChar char="•"/>
            </a:pPr>
            <a:r>
              <a:rPr lang="en-US" sz="3000" dirty="0" smtClean="0"/>
              <a:t>Germs</a:t>
            </a:r>
          </a:p>
          <a:p>
            <a:pPr>
              <a:buFont typeface="Arial" pitchFamily="34" charset="0"/>
              <a:buChar char="•"/>
            </a:pPr>
            <a:r>
              <a:rPr lang="en-US" sz="3000" dirty="0" smtClean="0"/>
              <a:t>Medical Issues</a:t>
            </a:r>
          </a:p>
          <a:p>
            <a:pPr>
              <a:buFont typeface="Arial" pitchFamily="34" charset="0"/>
              <a:buChar char="•"/>
            </a:pPr>
            <a:r>
              <a:rPr lang="en-US" sz="3000" dirty="0" smtClean="0"/>
              <a:t>Symmetry</a:t>
            </a:r>
          </a:p>
          <a:p>
            <a:pPr>
              <a:buFont typeface="Arial" pitchFamily="34" charset="0"/>
              <a:buChar char="•"/>
            </a:pPr>
            <a:r>
              <a:rPr lang="en-US" sz="3000" dirty="0" smtClean="0"/>
              <a:t>Cleanliness</a:t>
            </a:r>
          </a:p>
          <a:p>
            <a:pPr>
              <a:buFont typeface="Arial" pitchFamily="34" charset="0"/>
              <a:buChar char="•"/>
            </a:pPr>
            <a:r>
              <a:rPr lang="en-US" sz="3000" dirty="0" smtClean="0"/>
              <a:t>Numbers</a:t>
            </a:r>
          </a:p>
          <a:p>
            <a:pPr>
              <a:buFont typeface="Arial" pitchFamily="34" charset="0"/>
              <a:buChar char="•"/>
            </a:pPr>
            <a:r>
              <a:rPr lang="en-US" sz="3000" dirty="0" smtClean="0"/>
              <a:t>And more!</a:t>
            </a:r>
          </a:p>
          <a:p>
            <a:r>
              <a:rPr lang="en-US" sz="3000" b="1" dirty="0" smtClean="0"/>
              <a:t>Look at Checkl</a:t>
            </a:r>
            <a:r>
              <a:rPr lang="en-US" sz="2800" b="1" dirty="0" smtClean="0"/>
              <a:t>ist!</a:t>
            </a:r>
          </a:p>
          <a:p>
            <a:r>
              <a:rPr lang="en-US" sz="2800" dirty="0" smtClean="0">
                <a:hlinkClick r:id="rId3"/>
              </a:rPr>
              <a:t>http://www.brainphysics.com/screener.php</a:t>
            </a:r>
            <a:endParaRPr lang="en-US" sz="2800" dirty="0"/>
          </a:p>
        </p:txBody>
      </p:sp>
      <p:pic>
        <p:nvPicPr>
          <p:cNvPr id="5" name="Picture 4" descr="seinfeld1.jpg"/>
          <p:cNvPicPr>
            <a:picLocks noChangeAspect="1"/>
          </p:cNvPicPr>
          <p:nvPr/>
        </p:nvPicPr>
        <p:blipFill>
          <a:blip r:embed="rId4" cstate="print"/>
          <a:stretch>
            <a:fillRect/>
          </a:stretch>
        </p:blipFill>
        <p:spPr>
          <a:xfrm>
            <a:off x="3657600" y="2514600"/>
            <a:ext cx="2181225" cy="2368751"/>
          </a:xfrm>
          <a:prstGeom prst="rect">
            <a:avLst/>
          </a:prstGeom>
        </p:spPr>
      </p:pic>
      <p:pic>
        <p:nvPicPr>
          <p:cNvPr id="6" name="Picture 5" descr="tv_monk13.jpg"/>
          <p:cNvPicPr>
            <a:picLocks noChangeAspect="1"/>
          </p:cNvPicPr>
          <p:nvPr/>
        </p:nvPicPr>
        <p:blipFill>
          <a:blip r:embed="rId5" cstate="print"/>
          <a:stretch>
            <a:fillRect/>
          </a:stretch>
        </p:blipFill>
        <p:spPr>
          <a:xfrm>
            <a:off x="6096000" y="1600200"/>
            <a:ext cx="2762250" cy="2209800"/>
          </a:xfrm>
          <a:prstGeom prst="rect">
            <a:avLst/>
          </a:prstGeom>
        </p:spPr>
      </p:pic>
      <p:pic>
        <p:nvPicPr>
          <p:cNvPr id="10" name="Picture 9" descr="draft_lens1998648module12697676photo_1227239433As_Good_as_It_Gets.jpg"/>
          <p:cNvPicPr>
            <a:picLocks noChangeAspect="1"/>
          </p:cNvPicPr>
          <p:nvPr/>
        </p:nvPicPr>
        <p:blipFill>
          <a:blip r:embed="rId6" cstate="print"/>
          <a:stretch>
            <a:fillRect/>
          </a:stretch>
        </p:blipFill>
        <p:spPr>
          <a:xfrm>
            <a:off x="6553200" y="4177370"/>
            <a:ext cx="1760300" cy="24520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linds(horizont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linds(horizontal)">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blinds(horizontal)">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blinds(horizontal)">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blinds(horizontal)">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blinds(horizontal)">
                                      <p:cBhvr>
                                        <p:cTn id="37" dur="500"/>
                                        <p:tgtEl>
                                          <p:spTgt spid="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9">
                                            <p:txEl>
                                              <p:pRg st="7" end="7"/>
                                            </p:txEl>
                                          </p:spTgt>
                                        </p:tgtEl>
                                        <p:attrNameLst>
                                          <p:attrName>style.visibility</p:attrName>
                                        </p:attrNameLst>
                                      </p:cBhvr>
                                      <p:to>
                                        <p:strVal val="visible"/>
                                      </p:to>
                                    </p:set>
                                    <p:animEffect transition="in" filter="blinds(horizontal)">
                                      <p:cBhvr>
                                        <p:cTn id="42" dur="500"/>
                                        <p:tgtEl>
                                          <p:spTgt spid="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9">
                                            <p:txEl>
                                              <p:pRg st="8" end="8"/>
                                            </p:txEl>
                                          </p:spTgt>
                                        </p:tgtEl>
                                        <p:attrNameLst>
                                          <p:attrName>style.visibility</p:attrName>
                                        </p:attrNameLst>
                                      </p:cBhvr>
                                      <p:to>
                                        <p:strVal val="visible"/>
                                      </p:to>
                                    </p:set>
                                    <p:animEffect transition="in" filter="blinds(horizontal)">
                                      <p:cBhvr>
                                        <p:cTn id="47" dur="500"/>
                                        <p:tgtEl>
                                          <p:spTgt spid="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8">
                                            <p:txEl>
                                              <p:pRg st="0" end="0"/>
                                            </p:txEl>
                                          </p:spTgt>
                                        </p:tgtEl>
                                        <p:attrNameLst>
                                          <p:attrName>style.visibility</p:attrName>
                                        </p:attrNameLst>
                                      </p:cBhvr>
                                      <p:to>
                                        <p:strVal val="visible"/>
                                      </p:to>
                                    </p:set>
                                    <p:animEffect transition="in" filter="blinds(horizontal)">
                                      <p:cBhvr>
                                        <p:cTn id="5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t>ANXIETY DISORDERS</a:t>
            </a:r>
            <a:endParaRPr lang="en-US" sz="2800" dirty="0"/>
          </a:p>
        </p:txBody>
      </p:sp>
      <p:pic>
        <p:nvPicPr>
          <p:cNvPr id="5" name="Content Placeholder 4" descr="ptsd2.jpg"/>
          <p:cNvPicPr>
            <a:picLocks noGrp="1" noChangeAspect="1"/>
          </p:cNvPicPr>
          <p:nvPr>
            <p:ph sz="half" idx="1"/>
          </p:nvPr>
        </p:nvPicPr>
        <p:blipFill>
          <a:blip r:embed="rId2" cstate="print"/>
          <a:stretch>
            <a:fillRect/>
          </a:stretch>
        </p:blipFill>
        <p:spPr>
          <a:xfrm>
            <a:off x="418617" y="3581400"/>
            <a:ext cx="3356659" cy="2514600"/>
          </a:xfrm>
        </p:spPr>
      </p:pic>
      <p:sp>
        <p:nvSpPr>
          <p:cNvPr id="4" name="Text Placeholder 3"/>
          <p:cNvSpPr>
            <a:spLocks noGrp="1"/>
          </p:cNvSpPr>
          <p:nvPr>
            <p:ph sz="half" idx="2"/>
          </p:nvPr>
        </p:nvSpPr>
        <p:spPr>
          <a:xfrm>
            <a:off x="381000" y="1524000"/>
            <a:ext cx="4038600" cy="4724400"/>
          </a:xfrm>
        </p:spPr>
        <p:txBody>
          <a:bodyPr>
            <a:normAutofit/>
          </a:bodyPr>
          <a:lstStyle/>
          <a:p>
            <a:r>
              <a:rPr lang="en-US" sz="3200" u="sng" dirty="0" smtClean="0"/>
              <a:t>PTSD—</a:t>
            </a:r>
          </a:p>
          <a:p>
            <a:r>
              <a:rPr lang="en-US" sz="3200" u="sng" dirty="0" smtClean="0"/>
              <a:t>Post Traumatic Stress Disorder</a:t>
            </a:r>
          </a:p>
          <a:p>
            <a:endParaRPr lang="en-US" sz="3200" u="sng" dirty="0"/>
          </a:p>
        </p:txBody>
      </p:sp>
      <p:sp>
        <p:nvSpPr>
          <p:cNvPr id="6" name="TextBox 5"/>
          <p:cNvSpPr txBox="1"/>
          <p:nvPr/>
        </p:nvSpPr>
        <p:spPr>
          <a:xfrm>
            <a:off x="5105400" y="1676400"/>
            <a:ext cx="3200400" cy="3970318"/>
          </a:xfrm>
          <a:prstGeom prst="rect">
            <a:avLst/>
          </a:prstGeom>
          <a:noFill/>
        </p:spPr>
        <p:txBody>
          <a:bodyPr wrap="square" rtlCol="0">
            <a:spAutoFit/>
          </a:bodyPr>
          <a:lstStyle/>
          <a:p>
            <a:pPr>
              <a:buFont typeface="Arial" pitchFamily="34" charset="0"/>
              <a:buChar char="•"/>
            </a:pPr>
            <a:r>
              <a:rPr lang="en-US" sz="2800" dirty="0" smtClean="0"/>
              <a:t>Caused by trauma from war, rape, accidents, etc.</a:t>
            </a:r>
          </a:p>
          <a:p>
            <a:endParaRPr lang="en-US" sz="2800" dirty="0" smtClean="0"/>
          </a:p>
          <a:p>
            <a:pPr>
              <a:buFont typeface="Arial" pitchFamily="34" charset="0"/>
              <a:buChar char="•"/>
            </a:pPr>
            <a:r>
              <a:rPr lang="en-US" sz="2800" b="1" dirty="0" smtClean="0"/>
              <a:t>Symptoms—</a:t>
            </a:r>
          </a:p>
          <a:p>
            <a:pPr>
              <a:buFont typeface="Wingdings" pitchFamily="2" charset="2"/>
              <a:buChar char="§"/>
            </a:pPr>
            <a:r>
              <a:rPr lang="en-US" sz="2800" dirty="0" smtClean="0"/>
              <a:t>Flashbacks</a:t>
            </a:r>
          </a:p>
          <a:p>
            <a:pPr>
              <a:buFont typeface="Wingdings" pitchFamily="2" charset="2"/>
              <a:buChar char="§"/>
            </a:pPr>
            <a:r>
              <a:rPr lang="en-US" sz="2800" dirty="0" smtClean="0"/>
              <a:t>Nightmares</a:t>
            </a:r>
          </a:p>
          <a:p>
            <a:pPr>
              <a:buFont typeface="Wingdings" pitchFamily="2" charset="2"/>
              <a:buChar char="§"/>
            </a:pPr>
            <a:r>
              <a:rPr lang="en-US" sz="2800" dirty="0" smtClean="0"/>
              <a:t>Severe Anxiety</a:t>
            </a:r>
          </a:p>
          <a:p>
            <a:pPr>
              <a:buFont typeface="Wingdings" pitchFamily="2" charset="2"/>
              <a:buChar char="§"/>
            </a:pPr>
            <a:r>
              <a:rPr lang="en-US" sz="2800" dirty="0" smtClean="0"/>
              <a:t>Drug Abuse</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Causes of Anxiety</a:t>
            </a:r>
            <a:endParaRPr lang="en-US" dirty="0"/>
          </a:p>
        </p:txBody>
      </p:sp>
      <p:sp>
        <p:nvSpPr>
          <p:cNvPr id="6" name="Content Placeholder 5"/>
          <p:cNvSpPr>
            <a:spLocks noGrp="1"/>
          </p:cNvSpPr>
          <p:nvPr>
            <p:ph idx="1"/>
          </p:nvPr>
        </p:nvSpPr>
        <p:spPr/>
        <p:txBody>
          <a:bodyPr>
            <a:normAutofit fontScale="92500" lnSpcReduction="20000"/>
          </a:bodyPr>
          <a:lstStyle/>
          <a:p>
            <a:r>
              <a:rPr lang="en-US" u="sng" dirty="0" smtClean="0"/>
              <a:t>Psychoanalytic</a:t>
            </a:r>
            <a:r>
              <a:rPr lang="en-US" dirty="0" smtClean="0"/>
              <a:t>—unresolved, internal conflicts between ID, Ego, and Superego</a:t>
            </a:r>
          </a:p>
          <a:p>
            <a:pPr lvl="1"/>
            <a:r>
              <a:rPr lang="en-US" dirty="0" smtClean="0"/>
              <a:t>EX.—ID wishing to rid yourself of a bad parent and the Superego saying that it is wrong to have such a wish</a:t>
            </a:r>
          </a:p>
          <a:p>
            <a:endParaRPr lang="en-US" dirty="0" smtClean="0"/>
          </a:p>
          <a:p>
            <a:r>
              <a:rPr lang="en-US" u="sng" dirty="0" smtClean="0"/>
              <a:t>Behaviorists</a:t>
            </a:r>
            <a:r>
              <a:rPr lang="en-US" dirty="0" smtClean="0"/>
              <a:t>—anxiety is learned</a:t>
            </a:r>
          </a:p>
          <a:p>
            <a:pPr lvl="1"/>
            <a:r>
              <a:rPr lang="en-US" dirty="0" smtClean="0"/>
              <a:t>EX.--classical conditioning of phobias</a:t>
            </a:r>
          </a:p>
          <a:p>
            <a:endParaRPr lang="en-US" dirty="0" smtClean="0"/>
          </a:p>
          <a:p>
            <a:r>
              <a:rPr lang="en-US" u="sng" dirty="0" smtClean="0"/>
              <a:t>Cognitive</a:t>
            </a:r>
            <a:r>
              <a:rPr lang="en-US" dirty="0" smtClean="0"/>
              <a:t>—dysfunctional, irrational thinking</a:t>
            </a:r>
          </a:p>
          <a:p>
            <a:pPr lvl="1"/>
            <a:r>
              <a:rPr lang="en-US" dirty="0" smtClean="0"/>
              <a:t>EX.—setting too high of standards for yourself</a:t>
            </a:r>
          </a:p>
          <a:p>
            <a:pPr lvl="1"/>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ox(in)">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box(in)">
                                      <p:cBhvr>
                                        <p:cTn id="15" dur="500"/>
                                        <p:tgtEl>
                                          <p:spTgt spid="6">
                                            <p:txEl>
                                              <p:pRg st="3" end="3"/>
                                            </p:txEl>
                                          </p:spTgt>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box(in)">
                                      <p:cBhvr>
                                        <p:cTn id="18" dur="500"/>
                                        <p:tgtEl>
                                          <p:spTgt spid="6">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animEffect transition="in" filter="box(in)">
                                      <p:cBhvr>
                                        <p:cTn id="23" dur="500"/>
                                        <p:tgtEl>
                                          <p:spTgt spid="6">
                                            <p:txEl>
                                              <p:pRg st="6" end="6"/>
                                            </p:txEl>
                                          </p:spTgt>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6">
                                            <p:txEl>
                                              <p:pRg st="7" end="7"/>
                                            </p:txEl>
                                          </p:spTgt>
                                        </p:tgtEl>
                                        <p:attrNameLst>
                                          <p:attrName>style.visibility</p:attrName>
                                        </p:attrNameLst>
                                      </p:cBhvr>
                                      <p:to>
                                        <p:strVal val="visible"/>
                                      </p:to>
                                    </p:set>
                                    <p:animEffect transition="in" filter="box(in)">
                                      <p:cBhvr>
                                        <p:cTn id="26"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Calendar for this Unit</a:t>
            </a:r>
            <a:endParaRPr lang="en-US" dirty="0"/>
          </a:p>
        </p:txBody>
      </p:sp>
      <p:sp>
        <p:nvSpPr>
          <p:cNvPr id="3" name="Content Placeholder 2"/>
          <p:cNvSpPr>
            <a:spLocks noGrp="1"/>
          </p:cNvSpPr>
          <p:nvPr>
            <p:ph idx="1"/>
          </p:nvPr>
        </p:nvSpPr>
        <p:spPr/>
        <p:txBody>
          <a:bodyPr>
            <a:normAutofit/>
          </a:bodyPr>
          <a:lstStyle/>
          <a:p>
            <a:r>
              <a:rPr lang="en-US" dirty="0" smtClean="0"/>
              <a:t>Art or Music, and Mental Illness—Sign up for your </a:t>
            </a:r>
            <a:r>
              <a:rPr lang="en-US" sz="2800" dirty="0" smtClean="0"/>
              <a:t>day—Week 1: Diagnose and Week 2: Treat</a:t>
            </a:r>
          </a:p>
          <a:p>
            <a:r>
              <a:rPr lang="en-US" dirty="0" smtClean="0"/>
              <a:t>Vocabulary—Chapter 16 Due Friday!</a:t>
            </a:r>
          </a:p>
          <a:p>
            <a:r>
              <a:rPr lang="en-US" dirty="0" smtClean="0"/>
              <a:t>Vocabulary—Chapter 17 Due Next Friday!</a:t>
            </a:r>
          </a:p>
          <a:p>
            <a:r>
              <a:rPr lang="en-US" dirty="0" smtClean="0"/>
              <a:t>Mental Illness and Treatment Role Play</a:t>
            </a:r>
          </a:p>
          <a:p>
            <a:pPr lvl="1"/>
            <a:r>
              <a:rPr lang="en-US" dirty="0" smtClean="0"/>
              <a:t>Groups of 3 (patient, therapist, narrator)</a:t>
            </a:r>
          </a:p>
          <a:p>
            <a:pPr lvl="1"/>
            <a:r>
              <a:rPr lang="en-US" dirty="0" smtClean="0"/>
              <a:t>5 sources</a:t>
            </a:r>
          </a:p>
          <a:p>
            <a:pPr lvl="1"/>
            <a:r>
              <a:rPr lang="en-US" dirty="0" smtClean="0"/>
              <a:t>Have fun—props, puppets, drama, etc.</a:t>
            </a:r>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Sybil—Scenes 4,5,6</a:t>
            </a:r>
            <a:endParaRPr lang="en-US" dirty="0"/>
          </a:p>
        </p:txBody>
      </p:sp>
      <p:sp>
        <p:nvSpPr>
          <p:cNvPr id="6" name="Content Placeholder 5"/>
          <p:cNvSpPr>
            <a:spLocks noGrp="1"/>
          </p:cNvSpPr>
          <p:nvPr>
            <p:ph idx="1"/>
          </p:nvPr>
        </p:nvSpPr>
        <p:spPr/>
        <p:txBody>
          <a:bodyPr/>
          <a:lstStyle/>
          <a:p>
            <a:r>
              <a:rPr lang="en-US" dirty="0" smtClean="0"/>
              <a:t>What examples of anxiety did you see?</a:t>
            </a:r>
          </a:p>
          <a:p>
            <a:endParaRPr lang="en-US" dirty="0" smtClean="0"/>
          </a:p>
          <a:p>
            <a:r>
              <a:rPr lang="en-US" dirty="0" smtClean="0"/>
              <a:t>If you were going to diagnose Sybil with an anxiety disorder, what would it be?</a:t>
            </a:r>
          </a:p>
          <a:p>
            <a:endParaRPr lang="en-US" dirty="0" smtClean="0"/>
          </a:p>
          <a:p>
            <a:r>
              <a:rPr lang="en-US" dirty="0" smtClean="0"/>
              <a:t>What is the most probable cause for Sybil’s anxiety?</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u="sng" dirty="0" smtClean="0"/>
              <a:t>Somatoform Disorders</a:t>
            </a:r>
            <a:endParaRPr lang="en-US" sz="3200" u="sng" dirty="0"/>
          </a:p>
        </p:txBody>
      </p:sp>
      <p:pic>
        <p:nvPicPr>
          <p:cNvPr id="6" name="Content Placeholder 5" descr="pregnancy%201.jpg"/>
          <p:cNvPicPr>
            <a:picLocks noGrp="1" noChangeAspect="1"/>
          </p:cNvPicPr>
          <p:nvPr>
            <p:ph idx="1"/>
          </p:nvPr>
        </p:nvPicPr>
        <p:blipFill>
          <a:blip r:embed="rId2" cstate="print"/>
          <a:stretch>
            <a:fillRect/>
          </a:stretch>
        </p:blipFill>
        <p:spPr>
          <a:xfrm>
            <a:off x="4191000" y="762000"/>
            <a:ext cx="2098675" cy="2098675"/>
          </a:xfrm>
        </p:spPr>
      </p:pic>
      <p:sp>
        <p:nvSpPr>
          <p:cNvPr id="5" name="Text Placeholder 4"/>
          <p:cNvSpPr>
            <a:spLocks noGrp="1"/>
          </p:cNvSpPr>
          <p:nvPr>
            <p:ph type="body" sz="half" idx="2"/>
          </p:nvPr>
        </p:nvSpPr>
        <p:spPr/>
        <p:txBody>
          <a:bodyPr>
            <a:normAutofit lnSpcReduction="10000"/>
          </a:bodyPr>
          <a:lstStyle/>
          <a:p>
            <a:r>
              <a:rPr lang="en-US" sz="2800" dirty="0" smtClean="0"/>
              <a:t>Psychological problem manifests in a physical way</a:t>
            </a:r>
          </a:p>
          <a:p>
            <a:pPr>
              <a:buFont typeface="Wingdings" pitchFamily="2" charset="2"/>
              <a:buChar char="§"/>
            </a:pPr>
            <a:r>
              <a:rPr lang="en-US" sz="2800" u="sng" dirty="0" err="1" smtClean="0"/>
              <a:t>Somatization</a:t>
            </a:r>
            <a:endParaRPr lang="en-US" sz="2800" u="sng" dirty="0" smtClean="0"/>
          </a:p>
          <a:p>
            <a:pPr>
              <a:buFont typeface="Wingdings" pitchFamily="2" charset="2"/>
              <a:buChar char="§"/>
            </a:pPr>
            <a:r>
              <a:rPr lang="en-US" sz="2800" u="sng" dirty="0" err="1" smtClean="0"/>
              <a:t>Hypochondriasis</a:t>
            </a:r>
            <a:endParaRPr lang="en-US" sz="2800" u="sng" dirty="0" smtClean="0"/>
          </a:p>
          <a:p>
            <a:pPr>
              <a:buFont typeface="Wingdings" pitchFamily="2" charset="2"/>
              <a:buChar char="§"/>
            </a:pPr>
            <a:r>
              <a:rPr lang="en-US" sz="2800" u="sng" dirty="0" smtClean="0"/>
              <a:t>Conversion </a:t>
            </a:r>
          </a:p>
          <a:p>
            <a:pPr>
              <a:buFont typeface="Wingdings" pitchFamily="2" charset="2"/>
              <a:buChar char="§"/>
            </a:pPr>
            <a:r>
              <a:rPr lang="en-US" sz="2800" u="sng" dirty="0" smtClean="0"/>
              <a:t>Psychophysical</a:t>
            </a:r>
          </a:p>
          <a:p>
            <a:pPr>
              <a:buFont typeface="Wingdings" pitchFamily="2" charset="2"/>
              <a:buChar char="§"/>
            </a:pPr>
            <a:r>
              <a:rPr lang="en-US" sz="2800" u="sng" dirty="0" smtClean="0"/>
              <a:t>Munchausen</a:t>
            </a:r>
          </a:p>
          <a:p>
            <a:pPr>
              <a:buFont typeface="Wingdings" pitchFamily="2" charset="2"/>
              <a:buChar char="§"/>
            </a:pPr>
            <a:r>
              <a:rPr lang="en-US" sz="2800" u="sng" dirty="0" smtClean="0"/>
              <a:t>Munchausen by Proxy </a:t>
            </a:r>
            <a:endParaRPr lang="en-US" sz="2800" u="sng" dirty="0"/>
          </a:p>
        </p:txBody>
      </p:sp>
      <p:pic>
        <p:nvPicPr>
          <p:cNvPr id="7" name="Picture 6" descr="hypochondriac.jpg"/>
          <p:cNvPicPr>
            <a:picLocks noChangeAspect="1"/>
          </p:cNvPicPr>
          <p:nvPr/>
        </p:nvPicPr>
        <p:blipFill>
          <a:blip r:embed="rId3" cstate="print"/>
          <a:stretch>
            <a:fillRect/>
          </a:stretch>
        </p:blipFill>
        <p:spPr>
          <a:xfrm>
            <a:off x="5943600" y="3124200"/>
            <a:ext cx="2863204" cy="3187700"/>
          </a:xfrm>
          <a:prstGeom prst="rect">
            <a:avLst/>
          </a:prstGeom>
        </p:spPr>
      </p:pic>
      <p:pic>
        <p:nvPicPr>
          <p:cNvPr id="8" name="Picture 7" descr="41HHBMBQDEL__SL500_AA300_.jpg"/>
          <p:cNvPicPr>
            <a:picLocks noChangeAspect="1"/>
          </p:cNvPicPr>
          <p:nvPr/>
        </p:nvPicPr>
        <p:blipFill>
          <a:blip r:embed="rId4" cstate="print"/>
          <a:stretch>
            <a:fillRect/>
          </a:stretch>
        </p:blipFill>
        <p:spPr>
          <a:xfrm>
            <a:off x="6934200" y="609600"/>
            <a:ext cx="1809750" cy="1809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ox(i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ox(i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ox(i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ox(in)">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ox(in)">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ox(in)">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Causes of Somatoform</a:t>
            </a:r>
            <a:endParaRPr lang="en-US" dirty="0"/>
          </a:p>
        </p:txBody>
      </p:sp>
      <p:sp>
        <p:nvSpPr>
          <p:cNvPr id="6" name="Content Placeholder 5"/>
          <p:cNvSpPr>
            <a:spLocks noGrp="1"/>
          </p:cNvSpPr>
          <p:nvPr>
            <p:ph idx="1"/>
          </p:nvPr>
        </p:nvSpPr>
        <p:spPr/>
        <p:txBody>
          <a:bodyPr/>
          <a:lstStyle/>
          <a:p>
            <a:r>
              <a:rPr lang="en-US" u="sng" dirty="0" smtClean="0"/>
              <a:t>Psychodynamic or psychoanalytic</a:t>
            </a:r>
            <a:r>
              <a:rPr lang="en-US" dirty="0" smtClean="0"/>
              <a:t>—unresolved conflicts that cannot be resolved </a:t>
            </a:r>
          </a:p>
          <a:p>
            <a:r>
              <a:rPr lang="en-US" u="sng" dirty="0" smtClean="0"/>
              <a:t>Behaviorists</a:t>
            </a:r>
            <a:r>
              <a:rPr lang="en-US" dirty="0" smtClean="0"/>
              <a:t>—have been reinforced for being sick or for their behavior either through an actual reward or the removal of something unpleasant</a:t>
            </a:r>
          </a:p>
          <a:p>
            <a:r>
              <a:rPr lang="en-US" u="sng" dirty="0" smtClean="0"/>
              <a:t>Cognitive</a:t>
            </a:r>
            <a:r>
              <a:rPr lang="en-US" dirty="0" smtClean="0"/>
              <a:t>—don’t know how to positively get attention</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ox(i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ox(in)">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325562"/>
          </a:xfrm>
        </p:spPr>
        <p:txBody>
          <a:bodyPr>
            <a:normAutofit fontScale="90000"/>
          </a:bodyPr>
          <a:lstStyle/>
          <a:p>
            <a:r>
              <a:rPr lang="en-US" dirty="0" smtClean="0"/>
              <a:t>Dissociative Disorders—disruption in cognition</a:t>
            </a:r>
            <a:endParaRPr lang="en-US" dirty="0"/>
          </a:p>
        </p:txBody>
      </p:sp>
      <p:sp>
        <p:nvSpPr>
          <p:cNvPr id="5" name="Text Placeholder 4"/>
          <p:cNvSpPr>
            <a:spLocks noGrp="1"/>
          </p:cNvSpPr>
          <p:nvPr>
            <p:ph type="body" idx="1"/>
          </p:nvPr>
        </p:nvSpPr>
        <p:spPr/>
        <p:txBody>
          <a:bodyPr>
            <a:normAutofit/>
          </a:bodyPr>
          <a:lstStyle/>
          <a:p>
            <a:r>
              <a:rPr lang="en-US" sz="3200" u="sng" dirty="0" smtClean="0"/>
              <a:t>Psychogenic Amnesia</a:t>
            </a:r>
            <a:endParaRPr lang="en-US" sz="3200" u="sng" dirty="0"/>
          </a:p>
        </p:txBody>
      </p:sp>
      <p:sp>
        <p:nvSpPr>
          <p:cNvPr id="6" name="Content Placeholder 5"/>
          <p:cNvSpPr>
            <a:spLocks noGrp="1"/>
          </p:cNvSpPr>
          <p:nvPr>
            <p:ph sz="half" idx="2"/>
          </p:nvPr>
        </p:nvSpPr>
        <p:spPr/>
        <p:txBody>
          <a:bodyPr/>
          <a:lstStyle/>
          <a:p>
            <a:r>
              <a:rPr lang="en-US" sz="3200" u="sng" dirty="0" smtClean="0"/>
              <a:t>No organic </a:t>
            </a:r>
            <a:r>
              <a:rPr lang="en-US" sz="3200" dirty="0" smtClean="0"/>
              <a:t>or physical basis</a:t>
            </a:r>
          </a:p>
          <a:p>
            <a:r>
              <a:rPr lang="en-US" sz="3200" dirty="0" smtClean="0"/>
              <a:t>Selective, Localized, Generalized</a:t>
            </a:r>
          </a:p>
          <a:p>
            <a:r>
              <a:rPr lang="en-US" sz="3200" u="sng" dirty="0" smtClean="0"/>
              <a:t>Fugue</a:t>
            </a:r>
          </a:p>
          <a:p>
            <a:endParaRPr lang="en-US" dirty="0"/>
          </a:p>
        </p:txBody>
      </p:sp>
      <p:sp>
        <p:nvSpPr>
          <p:cNvPr id="7" name="Text Placeholder 6"/>
          <p:cNvSpPr>
            <a:spLocks noGrp="1"/>
          </p:cNvSpPr>
          <p:nvPr>
            <p:ph type="body" sz="quarter" idx="3"/>
          </p:nvPr>
        </p:nvSpPr>
        <p:spPr/>
        <p:txBody>
          <a:bodyPr>
            <a:noAutofit/>
          </a:bodyPr>
          <a:lstStyle/>
          <a:p>
            <a:pPr algn="ctr"/>
            <a:r>
              <a:rPr lang="en-US" sz="3200" u="sng" dirty="0" smtClean="0"/>
              <a:t>DID</a:t>
            </a:r>
            <a:endParaRPr lang="en-US" sz="3200" u="sng" dirty="0"/>
          </a:p>
        </p:txBody>
      </p:sp>
      <p:sp>
        <p:nvSpPr>
          <p:cNvPr id="8" name="Content Placeholder 7"/>
          <p:cNvSpPr>
            <a:spLocks noGrp="1"/>
          </p:cNvSpPr>
          <p:nvPr>
            <p:ph sz="quarter" idx="4"/>
          </p:nvPr>
        </p:nvSpPr>
        <p:spPr/>
        <p:txBody>
          <a:bodyPr>
            <a:normAutofit/>
          </a:bodyPr>
          <a:lstStyle/>
          <a:p>
            <a:r>
              <a:rPr lang="en-US" sz="3200" u="sng" dirty="0" smtClean="0"/>
              <a:t>Dissociative Identity Disorder</a:t>
            </a:r>
          </a:p>
          <a:p>
            <a:r>
              <a:rPr lang="en-US" sz="3200" dirty="0" smtClean="0"/>
              <a:t>AKA—multiple personality disorder</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ox(i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ox(in)">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ox(in)">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blinds(horizontal)">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box(in)">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8">
                                            <p:txEl>
                                              <p:pRg st="1" end="1"/>
                                            </p:txEl>
                                          </p:spTgt>
                                        </p:tgtEl>
                                        <p:attrNameLst>
                                          <p:attrName>style.visibility</p:attrName>
                                        </p:attrNameLst>
                                      </p:cBhvr>
                                      <p:to>
                                        <p:strVal val="visible"/>
                                      </p:to>
                                    </p:set>
                                    <p:animEffect transition="in" filter="box(in)">
                                      <p:cBhvr>
                                        <p:cTn id="3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7" grpId="0" build="p"/>
      <p:bldP spid="8"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Causes of Dissociative Disorders</a:t>
            </a:r>
            <a:endParaRPr lang="en-US" dirty="0"/>
          </a:p>
        </p:txBody>
      </p:sp>
      <p:sp>
        <p:nvSpPr>
          <p:cNvPr id="8" name="Content Placeholder 7"/>
          <p:cNvSpPr>
            <a:spLocks noGrp="1"/>
          </p:cNvSpPr>
          <p:nvPr>
            <p:ph idx="1"/>
          </p:nvPr>
        </p:nvSpPr>
        <p:spPr/>
        <p:txBody>
          <a:bodyPr>
            <a:normAutofit lnSpcReduction="10000"/>
          </a:bodyPr>
          <a:lstStyle/>
          <a:p>
            <a:r>
              <a:rPr lang="en-US" dirty="0" smtClean="0"/>
              <a:t>Psychoanalytic—extremely traumatic events have been </a:t>
            </a:r>
            <a:r>
              <a:rPr lang="en-US" u="sng" dirty="0" smtClean="0"/>
              <a:t>repressed</a:t>
            </a:r>
            <a:r>
              <a:rPr lang="en-US" dirty="0" smtClean="0"/>
              <a:t> and the split consciousness results</a:t>
            </a:r>
          </a:p>
          <a:p>
            <a:r>
              <a:rPr lang="en-US" dirty="0" smtClean="0"/>
              <a:t>Behaviorists—patients find dissociating rewarding because they don’t have to think about the trauma. Amnesia is “easier” than dealing with it</a:t>
            </a:r>
          </a:p>
          <a:p>
            <a:r>
              <a:rPr lang="en-US" dirty="0" smtClean="0"/>
              <a:t>Very rare and many question legitimacy</a:t>
            </a:r>
          </a:p>
          <a:p>
            <a:r>
              <a:rPr lang="en-US" dirty="0" smtClean="0"/>
              <a:t>E. Loftus would question it—why?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ox(i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ox(in)">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ox(in)">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box(in)">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Sybil—Scene 7, 10, 11</a:t>
            </a:r>
            <a:endParaRPr lang="en-US" dirty="0"/>
          </a:p>
        </p:txBody>
      </p:sp>
      <p:sp>
        <p:nvSpPr>
          <p:cNvPr id="3" name="Content Placeholder 2"/>
          <p:cNvSpPr>
            <a:spLocks noGrp="1"/>
          </p:cNvSpPr>
          <p:nvPr>
            <p:ph idx="1"/>
          </p:nvPr>
        </p:nvSpPr>
        <p:spPr/>
        <p:txBody>
          <a:bodyPr/>
          <a:lstStyle/>
          <a:p>
            <a:r>
              <a:rPr lang="en-US" dirty="0" smtClean="0"/>
              <a:t>What signs of somatoform disorders did Sybil and/or her mom show of a somatoform disorder?</a:t>
            </a:r>
          </a:p>
          <a:p>
            <a:r>
              <a:rPr lang="en-US" dirty="0" smtClean="0"/>
              <a:t>What is the likely cause of the mother’s somatoform behavior? </a:t>
            </a:r>
          </a:p>
          <a:p>
            <a:r>
              <a:rPr lang="en-US" dirty="0" smtClean="0"/>
              <a:t>What signs does Sybil show of DID?</a:t>
            </a:r>
          </a:p>
          <a:p>
            <a:r>
              <a:rPr lang="en-US" dirty="0" smtClean="0"/>
              <a:t>What is the likely cause of the disorder?</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Mood or Affective Disorders</a:t>
            </a:r>
            <a:endParaRPr lang="en-US" dirty="0"/>
          </a:p>
        </p:txBody>
      </p:sp>
      <p:sp>
        <p:nvSpPr>
          <p:cNvPr id="4" name="Content Placeholder 3"/>
          <p:cNvSpPr>
            <a:spLocks noGrp="1"/>
          </p:cNvSpPr>
          <p:nvPr>
            <p:ph sz="half" idx="1"/>
          </p:nvPr>
        </p:nvSpPr>
        <p:spPr>
          <a:xfrm>
            <a:off x="457200" y="1600200"/>
            <a:ext cx="4038600" cy="4953000"/>
          </a:xfrm>
        </p:spPr>
        <p:txBody>
          <a:bodyPr>
            <a:normAutofit fontScale="92500" lnSpcReduction="20000"/>
          </a:bodyPr>
          <a:lstStyle/>
          <a:p>
            <a:r>
              <a:rPr lang="en-US" u="sng" dirty="0" smtClean="0"/>
              <a:t>Major Depression—aka:</a:t>
            </a:r>
          </a:p>
          <a:p>
            <a:pPr>
              <a:buNone/>
            </a:pPr>
            <a:r>
              <a:rPr lang="en-US" u="sng" dirty="0" err="1" smtClean="0"/>
              <a:t>Unipolar</a:t>
            </a:r>
            <a:r>
              <a:rPr lang="en-US" u="sng" dirty="0" smtClean="0"/>
              <a:t> Depression</a:t>
            </a:r>
          </a:p>
          <a:p>
            <a:r>
              <a:rPr lang="en-US" dirty="0" smtClean="0"/>
              <a:t>DSM says you have to: </a:t>
            </a:r>
          </a:p>
          <a:p>
            <a:pPr lvl="1"/>
            <a:r>
              <a:rPr lang="en-US" dirty="0" smtClean="0"/>
              <a:t> depressed more than 2 weeks</a:t>
            </a:r>
          </a:p>
          <a:p>
            <a:pPr lvl="1"/>
            <a:r>
              <a:rPr lang="en-US" dirty="0" smtClean="0"/>
              <a:t>Absence of clear reason</a:t>
            </a:r>
          </a:p>
          <a:p>
            <a:pPr lvl="1"/>
            <a:r>
              <a:rPr lang="en-US" dirty="0" smtClean="0"/>
              <a:t>Loss of Appetite</a:t>
            </a:r>
          </a:p>
          <a:p>
            <a:pPr lvl="1"/>
            <a:r>
              <a:rPr lang="en-US" dirty="0" smtClean="0"/>
              <a:t>Fatigue</a:t>
            </a:r>
          </a:p>
          <a:p>
            <a:pPr lvl="1"/>
            <a:r>
              <a:rPr lang="en-US" dirty="0" smtClean="0"/>
              <a:t>Change in sleep</a:t>
            </a:r>
          </a:p>
          <a:p>
            <a:pPr lvl="1"/>
            <a:r>
              <a:rPr lang="en-US" dirty="0" smtClean="0"/>
              <a:t>Lack of interest</a:t>
            </a:r>
          </a:p>
          <a:p>
            <a:pPr lvl="1"/>
            <a:r>
              <a:rPr lang="en-US" dirty="0" smtClean="0"/>
              <a:t>Feelings of </a:t>
            </a:r>
            <a:r>
              <a:rPr lang="en-US" dirty="0" err="1" smtClean="0"/>
              <a:t>worthlessnes</a:t>
            </a:r>
            <a:endParaRPr lang="en-US" dirty="0" smtClean="0"/>
          </a:p>
          <a:p>
            <a:r>
              <a:rPr lang="en-US" u="sng" dirty="0" smtClean="0"/>
              <a:t>Seasonal Affective Disorder--SAD</a:t>
            </a:r>
          </a:p>
          <a:p>
            <a:pPr>
              <a:buNone/>
            </a:pPr>
            <a:endParaRPr lang="en-US" dirty="0" smtClean="0"/>
          </a:p>
        </p:txBody>
      </p:sp>
      <p:sp>
        <p:nvSpPr>
          <p:cNvPr id="5" name="Content Placeholder 4"/>
          <p:cNvSpPr>
            <a:spLocks noGrp="1"/>
          </p:cNvSpPr>
          <p:nvPr>
            <p:ph sz="half" idx="2"/>
          </p:nvPr>
        </p:nvSpPr>
        <p:spPr/>
        <p:txBody>
          <a:bodyPr>
            <a:normAutofit fontScale="92500" lnSpcReduction="20000"/>
          </a:bodyPr>
          <a:lstStyle/>
          <a:p>
            <a:r>
              <a:rPr lang="en-US" u="sng" dirty="0" smtClean="0"/>
              <a:t>Bipolar Depression</a:t>
            </a:r>
            <a:r>
              <a:rPr lang="en-US" dirty="0" smtClean="0"/>
              <a:t>—aka:</a:t>
            </a:r>
          </a:p>
          <a:p>
            <a:pPr>
              <a:buNone/>
            </a:pPr>
            <a:r>
              <a:rPr lang="en-US" dirty="0" smtClean="0"/>
              <a:t>	Manic-Depression</a:t>
            </a:r>
          </a:p>
          <a:p>
            <a:r>
              <a:rPr lang="en-US" dirty="0" smtClean="0"/>
              <a:t>Depressed episodes are similar to major depression</a:t>
            </a:r>
          </a:p>
          <a:p>
            <a:r>
              <a:rPr lang="en-US" dirty="0" smtClean="0"/>
              <a:t>Manic episodes </a:t>
            </a:r>
          </a:p>
          <a:p>
            <a:pPr lvl="1"/>
            <a:r>
              <a:rPr lang="en-US" dirty="0" smtClean="0"/>
              <a:t>High energy</a:t>
            </a:r>
          </a:p>
          <a:p>
            <a:pPr lvl="1"/>
            <a:r>
              <a:rPr lang="en-US" dirty="0" smtClean="0"/>
              <a:t>Heightened sense of confidence &amp; power</a:t>
            </a:r>
          </a:p>
          <a:p>
            <a:pPr lvl="1"/>
            <a:r>
              <a:rPr lang="en-US" dirty="0" smtClean="0"/>
              <a:t>Anxious/Irritable</a:t>
            </a:r>
          </a:p>
          <a:p>
            <a:pPr lvl="1"/>
            <a:r>
              <a:rPr lang="en-US" dirty="0" smtClean="0"/>
              <a:t>Risky Behavior</a:t>
            </a:r>
          </a:p>
          <a:p>
            <a:pPr lvl="1"/>
            <a:r>
              <a:rPr lang="en-US" dirty="0" smtClean="0"/>
              <a:t>Don’t think about negative consequences</a:t>
            </a:r>
          </a:p>
          <a:p>
            <a:pPr>
              <a:buNone/>
            </a:pPr>
            <a:endParaRPr lang="en-US" dirty="0" smtClean="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blinds(horizontal)">
                                      <p:cBhvr>
                                        <p:cTn id="20" dur="500"/>
                                        <p:tgtEl>
                                          <p:spTgt spid="4">
                                            <p:txEl>
                                              <p:pRg st="3" end="3"/>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blinds(horizontal)">
                                      <p:cBhvr>
                                        <p:cTn id="23" dur="500"/>
                                        <p:tgtEl>
                                          <p:spTgt spid="4">
                                            <p:txEl>
                                              <p:pRg st="4" end="4"/>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blinds(horizontal)">
                                      <p:cBhvr>
                                        <p:cTn id="26" dur="500"/>
                                        <p:tgtEl>
                                          <p:spTgt spid="4">
                                            <p:txEl>
                                              <p:pRg st="5" end="5"/>
                                            </p:txEl>
                                          </p:spTgt>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blinds(horizontal)">
                                      <p:cBhvr>
                                        <p:cTn id="29" dur="500"/>
                                        <p:tgtEl>
                                          <p:spTgt spid="4">
                                            <p:txEl>
                                              <p:pRg st="6" end="6"/>
                                            </p:txEl>
                                          </p:spTgt>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blinds(horizontal)">
                                      <p:cBhvr>
                                        <p:cTn id="32" dur="500"/>
                                        <p:tgtEl>
                                          <p:spTgt spid="4">
                                            <p:txEl>
                                              <p:pRg st="7" end="7"/>
                                            </p:txEl>
                                          </p:spTgt>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Effect transition="in" filter="blinds(horizontal)">
                                      <p:cBhvr>
                                        <p:cTn id="35" dur="500"/>
                                        <p:tgtEl>
                                          <p:spTgt spid="4">
                                            <p:txEl>
                                              <p:pRg st="8" end="8"/>
                                            </p:txEl>
                                          </p:spTgt>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4">
                                            <p:txEl>
                                              <p:pRg st="9" end="9"/>
                                            </p:txEl>
                                          </p:spTgt>
                                        </p:tgtEl>
                                        <p:attrNameLst>
                                          <p:attrName>style.visibility</p:attrName>
                                        </p:attrNameLst>
                                      </p:cBhvr>
                                      <p:to>
                                        <p:strVal val="visible"/>
                                      </p:to>
                                    </p:set>
                                    <p:animEffect transition="in" filter="blinds(horizontal)">
                                      <p:cBhvr>
                                        <p:cTn id="38" dur="500"/>
                                        <p:tgtEl>
                                          <p:spTgt spid="4">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animEffect transition="in" filter="blinds(horizontal)">
                                      <p:cBhvr>
                                        <p:cTn id="43" dur="500"/>
                                        <p:tgtEl>
                                          <p:spTgt spid="4">
                                            <p:txEl>
                                              <p:pRg st="10" end="1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5">
                                            <p:txEl>
                                              <p:pRg st="0" end="0"/>
                                            </p:txEl>
                                          </p:spTgt>
                                        </p:tgtEl>
                                        <p:attrNameLst>
                                          <p:attrName>style.visibility</p:attrName>
                                        </p:attrNameLst>
                                      </p:cBhvr>
                                      <p:to>
                                        <p:strVal val="visible"/>
                                      </p:to>
                                    </p:set>
                                    <p:animEffect transition="in" filter="blinds(horizontal)">
                                      <p:cBhvr>
                                        <p:cTn id="48" dur="500"/>
                                        <p:tgtEl>
                                          <p:spTgt spid="5">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5">
                                            <p:txEl>
                                              <p:pRg st="1" end="1"/>
                                            </p:txEl>
                                          </p:spTgt>
                                        </p:tgtEl>
                                        <p:attrNameLst>
                                          <p:attrName>style.visibility</p:attrName>
                                        </p:attrNameLst>
                                      </p:cBhvr>
                                      <p:to>
                                        <p:strVal val="visible"/>
                                      </p:to>
                                    </p:set>
                                    <p:animEffect transition="in" filter="blinds(horizontal)">
                                      <p:cBhvr>
                                        <p:cTn id="53" dur="500"/>
                                        <p:tgtEl>
                                          <p:spTgt spid="5">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5">
                                            <p:txEl>
                                              <p:pRg st="2" end="2"/>
                                            </p:txEl>
                                          </p:spTgt>
                                        </p:tgtEl>
                                        <p:attrNameLst>
                                          <p:attrName>style.visibility</p:attrName>
                                        </p:attrNameLst>
                                      </p:cBhvr>
                                      <p:to>
                                        <p:strVal val="visible"/>
                                      </p:to>
                                    </p:set>
                                    <p:animEffect transition="in" filter="blinds(horizontal)">
                                      <p:cBhvr>
                                        <p:cTn id="58" dur="500"/>
                                        <p:tgtEl>
                                          <p:spTgt spid="5">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5">
                                            <p:txEl>
                                              <p:pRg st="3" end="3"/>
                                            </p:txEl>
                                          </p:spTgt>
                                        </p:tgtEl>
                                        <p:attrNameLst>
                                          <p:attrName>style.visibility</p:attrName>
                                        </p:attrNameLst>
                                      </p:cBhvr>
                                      <p:to>
                                        <p:strVal val="visible"/>
                                      </p:to>
                                    </p:set>
                                    <p:animEffect transition="in" filter="blinds(horizontal)">
                                      <p:cBhvr>
                                        <p:cTn id="63" dur="500"/>
                                        <p:tgtEl>
                                          <p:spTgt spid="5">
                                            <p:txEl>
                                              <p:pRg st="3" end="3"/>
                                            </p:txEl>
                                          </p:spTgt>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5">
                                            <p:txEl>
                                              <p:pRg st="4" end="4"/>
                                            </p:txEl>
                                          </p:spTgt>
                                        </p:tgtEl>
                                        <p:attrNameLst>
                                          <p:attrName>style.visibility</p:attrName>
                                        </p:attrNameLst>
                                      </p:cBhvr>
                                      <p:to>
                                        <p:strVal val="visible"/>
                                      </p:to>
                                    </p:set>
                                    <p:animEffect transition="in" filter="blinds(horizontal)">
                                      <p:cBhvr>
                                        <p:cTn id="66" dur="500"/>
                                        <p:tgtEl>
                                          <p:spTgt spid="5">
                                            <p:txEl>
                                              <p:pRg st="4" end="4"/>
                                            </p:txEl>
                                          </p:spTgt>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5">
                                            <p:txEl>
                                              <p:pRg st="5" end="5"/>
                                            </p:txEl>
                                          </p:spTgt>
                                        </p:tgtEl>
                                        <p:attrNameLst>
                                          <p:attrName>style.visibility</p:attrName>
                                        </p:attrNameLst>
                                      </p:cBhvr>
                                      <p:to>
                                        <p:strVal val="visible"/>
                                      </p:to>
                                    </p:set>
                                    <p:animEffect transition="in" filter="blinds(horizontal)">
                                      <p:cBhvr>
                                        <p:cTn id="69" dur="500"/>
                                        <p:tgtEl>
                                          <p:spTgt spid="5">
                                            <p:txEl>
                                              <p:pRg st="5" end="5"/>
                                            </p:txEl>
                                          </p:spTgt>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5">
                                            <p:txEl>
                                              <p:pRg st="6" end="6"/>
                                            </p:txEl>
                                          </p:spTgt>
                                        </p:tgtEl>
                                        <p:attrNameLst>
                                          <p:attrName>style.visibility</p:attrName>
                                        </p:attrNameLst>
                                      </p:cBhvr>
                                      <p:to>
                                        <p:strVal val="visible"/>
                                      </p:to>
                                    </p:set>
                                    <p:animEffect transition="in" filter="blinds(horizontal)">
                                      <p:cBhvr>
                                        <p:cTn id="72" dur="500"/>
                                        <p:tgtEl>
                                          <p:spTgt spid="5">
                                            <p:txEl>
                                              <p:pRg st="6" end="6"/>
                                            </p:txEl>
                                          </p:spTgt>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5">
                                            <p:txEl>
                                              <p:pRg st="7" end="7"/>
                                            </p:txEl>
                                          </p:spTgt>
                                        </p:tgtEl>
                                        <p:attrNameLst>
                                          <p:attrName>style.visibility</p:attrName>
                                        </p:attrNameLst>
                                      </p:cBhvr>
                                      <p:to>
                                        <p:strVal val="visible"/>
                                      </p:to>
                                    </p:set>
                                    <p:animEffect transition="in" filter="blinds(horizontal)">
                                      <p:cBhvr>
                                        <p:cTn id="75" dur="500"/>
                                        <p:tgtEl>
                                          <p:spTgt spid="5">
                                            <p:txEl>
                                              <p:pRg st="7" end="7"/>
                                            </p:txEl>
                                          </p:spTgt>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5">
                                            <p:txEl>
                                              <p:pRg st="8" end="8"/>
                                            </p:txEl>
                                          </p:spTgt>
                                        </p:tgtEl>
                                        <p:attrNameLst>
                                          <p:attrName>style.visibility</p:attrName>
                                        </p:attrNameLst>
                                      </p:cBhvr>
                                      <p:to>
                                        <p:strVal val="visible"/>
                                      </p:to>
                                    </p:set>
                                    <p:animEffect transition="in" filter="blinds(horizontal)">
                                      <p:cBhvr>
                                        <p:cTn id="78"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of Mood Disorders</a:t>
            </a:r>
            <a:endParaRPr lang="en-US" dirty="0"/>
          </a:p>
        </p:txBody>
      </p:sp>
      <p:sp>
        <p:nvSpPr>
          <p:cNvPr id="3" name="Content Placeholder 2"/>
          <p:cNvSpPr>
            <a:spLocks noGrp="1"/>
          </p:cNvSpPr>
          <p:nvPr>
            <p:ph sz="half" idx="1"/>
          </p:nvPr>
        </p:nvSpPr>
        <p:spPr/>
        <p:txBody>
          <a:bodyPr/>
          <a:lstStyle/>
          <a:p>
            <a:r>
              <a:rPr lang="en-US" u="sng" dirty="0" smtClean="0"/>
              <a:t>Psychoanalysts</a:t>
            </a:r>
            <a:r>
              <a:rPr lang="en-US" dirty="0" smtClean="0"/>
              <a:t> –anger directed inward, loss during early stages, overly punitive superego</a:t>
            </a:r>
          </a:p>
          <a:p>
            <a:r>
              <a:rPr lang="en-US" u="sng" dirty="0" smtClean="0"/>
              <a:t>Behaviorists</a:t>
            </a:r>
            <a:r>
              <a:rPr lang="en-US" dirty="0" smtClean="0"/>
              <a:t>—brings some amount of </a:t>
            </a:r>
            <a:r>
              <a:rPr lang="en-US" u="sng" dirty="0" smtClean="0"/>
              <a:t>reinforcement</a:t>
            </a:r>
            <a:r>
              <a:rPr lang="en-US" dirty="0" smtClean="0"/>
              <a:t> such as attention or sympathy</a:t>
            </a:r>
            <a:endParaRPr lang="en-US" dirty="0"/>
          </a:p>
        </p:txBody>
      </p:sp>
      <p:sp>
        <p:nvSpPr>
          <p:cNvPr id="4" name="Content Placeholder 3"/>
          <p:cNvSpPr>
            <a:spLocks noGrp="1"/>
          </p:cNvSpPr>
          <p:nvPr>
            <p:ph sz="half" idx="2"/>
          </p:nvPr>
        </p:nvSpPr>
        <p:spPr/>
        <p:txBody>
          <a:bodyPr/>
          <a:lstStyle/>
          <a:p>
            <a:r>
              <a:rPr lang="en-US" u="sng" dirty="0" smtClean="0"/>
              <a:t>Aaron Beck (cognitive) </a:t>
            </a:r>
            <a:r>
              <a:rPr lang="en-US" dirty="0" smtClean="0"/>
              <a:t>caused by unreasonably negative ideas about themselves, world, and future— </a:t>
            </a:r>
            <a:r>
              <a:rPr lang="en-US" u="sng" dirty="0" smtClean="0"/>
              <a:t>Cognitive Triad</a:t>
            </a:r>
          </a:p>
          <a:p>
            <a:r>
              <a:rPr lang="en-US" dirty="0" smtClean="0"/>
              <a:t>Cognitive psychologists would also look at </a:t>
            </a:r>
            <a:r>
              <a:rPr lang="en-US" u="sng" dirty="0" smtClean="0"/>
              <a:t>attributions</a:t>
            </a:r>
            <a:r>
              <a:rPr lang="en-US" dirty="0" smtClean="0"/>
              <a:t>—pessimism, internal, external, global, specific</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of Mood Disorders</a:t>
            </a:r>
            <a:endParaRPr lang="en-US" dirty="0"/>
          </a:p>
        </p:txBody>
      </p:sp>
      <p:sp>
        <p:nvSpPr>
          <p:cNvPr id="3" name="Content Placeholder 2"/>
          <p:cNvSpPr>
            <a:spLocks noGrp="1"/>
          </p:cNvSpPr>
          <p:nvPr>
            <p:ph sz="half" idx="1"/>
          </p:nvPr>
        </p:nvSpPr>
        <p:spPr/>
        <p:txBody>
          <a:bodyPr/>
          <a:lstStyle/>
          <a:p>
            <a:r>
              <a:rPr lang="en-US" u="sng" dirty="0" smtClean="0"/>
              <a:t>Martin Seligman—Learned Helplessness</a:t>
            </a:r>
          </a:p>
          <a:p>
            <a:r>
              <a:rPr lang="en-US" dirty="0" smtClean="0"/>
              <a:t>Shocked Dogs</a:t>
            </a:r>
          </a:p>
          <a:p>
            <a:r>
              <a:rPr lang="en-US" dirty="0" smtClean="0"/>
              <a:t>Relate to humans?!?</a:t>
            </a:r>
          </a:p>
          <a:p>
            <a:pPr lvl="1"/>
            <a:r>
              <a:rPr lang="en-US" dirty="0" smtClean="0"/>
              <a:t>Unable to fix the situation, so they give up</a:t>
            </a:r>
          </a:p>
          <a:p>
            <a:endParaRPr lang="en-US" dirty="0"/>
          </a:p>
        </p:txBody>
      </p:sp>
      <p:sp>
        <p:nvSpPr>
          <p:cNvPr id="4" name="Content Placeholder 3"/>
          <p:cNvSpPr>
            <a:spLocks noGrp="1"/>
          </p:cNvSpPr>
          <p:nvPr>
            <p:ph sz="half" idx="2"/>
          </p:nvPr>
        </p:nvSpPr>
        <p:spPr/>
        <p:txBody>
          <a:bodyPr/>
          <a:lstStyle/>
          <a:p>
            <a:r>
              <a:rPr lang="en-US" dirty="0" smtClean="0"/>
              <a:t>Biological—</a:t>
            </a:r>
          </a:p>
          <a:p>
            <a:r>
              <a:rPr lang="en-US" dirty="0" smtClean="0"/>
              <a:t>low levels of </a:t>
            </a:r>
            <a:r>
              <a:rPr lang="en-US" u="sng" dirty="0" smtClean="0"/>
              <a:t>serotonin and or </a:t>
            </a:r>
            <a:r>
              <a:rPr lang="en-US" u="sng" dirty="0" err="1" smtClean="0"/>
              <a:t>norepinephrine</a:t>
            </a:r>
            <a:r>
              <a:rPr lang="en-US" u="sng" dirty="0" smtClean="0"/>
              <a:t> and </a:t>
            </a:r>
            <a:r>
              <a:rPr lang="en-US" u="sng" dirty="0" err="1" smtClean="0"/>
              <a:t>unipolar</a:t>
            </a:r>
            <a:endParaRPr lang="en-US" u="sng" dirty="0" smtClean="0"/>
          </a:p>
          <a:p>
            <a:r>
              <a:rPr lang="en-US" u="sng" dirty="0" smtClean="0"/>
              <a:t>More receptors for acetylcholine and bipolar</a:t>
            </a:r>
          </a:p>
          <a:p>
            <a:r>
              <a:rPr lang="en-US" dirty="0" smtClean="0"/>
              <a:t> Genetic Component—run in families</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u="sng" dirty="0" smtClean="0"/>
              <a:t>Schizophrenia</a:t>
            </a:r>
            <a:endParaRPr lang="en-US" sz="3600" u="sng" dirty="0"/>
          </a:p>
        </p:txBody>
      </p:sp>
      <p:sp>
        <p:nvSpPr>
          <p:cNvPr id="5" name="Content Placeholder 4"/>
          <p:cNvSpPr>
            <a:spLocks noGrp="1"/>
          </p:cNvSpPr>
          <p:nvPr>
            <p:ph idx="1"/>
          </p:nvPr>
        </p:nvSpPr>
        <p:spPr/>
        <p:txBody>
          <a:bodyPr/>
          <a:lstStyle/>
          <a:p>
            <a:r>
              <a:rPr lang="en-US" dirty="0" smtClean="0"/>
              <a:t>Types of Schizophrenia</a:t>
            </a:r>
          </a:p>
          <a:p>
            <a:pPr lvl="1"/>
            <a:r>
              <a:rPr lang="en-US" u="sng" dirty="0" smtClean="0"/>
              <a:t>Paranoid</a:t>
            </a:r>
          </a:p>
          <a:p>
            <a:pPr lvl="2"/>
            <a:r>
              <a:rPr lang="en-US" u="sng" dirty="0" smtClean="0"/>
              <a:t>Delusions of persecution</a:t>
            </a:r>
          </a:p>
          <a:p>
            <a:pPr lvl="1"/>
            <a:r>
              <a:rPr lang="en-US" u="sng" dirty="0" smtClean="0"/>
              <a:t>Disorganized</a:t>
            </a:r>
          </a:p>
          <a:p>
            <a:pPr lvl="2"/>
            <a:r>
              <a:rPr lang="en-US" u="sng" dirty="0" smtClean="0"/>
              <a:t>Clang association (+ </a:t>
            </a:r>
            <a:r>
              <a:rPr lang="en-US" u="sng" dirty="0" err="1" smtClean="0"/>
              <a:t>symp</a:t>
            </a:r>
            <a:r>
              <a:rPr lang="en-US" u="sng" dirty="0" smtClean="0"/>
              <a:t>.)</a:t>
            </a:r>
          </a:p>
          <a:p>
            <a:pPr lvl="2"/>
            <a:r>
              <a:rPr lang="en-US" u="sng" dirty="0" smtClean="0"/>
              <a:t>Neologisms (+ </a:t>
            </a:r>
            <a:r>
              <a:rPr lang="en-US" u="sng" dirty="0" err="1" smtClean="0"/>
              <a:t>symp</a:t>
            </a:r>
            <a:r>
              <a:rPr lang="en-US" u="sng" dirty="0" smtClean="0"/>
              <a:t>.)</a:t>
            </a:r>
          </a:p>
          <a:p>
            <a:pPr lvl="2"/>
            <a:r>
              <a:rPr lang="en-US" u="sng" dirty="0" err="1" smtClean="0"/>
              <a:t>Innappropriate</a:t>
            </a:r>
            <a:r>
              <a:rPr lang="en-US" u="sng" dirty="0" smtClean="0"/>
              <a:t> Affect</a:t>
            </a:r>
          </a:p>
          <a:p>
            <a:pPr lvl="3"/>
            <a:r>
              <a:rPr lang="en-US" u="sng" dirty="0" smtClean="0"/>
              <a:t>Flat Affect (neg. </a:t>
            </a:r>
            <a:r>
              <a:rPr lang="en-US" u="sng" dirty="0" err="1" smtClean="0"/>
              <a:t>symp</a:t>
            </a:r>
            <a:r>
              <a:rPr lang="en-US" u="sng" dirty="0" smtClean="0"/>
              <a:t>.)</a:t>
            </a:r>
          </a:p>
          <a:p>
            <a:pPr lvl="1"/>
            <a:r>
              <a:rPr lang="en-US" u="sng" dirty="0" smtClean="0"/>
              <a:t>Catatonic (negative </a:t>
            </a:r>
            <a:r>
              <a:rPr lang="en-US" u="sng" dirty="0" err="1" smtClean="0"/>
              <a:t>symp</a:t>
            </a:r>
            <a:r>
              <a:rPr lang="en-US" u="sng" dirty="0" smtClean="0"/>
              <a:t>.)</a:t>
            </a:r>
          </a:p>
          <a:p>
            <a:pPr lvl="2"/>
            <a:r>
              <a:rPr lang="en-US" u="sng" dirty="0" smtClean="0"/>
              <a:t>Waxy flexibility (neg. </a:t>
            </a:r>
            <a:r>
              <a:rPr lang="en-US" u="sng" dirty="0" err="1" smtClean="0"/>
              <a:t>symp</a:t>
            </a:r>
            <a:r>
              <a:rPr lang="en-US" u="sng" dirty="0" smtClean="0"/>
              <a:t>.)</a:t>
            </a:r>
          </a:p>
          <a:p>
            <a:pPr lvl="1"/>
            <a:r>
              <a:rPr lang="en-US" u="sng" dirty="0" smtClean="0"/>
              <a:t>Undifferentiated</a:t>
            </a:r>
          </a:p>
          <a:p>
            <a:pPr lvl="2"/>
            <a:r>
              <a:rPr lang="en-US" dirty="0" smtClean="0"/>
              <a:t>Disorganized thinking</a:t>
            </a:r>
            <a:endParaRPr lang="en-US" dirty="0"/>
          </a:p>
        </p:txBody>
      </p:sp>
      <p:sp>
        <p:nvSpPr>
          <p:cNvPr id="6" name="Text Placeholder 5"/>
          <p:cNvSpPr>
            <a:spLocks noGrp="1"/>
          </p:cNvSpPr>
          <p:nvPr>
            <p:ph type="body" sz="half" idx="2"/>
          </p:nvPr>
        </p:nvSpPr>
        <p:spPr/>
        <p:txBody>
          <a:bodyPr>
            <a:normAutofit fontScale="92500"/>
          </a:bodyPr>
          <a:lstStyle/>
          <a:p>
            <a:r>
              <a:rPr lang="en-US" sz="2400" dirty="0" smtClean="0"/>
              <a:t>Most severe mental illness</a:t>
            </a:r>
          </a:p>
          <a:p>
            <a:r>
              <a:rPr lang="en-US" sz="2400" dirty="0" smtClean="0"/>
              <a:t>Disorder characterized by:</a:t>
            </a:r>
          </a:p>
          <a:p>
            <a:pPr>
              <a:buFont typeface="Wingdings" pitchFamily="2" charset="2"/>
              <a:buChar char="§"/>
            </a:pPr>
            <a:r>
              <a:rPr lang="en-US" sz="2400" dirty="0" smtClean="0"/>
              <a:t>Disturbed thoughts, behaviors, movement</a:t>
            </a:r>
          </a:p>
          <a:p>
            <a:pPr>
              <a:buFont typeface="Wingdings" pitchFamily="2" charset="2"/>
              <a:buChar char="§"/>
            </a:pPr>
            <a:r>
              <a:rPr lang="en-US" sz="2400" u="sng" dirty="0" smtClean="0"/>
              <a:t>Hallucinations</a:t>
            </a:r>
          </a:p>
          <a:p>
            <a:pPr>
              <a:buFont typeface="Wingdings" pitchFamily="2" charset="2"/>
              <a:buChar char="§"/>
            </a:pPr>
            <a:r>
              <a:rPr lang="en-US" sz="2400" u="sng" dirty="0" smtClean="0"/>
              <a:t>Delusions—persecution and grandeur</a:t>
            </a:r>
          </a:p>
          <a:p>
            <a:pPr>
              <a:buFont typeface="Wingdings" pitchFamily="2" charset="2"/>
              <a:buChar char="§"/>
            </a:pPr>
            <a:r>
              <a:rPr lang="en-US" sz="2400" dirty="0" smtClean="0"/>
              <a:t>Disorganized thoughts and speech—word salad, </a:t>
            </a:r>
            <a:r>
              <a:rPr lang="en-US" sz="2400" u="sng" dirty="0" smtClean="0"/>
              <a:t>clang associations</a:t>
            </a:r>
            <a:endParaRPr lang="en-US" sz="2400"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heckerboard(across)">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checkerboard(across)">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checkerboard(across)">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checkerboard(across)">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checkerboard(across)">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checkerboard(across)">
                                      <p:cBhvr>
                                        <p:cTn id="37" dur="500"/>
                                        <p:tgtEl>
                                          <p:spTgt spid="5">
                                            <p:txEl>
                                              <p:pRg st="0" end="0"/>
                                            </p:txEl>
                                          </p:spTgt>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5">
                                            <p:txEl>
                                              <p:pRg st="1" end="1"/>
                                            </p:txEl>
                                          </p:spTgt>
                                        </p:tgtEl>
                                        <p:attrNameLst>
                                          <p:attrName>style.visibility</p:attrName>
                                        </p:attrNameLst>
                                      </p:cBhvr>
                                      <p:to>
                                        <p:strVal val="visible"/>
                                      </p:to>
                                    </p:set>
                                    <p:animEffect transition="in" filter="checkerboard(across)">
                                      <p:cBhvr>
                                        <p:cTn id="40" dur="500"/>
                                        <p:tgtEl>
                                          <p:spTgt spid="5">
                                            <p:txEl>
                                              <p:pRg st="1" end="1"/>
                                            </p:txEl>
                                          </p:spTgt>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5">
                                            <p:txEl>
                                              <p:pRg st="2" end="2"/>
                                            </p:txEl>
                                          </p:spTgt>
                                        </p:tgtEl>
                                        <p:attrNameLst>
                                          <p:attrName>style.visibility</p:attrName>
                                        </p:attrNameLst>
                                      </p:cBhvr>
                                      <p:to>
                                        <p:strVal val="visible"/>
                                      </p:to>
                                    </p:set>
                                    <p:animEffect transition="in" filter="checkerboard(across)">
                                      <p:cBhvr>
                                        <p:cTn id="43" dur="500"/>
                                        <p:tgtEl>
                                          <p:spTgt spid="5">
                                            <p:txEl>
                                              <p:pRg st="2" end="2"/>
                                            </p:txEl>
                                          </p:spTgt>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5">
                                            <p:txEl>
                                              <p:pRg st="3" end="3"/>
                                            </p:txEl>
                                          </p:spTgt>
                                        </p:tgtEl>
                                        <p:attrNameLst>
                                          <p:attrName>style.visibility</p:attrName>
                                        </p:attrNameLst>
                                      </p:cBhvr>
                                      <p:to>
                                        <p:strVal val="visible"/>
                                      </p:to>
                                    </p:set>
                                    <p:animEffect transition="in" filter="checkerboard(across)">
                                      <p:cBhvr>
                                        <p:cTn id="46" dur="500"/>
                                        <p:tgtEl>
                                          <p:spTgt spid="5">
                                            <p:txEl>
                                              <p:pRg st="3" end="3"/>
                                            </p:txEl>
                                          </p:spTgt>
                                        </p:tgtEl>
                                      </p:cBhvr>
                                    </p:animEffect>
                                  </p:childTnLst>
                                </p:cTn>
                              </p:par>
                              <p:par>
                                <p:cTn id="47" presetID="5" presetClass="entr" presetSubtype="10" fill="hold" grpId="0" nodeType="withEffect">
                                  <p:stCondLst>
                                    <p:cond delay="0"/>
                                  </p:stCondLst>
                                  <p:childTnLst>
                                    <p:set>
                                      <p:cBhvr>
                                        <p:cTn id="48" dur="1" fill="hold">
                                          <p:stCondLst>
                                            <p:cond delay="0"/>
                                          </p:stCondLst>
                                        </p:cTn>
                                        <p:tgtEl>
                                          <p:spTgt spid="5">
                                            <p:txEl>
                                              <p:pRg st="4" end="4"/>
                                            </p:txEl>
                                          </p:spTgt>
                                        </p:tgtEl>
                                        <p:attrNameLst>
                                          <p:attrName>style.visibility</p:attrName>
                                        </p:attrNameLst>
                                      </p:cBhvr>
                                      <p:to>
                                        <p:strVal val="visible"/>
                                      </p:to>
                                    </p:set>
                                    <p:animEffect transition="in" filter="checkerboard(across)">
                                      <p:cBhvr>
                                        <p:cTn id="49" dur="500"/>
                                        <p:tgtEl>
                                          <p:spTgt spid="5">
                                            <p:txEl>
                                              <p:pRg st="4" end="4"/>
                                            </p:txEl>
                                          </p:spTgt>
                                        </p:tgtEl>
                                      </p:cBhvr>
                                    </p:animEffect>
                                  </p:childTnLst>
                                </p:cTn>
                              </p:par>
                              <p:par>
                                <p:cTn id="50" presetID="5" presetClass="entr" presetSubtype="10" fill="hold" grpId="0" nodeType="withEffect">
                                  <p:stCondLst>
                                    <p:cond delay="0"/>
                                  </p:stCondLst>
                                  <p:childTnLst>
                                    <p:set>
                                      <p:cBhvr>
                                        <p:cTn id="51" dur="1" fill="hold">
                                          <p:stCondLst>
                                            <p:cond delay="0"/>
                                          </p:stCondLst>
                                        </p:cTn>
                                        <p:tgtEl>
                                          <p:spTgt spid="5">
                                            <p:txEl>
                                              <p:pRg st="5" end="5"/>
                                            </p:txEl>
                                          </p:spTgt>
                                        </p:tgtEl>
                                        <p:attrNameLst>
                                          <p:attrName>style.visibility</p:attrName>
                                        </p:attrNameLst>
                                      </p:cBhvr>
                                      <p:to>
                                        <p:strVal val="visible"/>
                                      </p:to>
                                    </p:set>
                                    <p:animEffect transition="in" filter="checkerboard(across)">
                                      <p:cBhvr>
                                        <p:cTn id="52" dur="500"/>
                                        <p:tgtEl>
                                          <p:spTgt spid="5">
                                            <p:txEl>
                                              <p:pRg st="5" end="5"/>
                                            </p:txEl>
                                          </p:spTgt>
                                        </p:tgtEl>
                                      </p:cBhvr>
                                    </p:animEffect>
                                  </p:childTnLst>
                                </p:cTn>
                              </p:par>
                              <p:par>
                                <p:cTn id="53" presetID="5" presetClass="entr" presetSubtype="10" fill="hold" grpId="0" nodeType="withEffect">
                                  <p:stCondLst>
                                    <p:cond delay="0"/>
                                  </p:stCondLst>
                                  <p:childTnLst>
                                    <p:set>
                                      <p:cBhvr>
                                        <p:cTn id="54" dur="1" fill="hold">
                                          <p:stCondLst>
                                            <p:cond delay="0"/>
                                          </p:stCondLst>
                                        </p:cTn>
                                        <p:tgtEl>
                                          <p:spTgt spid="5">
                                            <p:txEl>
                                              <p:pRg st="6" end="6"/>
                                            </p:txEl>
                                          </p:spTgt>
                                        </p:tgtEl>
                                        <p:attrNameLst>
                                          <p:attrName>style.visibility</p:attrName>
                                        </p:attrNameLst>
                                      </p:cBhvr>
                                      <p:to>
                                        <p:strVal val="visible"/>
                                      </p:to>
                                    </p:set>
                                    <p:animEffect transition="in" filter="checkerboard(across)">
                                      <p:cBhvr>
                                        <p:cTn id="55" dur="500"/>
                                        <p:tgtEl>
                                          <p:spTgt spid="5">
                                            <p:txEl>
                                              <p:pRg st="6" end="6"/>
                                            </p:txEl>
                                          </p:spTgt>
                                        </p:tgtEl>
                                      </p:cBhvr>
                                    </p:animEffect>
                                  </p:childTnLst>
                                </p:cTn>
                              </p:par>
                              <p:par>
                                <p:cTn id="56" presetID="5" presetClass="entr" presetSubtype="10" fill="hold" grpId="0" nodeType="withEffect">
                                  <p:stCondLst>
                                    <p:cond delay="0"/>
                                  </p:stCondLst>
                                  <p:childTnLst>
                                    <p:set>
                                      <p:cBhvr>
                                        <p:cTn id="57" dur="1" fill="hold">
                                          <p:stCondLst>
                                            <p:cond delay="0"/>
                                          </p:stCondLst>
                                        </p:cTn>
                                        <p:tgtEl>
                                          <p:spTgt spid="5">
                                            <p:txEl>
                                              <p:pRg st="7" end="7"/>
                                            </p:txEl>
                                          </p:spTgt>
                                        </p:tgtEl>
                                        <p:attrNameLst>
                                          <p:attrName>style.visibility</p:attrName>
                                        </p:attrNameLst>
                                      </p:cBhvr>
                                      <p:to>
                                        <p:strVal val="visible"/>
                                      </p:to>
                                    </p:set>
                                    <p:animEffect transition="in" filter="checkerboard(across)">
                                      <p:cBhvr>
                                        <p:cTn id="58" dur="500"/>
                                        <p:tgtEl>
                                          <p:spTgt spid="5">
                                            <p:txEl>
                                              <p:pRg st="7" end="7"/>
                                            </p:txEl>
                                          </p:spTgt>
                                        </p:tgtEl>
                                      </p:cBhvr>
                                    </p:animEffect>
                                  </p:childTnLst>
                                </p:cTn>
                              </p:par>
                              <p:par>
                                <p:cTn id="59" presetID="5" presetClass="entr" presetSubtype="10" fill="hold" grpId="0" nodeType="withEffect">
                                  <p:stCondLst>
                                    <p:cond delay="0"/>
                                  </p:stCondLst>
                                  <p:childTnLst>
                                    <p:set>
                                      <p:cBhvr>
                                        <p:cTn id="60" dur="1" fill="hold">
                                          <p:stCondLst>
                                            <p:cond delay="0"/>
                                          </p:stCondLst>
                                        </p:cTn>
                                        <p:tgtEl>
                                          <p:spTgt spid="5">
                                            <p:txEl>
                                              <p:pRg st="8" end="8"/>
                                            </p:txEl>
                                          </p:spTgt>
                                        </p:tgtEl>
                                        <p:attrNameLst>
                                          <p:attrName>style.visibility</p:attrName>
                                        </p:attrNameLst>
                                      </p:cBhvr>
                                      <p:to>
                                        <p:strVal val="visible"/>
                                      </p:to>
                                    </p:set>
                                    <p:animEffect transition="in" filter="checkerboard(across)">
                                      <p:cBhvr>
                                        <p:cTn id="61" dur="500"/>
                                        <p:tgtEl>
                                          <p:spTgt spid="5">
                                            <p:txEl>
                                              <p:pRg st="8" end="8"/>
                                            </p:txEl>
                                          </p:spTgt>
                                        </p:tgtEl>
                                      </p:cBhvr>
                                    </p:animEffect>
                                  </p:childTnLst>
                                </p:cTn>
                              </p:par>
                              <p:par>
                                <p:cTn id="62" presetID="5" presetClass="entr" presetSubtype="10" fill="hold" grpId="0" nodeType="withEffect">
                                  <p:stCondLst>
                                    <p:cond delay="0"/>
                                  </p:stCondLst>
                                  <p:childTnLst>
                                    <p:set>
                                      <p:cBhvr>
                                        <p:cTn id="63" dur="1" fill="hold">
                                          <p:stCondLst>
                                            <p:cond delay="0"/>
                                          </p:stCondLst>
                                        </p:cTn>
                                        <p:tgtEl>
                                          <p:spTgt spid="5">
                                            <p:txEl>
                                              <p:pRg st="9" end="9"/>
                                            </p:txEl>
                                          </p:spTgt>
                                        </p:tgtEl>
                                        <p:attrNameLst>
                                          <p:attrName>style.visibility</p:attrName>
                                        </p:attrNameLst>
                                      </p:cBhvr>
                                      <p:to>
                                        <p:strVal val="visible"/>
                                      </p:to>
                                    </p:set>
                                    <p:animEffect transition="in" filter="checkerboard(across)">
                                      <p:cBhvr>
                                        <p:cTn id="64" dur="500"/>
                                        <p:tgtEl>
                                          <p:spTgt spid="5">
                                            <p:txEl>
                                              <p:pRg st="9" end="9"/>
                                            </p:txEl>
                                          </p:spTgt>
                                        </p:tgtEl>
                                      </p:cBhvr>
                                    </p:animEffect>
                                  </p:childTnLst>
                                </p:cTn>
                              </p:par>
                              <p:par>
                                <p:cTn id="65" presetID="5" presetClass="entr" presetSubtype="10" fill="hold" grpId="0" nodeType="withEffect">
                                  <p:stCondLst>
                                    <p:cond delay="0"/>
                                  </p:stCondLst>
                                  <p:childTnLst>
                                    <p:set>
                                      <p:cBhvr>
                                        <p:cTn id="66" dur="1" fill="hold">
                                          <p:stCondLst>
                                            <p:cond delay="0"/>
                                          </p:stCondLst>
                                        </p:cTn>
                                        <p:tgtEl>
                                          <p:spTgt spid="5">
                                            <p:txEl>
                                              <p:pRg st="10" end="10"/>
                                            </p:txEl>
                                          </p:spTgt>
                                        </p:tgtEl>
                                        <p:attrNameLst>
                                          <p:attrName>style.visibility</p:attrName>
                                        </p:attrNameLst>
                                      </p:cBhvr>
                                      <p:to>
                                        <p:strVal val="visible"/>
                                      </p:to>
                                    </p:set>
                                    <p:animEffect transition="in" filter="checkerboard(across)">
                                      <p:cBhvr>
                                        <p:cTn id="67" dur="500"/>
                                        <p:tgtEl>
                                          <p:spTgt spid="5">
                                            <p:txEl>
                                              <p:pRg st="10" end="10"/>
                                            </p:txEl>
                                          </p:spTgt>
                                        </p:tgtEl>
                                      </p:cBhvr>
                                    </p:animEffect>
                                  </p:childTnLst>
                                </p:cTn>
                              </p:par>
                              <p:par>
                                <p:cTn id="68" presetID="5" presetClass="entr" presetSubtype="10" fill="hold" grpId="0" nodeType="withEffect">
                                  <p:stCondLst>
                                    <p:cond delay="0"/>
                                  </p:stCondLst>
                                  <p:childTnLst>
                                    <p:set>
                                      <p:cBhvr>
                                        <p:cTn id="69" dur="1" fill="hold">
                                          <p:stCondLst>
                                            <p:cond delay="0"/>
                                          </p:stCondLst>
                                        </p:cTn>
                                        <p:tgtEl>
                                          <p:spTgt spid="5">
                                            <p:txEl>
                                              <p:pRg st="11" end="11"/>
                                            </p:txEl>
                                          </p:spTgt>
                                        </p:tgtEl>
                                        <p:attrNameLst>
                                          <p:attrName>style.visibility</p:attrName>
                                        </p:attrNameLst>
                                      </p:cBhvr>
                                      <p:to>
                                        <p:strVal val="visible"/>
                                      </p:to>
                                    </p:set>
                                    <p:animEffect transition="in" filter="checkerboard(across)">
                                      <p:cBhvr>
                                        <p:cTn id="70"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Q--What is normal?</a:t>
            </a: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Schizophrenia Simulator</a:t>
            </a:r>
            <a:endParaRPr lang="en-US" dirty="0"/>
          </a:p>
        </p:txBody>
      </p:sp>
      <p:sp>
        <p:nvSpPr>
          <p:cNvPr id="6" name="Content Placeholder 5"/>
          <p:cNvSpPr>
            <a:spLocks noGrp="1"/>
          </p:cNvSpPr>
          <p:nvPr>
            <p:ph idx="1"/>
          </p:nvPr>
        </p:nvSpPr>
        <p:spPr/>
        <p:txBody>
          <a:bodyPr/>
          <a:lstStyle/>
          <a:p>
            <a:r>
              <a:rPr lang="en-US" dirty="0" smtClean="0">
                <a:hlinkClick r:id="rId2"/>
              </a:rPr>
              <a:t>http://www.janssen.com/mindstorm_video.html</a:t>
            </a:r>
            <a:endParaRPr lang="en-US" dirty="0"/>
          </a:p>
        </p:txBody>
      </p:sp>
      <p:pic>
        <p:nvPicPr>
          <p:cNvPr id="7" name="Picture 6" descr="Beautiful_mind.jpg"/>
          <p:cNvPicPr>
            <a:picLocks noChangeAspect="1"/>
          </p:cNvPicPr>
          <p:nvPr/>
        </p:nvPicPr>
        <p:blipFill>
          <a:blip r:embed="rId3" cstate="print"/>
          <a:stretch>
            <a:fillRect/>
          </a:stretch>
        </p:blipFill>
        <p:spPr>
          <a:xfrm>
            <a:off x="2064421" y="2819400"/>
            <a:ext cx="5174579" cy="332073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Causes of Schizophrenia</a:t>
            </a:r>
            <a:endParaRPr lang="en-US" dirty="0"/>
          </a:p>
        </p:txBody>
      </p:sp>
      <p:sp>
        <p:nvSpPr>
          <p:cNvPr id="6" name="Content Placeholder 5"/>
          <p:cNvSpPr>
            <a:spLocks noGrp="1"/>
          </p:cNvSpPr>
          <p:nvPr>
            <p:ph idx="1"/>
          </p:nvPr>
        </p:nvSpPr>
        <p:spPr>
          <a:xfrm>
            <a:off x="457200" y="1371600"/>
            <a:ext cx="8229600" cy="4754563"/>
          </a:xfrm>
        </p:spPr>
        <p:txBody>
          <a:bodyPr>
            <a:normAutofit fontScale="92500" lnSpcReduction="20000"/>
          </a:bodyPr>
          <a:lstStyle/>
          <a:p>
            <a:r>
              <a:rPr lang="en-US" u="sng" dirty="0" smtClean="0"/>
              <a:t>Genetic</a:t>
            </a:r>
            <a:r>
              <a:rPr lang="en-US" dirty="0" smtClean="0"/>
              <a:t>—if a close family member has schizophrenia, then you are more likely to suffer—5</a:t>
            </a:r>
            <a:r>
              <a:rPr lang="en-US" baseline="30000" dirty="0" smtClean="0"/>
              <a:t>th</a:t>
            </a:r>
            <a:r>
              <a:rPr lang="en-US" dirty="0" smtClean="0"/>
              <a:t> chromosome abnormality (bio)</a:t>
            </a:r>
          </a:p>
          <a:p>
            <a:pPr lvl="1"/>
            <a:r>
              <a:rPr lang="en-US" dirty="0" smtClean="0"/>
              <a:t>Twin Studies—</a:t>
            </a:r>
            <a:r>
              <a:rPr lang="en-US" u="sng" dirty="0" smtClean="0"/>
              <a:t>Monozygotic vs. </a:t>
            </a:r>
            <a:r>
              <a:rPr lang="en-US" u="sng" dirty="0" err="1" smtClean="0"/>
              <a:t>Dizygotic</a:t>
            </a:r>
            <a:endParaRPr lang="en-US" u="sng" dirty="0" smtClean="0"/>
          </a:p>
          <a:p>
            <a:r>
              <a:rPr lang="en-US" u="sng" dirty="0" smtClean="0"/>
              <a:t>Dopamine Hypothesis</a:t>
            </a:r>
            <a:r>
              <a:rPr lang="en-US" dirty="0" smtClean="0"/>
              <a:t>—more </a:t>
            </a:r>
            <a:r>
              <a:rPr lang="en-US" u="sng" dirty="0" smtClean="0"/>
              <a:t>dopamine</a:t>
            </a:r>
            <a:r>
              <a:rPr lang="en-US" dirty="0" smtClean="0"/>
              <a:t> (bio)</a:t>
            </a:r>
          </a:p>
          <a:p>
            <a:r>
              <a:rPr lang="en-US" u="sng" dirty="0" smtClean="0"/>
              <a:t>Enlarged ventricles</a:t>
            </a:r>
            <a:r>
              <a:rPr lang="en-US" dirty="0" smtClean="0"/>
              <a:t>—takes away frontal lobe development in late teen years, early 20s (bio)</a:t>
            </a:r>
          </a:p>
          <a:p>
            <a:r>
              <a:rPr lang="en-US" u="sng" dirty="0" smtClean="0"/>
              <a:t>Double Bind </a:t>
            </a:r>
            <a:r>
              <a:rPr lang="en-US" dirty="0" smtClean="0"/>
              <a:t>parent??? (cognitive, </a:t>
            </a:r>
            <a:r>
              <a:rPr lang="en-US" dirty="0" err="1" smtClean="0"/>
              <a:t>sociocultural</a:t>
            </a:r>
            <a:r>
              <a:rPr lang="en-US" dirty="0" smtClean="0"/>
              <a:t>)</a:t>
            </a:r>
          </a:p>
          <a:p>
            <a:r>
              <a:rPr lang="en-US" u="sng" dirty="0" smtClean="0"/>
              <a:t>Diathesis-Stress Model</a:t>
            </a:r>
            <a:r>
              <a:rPr lang="en-US" dirty="0" smtClean="0"/>
              <a:t>—environmental stressors activate genetic predispositions (bio/)</a:t>
            </a:r>
          </a:p>
          <a:p>
            <a:r>
              <a:rPr lang="en-US" dirty="0" smtClean="0"/>
              <a:t>Drug use (bio)</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amond(in)">
                                      <p:cBhvr>
                                        <p:cTn id="7" dur="2000"/>
                                        <p:tgtEl>
                                          <p:spTgt spid="6">
                                            <p:txEl>
                                              <p:pRg st="0" end="0"/>
                                            </p:txEl>
                                          </p:spTgt>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diamond(in)">
                                      <p:cBhvr>
                                        <p:cTn id="10" dur="20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diamond(in)">
                                      <p:cBhvr>
                                        <p:cTn id="15" dur="2000"/>
                                        <p:tgtEl>
                                          <p:spTgt spid="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diamond(in)">
                                      <p:cBhvr>
                                        <p:cTn id="20" dur="2000"/>
                                        <p:tgtEl>
                                          <p:spTgt spid="6">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diamond(in)">
                                      <p:cBhvr>
                                        <p:cTn id="25" dur="2000"/>
                                        <p:tgtEl>
                                          <p:spTgt spid="6">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grpId="0" nodeType="clickEffect">
                                  <p:stCondLst>
                                    <p:cond delay="0"/>
                                  </p:stCondLst>
                                  <p:childTnLst>
                                    <p:set>
                                      <p:cBhvr>
                                        <p:cTn id="29" dur="1" fill="hold">
                                          <p:stCondLst>
                                            <p:cond delay="0"/>
                                          </p:stCondLst>
                                        </p:cTn>
                                        <p:tgtEl>
                                          <p:spTgt spid="6">
                                            <p:txEl>
                                              <p:pRg st="5" end="5"/>
                                            </p:txEl>
                                          </p:spTgt>
                                        </p:tgtEl>
                                        <p:attrNameLst>
                                          <p:attrName>style.visibility</p:attrName>
                                        </p:attrNameLst>
                                      </p:cBhvr>
                                      <p:to>
                                        <p:strVal val="visible"/>
                                      </p:to>
                                    </p:set>
                                    <p:animEffect transition="in" filter="diamond(in)">
                                      <p:cBhvr>
                                        <p:cTn id="30" dur="2000"/>
                                        <p:tgtEl>
                                          <p:spTgt spid="6">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ntr" presetSubtype="16" fill="hold" grpId="0"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Effect transition="in" filter="diamond(in)">
                                      <p:cBhvr>
                                        <p:cTn id="35" dur="2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Sybil—Scenes 19,20, 21</a:t>
            </a:r>
            <a:endParaRPr lang="en-US" dirty="0"/>
          </a:p>
        </p:txBody>
      </p:sp>
      <p:sp>
        <p:nvSpPr>
          <p:cNvPr id="6" name="Content Placeholder 5"/>
          <p:cNvSpPr>
            <a:spLocks noGrp="1"/>
          </p:cNvSpPr>
          <p:nvPr>
            <p:ph idx="1"/>
          </p:nvPr>
        </p:nvSpPr>
        <p:spPr/>
        <p:txBody>
          <a:bodyPr/>
          <a:lstStyle/>
          <a:p>
            <a:r>
              <a:rPr lang="en-US" dirty="0" smtClean="0"/>
              <a:t>What symptoms of depression does Sybil or one of her personalities display?</a:t>
            </a:r>
          </a:p>
          <a:p>
            <a:r>
              <a:rPr lang="en-US" dirty="0" smtClean="0"/>
              <a:t>What is the cause of her depression?</a:t>
            </a:r>
          </a:p>
          <a:p>
            <a:r>
              <a:rPr lang="en-US" dirty="0" smtClean="0"/>
              <a:t>What symptoms of schizophrenia does Hattie display?</a:t>
            </a:r>
          </a:p>
          <a:p>
            <a:r>
              <a:rPr lang="en-US" dirty="0" smtClean="0"/>
              <a:t>What do you think caused her schizophrenia?</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u="sng" dirty="0" smtClean="0"/>
              <a:t>Personality Disorders</a:t>
            </a:r>
            <a:endParaRPr lang="en-US" sz="2800" u="sng" dirty="0"/>
          </a:p>
        </p:txBody>
      </p:sp>
      <p:sp>
        <p:nvSpPr>
          <p:cNvPr id="3" name="Content Placeholder 2"/>
          <p:cNvSpPr>
            <a:spLocks noGrp="1"/>
          </p:cNvSpPr>
          <p:nvPr>
            <p:ph idx="1"/>
          </p:nvPr>
        </p:nvSpPr>
        <p:spPr/>
        <p:txBody>
          <a:bodyPr/>
          <a:lstStyle/>
          <a:p>
            <a:r>
              <a:rPr lang="en-US" dirty="0" smtClean="0"/>
              <a:t>Personality Disorders are characterized by a maladaptive way in behaving that seems to be imbedded in the personality during development</a:t>
            </a:r>
          </a:p>
          <a:p>
            <a:pPr>
              <a:buNone/>
            </a:pPr>
            <a:endParaRPr lang="en-US" dirty="0"/>
          </a:p>
        </p:txBody>
      </p:sp>
      <p:sp>
        <p:nvSpPr>
          <p:cNvPr id="4" name="Text Placeholder 3"/>
          <p:cNvSpPr>
            <a:spLocks noGrp="1"/>
          </p:cNvSpPr>
          <p:nvPr>
            <p:ph type="body" sz="half" idx="2"/>
          </p:nvPr>
        </p:nvSpPr>
        <p:spPr/>
        <p:txBody>
          <a:bodyPr>
            <a:normAutofit/>
          </a:bodyPr>
          <a:lstStyle/>
          <a:p>
            <a:pPr>
              <a:buFont typeface="Wingdings" pitchFamily="2" charset="2"/>
              <a:buChar char="§"/>
            </a:pPr>
            <a:r>
              <a:rPr lang="en-US" sz="2400" u="sng" dirty="0" smtClean="0"/>
              <a:t>Histrionic</a:t>
            </a:r>
          </a:p>
          <a:p>
            <a:pPr>
              <a:buFont typeface="Wingdings" pitchFamily="2" charset="2"/>
              <a:buChar char="§"/>
            </a:pPr>
            <a:r>
              <a:rPr lang="en-US" sz="2400" u="sng" dirty="0" smtClean="0"/>
              <a:t>Paranoid</a:t>
            </a:r>
          </a:p>
          <a:p>
            <a:pPr>
              <a:buFont typeface="Wingdings" pitchFamily="2" charset="2"/>
              <a:buChar char="§"/>
            </a:pPr>
            <a:r>
              <a:rPr lang="en-US" sz="2400" u="sng" dirty="0" smtClean="0"/>
              <a:t>Dependent</a:t>
            </a:r>
          </a:p>
          <a:p>
            <a:pPr>
              <a:buFont typeface="Wingdings" pitchFamily="2" charset="2"/>
              <a:buChar char="§"/>
            </a:pPr>
            <a:r>
              <a:rPr lang="en-US" sz="2400" u="sng" dirty="0" smtClean="0"/>
              <a:t>Anti-social</a:t>
            </a:r>
          </a:p>
          <a:p>
            <a:pPr>
              <a:buFont typeface="Wingdings" pitchFamily="2" charset="2"/>
              <a:buChar char="§"/>
            </a:pPr>
            <a:r>
              <a:rPr lang="en-US" sz="2400" u="sng" dirty="0" smtClean="0"/>
              <a:t>Narcissistic—DSM?</a:t>
            </a:r>
          </a:p>
          <a:p>
            <a:pPr>
              <a:buFont typeface="Wingdings" pitchFamily="2" charset="2"/>
              <a:buChar char="§"/>
            </a:pPr>
            <a:r>
              <a:rPr lang="en-US" sz="2400" u="sng" dirty="0" smtClean="0"/>
              <a:t>Compulsive</a:t>
            </a:r>
          </a:p>
          <a:p>
            <a:pPr>
              <a:buFont typeface="Wingdings" pitchFamily="2" charset="2"/>
              <a:buChar char="§"/>
            </a:pPr>
            <a:r>
              <a:rPr lang="en-US" sz="2400" u="sng" dirty="0" smtClean="0"/>
              <a:t>Obsessive</a:t>
            </a:r>
          </a:p>
          <a:p>
            <a:pPr>
              <a:buFont typeface="Wingdings" pitchFamily="2" charset="2"/>
              <a:buChar char="§"/>
            </a:pPr>
            <a:r>
              <a:rPr lang="en-US" sz="2400" dirty="0" smtClean="0"/>
              <a:t>Passive-Aggressive</a:t>
            </a:r>
          </a:p>
          <a:p>
            <a:pPr>
              <a:buFont typeface="Wingdings" pitchFamily="2" charset="2"/>
              <a:buChar char="§"/>
            </a:pPr>
            <a:r>
              <a:rPr lang="en-US" sz="2400" dirty="0" smtClean="0"/>
              <a:t>Schizoid/Avoidant</a:t>
            </a:r>
          </a:p>
          <a:p>
            <a:pPr>
              <a:buFont typeface="Wingdings" pitchFamily="2" charset="2"/>
              <a:buChar char="§"/>
            </a:pPr>
            <a:r>
              <a:rPr lang="en-US" sz="2400" dirty="0" smtClean="0"/>
              <a:t>Borderline</a:t>
            </a:r>
          </a:p>
        </p:txBody>
      </p:sp>
      <p:pic>
        <p:nvPicPr>
          <p:cNvPr id="5" name="Picture 4" descr="6306594_orig.jpg"/>
          <p:cNvPicPr>
            <a:picLocks noChangeAspect="1"/>
          </p:cNvPicPr>
          <p:nvPr/>
        </p:nvPicPr>
        <p:blipFill>
          <a:blip r:embed="rId2" cstate="print"/>
          <a:stretch>
            <a:fillRect/>
          </a:stretch>
        </p:blipFill>
        <p:spPr>
          <a:xfrm>
            <a:off x="6096000" y="3810000"/>
            <a:ext cx="1848787" cy="2743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linds(horizont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linds(horizontal)">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blinds(horizontal)">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blinds(horizontal)">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blinds(horizontal)">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blinds(horizontal)">
                                      <p:cBhvr>
                                        <p:cTn id="52" dur="500"/>
                                        <p:tgtEl>
                                          <p:spTgt spid="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3">
                                            <p:txEl>
                                              <p:pRg st="0" end="0"/>
                                            </p:txEl>
                                          </p:spTgt>
                                        </p:tgtEl>
                                        <p:attrNameLst>
                                          <p:attrName>style.visibility</p:attrName>
                                        </p:attrNameLst>
                                      </p:cBhvr>
                                      <p:to>
                                        <p:strVal val="visible"/>
                                      </p:to>
                                    </p:set>
                                    <p:animEffect transition="in" filter="blinds(horizontal)">
                                      <p:cBhvr>
                                        <p:cTn id="5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Causes of Personality Disorders</a:t>
            </a:r>
            <a:endParaRPr lang="en-US" dirty="0"/>
          </a:p>
        </p:txBody>
      </p:sp>
      <p:sp>
        <p:nvSpPr>
          <p:cNvPr id="6" name="Content Placeholder 5"/>
          <p:cNvSpPr>
            <a:spLocks noGrp="1"/>
          </p:cNvSpPr>
          <p:nvPr>
            <p:ph idx="1"/>
          </p:nvPr>
        </p:nvSpPr>
        <p:spPr>
          <a:xfrm>
            <a:off x="457200" y="1295400"/>
            <a:ext cx="8229600" cy="4830763"/>
          </a:xfrm>
        </p:spPr>
        <p:txBody>
          <a:bodyPr>
            <a:normAutofit fontScale="92500" lnSpcReduction="10000"/>
          </a:bodyPr>
          <a:lstStyle/>
          <a:p>
            <a:r>
              <a:rPr lang="en-US" u="sng" dirty="0" smtClean="0"/>
              <a:t>Psychoanalytic</a:t>
            </a:r>
            <a:r>
              <a:rPr lang="en-US" dirty="0" smtClean="0"/>
              <a:t>—unresolved conflict between the id and superego</a:t>
            </a:r>
          </a:p>
          <a:p>
            <a:r>
              <a:rPr lang="en-US" u="sng" dirty="0" smtClean="0"/>
              <a:t>Behavioral</a:t>
            </a:r>
            <a:r>
              <a:rPr lang="en-US" dirty="0" smtClean="0"/>
              <a:t>—some maladaptive aspect of the personality has been reinforced</a:t>
            </a:r>
          </a:p>
          <a:p>
            <a:r>
              <a:rPr lang="en-US" u="sng" dirty="0" err="1" smtClean="0"/>
              <a:t>Sociocultural</a:t>
            </a:r>
            <a:r>
              <a:rPr lang="en-US" dirty="0" smtClean="0"/>
              <a:t>—dysfunctional society has caused personality flaws</a:t>
            </a:r>
          </a:p>
          <a:p>
            <a:r>
              <a:rPr lang="en-US" u="sng" dirty="0" smtClean="0"/>
              <a:t>Cognitive</a:t>
            </a:r>
            <a:r>
              <a:rPr lang="en-US" dirty="0" smtClean="0"/>
              <a:t>—maladaptive thinking cause personality flaw</a:t>
            </a:r>
          </a:p>
          <a:p>
            <a:r>
              <a:rPr lang="en-US" u="sng" dirty="0" smtClean="0"/>
              <a:t>Humanistic</a:t>
            </a:r>
            <a:r>
              <a:rPr lang="en-US" dirty="0" smtClean="0"/>
              <a:t>—personality flaw developed by conflict between ideal self and real self</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ox(i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ox(i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ox(in)">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ox(in)">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a:bodyPr>
          <a:lstStyle/>
          <a:p>
            <a:r>
              <a:rPr lang="en-US" sz="3600" dirty="0" smtClean="0"/>
              <a:t>Other Mental Illnesses in the DSM-IV-TR</a:t>
            </a:r>
            <a:endParaRPr lang="en-US" sz="3600" dirty="0"/>
          </a:p>
        </p:txBody>
      </p:sp>
      <p:sp>
        <p:nvSpPr>
          <p:cNvPr id="3" name="Content Placeholder 2"/>
          <p:cNvSpPr>
            <a:spLocks noGrp="1"/>
          </p:cNvSpPr>
          <p:nvPr>
            <p:ph idx="1"/>
          </p:nvPr>
        </p:nvSpPr>
        <p:spPr>
          <a:xfrm>
            <a:off x="457200" y="914400"/>
            <a:ext cx="8229600" cy="5638800"/>
          </a:xfrm>
        </p:spPr>
        <p:txBody>
          <a:bodyPr>
            <a:normAutofit fontScale="92500" lnSpcReduction="20000"/>
          </a:bodyPr>
          <a:lstStyle/>
          <a:p>
            <a:r>
              <a:rPr lang="en-US" u="sng" dirty="0" err="1" smtClean="0"/>
              <a:t>Paraphillias</a:t>
            </a:r>
            <a:r>
              <a:rPr lang="en-US" u="sng" dirty="0" smtClean="0"/>
              <a:t>—sexual disorders</a:t>
            </a:r>
          </a:p>
          <a:p>
            <a:pPr lvl="1"/>
            <a:r>
              <a:rPr lang="en-US" u="sng" dirty="0" err="1" smtClean="0"/>
              <a:t>Pedophillia</a:t>
            </a:r>
            <a:r>
              <a:rPr lang="en-US" u="sng" dirty="0" smtClean="0"/>
              <a:t>, </a:t>
            </a:r>
            <a:r>
              <a:rPr lang="en-US" u="sng" dirty="0" err="1" smtClean="0"/>
              <a:t>zoophillia</a:t>
            </a:r>
            <a:r>
              <a:rPr lang="en-US" u="sng" dirty="0" smtClean="0"/>
              <a:t>, fetish, voyeur, masochist, sadist</a:t>
            </a:r>
          </a:p>
          <a:p>
            <a:r>
              <a:rPr lang="en-US" u="sng" dirty="0" smtClean="0"/>
              <a:t>Anorexia-Nervosa and </a:t>
            </a:r>
            <a:r>
              <a:rPr lang="en-US" u="sng" dirty="0" err="1" smtClean="0"/>
              <a:t>Bulemia</a:t>
            </a:r>
            <a:endParaRPr lang="en-US" u="sng" dirty="0" smtClean="0"/>
          </a:p>
          <a:p>
            <a:pPr lvl="1"/>
            <a:r>
              <a:rPr lang="en-US" dirty="0" smtClean="0"/>
              <a:t>Loss of 15% of body mass, fear of food, distorted body image </a:t>
            </a:r>
          </a:p>
          <a:p>
            <a:r>
              <a:rPr lang="en-US" u="sng" dirty="0" smtClean="0"/>
              <a:t>Substance Use Disorder—</a:t>
            </a:r>
          </a:p>
          <a:p>
            <a:pPr lvl="1"/>
            <a:r>
              <a:rPr lang="en-US" u="sng" dirty="0" smtClean="0"/>
              <a:t>Substance dependence—addiction</a:t>
            </a:r>
          </a:p>
          <a:p>
            <a:r>
              <a:rPr lang="en-US" u="sng" dirty="0" smtClean="0"/>
              <a:t>ADHD???</a:t>
            </a:r>
          </a:p>
          <a:p>
            <a:pPr lvl="1"/>
            <a:r>
              <a:rPr lang="en-US" dirty="0" err="1" smtClean="0"/>
              <a:t>Overdiagnosed</a:t>
            </a:r>
            <a:endParaRPr lang="en-US" dirty="0" smtClean="0"/>
          </a:p>
          <a:p>
            <a:r>
              <a:rPr lang="en-US" u="sng" dirty="0" smtClean="0"/>
              <a:t>Autism</a:t>
            </a:r>
          </a:p>
          <a:p>
            <a:pPr lvl="1"/>
            <a:r>
              <a:rPr lang="en-US" dirty="0" smtClean="0"/>
              <a:t>Less social and emotional contact, language delayed, and don’t seek parent assistance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500"/>
                                        <p:tgtEl>
                                          <p:spTgt spid="3">
                                            <p:txEl>
                                              <p:pRg st="4" end="4"/>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linds(horizontal)">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linds(horizontal)">
                                      <p:cBhvr>
                                        <p:cTn id="31" dur="500"/>
                                        <p:tgtEl>
                                          <p:spTgt spid="3">
                                            <p:txEl>
                                              <p:pRg st="6" end="6"/>
                                            </p:txEl>
                                          </p:spTgt>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blinds(horizontal)">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blinds(horizontal)">
                                      <p:cBhvr>
                                        <p:cTn id="39" dur="500"/>
                                        <p:tgtEl>
                                          <p:spTgt spid="3">
                                            <p:txEl>
                                              <p:pRg st="8" end="8"/>
                                            </p:txEl>
                                          </p:spTgt>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blinds(horizontal)">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Sybil—Scenes 26, 27, 28</a:t>
            </a:r>
            <a:endParaRPr lang="en-US" dirty="0"/>
          </a:p>
        </p:txBody>
      </p:sp>
      <p:sp>
        <p:nvSpPr>
          <p:cNvPr id="3" name="Content Placeholder 2"/>
          <p:cNvSpPr>
            <a:spLocks noGrp="1"/>
          </p:cNvSpPr>
          <p:nvPr>
            <p:ph idx="1"/>
          </p:nvPr>
        </p:nvSpPr>
        <p:spPr/>
        <p:txBody>
          <a:bodyPr/>
          <a:lstStyle/>
          <a:p>
            <a:r>
              <a:rPr lang="en-US" dirty="0" smtClean="0"/>
              <a:t>Does Sybil suffer from any personality disorders? If so, why do you think she developed it?</a:t>
            </a:r>
          </a:p>
          <a:p>
            <a:r>
              <a:rPr lang="en-US" dirty="0" smtClean="0"/>
              <a:t>Does her </a:t>
            </a:r>
            <a:r>
              <a:rPr lang="en-US" b="1" dirty="0" smtClean="0"/>
              <a:t>dad</a:t>
            </a:r>
            <a:r>
              <a:rPr lang="en-US" dirty="0" smtClean="0"/>
              <a:t> seem to suffer from a personality disorder? If so, why do you think it developed?</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t>Caution!!!!!!!!</a:t>
            </a:r>
            <a:endParaRPr lang="en-US" b="1" i="1" u="sng" dirty="0"/>
          </a:p>
        </p:txBody>
      </p:sp>
      <p:sp>
        <p:nvSpPr>
          <p:cNvPr id="3" name="Content Placeholder 2"/>
          <p:cNvSpPr>
            <a:spLocks noGrp="1"/>
          </p:cNvSpPr>
          <p:nvPr>
            <p:ph idx="1"/>
          </p:nvPr>
        </p:nvSpPr>
        <p:spPr/>
        <p:txBody>
          <a:bodyPr/>
          <a:lstStyle/>
          <a:p>
            <a:r>
              <a:rPr lang="en-US" dirty="0" smtClean="0"/>
              <a:t>Is it a good idea to </a:t>
            </a:r>
            <a:r>
              <a:rPr lang="en-US" u="sng" dirty="0" smtClean="0"/>
              <a:t>label</a:t>
            </a:r>
            <a:r>
              <a:rPr lang="en-US" dirty="0" smtClean="0"/>
              <a:t> people as depressed or as a hypochondriac? Is there really a benefit to giving a person a label?</a:t>
            </a:r>
          </a:p>
          <a:p>
            <a:r>
              <a:rPr lang="en-US" u="sng" dirty="0" err="1" smtClean="0"/>
              <a:t>Rosenhan</a:t>
            </a:r>
            <a:r>
              <a:rPr lang="en-US" u="sng" dirty="0" smtClean="0"/>
              <a:t>—Who’s Crazy Here Anyway?</a:t>
            </a:r>
          </a:p>
          <a:p>
            <a:pPr lvl="1"/>
            <a:r>
              <a:rPr lang="en-US" dirty="0" smtClean="0"/>
              <a:t>Discuss with a neighbor what </a:t>
            </a:r>
            <a:r>
              <a:rPr lang="en-US" dirty="0" err="1" smtClean="0"/>
              <a:t>Rosenhan</a:t>
            </a:r>
            <a:r>
              <a:rPr lang="en-US" dirty="0" smtClean="0"/>
              <a:t> concluded and what info we can take from his study!</a:t>
            </a:r>
          </a:p>
          <a:p>
            <a:pPr lvl="1"/>
            <a:r>
              <a:rPr lang="en-US" dirty="0" smtClean="0"/>
              <a:t>Clinical Psychologists more likely to label—Counseling Psychologists not so much!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ox(in)">
                                      <p:cBhvr>
                                        <p:cTn id="15" dur="500"/>
                                        <p:tgtEl>
                                          <p:spTgt spid="3">
                                            <p:txEl>
                                              <p:pRg st="2" end="2"/>
                                            </p:txEl>
                                          </p:spTgt>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ox(in)">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Treatment</a:t>
            </a:r>
            <a:endParaRPr lang="en-US" dirty="0"/>
          </a:p>
        </p:txBody>
      </p:sp>
      <p:sp>
        <p:nvSpPr>
          <p:cNvPr id="3" name="Content Placeholder 2"/>
          <p:cNvSpPr>
            <a:spLocks noGrp="1"/>
          </p:cNvSpPr>
          <p:nvPr>
            <p:ph idx="1"/>
          </p:nvPr>
        </p:nvSpPr>
        <p:spPr/>
        <p:txBody>
          <a:bodyPr/>
          <a:lstStyle/>
          <a:p>
            <a:r>
              <a:rPr lang="en-US" u="sng" dirty="0" err="1" smtClean="0"/>
              <a:t>Trephining</a:t>
            </a:r>
            <a:endParaRPr lang="en-US" u="sng" dirty="0" smtClean="0"/>
          </a:p>
          <a:p>
            <a:r>
              <a:rPr lang="en-US" u="sng" dirty="0" smtClean="0"/>
              <a:t>Enlightenment—Dorothea Dix</a:t>
            </a:r>
          </a:p>
          <a:p>
            <a:r>
              <a:rPr lang="en-US" u="sng" dirty="0" smtClean="0"/>
              <a:t>Deinstitutionalization</a:t>
            </a:r>
          </a:p>
          <a:p>
            <a:r>
              <a:rPr lang="en-US" u="sng" dirty="0" smtClean="0"/>
              <a:t>Preventative Efforts</a:t>
            </a:r>
          </a:p>
          <a:p>
            <a:pPr lvl="1"/>
            <a:r>
              <a:rPr lang="en-US" u="sng" dirty="0" smtClean="0"/>
              <a:t>Primary—reduce </a:t>
            </a:r>
            <a:r>
              <a:rPr lang="en-US" u="sng" dirty="0" err="1" smtClean="0"/>
              <a:t>socieatal</a:t>
            </a:r>
            <a:r>
              <a:rPr lang="en-US" u="sng" dirty="0" smtClean="0"/>
              <a:t> problems</a:t>
            </a:r>
          </a:p>
          <a:p>
            <a:pPr lvl="1"/>
            <a:r>
              <a:rPr lang="en-US" u="sng" dirty="0" smtClean="0"/>
              <a:t>Secondary—work with at risk persons</a:t>
            </a:r>
          </a:p>
          <a:p>
            <a:pPr lvl="1"/>
            <a:r>
              <a:rPr lang="en-US" u="sng" dirty="0" smtClean="0"/>
              <a:t>Tertiary—keep mental illness from getting worse</a:t>
            </a:r>
            <a:endParaRPr lang="en-US"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ox(in)">
                                      <p:cBhvr>
                                        <p:cTn id="25" dur="500"/>
                                        <p:tgtEl>
                                          <p:spTgt spid="3">
                                            <p:txEl>
                                              <p:pRg st="4" end="4"/>
                                            </p:txEl>
                                          </p:spTgt>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ox(in)">
                                      <p:cBhvr>
                                        <p:cTn id="28" dur="500"/>
                                        <p:tgtEl>
                                          <p:spTgt spid="3">
                                            <p:txEl>
                                              <p:pRg st="5" end="5"/>
                                            </p:txEl>
                                          </p:spTgt>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ox(in)">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Options</a:t>
            </a:r>
            <a:endParaRPr lang="en-US" dirty="0"/>
          </a:p>
        </p:txBody>
      </p:sp>
      <p:sp>
        <p:nvSpPr>
          <p:cNvPr id="3" name="Content Placeholder 2"/>
          <p:cNvSpPr>
            <a:spLocks noGrp="1"/>
          </p:cNvSpPr>
          <p:nvPr>
            <p:ph idx="1"/>
          </p:nvPr>
        </p:nvSpPr>
        <p:spPr/>
        <p:txBody>
          <a:bodyPr/>
          <a:lstStyle/>
          <a:p>
            <a:r>
              <a:rPr lang="en-US" dirty="0" smtClean="0"/>
              <a:t>Finish Sybil—29, 31</a:t>
            </a:r>
          </a:p>
          <a:p>
            <a:endParaRPr lang="en-US" dirty="0" smtClean="0"/>
          </a:p>
          <a:p>
            <a:r>
              <a:rPr lang="en-US" dirty="0" smtClean="0"/>
              <a:t>What type of therapy do you think Dr. Wilbur uses with Sybil?</a:t>
            </a:r>
          </a:p>
          <a:p>
            <a:pPr>
              <a:buNone/>
            </a:pPr>
            <a:endParaRPr lang="en-US" dirty="0" smtClean="0"/>
          </a:p>
          <a:p>
            <a:r>
              <a:rPr lang="en-US" dirty="0" smtClean="0"/>
              <a:t>Do you think it was ethical/appropriate for Dr. Wilbur to get so close to Sybil?</a:t>
            </a:r>
            <a:endParaRPr lang="en-US" dirty="0"/>
          </a:p>
        </p:txBody>
      </p:sp>
      <p:sp>
        <p:nvSpPr>
          <p:cNvPr id="4" name="Text Placeholder 3"/>
          <p:cNvSpPr>
            <a:spLocks noGrp="1"/>
          </p:cNvSpPr>
          <p:nvPr>
            <p:ph type="body" sz="half" idx="2"/>
          </p:nvPr>
        </p:nvSpPr>
        <p:spPr/>
        <p:txBody>
          <a:bodyPr>
            <a:normAutofit/>
          </a:bodyPr>
          <a:lstStyle/>
          <a:p>
            <a:pPr lvl="1"/>
            <a:r>
              <a:rPr lang="en-US" sz="3000" u="sng" dirty="0" smtClean="0"/>
              <a:t>Psychoanalytic</a:t>
            </a:r>
          </a:p>
          <a:p>
            <a:pPr lvl="1"/>
            <a:r>
              <a:rPr lang="en-US" sz="3000" u="sng" dirty="0" smtClean="0"/>
              <a:t>Humanistic</a:t>
            </a:r>
          </a:p>
          <a:p>
            <a:pPr lvl="1"/>
            <a:r>
              <a:rPr lang="en-US" sz="3000" u="sng" dirty="0" smtClean="0"/>
              <a:t>Behavioral</a:t>
            </a:r>
          </a:p>
          <a:p>
            <a:pPr lvl="1"/>
            <a:r>
              <a:rPr lang="en-US" sz="3000" u="sng" dirty="0" smtClean="0"/>
              <a:t>Cognitive*</a:t>
            </a:r>
          </a:p>
          <a:p>
            <a:pPr lvl="1"/>
            <a:r>
              <a:rPr lang="en-US" sz="3000" u="sng" dirty="0" err="1" smtClean="0"/>
              <a:t>Sociocultural</a:t>
            </a:r>
            <a:endParaRPr lang="en-US" sz="3000" u="sng" dirty="0" smtClean="0"/>
          </a:p>
          <a:p>
            <a:pPr lvl="1"/>
            <a:r>
              <a:rPr lang="en-US" sz="3000" u="sng" dirty="0" smtClean="0"/>
              <a:t>Biomedical</a:t>
            </a:r>
          </a:p>
          <a:p>
            <a:pPr lvl="1"/>
            <a:r>
              <a:rPr lang="en-US" sz="3000" u="sng" dirty="0" smtClean="0"/>
              <a:t>Eclectic*</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Abnormality</a:t>
            </a:r>
            <a:endParaRPr lang="en-US" dirty="0"/>
          </a:p>
        </p:txBody>
      </p:sp>
      <p:sp>
        <p:nvSpPr>
          <p:cNvPr id="3" name="Content Placeholder 2"/>
          <p:cNvSpPr>
            <a:spLocks noGrp="1"/>
          </p:cNvSpPr>
          <p:nvPr>
            <p:ph idx="1"/>
          </p:nvPr>
        </p:nvSpPr>
        <p:spPr/>
        <p:txBody>
          <a:bodyPr>
            <a:normAutofit lnSpcReduction="10000"/>
          </a:bodyPr>
          <a:lstStyle/>
          <a:p>
            <a:r>
              <a:rPr lang="en-US" dirty="0" smtClean="0"/>
              <a:t>1/7 Americans and 1/10 Worldwide—Why?</a:t>
            </a:r>
          </a:p>
          <a:p>
            <a:r>
              <a:rPr lang="en-US" dirty="0" smtClean="0"/>
              <a:t>Is it an illness? </a:t>
            </a:r>
            <a:endParaRPr lang="en-US" dirty="0"/>
          </a:p>
          <a:p>
            <a:pPr lvl="1"/>
            <a:r>
              <a:rPr lang="en-US" dirty="0" smtClean="0"/>
              <a:t>Yes! Schizophrenia vs. Type 1 Diabetes</a:t>
            </a:r>
          </a:p>
          <a:p>
            <a:r>
              <a:rPr lang="en-US" u="sng" dirty="0" smtClean="0"/>
              <a:t>DSM IV TR—Designed to diagnose—not treat!</a:t>
            </a:r>
          </a:p>
          <a:p>
            <a:r>
              <a:rPr lang="en-US" u="sng" dirty="0" smtClean="0"/>
              <a:t>Abnormality</a:t>
            </a:r>
          </a:p>
          <a:p>
            <a:pPr lvl="1"/>
            <a:r>
              <a:rPr lang="en-US" u="sng" dirty="0" smtClean="0"/>
              <a:t>Maladaptive</a:t>
            </a:r>
          </a:p>
          <a:p>
            <a:pPr lvl="1"/>
            <a:r>
              <a:rPr lang="en-US" u="sng" dirty="0" smtClean="0"/>
              <a:t>Disturbing to others</a:t>
            </a:r>
          </a:p>
          <a:p>
            <a:pPr lvl="1"/>
            <a:r>
              <a:rPr lang="en-US" u="sng" dirty="0" smtClean="0"/>
              <a:t>Atypical</a:t>
            </a:r>
          </a:p>
          <a:p>
            <a:pPr lvl="1"/>
            <a:r>
              <a:rPr lang="en-US" u="sng" dirty="0" smtClean="0"/>
              <a:t>Irrational</a:t>
            </a:r>
          </a:p>
          <a:p>
            <a:endParaRPr lang="en-US" dirty="0" smtClean="0"/>
          </a:p>
        </p:txBody>
      </p:sp>
      <p:pic>
        <p:nvPicPr>
          <p:cNvPr id="4" name="Picture 3" descr="dsm-stack.gif"/>
          <p:cNvPicPr>
            <a:picLocks noChangeAspect="1"/>
          </p:cNvPicPr>
          <p:nvPr/>
        </p:nvPicPr>
        <p:blipFill>
          <a:blip r:embed="rId2" cstate="print"/>
          <a:stretch>
            <a:fillRect/>
          </a:stretch>
        </p:blipFill>
        <p:spPr>
          <a:xfrm>
            <a:off x="5257800" y="4038600"/>
            <a:ext cx="3128977" cy="23105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linds(horizontal)">
                                      <p:cBhvr>
                                        <p:cTn id="25" dur="500"/>
                                        <p:tgtEl>
                                          <p:spTgt spid="3">
                                            <p:txEl>
                                              <p:pRg st="4" end="4"/>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linds(horizontal)">
                                      <p:cBhvr>
                                        <p:cTn id="28" dur="500"/>
                                        <p:tgtEl>
                                          <p:spTgt spid="3">
                                            <p:txEl>
                                              <p:pRg st="5" end="5"/>
                                            </p:tx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linds(horizontal)">
                                      <p:cBhvr>
                                        <p:cTn id="31" dur="500"/>
                                        <p:tgtEl>
                                          <p:spTgt spid="3">
                                            <p:txEl>
                                              <p:pRg st="6" end="6"/>
                                            </p:txEl>
                                          </p:spTgt>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blinds(horizontal)">
                                      <p:cBhvr>
                                        <p:cTn id="34" dur="500"/>
                                        <p:tgtEl>
                                          <p:spTgt spid="3">
                                            <p:txEl>
                                              <p:pRg st="7" end="7"/>
                                            </p:txEl>
                                          </p:spTgt>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blinds(horizontal)">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smtClean="0"/>
              <a:t>Patient: Charlie Sheen</a:t>
            </a:r>
            <a:endParaRPr lang="en-US" sz="2400" dirty="0"/>
          </a:p>
        </p:txBody>
      </p:sp>
      <p:pic>
        <p:nvPicPr>
          <p:cNvPr id="8" name="Picture Placeholder 7" descr="Charlie-Sheen.jpg"/>
          <p:cNvPicPr>
            <a:picLocks noGrp="1" noChangeAspect="1"/>
          </p:cNvPicPr>
          <p:nvPr>
            <p:ph type="pic" idx="1"/>
          </p:nvPr>
        </p:nvPicPr>
        <p:blipFill>
          <a:blip r:embed="rId2" cstate="print"/>
          <a:srcRect t="26151" b="26151"/>
          <a:stretch>
            <a:fillRect/>
          </a:stretch>
        </p:blipFill>
        <p:spPr/>
      </p:pic>
      <p:sp>
        <p:nvSpPr>
          <p:cNvPr id="7" name="Text Placeholder 6"/>
          <p:cNvSpPr>
            <a:spLocks noGrp="1"/>
          </p:cNvSpPr>
          <p:nvPr>
            <p:ph type="body" sz="half" idx="2"/>
          </p:nvPr>
        </p:nvSpPr>
        <p:spPr/>
        <p:txBody>
          <a:bodyPr>
            <a:noAutofit/>
          </a:bodyPr>
          <a:lstStyle/>
          <a:p>
            <a:r>
              <a:rPr lang="en-US" sz="2000" dirty="0" smtClean="0"/>
              <a:t>Diagnosis:______________</a:t>
            </a:r>
          </a:p>
          <a:p>
            <a:r>
              <a:rPr lang="en-US" sz="2000" dirty="0" smtClean="0"/>
              <a:t>Treatment Proposal:_____________________</a:t>
            </a:r>
            <a:endParaRPr lang="en-US" sz="2000" dirty="0"/>
          </a:p>
        </p:txBody>
      </p:sp>
      <p:sp>
        <p:nvSpPr>
          <p:cNvPr id="6" name="TextBox 5"/>
          <p:cNvSpPr txBox="1"/>
          <p:nvPr/>
        </p:nvSpPr>
        <p:spPr>
          <a:xfrm>
            <a:off x="1905000" y="3962400"/>
            <a:ext cx="5105400" cy="646331"/>
          </a:xfrm>
          <a:prstGeom prst="rect">
            <a:avLst/>
          </a:prstGeom>
          <a:noFill/>
        </p:spPr>
        <p:txBody>
          <a:bodyPr wrap="square" rtlCol="0">
            <a:spAutoFit/>
          </a:bodyPr>
          <a:lstStyle/>
          <a:p>
            <a:r>
              <a:rPr lang="en-US" dirty="0" smtClean="0">
                <a:solidFill>
                  <a:srgbClr val="FFFF00"/>
                </a:solidFill>
                <a:hlinkClick r:id="rId3"/>
              </a:rPr>
              <a:t>http://abcnews.go.com/GMA/video/charlie-sheen-not-bipolar-bi-winning-13017875</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smtClean="0"/>
              <a:t>Patient: Lindsay </a:t>
            </a:r>
            <a:r>
              <a:rPr lang="en-US" sz="2400" dirty="0" err="1" smtClean="0"/>
              <a:t>Lohan</a:t>
            </a:r>
            <a:endParaRPr lang="en-US" sz="2400" dirty="0"/>
          </a:p>
        </p:txBody>
      </p:sp>
      <p:sp>
        <p:nvSpPr>
          <p:cNvPr id="7" name="Text Placeholder 6"/>
          <p:cNvSpPr>
            <a:spLocks noGrp="1"/>
          </p:cNvSpPr>
          <p:nvPr>
            <p:ph type="body" sz="half" idx="2"/>
          </p:nvPr>
        </p:nvSpPr>
        <p:spPr/>
        <p:txBody>
          <a:bodyPr>
            <a:noAutofit/>
          </a:bodyPr>
          <a:lstStyle/>
          <a:p>
            <a:r>
              <a:rPr lang="en-US" sz="2000" dirty="0" smtClean="0"/>
              <a:t>Diagnosis: ___________________</a:t>
            </a:r>
          </a:p>
          <a:p>
            <a:r>
              <a:rPr lang="en-US" sz="2000" dirty="0" smtClean="0"/>
              <a:t>Treatment Proposal:____________________</a:t>
            </a:r>
            <a:endParaRPr lang="en-US" sz="2000" dirty="0"/>
          </a:p>
        </p:txBody>
      </p:sp>
      <p:pic>
        <p:nvPicPr>
          <p:cNvPr id="12" name="Picture Placeholder 11" descr="lindsay+lohan_855_18479161_0_0_7010185_300.jpg"/>
          <p:cNvPicPr>
            <a:picLocks noGrp="1" noChangeAspect="1"/>
          </p:cNvPicPr>
          <p:nvPr>
            <p:ph type="pic" idx="1"/>
          </p:nvPr>
        </p:nvPicPr>
        <p:blipFill>
          <a:blip r:embed="rId2" cstate="print"/>
          <a:srcRect t="12500" b="12500"/>
          <a:stretch>
            <a:fillRect/>
          </a:stretch>
        </p:blipFill>
        <p:spPr/>
      </p:pic>
      <p:sp>
        <p:nvSpPr>
          <p:cNvPr id="6" name="TextBox 5"/>
          <p:cNvSpPr txBox="1"/>
          <p:nvPr/>
        </p:nvSpPr>
        <p:spPr>
          <a:xfrm>
            <a:off x="2057400" y="4267200"/>
            <a:ext cx="5105400" cy="646331"/>
          </a:xfrm>
          <a:prstGeom prst="rect">
            <a:avLst/>
          </a:prstGeom>
          <a:noFill/>
        </p:spPr>
        <p:txBody>
          <a:bodyPr wrap="square" rtlCol="0">
            <a:spAutoFit/>
          </a:bodyPr>
          <a:lstStyle/>
          <a:p>
            <a:r>
              <a:rPr lang="en-US" dirty="0" smtClean="0">
                <a:hlinkClick r:id="rId3"/>
              </a:rPr>
              <a:t>http://abcnews.go.com/GMA/video/lindsay-lohan-speaks-out-13026910</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92288" y="4800600"/>
            <a:ext cx="5486400" cy="685800"/>
          </a:xfrm>
        </p:spPr>
        <p:txBody>
          <a:bodyPr>
            <a:normAutofit fontScale="90000"/>
          </a:bodyPr>
          <a:lstStyle/>
          <a:p>
            <a:r>
              <a:rPr lang="en-US" sz="2400" dirty="0" smtClean="0"/>
              <a:t>Patient: </a:t>
            </a:r>
            <a:r>
              <a:rPr lang="en-US" sz="2400" b="0" dirty="0" smtClean="0"/>
              <a:t>Marshall Bruce </a:t>
            </a:r>
            <a:r>
              <a:rPr lang="en-US" sz="2400" b="0" dirty="0" err="1" smtClean="0"/>
              <a:t>Mathers</a:t>
            </a:r>
            <a:r>
              <a:rPr lang="en-US" sz="2400" b="0" dirty="0" smtClean="0"/>
              <a:t> III aka Eminem, Slim Shady</a:t>
            </a:r>
            <a:endParaRPr lang="en-US" sz="2400" dirty="0"/>
          </a:p>
        </p:txBody>
      </p:sp>
      <p:sp>
        <p:nvSpPr>
          <p:cNvPr id="7" name="Text Placeholder 6"/>
          <p:cNvSpPr>
            <a:spLocks noGrp="1"/>
          </p:cNvSpPr>
          <p:nvPr>
            <p:ph type="body" sz="half" idx="2"/>
          </p:nvPr>
        </p:nvSpPr>
        <p:spPr>
          <a:xfrm>
            <a:off x="1792288" y="5562600"/>
            <a:ext cx="5486400" cy="914400"/>
          </a:xfrm>
        </p:spPr>
        <p:txBody>
          <a:bodyPr>
            <a:noAutofit/>
          </a:bodyPr>
          <a:lstStyle/>
          <a:p>
            <a:r>
              <a:rPr lang="en-US" sz="2400" dirty="0" smtClean="0"/>
              <a:t>Diagnosis:____________</a:t>
            </a:r>
          </a:p>
          <a:p>
            <a:r>
              <a:rPr lang="en-US" sz="2400" dirty="0" smtClean="0"/>
              <a:t>Treatment Proposal:____________</a:t>
            </a:r>
            <a:endParaRPr lang="en-US" sz="2400" dirty="0"/>
          </a:p>
        </p:txBody>
      </p:sp>
      <p:pic>
        <p:nvPicPr>
          <p:cNvPr id="9" name="Picture Placeholder 8" descr="eminem.jpg"/>
          <p:cNvPicPr>
            <a:picLocks noGrp="1" noChangeAspect="1"/>
          </p:cNvPicPr>
          <p:nvPr>
            <p:ph type="pic" idx="1"/>
          </p:nvPr>
        </p:nvPicPr>
        <p:blipFill>
          <a:blip r:embed="rId2" cstate="print"/>
          <a:srcRect t="2479" b="2479"/>
          <a:stretch>
            <a:fillRect/>
          </a:stretch>
        </p:blip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Psychoanalytic</a:t>
            </a:r>
            <a:endParaRPr lang="en-US" dirty="0"/>
          </a:p>
        </p:txBody>
      </p:sp>
      <p:sp>
        <p:nvSpPr>
          <p:cNvPr id="4" name="Content Placeholder 3"/>
          <p:cNvSpPr>
            <a:spLocks noGrp="1"/>
          </p:cNvSpPr>
          <p:nvPr>
            <p:ph sz="half" idx="1"/>
          </p:nvPr>
        </p:nvSpPr>
        <p:spPr/>
        <p:txBody>
          <a:bodyPr>
            <a:normAutofit fontScale="92500" lnSpcReduction="10000"/>
          </a:bodyPr>
          <a:lstStyle/>
          <a:p>
            <a:r>
              <a:rPr lang="en-US" dirty="0" smtClean="0"/>
              <a:t>Must bring </a:t>
            </a:r>
            <a:r>
              <a:rPr lang="en-US" u="sng" dirty="0" smtClean="0"/>
              <a:t>repressed </a:t>
            </a:r>
            <a:r>
              <a:rPr lang="en-US" dirty="0" smtClean="0"/>
              <a:t>memories and conflict with id/superego to the surface so ego and conscious can deal with it. </a:t>
            </a:r>
          </a:p>
          <a:p>
            <a:r>
              <a:rPr lang="en-US" dirty="0" smtClean="0"/>
              <a:t>If you do the work, you won’t have </a:t>
            </a:r>
            <a:r>
              <a:rPr lang="en-US" u="sng" dirty="0" smtClean="0"/>
              <a:t>symptom substitution</a:t>
            </a:r>
            <a:endParaRPr lang="en-US" u="sng" dirty="0"/>
          </a:p>
        </p:txBody>
      </p:sp>
      <p:sp>
        <p:nvSpPr>
          <p:cNvPr id="5" name="Content Placeholder 4"/>
          <p:cNvSpPr>
            <a:spLocks noGrp="1"/>
          </p:cNvSpPr>
          <p:nvPr>
            <p:ph sz="half" idx="2"/>
          </p:nvPr>
        </p:nvSpPr>
        <p:spPr/>
        <p:txBody>
          <a:bodyPr>
            <a:normAutofit fontScale="92500" lnSpcReduction="10000"/>
          </a:bodyPr>
          <a:lstStyle/>
          <a:p>
            <a:r>
              <a:rPr lang="en-US" u="sng" dirty="0" smtClean="0"/>
              <a:t>Hypnosis</a:t>
            </a:r>
          </a:p>
          <a:p>
            <a:r>
              <a:rPr lang="en-US" u="sng" dirty="0" smtClean="0"/>
              <a:t>Free </a:t>
            </a:r>
            <a:r>
              <a:rPr lang="en-US" u="sng" dirty="0" smtClean="0"/>
              <a:t>Association</a:t>
            </a:r>
          </a:p>
          <a:p>
            <a:pPr lvl="1"/>
            <a:r>
              <a:rPr lang="en-US" dirty="0" smtClean="0">
                <a:solidFill>
                  <a:srgbClr val="FF0000"/>
                </a:solidFill>
              </a:rPr>
              <a:t>Role play!</a:t>
            </a:r>
            <a:endParaRPr lang="en-US" dirty="0" smtClean="0">
              <a:solidFill>
                <a:srgbClr val="FF0000"/>
              </a:solidFill>
            </a:endParaRPr>
          </a:p>
          <a:p>
            <a:r>
              <a:rPr lang="en-US" u="sng" dirty="0" smtClean="0"/>
              <a:t>Dream Analysis</a:t>
            </a:r>
          </a:p>
          <a:p>
            <a:pPr lvl="1"/>
            <a:r>
              <a:rPr lang="en-US" u="sng" dirty="0" smtClean="0"/>
              <a:t>Manifest vs. Latent</a:t>
            </a:r>
          </a:p>
          <a:p>
            <a:r>
              <a:rPr lang="en-US" u="sng" dirty="0" smtClean="0"/>
              <a:t>Resistance</a:t>
            </a:r>
          </a:p>
          <a:p>
            <a:r>
              <a:rPr lang="en-US" u="sng" dirty="0" smtClean="0"/>
              <a:t>Transference</a:t>
            </a:r>
          </a:p>
          <a:p>
            <a:pPr lvl="1"/>
            <a:r>
              <a:rPr lang="en-US" u="sng" dirty="0" err="1" smtClean="0"/>
              <a:t>Countertransference</a:t>
            </a:r>
            <a:endParaRPr lang="en-US" u="sng" dirty="0" smtClean="0"/>
          </a:p>
          <a:p>
            <a:r>
              <a:rPr lang="en-US" dirty="0" smtClean="0"/>
              <a:t>Dr. Wilbur—Example</a:t>
            </a:r>
          </a:p>
          <a:p>
            <a:r>
              <a:rPr lang="en-US" u="sng" dirty="0" smtClean="0"/>
              <a:t>Psychodynamic--Insight</a:t>
            </a:r>
          </a:p>
          <a:p>
            <a:endParaRPr lang="en-US" dirty="0" smtClean="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ox(i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linds(horizont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blinds(horizontal)">
                                      <p:cBhvr>
                                        <p:cTn id="22" dur="500"/>
                                        <p:tgtEl>
                                          <p:spTgt spid="5">
                                            <p:txEl>
                                              <p:pRg st="1" end="1"/>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blinds(horizontal)">
                                      <p:cBhvr>
                                        <p:cTn id="25" dur="500"/>
                                        <p:tgtEl>
                                          <p:spTgt spid="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blinds(horizontal)">
                                      <p:cBhvr>
                                        <p:cTn id="30" dur="500"/>
                                        <p:tgtEl>
                                          <p:spTgt spid="5">
                                            <p:txEl>
                                              <p:pRg st="3" end="3"/>
                                            </p:txEl>
                                          </p:spTgt>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blinds(horizontal)">
                                      <p:cBhvr>
                                        <p:cTn id="33" dur="500"/>
                                        <p:tgtEl>
                                          <p:spTgt spid="5">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Effect transition="in" filter="blinds(horizontal)">
                                      <p:cBhvr>
                                        <p:cTn id="38" dur="500"/>
                                        <p:tgtEl>
                                          <p:spTgt spid="5">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Effect transition="in" filter="blinds(horizontal)">
                                      <p:cBhvr>
                                        <p:cTn id="43" dur="500"/>
                                        <p:tgtEl>
                                          <p:spTgt spid="5">
                                            <p:txEl>
                                              <p:pRg st="6" end="6"/>
                                            </p:txEl>
                                          </p:spTgt>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5">
                                            <p:txEl>
                                              <p:pRg st="7" end="7"/>
                                            </p:txEl>
                                          </p:spTgt>
                                        </p:tgtEl>
                                        <p:attrNameLst>
                                          <p:attrName>style.visibility</p:attrName>
                                        </p:attrNameLst>
                                      </p:cBhvr>
                                      <p:to>
                                        <p:strVal val="visible"/>
                                      </p:to>
                                    </p:set>
                                    <p:animEffect transition="in" filter="blinds(horizontal)">
                                      <p:cBhvr>
                                        <p:cTn id="46" dur="500"/>
                                        <p:tgtEl>
                                          <p:spTgt spid="5">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5">
                                            <p:txEl>
                                              <p:pRg st="8" end="8"/>
                                            </p:txEl>
                                          </p:spTgt>
                                        </p:tgtEl>
                                        <p:attrNameLst>
                                          <p:attrName>style.visibility</p:attrName>
                                        </p:attrNameLst>
                                      </p:cBhvr>
                                      <p:to>
                                        <p:strVal val="visible"/>
                                      </p:to>
                                    </p:set>
                                    <p:animEffect transition="in" filter="blinds(horizontal)">
                                      <p:cBhvr>
                                        <p:cTn id="51" dur="500"/>
                                        <p:tgtEl>
                                          <p:spTgt spid="5">
                                            <p:txEl>
                                              <p:pRg st="8" end="8"/>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5">
                                            <p:txEl>
                                              <p:pRg st="9" end="9"/>
                                            </p:txEl>
                                          </p:spTgt>
                                        </p:tgtEl>
                                        <p:attrNameLst>
                                          <p:attrName>style.visibility</p:attrName>
                                        </p:attrNameLst>
                                      </p:cBhvr>
                                      <p:to>
                                        <p:strVal val="visible"/>
                                      </p:to>
                                    </p:set>
                                    <p:animEffect transition="in" filter="blinds(horizontal)">
                                      <p:cBhvr>
                                        <p:cTn id="56"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Humanistic</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Must help </a:t>
            </a:r>
            <a:r>
              <a:rPr lang="en-US" u="sng" dirty="0" smtClean="0"/>
              <a:t>CLIENT</a:t>
            </a:r>
            <a:r>
              <a:rPr lang="en-US" dirty="0" smtClean="0"/>
              <a:t> remove roadblocks to </a:t>
            </a:r>
            <a:r>
              <a:rPr lang="en-US" u="sng" dirty="0" smtClean="0"/>
              <a:t>self actualization </a:t>
            </a:r>
            <a:r>
              <a:rPr lang="en-US" dirty="0" smtClean="0"/>
              <a:t>and resolve </a:t>
            </a:r>
            <a:r>
              <a:rPr lang="en-US" u="sng" dirty="0" smtClean="0"/>
              <a:t>incongruence </a:t>
            </a:r>
            <a:r>
              <a:rPr lang="en-US" dirty="0" smtClean="0"/>
              <a:t> between </a:t>
            </a:r>
            <a:r>
              <a:rPr lang="en-US" u="sng" dirty="0" smtClean="0"/>
              <a:t>real self and ideal self</a:t>
            </a:r>
            <a:r>
              <a:rPr lang="en-US" dirty="0" smtClean="0"/>
              <a:t> in a </a:t>
            </a:r>
            <a:r>
              <a:rPr lang="en-US" u="sng" dirty="0" smtClean="0"/>
              <a:t>non-directive way</a:t>
            </a:r>
          </a:p>
          <a:p>
            <a:r>
              <a:rPr lang="en-US" dirty="0" smtClean="0"/>
              <a:t>Need for </a:t>
            </a:r>
            <a:r>
              <a:rPr lang="en-US" u="sng" dirty="0" smtClean="0"/>
              <a:t>unconditional positive regard</a:t>
            </a:r>
            <a:endParaRPr lang="en-US" u="sng" dirty="0"/>
          </a:p>
        </p:txBody>
      </p:sp>
      <p:sp>
        <p:nvSpPr>
          <p:cNvPr id="4" name="Content Placeholder 3"/>
          <p:cNvSpPr>
            <a:spLocks noGrp="1"/>
          </p:cNvSpPr>
          <p:nvPr>
            <p:ph sz="half" idx="2"/>
          </p:nvPr>
        </p:nvSpPr>
        <p:spPr/>
        <p:txBody>
          <a:bodyPr>
            <a:normAutofit lnSpcReduction="10000"/>
          </a:bodyPr>
          <a:lstStyle/>
          <a:p>
            <a:r>
              <a:rPr lang="en-US" u="sng" dirty="0" smtClean="0"/>
              <a:t>Carl Rogers—I’m OK, You’re OK</a:t>
            </a:r>
          </a:p>
          <a:p>
            <a:r>
              <a:rPr lang="en-US" u="sng" dirty="0" smtClean="0"/>
              <a:t>Active </a:t>
            </a:r>
            <a:r>
              <a:rPr lang="en-US" u="sng" dirty="0" smtClean="0"/>
              <a:t>Listening</a:t>
            </a:r>
          </a:p>
          <a:p>
            <a:pPr lvl="1"/>
            <a:r>
              <a:rPr lang="en-US" dirty="0" smtClean="0">
                <a:solidFill>
                  <a:srgbClr val="FF0000"/>
                </a:solidFill>
              </a:rPr>
              <a:t>Role Play!</a:t>
            </a:r>
            <a:endParaRPr lang="en-US" dirty="0" smtClean="0">
              <a:solidFill>
                <a:srgbClr val="FF0000"/>
              </a:solidFill>
            </a:endParaRPr>
          </a:p>
          <a:p>
            <a:r>
              <a:rPr lang="en-US" u="sng" dirty="0" smtClean="0"/>
              <a:t>Free Will vs. Determinism</a:t>
            </a:r>
          </a:p>
          <a:p>
            <a:r>
              <a:rPr lang="en-US" u="sng" dirty="0" smtClean="0"/>
              <a:t>Client Centered or Person Centered Therapy</a:t>
            </a:r>
          </a:p>
          <a:p>
            <a:r>
              <a:rPr lang="en-US" u="sng" dirty="0" smtClean="0"/>
              <a:t>Modeling Congruence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linds(horizontal)">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blinds(horizontal)">
                                      <p:cBhvr>
                                        <p:cTn id="22" dur="500"/>
                                        <p:tgtEl>
                                          <p:spTgt spid="4">
                                            <p:txEl>
                                              <p:pRg st="1" end="1"/>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blinds(horizontal)">
                                      <p:cBhvr>
                                        <p:cTn id="25" dur="500"/>
                                        <p:tgtEl>
                                          <p:spTgt spid="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blinds(horizontal)">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blinds(horizontal)">
                                      <p:cBhvr>
                                        <p:cTn id="35" dur="500"/>
                                        <p:tgtEl>
                                          <p:spTgt spid="4">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Effect transition="in" filter="blinds(horizontal)">
                                      <p:cBhvr>
                                        <p:cTn id="40"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Types of Humanist Therapies</a:t>
            </a:r>
            <a:endParaRPr lang="en-US" dirty="0"/>
          </a:p>
        </p:txBody>
      </p:sp>
      <p:sp>
        <p:nvSpPr>
          <p:cNvPr id="3" name="Content Placeholder 2"/>
          <p:cNvSpPr>
            <a:spLocks noGrp="1"/>
          </p:cNvSpPr>
          <p:nvPr>
            <p:ph sz="half" idx="1"/>
          </p:nvPr>
        </p:nvSpPr>
        <p:spPr/>
        <p:txBody>
          <a:bodyPr/>
          <a:lstStyle/>
          <a:p>
            <a:r>
              <a:rPr lang="en-US" u="sng" dirty="0" smtClean="0"/>
              <a:t>Existential Therapy</a:t>
            </a:r>
          </a:p>
          <a:p>
            <a:pPr lvl="1"/>
            <a:r>
              <a:rPr lang="en-US" u="sng" dirty="0" smtClean="0"/>
              <a:t>Life is worthwhile</a:t>
            </a:r>
          </a:p>
          <a:p>
            <a:pPr lvl="1"/>
            <a:r>
              <a:rPr lang="en-US" u="sng" dirty="0" smtClean="0"/>
              <a:t>Has purpose</a:t>
            </a:r>
          </a:p>
          <a:p>
            <a:pPr lvl="1"/>
            <a:r>
              <a:rPr lang="en-US" u="sng" dirty="0" smtClean="0"/>
              <a:t>Don’t Worry, Be Happy!</a:t>
            </a:r>
          </a:p>
          <a:p>
            <a:endParaRPr lang="en-US" dirty="0"/>
          </a:p>
        </p:txBody>
      </p:sp>
      <p:sp>
        <p:nvSpPr>
          <p:cNvPr id="4" name="Content Placeholder 3"/>
          <p:cNvSpPr>
            <a:spLocks noGrp="1"/>
          </p:cNvSpPr>
          <p:nvPr>
            <p:ph sz="half" idx="2"/>
          </p:nvPr>
        </p:nvSpPr>
        <p:spPr/>
        <p:txBody>
          <a:bodyPr/>
          <a:lstStyle/>
          <a:p>
            <a:r>
              <a:rPr lang="en-US" u="sng" dirty="0" smtClean="0"/>
              <a:t>Gestalt Therapy</a:t>
            </a:r>
          </a:p>
          <a:p>
            <a:pPr lvl="1"/>
            <a:r>
              <a:rPr lang="en-US" dirty="0" smtClean="0"/>
              <a:t>Much more directive</a:t>
            </a:r>
          </a:p>
          <a:p>
            <a:pPr lvl="1"/>
            <a:r>
              <a:rPr lang="en-US" dirty="0" smtClean="0"/>
              <a:t>Empty Chair Technique</a:t>
            </a:r>
          </a:p>
          <a:p>
            <a:pPr lvl="1"/>
            <a:r>
              <a:rPr lang="en-US" dirty="0" smtClean="0"/>
              <a:t>WHOLE selves</a:t>
            </a:r>
          </a:p>
          <a:p>
            <a:pPr lvl="1"/>
            <a:r>
              <a:rPr lang="en-US" dirty="0" smtClean="0"/>
              <a:t>Integrate self into </a:t>
            </a:r>
            <a:r>
              <a:rPr lang="en-US" dirty="0" smtClean="0"/>
              <a:t>one</a:t>
            </a:r>
          </a:p>
          <a:p>
            <a:pPr lvl="1"/>
            <a:r>
              <a:rPr lang="en-US" dirty="0" smtClean="0"/>
              <a:t>Who would be in your empty chair and what would you say to them?</a:t>
            </a:r>
            <a:endParaRPr lang="en-US" dirty="0"/>
          </a:p>
        </p:txBody>
      </p:sp>
      <p:pic>
        <p:nvPicPr>
          <p:cNvPr id="1026" name="Picture 2" descr="C:\Users\e199500807\AppData\Local\Microsoft\Windows\Temporary Internet Files\Content.IE5\VGJRQH21\MC900433820[1].png"/>
          <p:cNvPicPr>
            <a:picLocks noChangeAspect="1" noChangeArrowheads="1"/>
          </p:cNvPicPr>
          <p:nvPr/>
        </p:nvPicPr>
        <p:blipFill>
          <a:blip r:embed="rId2" cstate="print"/>
          <a:srcRect/>
          <a:stretch>
            <a:fillRect/>
          </a:stretch>
        </p:blipFill>
        <p:spPr bwMode="auto">
          <a:xfrm>
            <a:off x="304800" y="3657600"/>
            <a:ext cx="1828572" cy="1828572"/>
          </a:xfrm>
          <a:prstGeom prst="rect">
            <a:avLst/>
          </a:prstGeom>
          <a:noFill/>
        </p:spPr>
      </p:pic>
      <p:pic>
        <p:nvPicPr>
          <p:cNvPr id="1027" name="Picture 3" descr="C:\Users\e199500807\AppData\Local\Microsoft\Windows\Temporary Internet Files\Content.IE5\GWD8QQGP\MC900383832[1].wmf"/>
          <p:cNvPicPr>
            <a:picLocks noChangeAspect="1" noChangeArrowheads="1"/>
          </p:cNvPicPr>
          <p:nvPr/>
        </p:nvPicPr>
        <p:blipFill>
          <a:blip r:embed="rId3" cstate="print"/>
          <a:srcRect/>
          <a:stretch>
            <a:fillRect/>
          </a:stretch>
        </p:blipFill>
        <p:spPr bwMode="auto">
          <a:xfrm>
            <a:off x="3657600" y="4419600"/>
            <a:ext cx="1524000" cy="2159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box(in)">
                                      <p:cBhvr>
                                        <p:cTn id="21" dur="500"/>
                                        <p:tgtEl>
                                          <p:spTgt spid="4">
                                            <p:txEl>
                                              <p:pRg st="0" end="0"/>
                                            </p:txEl>
                                          </p:spTgt>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box(in)">
                                      <p:cBhvr>
                                        <p:cTn id="24" dur="500"/>
                                        <p:tgtEl>
                                          <p:spTgt spid="4">
                                            <p:txEl>
                                              <p:pRg st="1" end="1"/>
                                            </p:txEl>
                                          </p:spTgt>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box(in)">
                                      <p:cBhvr>
                                        <p:cTn id="27" dur="500"/>
                                        <p:tgtEl>
                                          <p:spTgt spid="4">
                                            <p:txEl>
                                              <p:pRg st="2" end="2"/>
                                            </p:txEl>
                                          </p:spTgt>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box(in)">
                                      <p:cBhvr>
                                        <p:cTn id="30" dur="500"/>
                                        <p:tgtEl>
                                          <p:spTgt spid="4">
                                            <p:txEl>
                                              <p:pRg st="3" end="3"/>
                                            </p:txEl>
                                          </p:spTgt>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box(in)">
                                      <p:cBhvr>
                                        <p:cTn id="33" dur="500"/>
                                        <p:tgtEl>
                                          <p:spTgt spid="4">
                                            <p:txEl>
                                              <p:pRg st="4" end="4"/>
                                            </p:txEl>
                                          </p:spTgt>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box(in)">
                                      <p:cBhvr>
                                        <p:cTn id="36"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Behavioral</a:t>
            </a:r>
            <a:endParaRPr lang="en-US" dirty="0"/>
          </a:p>
        </p:txBody>
      </p:sp>
      <p:sp>
        <p:nvSpPr>
          <p:cNvPr id="3" name="Content Placeholder 2"/>
          <p:cNvSpPr>
            <a:spLocks noGrp="1"/>
          </p:cNvSpPr>
          <p:nvPr>
            <p:ph sz="half" idx="1"/>
          </p:nvPr>
        </p:nvSpPr>
        <p:spPr/>
        <p:txBody>
          <a:bodyPr/>
          <a:lstStyle/>
          <a:p>
            <a:r>
              <a:rPr lang="en-US" dirty="0" smtClean="0"/>
              <a:t>Must </a:t>
            </a:r>
            <a:r>
              <a:rPr lang="en-US" u="sng" dirty="0" smtClean="0"/>
              <a:t>counter condition </a:t>
            </a:r>
            <a:r>
              <a:rPr lang="en-US" dirty="0" smtClean="0"/>
              <a:t>the patient in a more adaptive way</a:t>
            </a:r>
          </a:p>
          <a:p>
            <a:r>
              <a:rPr lang="en-US" u="sng" dirty="0" smtClean="0"/>
              <a:t>Mary Cover Jones—Counter Conditioning</a:t>
            </a:r>
          </a:p>
          <a:p>
            <a:r>
              <a:rPr lang="en-US" u="sng" dirty="0" smtClean="0"/>
              <a:t>Joseph </a:t>
            </a:r>
            <a:r>
              <a:rPr lang="en-US" u="sng" dirty="0" err="1" smtClean="0"/>
              <a:t>Wolpe</a:t>
            </a:r>
            <a:r>
              <a:rPr lang="en-US" u="sng" dirty="0" smtClean="0"/>
              <a:t>—Systematic </a:t>
            </a:r>
            <a:r>
              <a:rPr lang="en-US" u="sng" dirty="0" err="1" smtClean="0"/>
              <a:t>Desentization</a:t>
            </a:r>
            <a:endParaRPr lang="en-US" u="sng" dirty="0" smtClean="0"/>
          </a:p>
          <a:p>
            <a:pPr lvl="1"/>
            <a:r>
              <a:rPr lang="en-US" u="sng" dirty="0" smtClean="0"/>
              <a:t>Relaxation</a:t>
            </a:r>
          </a:p>
          <a:p>
            <a:endParaRPr lang="en-US" dirty="0"/>
          </a:p>
        </p:txBody>
      </p:sp>
      <p:sp>
        <p:nvSpPr>
          <p:cNvPr id="4" name="Content Placeholder 3"/>
          <p:cNvSpPr>
            <a:spLocks noGrp="1"/>
          </p:cNvSpPr>
          <p:nvPr>
            <p:ph sz="half" idx="2"/>
          </p:nvPr>
        </p:nvSpPr>
        <p:spPr/>
        <p:txBody>
          <a:bodyPr/>
          <a:lstStyle/>
          <a:p>
            <a:r>
              <a:rPr lang="en-US" u="sng" dirty="0" smtClean="0"/>
              <a:t>Flooding</a:t>
            </a:r>
          </a:p>
          <a:p>
            <a:pPr lvl="1"/>
            <a:r>
              <a:rPr lang="en-US" u="sng" dirty="0" smtClean="0"/>
              <a:t>In vivo vs. Convert</a:t>
            </a:r>
          </a:p>
          <a:p>
            <a:pPr lvl="1"/>
            <a:r>
              <a:rPr lang="en-US" u="sng" dirty="0" smtClean="0"/>
              <a:t>Extinguishing Fear</a:t>
            </a:r>
          </a:p>
          <a:p>
            <a:r>
              <a:rPr lang="en-US" u="sng" dirty="0" smtClean="0"/>
              <a:t>Aversive Conditioning</a:t>
            </a:r>
          </a:p>
          <a:p>
            <a:r>
              <a:rPr lang="en-US" u="sng" dirty="0" smtClean="0"/>
              <a:t>Token Economy</a:t>
            </a:r>
          </a:p>
          <a:p>
            <a:r>
              <a:rPr lang="en-US" u="sng" dirty="0" smtClean="0"/>
              <a:t>Biofeedback</a:t>
            </a:r>
          </a:p>
          <a:p>
            <a:pPr>
              <a:buNone/>
            </a:pP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u="sng" dirty="0" smtClean="0"/>
              <a:t>Anxiety Hierarchy—Systematic Desensitization</a:t>
            </a:r>
            <a:endParaRPr lang="en-US" u="sng" dirty="0"/>
          </a:p>
        </p:txBody>
      </p:sp>
      <p:sp>
        <p:nvSpPr>
          <p:cNvPr id="6" name="Content Placeholder 5"/>
          <p:cNvSpPr>
            <a:spLocks noGrp="1"/>
          </p:cNvSpPr>
          <p:nvPr>
            <p:ph idx="1"/>
          </p:nvPr>
        </p:nvSpPr>
        <p:spPr/>
        <p:txBody>
          <a:bodyPr/>
          <a:lstStyle/>
          <a:p>
            <a:r>
              <a:rPr lang="en-US" i="1" u="sng" dirty="0" smtClean="0"/>
              <a:t>in vivo vs. covert </a:t>
            </a:r>
          </a:p>
          <a:p>
            <a:pPr>
              <a:buNone/>
            </a:pPr>
            <a:r>
              <a:rPr lang="en-US" i="1" u="sng" dirty="0" smtClean="0"/>
              <a:t>desensitization</a:t>
            </a:r>
            <a:endParaRPr lang="en-US" i="1" u="sng" dirty="0"/>
          </a:p>
        </p:txBody>
      </p:sp>
      <p:sp>
        <p:nvSpPr>
          <p:cNvPr id="7" name="Isosceles Triangle 6"/>
          <p:cNvSpPr/>
          <p:nvPr/>
        </p:nvSpPr>
        <p:spPr>
          <a:xfrm>
            <a:off x="1143000" y="1752600"/>
            <a:ext cx="7010400" cy="4191000"/>
          </a:xfrm>
          <a:prstGeom prst="triangle">
            <a:avLst>
              <a:gd name="adj" fmla="val 513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 name="TextBox 9"/>
          <p:cNvSpPr txBox="1"/>
          <p:nvPr/>
        </p:nvSpPr>
        <p:spPr>
          <a:xfrm>
            <a:off x="2209800" y="5257800"/>
            <a:ext cx="495300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dirty="0" smtClean="0"/>
              <a:t>Least Anxiety Provoking</a:t>
            </a:r>
            <a:endParaRPr lang="en-US" dirty="0"/>
          </a:p>
        </p:txBody>
      </p:sp>
      <p:sp>
        <p:nvSpPr>
          <p:cNvPr id="11" name="TextBox 10"/>
          <p:cNvSpPr txBox="1"/>
          <p:nvPr/>
        </p:nvSpPr>
        <p:spPr>
          <a:xfrm>
            <a:off x="4038600" y="2362200"/>
            <a:ext cx="129540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Most Anxiety Provoking</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t>Cognitive</a:t>
            </a:r>
            <a:endParaRPr lang="en-US" b="1" i="1" u="sng" dirty="0"/>
          </a:p>
        </p:txBody>
      </p:sp>
      <p:sp>
        <p:nvSpPr>
          <p:cNvPr id="4" name="Content Placeholder 3"/>
          <p:cNvSpPr>
            <a:spLocks noGrp="1"/>
          </p:cNvSpPr>
          <p:nvPr>
            <p:ph sz="half" idx="1"/>
          </p:nvPr>
        </p:nvSpPr>
        <p:spPr/>
        <p:txBody>
          <a:bodyPr>
            <a:normAutofit fontScale="92500" lnSpcReduction="20000"/>
          </a:bodyPr>
          <a:lstStyle/>
          <a:p>
            <a:r>
              <a:rPr lang="en-US" dirty="0" smtClean="0"/>
              <a:t>Must fix </a:t>
            </a:r>
            <a:r>
              <a:rPr lang="en-US" u="sng" dirty="0" smtClean="0"/>
              <a:t>maladaptive</a:t>
            </a:r>
            <a:r>
              <a:rPr lang="en-US" dirty="0" smtClean="0"/>
              <a:t> thinking in a </a:t>
            </a:r>
            <a:r>
              <a:rPr lang="en-US" u="sng" dirty="0" smtClean="0"/>
              <a:t>directive </a:t>
            </a:r>
            <a:r>
              <a:rPr lang="en-US" dirty="0" smtClean="0"/>
              <a:t>way</a:t>
            </a:r>
          </a:p>
          <a:p>
            <a:r>
              <a:rPr lang="en-US" dirty="0" smtClean="0"/>
              <a:t>Fix unhealthy </a:t>
            </a:r>
            <a:r>
              <a:rPr lang="en-US" u="sng" dirty="0" err="1" smtClean="0"/>
              <a:t>attributional</a:t>
            </a:r>
            <a:r>
              <a:rPr lang="en-US" dirty="0" smtClean="0"/>
              <a:t> styles and replace it with more effective </a:t>
            </a:r>
            <a:r>
              <a:rPr lang="en-US" u="sng" dirty="0" smtClean="0"/>
              <a:t>attributions</a:t>
            </a:r>
          </a:p>
          <a:p>
            <a:r>
              <a:rPr lang="en-US" u="sng" dirty="0" smtClean="0"/>
              <a:t>Aaron Beck—Cognitive Therapy—Cognitive Triad</a:t>
            </a:r>
            <a:endParaRPr lang="en-US" u="sng" dirty="0"/>
          </a:p>
        </p:txBody>
      </p:sp>
      <p:sp>
        <p:nvSpPr>
          <p:cNvPr id="5" name="Content Placeholder 4"/>
          <p:cNvSpPr>
            <a:spLocks noGrp="1"/>
          </p:cNvSpPr>
          <p:nvPr>
            <p:ph sz="half" idx="2"/>
          </p:nvPr>
        </p:nvSpPr>
        <p:spPr/>
        <p:txBody>
          <a:bodyPr>
            <a:normAutofit fontScale="92500" lnSpcReduction="20000"/>
          </a:bodyPr>
          <a:lstStyle/>
          <a:p>
            <a:r>
              <a:rPr lang="en-US" u="sng" dirty="0" smtClean="0"/>
              <a:t>Cognitive Behavioral Therapy or CBT</a:t>
            </a:r>
          </a:p>
          <a:p>
            <a:r>
              <a:rPr lang="en-US" u="sng" dirty="0" smtClean="0"/>
              <a:t>Rational Emotive Behavioral Therapy or RBET</a:t>
            </a:r>
          </a:p>
          <a:p>
            <a:r>
              <a:rPr lang="en-US" u="sng" dirty="0" smtClean="0"/>
              <a:t>Albert Ellis</a:t>
            </a:r>
          </a:p>
          <a:p>
            <a:pPr>
              <a:buNone/>
            </a:pPr>
            <a:endParaRPr lang="en-US" b="1" i="1" dirty="0" smtClean="0"/>
          </a:p>
          <a:p>
            <a:pPr>
              <a:buNone/>
            </a:pPr>
            <a:endParaRPr lang="en-US" b="1" i="1" dirty="0" smtClean="0"/>
          </a:p>
          <a:p>
            <a:pPr>
              <a:buNone/>
            </a:pPr>
            <a:r>
              <a:rPr lang="en-US" b="1" i="1" dirty="0" smtClean="0"/>
              <a:t>Role Play with someone in </a:t>
            </a:r>
            <a:r>
              <a:rPr lang="en-US" b="1" i="1" dirty="0" smtClean="0"/>
              <a:t>class to get rid of an irrational belief they have!</a:t>
            </a:r>
            <a:endParaRPr lang="en-US" b="1" i="1" dirty="0" smtClean="0"/>
          </a:p>
          <a:p>
            <a:pPr>
              <a:buNone/>
            </a:pPr>
            <a:endParaRPr lang="en-US" u="sng" dirty="0" smtClean="0"/>
          </a:p>
          <a:p>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smtClean="0"/>
              <a:t>Sociocultural</a:t>
            </a:r>
            <a:endParaRPr lang="en-US" dirty="0"/>
          </a:p>
        </p:txBody>
      </p:sp>
      <p:sp>
        <p:nvSpPr>
          <p:cNvPr id="8" name="Content Placeholder 7"/>
          <p:cNvSpPr>
            <a:spLocks noGrp="1"/>
          </p:cNvSpPr>
          <p:nvPr>
            <p:ph sz="half" idx="1"/>
          </p:nvPr>
        </p:nvSpPr>
        <p:spPr/>
        <p:txBody>
          <a:bodyPr/>
          <a:lstStyle/>
          <a:p>
            <a:r>
              <a:rPr lang="en-US" dirty="0" smtClean="0"/>
              <a:t>Most help patient by fixing his/her environment—</a:t>
            </a:r>
            <a:r>
              <a:rPr lang="en-US" dirty="0" err="1" smtClean="0"/>
              <a:t>ie</a:t>
            </a:r>
            <a:r>
              <a:rPr lang="en-US" dirty="0" smtClean="0"/>
              <a:t>—family, friends, workplace, etc.</a:t>
            </a:r>
          </a:p>
          <a:p>
            <a:r>
              <a:rPr lang="en-US" dirty="0" smtClean="0"/>
              <a:t>YOU don’t exist in a vacuum</a:t>
            </a:r>
            <a:endParaRPr lang="en-US" dirty="0"/>
          </a:p>
        </p:txBody>
      </p:sp>
      <p:sp>
        <p:nvSpPr>
          <p:cNvPr id="9" name="Content Placeholder 8"/>
          <p:cNvSpPr>
            <a:spLocks noGrp="1"/>
          </p:cNvSpPr>
          <p:nvPr>
            <p:ph sz="half" idx="2"/>
          </p:nvPr>
        </p:nvSpPr>
        <p:spPr/>
        <p:txBody>
          <a:bodyPr/>
          <a:lstStyle/>
          <a:p>
            <a:r>
              <a:rPr lang="en-US" u="sng" dirty="0" smtClean="0"/>
              <a:t>Family Therapy</a:t>
            </a:r>
          </a:p>
          <a:p>
            <a:r>
              <a:rPr lang="en-US" u="sng" dirty="0" smtClean="0"/>
              <a:t>Couples Counseling</a:t>
            </a:r>
          </a:p>
          <a:p>
            <a:r>
              <a:rPr lang="en-US" u="sng" dirty="0" smtClean="0"/>
              <a:t>Group Therapy</a:t>
            </a:r>
          </a:p>
          <a:p>
            <a:r>
              <a:rPr lang="en-US" u="sng" dirty="0" smtClean="0"/>
              <a:t>AA/NA</a:t>
            </a:r>
          </a:p>
          <a:p>
            <a:r>
              <a:rPr lang="en-US" u="sng" dirty="0" smtClean="0"/>
              <a:t>Self Help Groups</a:t>
            </a:r>
            <a:endParaRPr lang="en-US" u="sng"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Abnormality</a:t>
            </a:r>
            <a:endParaRPr lang="en-US" dirty="0"/>
          </a:p>
        </p:txBody>
      </p:sp>
      <p:sp>
        <p:nvSpPr>
          <p:cNvPr id="3" name="Content Placeholder 2"/>
          <p:cNvSpPr>
            <a:spLocks noGrp="1"/>
          </p:cNvSpPr>
          <p:nvPr>
            <p:ph idx="1"/>
          </p:nvPr>
        </p:nvSpPr>
        <p:spPr/>
        <p:txBody>
          <a:bodyPr>
            <a:normAutofit lnSpcReduction="10000"/>
          </a:bodyPr>
          <a:lstStyle/>
          <a:p>
            <a:r>
              <a:rPr lang="en-US" u="sng" dirty="0" smtClean="0"/>
              <a:t>Insanity is a legal term</a:t>
            </a:r>
          </a:p>
          <a:p>
            <a:r>
              <a:rPr lang="en-US" dirty="0" smtClean="0"/>
              <a:t>Causes of Abnormality—Mobile Survey/Notes</a:t>
            </a:r>
          </a:p>
          <a:p>
            <a:pPr lvl="1"/>
            <a:r>
              <a:rPr lang="en-US" u="sng" dirty="0" smtClean="0"/>
              <a:t>Psychoanalytic</a:t>
            </a:r>
          </a:p>
          <a:p>
            <a:pPr lvl="1"/>
            <a:r>
              <a:rPr lang="en-US" u="sng" dirty="0" smtClean="0"/>
              <a:t>Humanistic</a:t>
            </a:r>
          </a:p>
          <a:p>
            <a:pPr lvl="1"/>
            <a:r>
              <a:rPr lang="en-US" u="sng" dirty="0" smtClean="0"/>
              <a:t>Behavioral</a:t>
            </a:r>
          </a:p>
          <a:p>
            <a:pPr lvl="1"/>
            <a:r>
              <a:rPr lang="en-US" u="sng" dirty="0" smtClean="0"/>
              <a:t>Cognitive*</a:t>
            </a:r>
          </a:p>
          <a:p>
            <a:pPr lvl="1"/>
            <a:r>
              <a:rPr lang="en-US" u="sng" dirty="0" err="1" smtClean="0"/>
              <a:t>Sociocultural</a:t>
            </a:r>
            <a:endParaRPr lang="en-US" u="sng" dirty="0" smtClean="0"/>
          </a:p>
          <a:p>
            <a:pPr lvl="1"/>
            <a:r>
              <a:rPr lang="en-US" u="sng" dirty="0" smtClean="0"/>
              <a:t>Biomedical</a:t>
            </a:r>
          </a:p>
          <a:p>
            <a:pPr lvl="1"/>
            <a:r>
              <a:rPr lang="en-US" u="sng" dirty="0" smtClean="0"/>
              <a:t>Eclectic*</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Biological or Somatic Therapies</a:t>
            </a:r>
            <a:endParaRPr lang="en-US" dirty="0"/>
          </a:p>
        </p:txBody>
      </p:sp>
      <p:sp>
        <p:nvSpPr>
          <p:cNvPr id="3" name="Content Placeholder 2"/>
          <p:cNvSpPr>
            <a:spLocks noGrp="1"/>
          </p:cNvSpPr>
          <p:nvPr>
            <p:ph sz="half" idx="1"/>
          </p:nvPr>
        </p:nvSpPr>
        <p:spPr/>
        <p:txBody>
          <a:bodyPr>
            <a:normAutofit/>
          </a:bodyPr>
          <a:lstStyle/>
          <a:p>
            <a:r>
              <a:rPr lang="en-US" dirty="0" smtClean="0"/>
              <a:t>Treating mental illness from a biological approach like you would any illness</a:t>
            </a:r>
          </a:p>
          <a:p>
            <a:r>
              <a:rPr lang="en-US" u="sng" dirty="0" smtClean="0"/>
              <a:t>Psychiatrists</a:t>
            </a:r>
          </a:p>
          <a:p>
            <a:r>
              <a:rPr lang="en-US" dirty="0" smtClean="0"/>
              <a:t>Family MDs</a:t>
            </a:r>
          </a:p>
          <a:p>
            <a:r>
              <a:rPr lang="en-US" dirty="0" smtClean="0"/>
              <a:t>Other MDs</a:t>
            </a:r>
          </a:p>
          <a:p>
            <a:r>
              <a:rPr lang="en-US" dirty="0" smtClean="0"/>
              <a:t>NOT typically Psychologists</a:t>
            </a:r>
            <a:endParaRPr lang="en-US" dirty="0"/>
          </a:p>
        </p:txBody>
      </p:sp>
      <p:sp>
        <p:nvSpPr>
          <p:cNvPr id="4" name="Content Placeholder 3"/>
          <p:cNvSpPr>
            <a:spLocks noGrp="1"/>
          </p:cNvSpPr>
          <p:nvPr>
            <p:ph sz="half" idx="2"/>
          </p:nvPr>
        </p:nvSpPr>
        <p:spPr>
          <a:xfrm>
            <a:off x="4648200" y="1600200"/>
            <a:ext cx="4038600" cy="4800600"/>
          </a:xfrm>
        </p:spPr>
        <p:txBody>
          <a:bodyPr>
            <a:normAutofit/>
          </a:bodyPr>
          <a:lstStyle/>
          <a:p>
            <a:r>
              <a:rPr lang="en-US" dirty="0" smtClean="0"/>
              <a:t>Medicine</a:t>
            </a:r>
          </a:p>
          <a:p>
            <a:r>
              <a:rPr lang="en-US" u="sng" dirty="0" smtClean="0"/>
              <a:t>Psychosurgery</a:t>
            </a:r>
          </a:p>
          <a:p>
            <a:pPr lvl="1"/>
            <a:r>
              <a:rPr lang="en-US" dirty="0" err="1" smtClean="0"/>
              <a:t>Lesioning</a:t>
            </a:r>
            <a:r>
              <a:rPr lang="en-US" dirty="0" smtClean="0"/>
              <a:t> vs. </a:t>
            </a:r>
            <a:r>
              <a:rPr lang="en-US" u="sng" dirty="0" smtClean="0"/>
              <a:t>Lobotomy</a:t>
            </a:r>
          </a:p>
          <a:p>
            <a:r>
              <a:rPr lang="en-US" dirty="0" smtClean="0"/>
              <a:t>Diet/Exercise</a:t>
            </a:r>
          </a:p>
          <a:p>
            <a:r>
              <a:rPr lang="en-US" u="sng" dirty="0" smtClean="0"/>
              <a:t>ECT/Shock Therapy</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Psychopharmacology or Chemotherapy</a:t>
            </a:r>
            <a:endParaRPr lang="en-US" dirty="0"/>
          </a:p>
        </p:txBody>
      </p:sp>
      <p:sp>
        <p:nvSpPr>
          <p:cNvPr id="3" name="Content Placeholder 2"/>
          <p:cNvSpPr>
            <a:spLocks noGrp="1"/>
          </p:cNvSpPr>
          <p:nvPr>
            <p:ph sz="half" idx="1"/>
          </p:nvPr>
        </p:nvSpPr>
        <p:spPr/>
        <p:txBody>
          <a:bodyPr>
            <a:noAutofit/>
          </a:bodyPr>
          <a:lstStyle/>
          <a:p>
            <a:pPr lvl="1"/>
            <a:r>
              <a:rPr lang="en-US" u="sng" dirty="0" smtClean="0"/>
              <a:t>Anti Depressants—increase serotonin activity</a:t>
            </a:r>
          </a:p>
          <a:p>
            <a:pPr lvl="2"/>
            <a:r>
              <a:rPr lang="en-US" sz="2400" u="sng" dirty="0" err="1" smtClean="0"/>
              <a:t>Tricyclics</a:t>
            </a:r>
            <a:endParaRPr lang="en-US" sz="2400" u="sng" dirty="0" smtClean="0"/>
          </a:p>
          <a:p>
            <a:pPr lvl="2"/>
            <a:r>
              <a:rPr lang="en-US" sz="2400" u="sng" dirty="0" smtClean="0"/>
              <a:t>MAOIs</a:t>
            </a:r>
          </a:p>
          <a:p>
            <a:pPr lvl="2"/>
            <a:r>
              <a:rPr lang="en-US" sz="2400" u="sng" dirty="0" smtClean="0"/>
              <a:t>SSRIs</a:t>
            </a:r>
          </a:p>
          <a:p>
            <a:pPr lvl="3"/>
            <a:r>
              <a:rPr lang="en-US" sz="2400" u="sng" dirty="0" smtClean="0"/>
              <a:t>Prozac</a:t>
            </a:r>
          </a:p>
          <a:p>
            <a:pPr lvl="1"/>
            <a:r>
              <a:rPr lang="en-US" u="sng" dirty="0" smtClean="0"/>
              <a:t>Anti Anxiety</a:t>
            </a:r>
          </a:p>
          <a:p>
            <a:pPr lvl="2"/>
            <a:r>
              <a:rPr lang="en-US" sz="2400" u="sng" dirty="0" smtClean="0"/>
              <a:t>Barbiturates</a:t>
            </a:r>
          </a:p>
          <a:p>
            <a:pPr lvl="3"/>
            <a:r>
              <a:rPr lang="en-US" sz="2400" u="sng" dirty="0" err="1" smtClean="0"/>
              <a:t>Miltown</a:t>
            </a:r>
            <a:endParaRPr lang="en-US" sz="2400" u="sng" dirty="0" smtClean="0"/>
          </a:p>
          <a:p>
            <a:pPr lvl="2"/>
            <a:r>
              <a:rPr lang="en-US" sz="2400" u="sng" dirty="0" err="1" smtClean="0"/>
              <a:t>Benzodiazapines</a:t>
            </a:r>
            <a:endParaRPr lang="en-US" sz="2400" u="sng" dirty="0" smtClean="0"/>
          </a:p>
          <a:p>
            <a:pPr lvl="3"/>
            <a:r>
              <a:rPr lang="en-US" sz="2400" u="sng" dirty="0" smtClean="0"/>
              <a:t>Valium and </a:t>
            </a:r>
            <a:r>
              <a:rPr lang="en-US" sz="2400" u="sng" dirty="0" err="1" smtClean="0"/>
              <a:t>Xanax</a:t>
            </a:r>
            <a:endParaRPr lang="en-US" sz="2400" u="sng" dirty="0" smtClean="0"/>
          </a:p>
        </p:txBody>
      </p:sp>
      <p:sp>
        <p:nvSpPr>
          <p:cNvPr id="4" name="Content Placeholder 3"/>
          <p:cNvSpPr>
            <a:spLocks noGrp="1"/>
          </p:cNvSpPr>
          <p:nvPr>
            <p:ph sz="half" idx="2"/>
          </p:nvPr>
        </p:nvSpPr>
        <p:spPr/>
        <p:txBody>
          <a:bodyPr>
            <a:normAutofit lnSpcReduction="10000"/>
          </a:bodyPr>
          <a:lstStyle/>
          <a:p>
            <a:pPr lvl="1">
              <a:buNone/>
            </a:pPr>
            <a:r>
              <a:rPr lang="en-US" u="sng" dirty="0" smtClean="0"/>
              <a:t>Mood Stabilizers—</a:t>
            </a:r>
          </a:p>
          <a:p>
            <a:pPr lvl="1">
              <a:buNone/>
            </a:pPr>
            <a:r>
              <a:rPr lang="en-US" dirty="0" smtClean="0"/>
              <a:t>	</a:t>
            </a:r>
            <a:r>
              <a:rPr lang="en-US" u="sng" dirty="0" smtClean="0"/>
              <a:t>Lithium—Heavy Metal</a:t>
            </a:r>
          </a:p>
          <a:p>
            <a:pPr lvl="1">
              <a:buNone/>
            </a:pPr>
            <a:r>
              <a:rPr lang="en-US" dirty="0" smtClean="0"/>
              <a:t>		Treat Bipolar</a:t>
            </a:r>
          </a:p>
          <a:p>
            <a:pPr lvl="1">
              <a:buNone/>
            </a:pPr>
            <a:endParaRPr lang="en-US" u="sng" dirty="0" smtClean="0"/>
          </a:p>
          <a:p>
            <a:pPr lvl="1">
              <a:buNone/>
            </a:pPr>
            <a:r>
              <a:rPr lang="en-US" u="sng" dirty="0" smtClean="0"/>
              <a:t>Anti Psychotics--Schizophrenia</a:t>
            </a:r>
          </a:p>
          <a:p>
            <a:pPr lvl="2"/>
            <a:r>
              <a:rPr lang="en-US" sz="2400" u="sng" dirty="0" err="1" smtClean="0"/>
              <a:t>Thorazine</a:t>
            </a:r>
            <a:endParaRPr lang="en-US" sz="2400" u="sng" dirty="0" smtClean="0"/>
          </a:p>
          <a:p>
            <a:pPr lvl="2"/>
            <a:r>
              <a:rPr lang="en-US" sz="2400" u="sng" dirty="0" err="1" smtClean="0"/>
              <a:t>Haldol</a:t>
            </a:r>
            <a:endParaRPr lang="en-US" sz="2400" u="sng" dirty="0" smtClean="0"/>
          </a:p>
          <a:p>
            <a:pPr lvl="3"/>
            <a:r>
              <a:rPr lang="en-US" sz="2400" u="sng" dirty="0" smtClean="0"/>
              <a:t>Side Effects:</a:t>
            </a:r>
          </a:p>
          <a:p>
            <a:pPr lvl="4"/>
            <a:r>
              <a:rPr lang="en-US" sz="2400" u="sng" dirty="0" err="1" smtClean="0"/>
              <a:t>Tardive</a:t>
            </a:r>
            <a:r>
              <a:rPr lang="en-US" sz="2400" u="sng" dirty="0" smtClean="0"/>
              <a:t> </a:t>
            </a:r>
            <a:r>
              <a:rPr lang="en-US" sz="2400" u="sng" dirty="0" err="1" smtClean="0"/>
              <a:t>Dyskenia</a:t>
            </a:r>
            <a:endParaRPr lang="en-US" sz="2400" u="sng"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Beautiful Mind</a:t>
            </a:r>
            <a:endParaRPr lang="en-US" dirty="0"/>
          </a:p>
        </p:txBody>
      </p:sp>
      <p:sp>
        <p:nvSpPr>
          <p:cNvPr id="5" name="Content Placeholder 4"/>
          <p:cNvSpPr>
            <a:spLocks noGrp="1"/>
          </p:cNvSpPr>
          <p:nvPr>
            <p:ph idx="1"/>
          </p:nvPr>
        </p:nvSpPr>
        <p:spPr/>
        <p:txBody>
          <a:bodyPr/>
          <a:lstStyle/>
          <a:p>
            <a:r>
              <a:rPr lang="en-US" dirty="0" smtClean="0"/>
              <a:t>Insulin Shock Therapy Scene—Scene 15</a:t>
            </a:r>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Eclectic</a:t>
            </a:r>
            <a:endParaRPr lang="en-US" u="sng" dirty="0"/>
          </a:p>
        </p:txBody>
      </p:sp>
      <p:sp>
        <p:nvSpPr>
          <p:cNvPr id="3" name="Content Placeholder 2"/>
          <p:cNvSpPr>
            <a:spLocks noGrp="1"/>
          </p:cNvSpPr>
          <p:nvPr>
            <p:ph sz="half" idx="1"/>
          </p:nvPr>
        </p:nvSpPr>
        <p:spPr/>
        <p:txBody>
          <a:bodyPr/>
          <a:lstStyle/>
          <a:p>
            <a:r>
              <a:rPr lang="en-US" dirty="0" smtClean="0"/>
              <a:t>Using a variety of approaches to help your patient/client</a:t>
            </a:r>
          </a:p>
          <a:p>
            <a:r>
              <a:rPr lang="en-US" dirty="0" smtClean="0"/>
              <a:t>What combo would you prefer to use?</a:t>
            </a:r>
          </a:p>
          <a:p>
            <a:endParaRPr lang="en-US" dirty="0"/>
          </a:p>
        </p:txBody>
      </p:sp>
      <p:sp>
        <p:nvSpPr>
          <p:cNvPr id="4" name="Content Placeholder 3"/>
          <p:cNvSpPr>
            <a:spLocks noGrp="1"/>
          </p:cNvSpPr>
          <p:nvPr>
            <p:ph sz="half" idx="2"/>
          </p:nvPr>
        </p:nvSpPr>
        <p:spPr/>
        <p:txBody>
          <a:bodyPr/>
          <a:lstStyle/>
          <a:p>
            <a:r>
              <a:rPr lang="en-US" dirty="0" smtClean="0"/>
              <a:t>Write here!</a:t>
            </a:r>
            <a:endParaRPr lang="en-US" dirty="0"/>
          </a:p>
        </p:txBody>
      </p:sp>
      <p:sp>
        <p:nvSpPr>
          <p:cNvPr id="10" name="Right Arrow 9"/>
          <p:cNvSpPr/>
          <p:nvPr/>
        </p:nvSpPr>
        <p:spPr>
          <a:xfrm>
            <a:off x="990600" y="4114800"/>
            <a:ext cx="3124200" cy="1219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Therapists</a:t>
            </a:r>
            <a:endParaRPr lang="en-US" dirty="0"/>
          </a:p>
        </p:txBody>
      </p:sp>
      <p:sp>
        <p:nvSpPr>
          <p:cNvPr id="3" name="Content Placeholder 2"/>
          <p:cNvSpPr>
            <a:spLocks noGrp="1"/>
          </p:cNvSpPr>
          <p:nvPr>
            <p:ph sz="half" idx="1"/>
          </p:nvPr>
        </p:nvSpPr>
        <p:spPr/>
        <p:txBody>
          <a:bodyPr/>
          <a:lstStyle/>
          <a:p>
            <a:r>
              <a:rPr lang="en-US" u="sng" dirty="0" smtClean="0"/>
              <a:t>Psychiatrists—MD</a:t>
            </a:r>
          </a:p>
          <a:p>
            <a:pPr lvl="1"/>
            <a:r>
              <a:rPr lang="en-US" dirty="0" smtClean="0"/>
              <a:t>Only therapist type that can prescribe medicine</a:t>
            </a:r>
          </a:p>
          <a:p>
            <a:pPr lvl="1"/>
            <a:r>
              <a:rPr lang="en-US" dirty="0" smtClean="0"/>
              <a:t>Favor biomedical and not as well trained in psychotherapy</a:t>
            </a:r>
          </a:p>
          <a:p>
            <a:endParaRPr lang="en-US" dirty="0"/>
          </a:p>
        </p:txBody>
      </p:sp>
      <p:sp>
        <p:nvSpPr>
          <p:cNvPr id="4" name="Content Placeholder 3"/>
          <p:cNvSpPr>
            <a:spLocks noGrp="1"/>
          </p:cNvSpPr>
          <p:nvPr>
            <p:ph sz="half" idx="2"/>
          </p:nvPr>
        </p:nvSpPr>
        <p:spPr/>
        <p:txBody>
          <a:bodyPr/>
          <a:lstStyle/>
          <a:p>
            <a:r>
              <a:rPr lang="en-US" u="sng" dirty="0" smtClean="0"/>
              <a:t>Psychoanalysts</a:t>
            </a:r>
          </a:p>
          <a:p>
            <a:pPr lvl="1"/>
            <a:r>
              <a:rPr lang="en-US" dirty="0" smtClean="0"/>
              <a:t>Freudian Methods</a:t>
            </a:r>
          </a:p>
          <a:p>
            <a:r>
              <a:rPr lang="en-US" u="sng" dirty="0" smtClean="0"/>
              <a:t>Clinical Psychologists</a:t>
            </a:r>
          </a:p>
          <a:p>
            <a:pPr lvl="1"/>
            <a:r>
              <a:rPr lang="en-US" dirty="0" smtClean="0"/>
              <a:t>PhDs--Diagnose</a:t>
            </a:r>
          </a:p>
          <a:p>
            <a:r>
              <a:rPr lang="en-US" u="sng" dirty="0" smtClean="0"/>
              <a:t>Counseling Psychologists</a:t>
            </a:r>
          </a:p>
          <a:p>
            <a:pPr lvl="1"/>
            <a:r>
              <a:rPr lang="en-US" dirty="0" smtClean="0"/>
              <a:t>Masters in Family </a:t>
            </a:r>
            <a:r>
              <a:rPr lang="en-US" dirty="0" smtClean="0"/>
              <a:t>Therapy--JEFF</a:t>
            </a:r>
            <a:endParaRPr lang="en-US" dirty="0" smtClean="0"/>
          </a:p>
          <a:p>
            <a:pPr lvl="1"/>
            <a:r>
              <a:rPr lang="en-US" dirty="0" smtClean="0"/>
              <a:t>Deal with less serious issues</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Effective is Therapy???</a:t>
            </a:r>
            <a:endParaRPr lang="en-US" dirty="0"/>
          </a:p>
        </p:txBody>
      </p:sp>
      <p:sp>
        <p:nvSpPr>
          <p:cNvPr id="3" name="Content Placeholder 2"/>
          <p:cNvSpPr>
            <a:spLocks noGrp="1"/>
          </p:cNvSpPr>
          <p:nvPr>
            <p:ph sz="half" idx="1"/>
          </p:nvPr>
        </p:nvSpPr>
        <p:spPr/>
        <p:txBody>
          <a:bodyPr/>
          <a:lstStyle/>
          <a:p>
            <a:pPr>
              <a:buNone/>
            </a:pPr>
            <a:r>
              <a:rPr lang="en-US" dirty="0" smtClean="0"/>
              <a:t>Very Effective</a:t>
            </a:r>
            <a:endParaRPr lang="en-US" dirty="0"/>
          </a:p>
        </p:txBody>
      </p:sp>
      <p:sp>
        <p:nvSpPr>
          <p:cNvPr id="4" name="Content Placeholder 3"/>
          <p:cNvSpPr>
            <a:spLocks noGrp="1"/>
          </p:cNvSpPr>
          <p:nvPr>
            <p:ph sz="half" idx="2"/>
          </p:nvPr>
        </p:nvSpPr>
        <p:spPr/>
        <p:txBody>
          <a:bodyPr/>
          <a:lstStyle/>
          <a:p>
            <a:pPr>
              <a:buNone/>
            </a:pPr>
            <a:r>
              <a:rPr lang="en-US" dirty="0" smtClean="0"/>
              <a:t>		    Not Very Effective</a:t>
            </a:r>
            <a:endParaRPr lang="en-US" dirty="0"/>
          </a:p>
        </p:txBody>
      </p:sp>
      <p:sp>
        <p:nvSpPr>
          <p:cNvPr id="5" name="Left-Right Arrow 4"/>
          <p:cNvSpPr/>
          <p:nvPr/>
        </p:nvSpPr>
        <p:spPr>
          <a:xfrm>
            <a:off x="609600" y="2057400"/>
            <a:ext cx="8153400" cy="31242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219200" y="5334000"/>
            <a:ext cx="6858000" cy="1323439"/>
          </a:xfrm>
          <a:prstGeom prst="rect">
            <a:avLst/>
          </a:prstGeom>
          <a:noFill/>
        </p:spPr>
        <p:txBody>
          <a:bodyPr wrap="square" rtlCol="0">
            <a:spAutoFit/>
          </a:bodyPr>
          <a:lstStyle/>
          <a:p>
            <a:pPr algn="ctr"/>
            <a:r>
              <a:rPr lang="en-US" sz="2000" u="sng" dirty="0" smtClean="0"/>
              <a:t>Outdated studies indicate that 66% of people get better with therapy or without therapy! However, new research indicates that even if people who get better are not seeking formal counseling, they are seeking therapy in less formal ways!</a:t>
            </a:r>
            <a:endParaRPr lang="en-US" sz="2000" u="sng"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Schizophrenia FRQ—Stand Up Review!</a:t>
            </a:r>
            <a:endParaRPr lang="en-US" dirty="0"/>
          </a:p>
        </p:txBody>
      </p:sp>
      <p:sp>
        <p:nvSpPr>
          <p:cNvPr id="3" name="Content Placeholder 2"/>
          <p:cNvSpPr>
            <a:spLocks noGrp="1"/>
          </p:cNvSpPr>
          <p:nvPr>
            <p:ph idx="1"/>
          </p:nvPr>
        </p:nvSpPr>
        <p:spPr>
          <a:xfrm>
            <a:off x="457200" y="1219200"/>
            <a:ext cx="8229600" cy="5486400"/>
          </a:xfrm>
        </p:spPr>
        <p:txBody>
          <a:bodyPr>
            <a:normAutofit fontScale="85000" lnSpcReduction="20000"/>
          </a:bodyPr>
          <a:lstStyle/>
          <a:p>
            <a:r>
              <a:rPr lang="en-US" dirty="0" smtClean="0"/>
              <a:t>Often misunderstood, schizophrenia is a psychological disorder affecting one percent of the population. In treating the disorder, psychologists work to identify its nature and origins. </a:t>
            </a:r>
          </a:p>
          <a:p>
            <a:pPr lvl="1"/>
            <a:r>
              <a:rPr lang="en-US" dirty="0" err="1" smtClean="0"/>
              <a:t>Identitify</a:t>
            </a:r>
            <a:r>
              <a:rPr lang="en-US" dirty="0" smtClean="0"/>
              <a:t> two characteristics used to diagnose schizophrenia</a:t>
            </a:r>
          </a:p>
          <a:p>
            <a:pPr lvl="1"/>
            <a:r>
              <a:rPr lang="en-US" dirty="0" smtClean="0"/>
              <a:t>Discuss a research finding that supports a genetic basis for schizophrenia</a:t>
            </a:r>
          </a:p>
          <a:p>
            <a:pPr lvl="1"/>
            <a:r>
              <a:rPr lang="en-US" dirty="0" smtClean="0"/>
              <a:t>What is the dopamine hypothesis regarding the origins of schizophrenia?</a:t>
            </a:r>
          </a:p>
          <a:p>
            <a:pPr lvl="1"/>
            <a:r>
              <a:rPr lang="en-US" dirty="0" smtClean="0"/>
              <a:t>Describe how medications used to treat schizophrenia affect the actions of neurotransmitters at the synapse.</a:t>
            </a:r>
          </a:p>
          <a:p>
            <a:pPr lvl="1"/>
            <a:r>
              <a:rPr lang="en-US" dirty="0" smtClean="0"/>
              <a:t>Identify a risk inherent in the treatment of schizophrenia.</a:t>
            </a:r>
          </a:p>
          <a:p>
            <a:pPr lvl="1"/>
            <a:r>
              <a:rPr lang="en-US" dirty="0" smtClean="0"/>
              <a:t>People often times confuse schizophrenia with DID (Dissociative Identity Disorder). Identify two characteristics that </a:t>
            </a:r>
            <a:r>
              <a:rPr lang="en-US" dirty="0" err="1" smtClean="0"/>
              <a:t>differeniate</a:t>
            </a:r>
            <a:r>
              <a:rPr lang="en-US" dirty="0" smtClean="0"/>
              <a:t> DID from Schizophrenia.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Psychoanalytic</a:t>
            </a:r>
            <a:endParaRPr lang="en-US" dirty="0"/>
          </a:p>
        </p:txBody>
      </p:sp>
      <p:sp>
        <p:nvSpPr>
          <p:cNvPr id="3" name="Content Placeholder 2"/>
          <p:cNvSpPr>
            <a:spLocks noGrp="1"/>
          </p:cNvSpPr>
          <p:nvPr>
            <p:ph idx="1"/>
          </p:nvPr>
        </p:nvSpPr>
        <p:spPr/>
        <p:txBody>
          <a:bodyPr/>
          <a:lstStyle/>
          <a:p>
            <a:r>
              <a:rPr lang="en-US" dirty="0" smtClean="0"/>
              <a:t>Cause of mental illness--Internal, </a:t>
            </a:r>
            <a:r>
              <a:rPr lang="en-US" u="sng" dirty="0" smtClean="0"/>
              <a:t>Unconscious Conflicts</a:t>
            </a:r>
            <a:r>
              <a:rPr lang="en-US" dirty="0" smtClean="0"/>
              <a:t> mostly stemming from childhood</a:t>
            </a:r>
          </a:p>
          <a:p>
            <a:r>
              <a:rPr lang="en-US" dirty="0" smtClean="0"/>
              <a:t>Freud, Horney, Erikson, Adler, and Jung</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Humanistic</a:t>
            </a:r>
            <a:endParaRPr lang="en-US" dirty="0"/>
          </a:p>
        </p:txBody>
      </p:sp>
      <p:sp>
        <p:nvSpPr>
          <p:cNvPr id="3" name="Content Placeholder 2"/>
          <p:cNvSpPr>
            <a:spLocks noGrp="1"/>
          </p:cNvSpPr>
          <p:nvPr>
            <p:ph idx="1"/>
          </p:nvPr>
        </p:nvSpPr>
        <p:spPr/>
        <p:txBody>
          <a:bodyPr/>
          <a:lstStyle/>
          <a:p>
            <a:r>
              <a:rPr lang="en-US" dirty="0" smtClean="0"/>
              <a:t>Cause of mental illness--Failure to strive toward one’s potential— </a:t>
            </a:r>
            <a:r>
              <a:rPr lang="en-US" u="sng" dirty="0" smtClean="0"/>
              <a:t>self actualization </a:t>
            </a:r>
            <a:r>
              <a:rPr lang="en-US" dirty="0" smtClean="0"/>
              <a:t>or being out of touch with one’s true feelings</a:t>
            </a:r>
          </a:p>
          <a:p>
            <a:r>
              <a:rPr lang="en-US" dirty="0" smtClean="0"/>
              <a:t>Maslow and Rogers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Behavioral</a:t>
            </a:r>
            <a:endParaRPr lang="en-US" dirty="0"/>
          </a:p>
        </p:txBody>
      </p:sp>
      <p:sp>
        <p:nvSpPr>
          <p:cNvPr id="3" name="Content Placeholder 2"/>
          <p:cNvSpPr>
            <a:spLocks noGrp="1"/>
          </p:cNvSpPr>
          <p:nvPr>
            <p:ph idx="1"/>
          </p:nvPr>
        </p:nvSpPr>
        <p:spPr/>
        <p:txBody>
          <a:bodyPr/>
          <a:lstStyle/>
          <a:p>
            <a:r>
              <a:rPr lang="en-US" dirty="0" smtClean="0"/>
              <a:t>Cause of mental </a:t>
            </a:r>
            <a:r>
              <a:rPr lang="en-US" u="sng" dirty="0" smtClean="0"/>
              <a:t>illness—reinforcement history and the environment</a:t>
            </a:r>
          </a:p>
          <a:p>
            <a:r>
              <a:rPr lang="en-US" dirty="0" smtClean="0"/>
              <a:t>Skinner, Watson, and </a:t>
            </a:r>
            <a:r>
              <a:rPr lang="en-US" dirty="0" err="1" smtClean="0"/>
              <a:t>Bandura</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Cognitive</a:t>
            </a:r>
            <a:endParaRPr lang="en-US" dirty="0"/>
          </a:p>
        </p:txBody>
      </p:sp>
      <p:sp>
        <p:nvSpPr>
          <p:cNvPr id="3" name="Content Placeholder 2"/>
          <p:cNvSpPr>
            <a:spLocks noGrp="1"/>
          </p:cNvSpPr>
          <p:nvPr>
            <p:ph idx="1"/>
          </p:nvPr>
        </p:nvSpPr>
        <p:spPr/>
        <p:txBody>
          <a:bodyPr/>
          <a:lstStyle/>
          <a:p>
            <a:r>
              <a:rPr lang="en-US" dirty="0" smtClean="0"/>
              <a:t>Cause of mental illness—</a:t>
            </a:r>
            <a:r>
              <a:rPr lang="en-US" u="sng" dirty="0" smtClean="0"/>
              <a:t>irrational, dysfunctional thoughts or maladaptive ways of thinking</a:t>
            </a:r>
          </a:p>
          <a:p>
            <a:pPr>
              <a:buNone/>
            </a:pP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2091</TotalTime>
  <Words>1921</Words>
  <Application>Microsoft Office PowerPoint</Application>
  <PresentationFormat>On-screen Show (4:3)</PresentationFormat>
  <Paragraphs>408</Paragraphs>
  <Slides>56</Slides>
  <Notes>1</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Abnormal Psychology and Treatment</vt:lpstr>
      <vt:lpstr>Calendar for this Unit</vt:lpstr>
      <vt:lpstr>Q--What is normal?</vt:lpstr>
      <vt:lpstr>Defining Abnormality</vt:lpstr>
      <vt:lpstr>Defining Abnormality</vt:lpstr>
      <vt:lpstr>Psychoanalytic</vt:lpstr>
      <vt:lpstr>Humanistic</vt:lpstr>
      <vt:lpstr>Behavioral</vt:lpstr>
      <vt:lpstr>Cognitive</vt:lpstr>
      <vt:lpstr>Sociocultural</vt:lpstr>
      <vt:lpstr>Biomedical</vt:lpstr>
      <vt:lpstr>Eclectic</vt:lpstr>
      <vt:lpstr>Sybil—Scenes 1,2,3</vt:lpstr>
      <vt:lpstr>Types of Disorders</vt:lpstr>
      <vt:lpstr>Anxiety Disorders</vt:lpstr>
      <vt:lpstr>Anxiety Disorders</vt:lpstr>
      <vt:lpstr>ANXIETY DISORDERS</vt:lpstr>
      <vt:lpstr>ANXIETY DISORDERS</vt:lpstr>
      <vt:lpstr>Causes of Anxiety</vt:lpstr>
      <vt:lpstr>Sybil—Scenes 4,5,6</vt:lpstr>
      <vt:lpstr>Somatoform Disorders</vt:lpstr>
      <vt:lpstr>Causes of Somatoform</vt:lpstr>
      <vt:lpstr>Dissociative Disorders—disruption in cognition</vt:lpstr>
      <vt:lpstr>Causes of Dissociative Disorders</vt:lpstr>
      <vt:lpstr>Sybil—Scene 7, 10, 11</vt:lpstr>
      <vt:lpstr>Mood or Affective Disorders</vt:lpstr>
      <vt:lpstr>Causes of Mood Disorders</vt:lpstr>
      <vt:lpstr>Causes of Mood Disorders</vt:lpstr>
      <vt:lpstr>Schizophrenia</vt:lpstr>
      <vt:lpstr>Schizophrenia Simulator</vt:lpstr>
      <vt:lpstr>Causes of Schizophrenia</vt:lpstr>
      <vt:lpstr>Sybil—Scenes 19,20, 21</vt:lpstr>
      <vt:lpstr>Personality Disorders</vt:lpstr>
      <vt:lpstr>Causes of Personality Disorders</vt:lpstr>
      <vt:lpstr>Other Mental Illnesses in the DSM-IV-TR</vt:lpstr>
      <vt:lpstr>Sybil—Scenes 26, 27, 28</vt:lpstr>
      <vt:lpstr>Caution!!!!!!!!</vt:lpstr>
      <vt:lpstr>History of Treatment</vt:lpstr>
      <vt:lpstr>Treatment Options</vt:lpstr>
      <vt:lpstr>Patient: Charlie Sheen</vt:lpstr>
      <vt:lpstr>Patient: Lindsay Lohan</vt:lpstr>
      <vt:lpstr>Patient: Marshall Bruce Mathers III aka Eminem, Slim Shady</vt:lpstr>
      <vt:lpstr>Psychoanalytic</vt:lpstr>
      <vt:lpstr>Humanistic</vt:lpstr>
      <vt:lpstr>Other Types of Humanist Therapies</vt:lpstr>
      <vt:lpstr>Behavioral</vt:lpstr>
      <vt:lpstr>Anxiety Hierarchy—Systematic Desensitization</vt:lpstr>
      <vt:lpstr>Cognitive</vt:lpstr>
      <vt:lpstr>Sociocultural</vt:lpstr>
      <vt:lpstr>Biological or Somatic Therapies</vt:lpstr>
      <vt:lpstr>Psychopharmacology or Chemotherapy</vt:lpstr>
      <vt:lpstr>A Beautiful Mind</vt:lpstr>
      <vt:lpstr>Eclectic</vt:lpstr>
      <vt:lpstr>Types of Therapists</vt:lpstr>
      <vt:lpstr>How Effective is Therapy???</vt:lpstr>
      <vt:lpstr>Schizophrenia FRQ—Stand Up Review!</vt:lpstr>
    </vt:vector>
  </TitlesOfParts>
  <Company>GCPS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Abnormal Psychology</dc:title>
  <dc:creator>e199500807</dc:creator>
  <cp:lastModifiedBy>e199500807</cp:lastModifiedBy>
  <cp:revision>17</cp:revision>
  <dcterms:created xsi:type="dcterms:W3CDTF">2011-03-05T17:03:15Z</dcterms:created>
  <dcterms:modified xsi:type="dcterms:W3CDTF">2011-03-14T14:00:26Z</dcterms:modified>
</cp:coreProperties>
</file>