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89" r:id="rId4"/>
    <p:sldId id="290" r:id="rId5"/>
    <p:sldId id="258" r:id="rId6"/>
    <p:sldId id="291" r:id="rId7"/>
    <p:sldId id="259" r:id="rId8"/>
    <p:sldId id="292" r:id="rId9"/>
    <p:sldId id="298" r:id="rId10"/>
    <p:sldId id="260" r:id="rId11"/>
    <p:sldId id="312" r:id="rId12"/>
    <p:sldId id="288" r:id="rId13"/>
    <p:sldId id="261" r:id="rId14"/>
    <p:sldId id="313" r:id="rId15"/>
    <p:sldId id="262" r:id="rId16"/>
    <p:sldId id="263" r:id="rId17"/>
    <p:sldId id="304" r:id="rId18"/>
    <p:sldId id="264" r:id="rId19"/>
    <p:sldId id="305" r:id="rId20"/>
    <p:sldId id="314" r:id="rId21"/>
    <p:sldId id="306" r:id="rId22"/>
    <p:sldId id="265" r:id="rId23"/>
    <p:sldId id="301" r:id="rId24"/>
    <p:sldId id="302" r:id="rId25"/>
    <p:sldId id="266" r:id="rId26"/>
    <p:sldId id="315" r:id="rId27"/>
    <p:sldId id="307" r:id="rId28"/>
    <p:sldId id="267" r:id="rId29"/>
    <p:sldId id="308" r:id="rId30"/>
    <p:sldId id="268" r:id="rId31"/>
    <p:sldId id="269" r:id="rId32"/>
    <p:sldId id="309" r:id="rId33"/>
    <p:sldId id="310" r:id="rId34"/>
    <p:sldId id="311" r:id="rId35"/>
    <p:sldId id="270" r:id="rId36"/>
    <p:sldId id="283" r:id="rId37"/>
    <p:sldId id="299" r:id="rId38"/>
    <p:sldId id="300" r:id="rId39"/>
    <p:sldId id="284" r:id="rId40"/>
    <p:sldId id="272" r:id="rId41"/>
    <p:sldId id="285" r:id="rId42"/>
    <p:sldId id="273" r:id="rId43"/>
    <p:sldId id="286" r:id="rId44"/>
    <p:sldId id="287" r:id="rId45"/>
    <p:sldId id="274" r:id="rId46"/>
    <p:sldId id="275" r:id="rId47"/>
    <p:sldId id="276" r:id="rId48"/>
    <p:sldId id="293" r:id="rId49"/>
    <p:sldId id="277" r:id="rId50"/>
    <p:sldId id="278" r:id="rId51"/>
    <p:sldId id="279" r:id="rId52"/>
    <p:sldId id="280" r:id="rId53"/>
    <p:sldId id="296" r:id="rId54"/>
    <p:sldId id="297" r:id="rId55"/>
    <p:sldId id="281" r:id="rId56"/>
    <p:sldId id="294" r:id="rId57"/>
    <p:sldId id="29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0B2CC34-58BB-4D76-A8A9-CAAE98049959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FA7C27E-64EA-45C6-ABAF-D8C7480B7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2699F-9EED-4AF3-8F54-9EF2BB7FF45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5D0D2E-5723-4271-AA5F-669CE724A35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64873-0156-4FC8-9DDE-D729EDD93332}" type="slidenum">
              <a:rPr lang="en-US"/>
              <a:pPr/>
              <a:t>54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3258-A3D6-42F9-BB07-A229C9891A55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AB46-1589-4050-8AD9-81358879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EE24-0F8B-4195-9408-766197216C9A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82C2-A0F7-49CB-A096-2A23F40C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2CC5-376E-454B-BE05-68FB1642607B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AC26-7235-41D2-A643-4031036F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B463-3940-4405-81F0-B2201AC71E69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1AD3-2AE7-4E72-8373-EA3926F84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992A-7DDF-40B0-A29C-A1A2E2FDEFDE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6CB-769C-4C1D-A8BA-D0F64E42E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388F-F7FA-4D09-B8A2-824B28B7AC34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8B06-12C8-4CB6-8919-BB76C73FB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D343-D3CC-478E-9926-2F5315A8D4F6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810A-C481-48B2-8721-5BD16CD99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9318-5754-4EAA-B333-CFCAB09952DC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DF80-5BB9-4FA8-96CF-21981BB2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74D3-F88A-4CB8-BFF4-AAA93C77C3CD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DCBA-3C51-450E-91C6-E0FA6093E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E452-6476-4DB2-B9BA-CDBA0F033A32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EA21-E11F-4407-8478-8B56BE0DB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E2F-F1ED-4800-92F6-7E09508C9E9D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319A-7B0F-435C-8875-0ADA3CF9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A6941-A9EC-4EF0-88DF-15A60AB72812}" type="datetimeFigureOut">
              <a:rPr lang="en-US"/>
              <a:pPr>
                <a:defRPr/>
              </a:pPr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3ECF7-33F1-42A6-BB2E-6B4978D8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macys.com/?cm_mmc=bazaarvoice-_-RLP-_-449033-_-image_lin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7v79VKBTMA.OSjzbkF/SIG=11ofq4oao/EXP=1255620975/**http%3A/www.tchp.co.uk/images/REM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Ch.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Local and Popular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Local cultures stay the same, while popular cultures can change in a matter of days</a:t>
            </a:r>
          </a:p>
          <a:p>
            <a:pPr lvl="1" eaLnBrk="1" hangingPunct="1"/>
            <a:r>
              <a:rPr lang="en-US" sz="2300" smtClean="0"/>
              <a:t>Example: New Fashion (bodice dress) – originates in Milan Italy, seen in Paris within days, next found in Hollywood on celebrities, then in </a:t>
            </a:r>
            <a:r>
              <a:rPr lang="en-US" sz="2300" i="1" smtClean="0"/>
              <a:t>In Styl</a:t>
            </a:r>
            <a:r>
              <a:rPr lang="en-US" sz="2300" smtClean="0"/>
              <a:t>e Magazine, next upscale stores, and lastly- weeks later- knockoffs will be in department stores</a:t>
            </a:r>
          </a:p>
          <a:p>
            <a:pPr lvl="1" eaLnBrk="1" hangingPunct="1"/>
            <a:r>
              <a:rPr lang="en-US" sz="2300" smtClean="0"/>
              <a:t>This is Hierarchial Diffusion, hearth being NY, Paris, and Milan</a:t>
            </a:r>
          </a:p>
          <a:p>
            <a:pPr eaLnBrk="1" hangingPunct="1"/>
            <a:r>
              <a:rPr lang="en-US" sz="2700" smtClean="0"/>
              <a:t>Fashion in Local Cultures are passed down for generations, usually preserved by religion &amp; family traditions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twalkqueen.tv/oscars08-blackdre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02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cdn.my-wardrobe.com/images/products/8/2/829122/m1_82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1143000"/>
            <a:ext cx="3638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Alfani Dress, Three Quarter Sleeve Floral Bodice">
            <a:hlinkClick r:id="rId4" tooltip="Alfani Dress, Three Quarter Sleeve Floral Bodic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419600" y="54102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Knock Off’s on the left and right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886200" y="43434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Originals on the red carpet seen above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pPr eaLnBrk="1" hangingPunct="1"/>
            <a:r>
              <a:rPr lang="en-US" smtClean="0"/>
              <a:t>A Mental Map of Hip Hop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65125" y="6072188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4-3: This mental map places major hip hop performers near other similar performers and in the portion of the country where they performed.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" y="1295400"/>
            <a:ext cx="7745413" cy="4419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How are Local Cultures Sustained?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During 1800’s and 1900’s USA- policy of assimilation- blend all cultures into one as migrants come</a:t>
            </a:r>
          </a:p>
          <a:p>
            <a:pPr eaLnBrk="1" hangingPunct="1"/>
            <a:r>
              <a:rPr lang="en-US" sz="2800" smtClean="0"/>
              <a:t>Today- opposite is seen, most cultures try to preserve customs (practice a culture routinely follows)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Local cultures have 2 goals: </a:t>
            </a:r>
          </a:p>
          <a:p>
            <a:pPr lvl="1" eaLnBrk="1" hangingPunct="1"/>
            <a:r>
              <a:rPr lang="en-US" sz="2400" smtClean="0"/>
              <a:t>1. Keep other cultures OUT	</a:t>
            </a:r>
          </a:p>
          <a:p>
            <a:pPr lvl="1" eaLnBrk="1" hangingPunct="1"/>
            <a:r>
              <a:rPr lang="en-US" sz="2400" smtClean="0"/>
              <a:t>2. Keep their culture IN</a:t>
            </a:r>
          </a:p>
          <a:p>
            <a:pPr lvl="2" eaLnBrk="1" hangingPunct="1"/>
            <a:r>
              <a:rPr lang="en-US" sz="2000" smtClean="0"/>
              <a:t>To do this, they must avoid cultural appropriation- adopting and using other customs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eblij_ch04_fig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400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72000" y="609600"/>
            <a:ext cx="397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Franklin Gothic Medium" pitchFamily="34" charset="0"/>
              </a:rPr>
              <a:t>How do cultural traits from local cultures  become part of popular culture?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572000" y="5484813"/>
            <a:ext cx="3657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  <a:latin typeface="Franklin Gothic Medium" pitchFamily="34" charset="0"/>
              </a:rPr>
              <a:t>Madonna wearing a red string Kabbalah bracelet.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Rural Local Cultures: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Easier to preserve local culture in Rural Areas:</a:t>
            </a:r>
          </a:p>
          <a:p>
            <a:pPr eaLnBrk="1" hangingPunct="1"/>
            <a:r>
              <a:rPr lang="en-US" smtClean="0"/>
              <a:t>1. Less contact w/other cultures	</a:t>
            </a:r>
          </a:p>
          <a:p>
            <a:pPr eaLnBrk="1" hangingPunct="1"/>
            <a:r>
              <a:rPr lang="en-US" smtClean="0"/>
              <a:t>2. Define your own space to create town, practice customs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Makah American Indians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1990’s this local culture tried ot preserve ancient customs by reinstating whale hunting</a:t>
            </a:r>
          </a:p>
          <a:p>
            <a:pPr eaLnBrk="1" hangingPunct="1"/>
            <a:r>
              <a:rPr lang="en-US" smtClean="0"/>
              <a:t>Why?: </a:t>
            </a:r>
          </a:p>
          <a:p>
            <a:pPr lvl="1" eaLnBrk="1" hangingPunct="1"/>
            <a:r>
              <a:rPr lang="en-US" smtClean="0"/>
              <a:t>1. Return to the past	</a:t>
            </a:r>
          </a:p>
          <a:p>
            <a:pPr lvl="1" eaLnBrk="1" hangingPunct="1"/>
            <a:r>
              <a:rPr lang="en-US" smtClean="0"/>
              <a:t>2. Solidify local culture	</a:t>
            </a:r>
          </a:p>
          <a:p>
            <a:pPr lvl="1" eaLnBrk="1" hangingPunct="1"/>
            <a:r>
              <a:rPr lang="en-US" smtClean="0"/>
              <a:t>3. Understand their ancestors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Local cultures are sustained by maintaining customs.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3048000"/>
            <a:ext cx="2667000" cy="3459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33CC"/>
                </a:solidFill>
              </a:rPr>
              <a:t>	</a:t>
            </a:r>
            <a:r>
              <a:rPr lang="en-US" smtClean="0"/>
              <a:t>Custom: </a:t>
            </a:r>
          </a:p>
          <a:p>
            <a:pPr eaLnBrk="1" hangingPunct="1">
              <a:buFontTx/>
              <a:buNone/>
            </a:pPr>
            <a:r>
              <a:rPr lang="en-US" smtClean="0"/>
              <a:t>	a practice that a group of people routinely follows. </a:t>
            </a:r>
          </a:p>
        </p:txBody>
      </p:sp>
      <p:pic>
        <p:nvPicPr>
          <p:cNvPr id="18436" name="Picture 4" descr="deblij_ch04_fig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4500"/>
            <a:ext cx="54102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Went to court, backed by Bush administration</a:t>
            </a:r>
          </a:p>
          <a:p>
            <a:pPr lvl="1" eaLnBrk="1" hangingPunct="1"/>
            <a:r>
              <a:rPr lang="en-US" smtClean="0"/>
              <a:t>made legal to hunt, buy only with what popular culture deemed as humane (Green Peace, environmentalists said only using powerful guns so no suffering)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Little Sweden, USA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Little Sweden, USA</a:t>
            </a:r>
          </a:p>
          <a:p>
            <a:pPr eaLnBrk="1" hangingPunct="1"/>
            <a:r>
              <a:rPr lang="en-US" smtClean="0"/>
              <a:t>Lindsborg, Kansas- sell Swedish gifts to tourists &amp; dress up in old Swedish clothes for parades</a:t>
            </a:r>
          </a:p>
          <a:p>
            <a:pPr lvl="1" eaLnBrk="1" hangingPunct="1"/>
            <a:r>
              <a:rPr lang="en-US" smtClean="0"/>
              <a:t>Neolocalism reinvigorating regional culture in response to uncertainty of the modern world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Similar to Helen, GA as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A. What are Local and Popular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Culture- group of belief systems, norms, and values practiced by a group of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 types of culture: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Folk Culture- small, incorporates homogeneous (all the same) population, typically rural, and cohesive in culture traits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Popular Culture- large, incorporates heterogeneous (different) populations, typically urban, cultural traits change quickly and </a:t>
            </a:r>
            <a:r>
              <a:rPr lang="en-US" dirty="0" err="1" smtClean="0"/>
              <a:t>rapidy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people use this as the ends of a continuum and most cultures fit in the middle: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Folk  -----------------    -----------------    ---------------- Popular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Helen, Georgia</a:t>
            </a:r>
          </a:p>
        </p:txBody>
      </p:sp>
      <p:pic>
        <p:nvPicPr>
          <p:cNvPr id="21507" name="Picture 2" descr="http://rv-roadtrips.thefuntimesguide.com/images/blogs/helen-georgia-feb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destinationhero.com/commonimages/destinations/h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266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poi-factory.com/files/img/helen-geo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09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019800" y="49530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Architectural styles seen in Helen, Georgia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eblij_ch04_fig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6323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65125" y="5880100"/>
            <a:ext cx="815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LittleSweden, USA (Lindsborg, Kansas): Is the Swedish Dala horse part of </a:t>
            </a:r>
          </a:p>
          <a:p>
            <a:r>
              <a:rPr lang="en-US" sz="2000">
                <a:latin typeface="Franklin Gothic Medium" pitchFamily="34" charset="0"/>
              </a:rPr>
              <a:t>material or nonmaterial culture?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Hutterites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Located in NW USA &amp; SW Canada- local religion causes them to form their own schools, reject technology, dress in traditional clothes (much like Amish) </a:t>
            </a:r>
          </a:p>
          <a:p>
            <a:pPr lvl="1" eaLnBrk="1" hangingPunct="1"/>
            <a:r>
              <a:rPr lang="en-US" smtClean="0"/>
              <a:t>They adopt some technologies as long as it does not conflict w/their religion</a:t>
            </a:r>
          </a:p>
          <a:p>
            <a:pPr lvl="1" eaLnBrk="1" hangingPunct="1"/>
            <a:r>
              <a:rPr lang="en-US" smtClean="0"/>
              <a:t>Ex: use cooking devices (stoves, ovens) don’t use tv’s or radios (outside thought)	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eblij_ch04_fi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33675"/>
            <a:ext cx="5638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eblij_ch04_fi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937125" y="447675"/>
            <a:ext cx="299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Medium" pitchFamily="34" charset="0"/>
              </a:rPr>
              <a:t>Hutterite Colonies </a:t>
            </a:r>
          </a:p>
          <a:p>
            <a:r>
              <a:rPr lang="en-US" sz="2800">
                <a:latin typeface="Franklin Gothic Medium" pitchFamily="34" charset="0"/>
              </a:rPr>
              <a:t>in North America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52400" y="4630738"/>
            <a:ext cx="2873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Franklin Gothic Medium" pitchFamily="34" charset="0"/>
              </a:rPr>
              <a:t>Are the Hutterites</a:t>
            </a:r>
          </a:p>
          <a:p>
            <a:r>
              <a:rPr lang="en-US" sz="2800">
                <a:latin typeface="Franklin Gothic Medium" pitchFamily="34" charset="0"/>
              </a:rPr>
              <a:t>an example of a </a:t>
            </a:r>
          </a:p>
          <a:p>
            <a:r>
              <a:rPr lang="en-US" sz="2800">
                <a:latin typeface="Franklin Gothic Medium" pitchFamily="34" charset="0"/>
              </a:rPr>
              <a:t>local culture?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eblij_ch04_fi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7818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010400" y="1905000"/>
            <a:ext cx="2133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Franklin Gothic Medium" pitchFamily="34" charset="0"/>
              </a:rPr>
              <a:t>Why are </a:t>
            </a:r>
          </a:p>
          <a:p>
            <a:r>
              <a:rPr lang="en-US" sz="2800">
                <a:latin typeface="Franklin Gothic Medium" pitchFamily="34" charset="0"/>
              </a:rPr>
              <a:t>Hutterite </a:t>
            </a:r>
          </a:p>
          <a:p>
            <a:r>
              <a:rPr lang="en-US" sz="2800">
                <a:latin typeface="Franklin Gothic Medium" pitchFamily="34" charset="0"/>
              </a:rPr>
              <a:t>colonies </a:t>
            </a:r>
          </a:p>
          <a:p>
            <a:r>
              <a:rPr lang="en-US" sz="2800">
                <a:latin typeface="Franklin Gothic Medium" pitchFamily="34" charset="0"/>
              </a:rPr>
              <a:t>located</a:t>
            </a:r>
          </a:p>
          <a:p>
            <a:r>
              <a:rPr lang="en-US" sz="2800">
                <a:latin typeface="Franklin Gothic Medium" pitchFamily="34" charset="0"/>
              </a:rPr>
              <a:t>where </a:t>
            </a:r>
          </a:p>
          <a:p>
            <a:r>
              <a:rPr lang="en-US" sz="2800">
                <a:latin typeface="Franklin Gothic Medium" pitchFamily="34" charset="0"/>
              </a:rPr>
              <a:t>they are?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Local Cultures: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Usually found in tight knit ethnic neighborhoods- Italian Americans in the North End in Boston, Hasidic Jews in Brooklyn- able to maintain distinct local culture in urban environments</a:t>
            </a:r>
          </a:p>
          <a:p>
            <a:pPr eaLnBrk="1" hangingPunct="1"/>
            <a:r>
              <a:rPr lang="en-US" smtClean="0"/>
              <a:t>-migration of other groups to these cities is major threat to their local culture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2800" smtClean="0"/>
              <a:t>North End- Boston</a:t>
            </a:r>
          </a:p>
        </p:txBody>
      </p:sp>
      <p:pic>
        <p:nvPicPr>
          <p:cNvPr id="27651" name="Picture 2" descr="http://3547.voxcdn.com/photos/0/41/4866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3.bp.blogspot.com/_8Wde_YQM5cI/STMOi-I2_pI/AAAAAAAACdk/YYOcsrR5c4g/s400/IMG_7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19400"/>
            <a:ext cx="3810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HAAAAgMBAQEBAAAAAAAAAAAABQYDBAcAAQII/8QAQhAAAgECBQEGAwQIBQMEAwAAAQIDBBEABRIhMUEGEyJRYXEUgZEjMqGxFUJSVZTB0fAHJGLh8TNyghaistJDksL/xAAaAQACAwEBAAAAAAAAAAAAAAADBAECBQAG/8QAKxEAAgIBBAEEAQMFAQAAAAAAAQIAAxEEEiExQQUTIlEUMnGBIzNhobHh/9oADAMBAAIRAxEAPwBlNAtNRUc3cRDVDE2ruVKi42O4+RHvbnZxyujyuvo45/0dRgnZ17hPCw5HH984WqCqeuo4YdKh6ZUpxvZXDRowv5feF/a/OLeU1ZyjMDHMbU8psSSBYDa+3UcH0/7dxA4MIeRGb9DZX+7aL+HT+mO/QuV/u2j/AIdP6Yuqwtc/hj3UMFg5R/QuV/u2j/h0/pjv0Llf7to/4dP6Yv3x2OnSh+hcr/dtH/Dp/THfoXK/3bR/w6f0xfx2OnSh+hcr/dtH/Dp/THfoXK/3bR/w6f0xfx2OnSh+hcr/AHbR/wAOn9Md+hcr/dtH/Dp/TF/HY6dKH6Fyv920f8On9MC837MwVZjNJFSQaN9Iplsx9SN8MePMQRmcDiJEHYyV5ylX8MsB+80aAsR5AFdjxvv7dQvZj/hNSfFmTL83qYZtdw00at4j1uuk41jA6c/5pvQj+WBMAi8QqkueYhf4cZHSJ2TWoqo4KmWpV7K8SlVs7Dk9bjCd2FgSpyWlTRAXeXQDJGNiWFhci/J498aDls3w+X5JllAqRtMhkk0jZI/ESbeZYj8fXGcdjA4yGAAldRJBtcEcfPr/AM4qpzEfUDsQZjLV5dBAyK0VO2pSR9km1iR/Lrv6bYFV8USKpSGJfLTGMXw81RKQkquQiljKSTYlgB/7T9cDs0WoSdIiquxid/swTYBlBuCOPGPbDC0uw3AcTHdGsJKSvl1EtdXCGaVYlKMQ2kXawuFHqfyB64v5hTQUlQyRvqUKCAwF1v0Ow9DwOfngfHTSFgHlRtJ6Rn/7YIDLqmQ/ZFbje4iP56/XBn0V2OparlCuOZc7AUsc+a17ywRSKkKj7SINYlx5j/ScNdfRxdw4go6YPyPsUFuL/q7G2FLsPWigo86rZkGmNY1XcgSHVKAB7kAH2PlgbmHbHN9TIs1Omk2utOlz9VOIr07sOPE1KbBXWA0daeBWhiM9NS97oAkXuY7BtvIW87289sWO5pXiYfC06kjY9ytx/wC3AfsvmE+Y5NHU1BBlLujsEVbkHmw2GxHTATPM8zGDNKyOCtkhhjkKIikW2AxFaszlPMYdgq7vEYqWkan70TRUzqXvGVjDbWG269LdSTvzj4zI00mXzoaSmBKrYiFP2l9MfOSVMtRk1NUVUhkmdW1MTu1nYAn5AYTu2uatNmzUMEjKlNHeUI5UM7EbG37IA+ZwLaWs2iF4CZj/AJeBTUeuI2d1Sa/PiCKAbf8AiPe19jfFbM68yZbUyaYhL3dPUGRdyDKDsL9PC1vf0xbpNMlFCD91oEFjffwj522/D2sO7RKYcnr5GkZtQhAVrbaWP4nV02NupvgZkr3A8Wa1gQxrVzBGGkqsrAEHkHfFug7SVOVT5fLI0hpjWmOeWSV2AUqAFtewA1Fjt0wsJUAEHYH3wXhpRmeTVtKBd5G1RHycDw/Xcf8AliFbBhXQFZseX18NZArIVD6QZEDAlCeh+d/pi7hH/wAOq5azKqSpWOnBeMxzSFrStIvIItuOd79cO44GCiLme48JsMe4jnfuoncgkKLkDEzpXmzOlhm7mWTTJt4bE88ce2Pr9IUukHv4xf8AaYKfxwgVsS5nK1dOATO32QaMORCASLA7AE7723Iv0x5KIYYw9PPpgVCgEblC55BBXcCxNyduvPCjapVOJbaJoMlZCqBhIpDfdswN8eJVx6tD3Vr2G19XPBHsfbrhDrJVpKZZ56sKQ33tfXxck78DyuNtr3xTq83qKedh/mG7tgtlkZmXYm1rksRcEHkfhig1oz1OxNQDAmwx7fGaUna+eMXp45CrINpSSCwJuFWxJ55G3HGGul7U0MgCyFhIqktcBdgNyA1jbb8jwQcMJcrDJkYjAcCqtgJpT1F7fTEsWc0M1tM6i4uLggH58fjgH2jzJadIxBJqeplKqU3GgAljf2/MYiwggYl6+CZR7IUDsHq5gdRhjp6e/SNQPFbyLf8Axv1xm/Y6VT2cghZDoJY6/wBk/wBMazktSsOUU01RLHTUsUUeqWZgtyAOL2sOlzzta4sTmXYoUq9jkMkQae7hWKgm5BAsf1bHfbm2+3PIOIprxuTvEt0sxSpkWRXVlRNV0vbxSf7YjJiqu0lDStK0YqIpIyycrci1vYqDi3TiOd2aVbd0ibqLkpqf8r4B0WYRTdrKOeFWZIbAXXTqOo3tf0I/HyONUOn4oGeYjpUO4HHEMHLFyjN6imrp5p1jSORR94m5a1tht4flxjzMczlraqHLaUyUlN3bSzPA3i0jrt5Wvbe9rdcT9rKiok7QvqoZD3kKGLubMWRS1yRzcFjt5YC02YyZXLW5i0M0dQtOsUaSRjVGGNi5F+B+enob4tZajUhd3MYrqItJA4kFa8mWkZUZFlWCVw0yyXEmo6hfzK3I92bpa4OoSX/rsto5GZV3+8VI1f8AyA+TeWIpcxpQupJFIFgEB8X0P54+VqhMlo3ZlQk6SWstzc7cC5Fzbki+CjYgCqYJizEswj9/h5UKmTVQc2EdQWYtwAVB/IYVpppa2qeSNCZJ5S9iNyWNwDi3l1SMv7LzIWKtXTtGFP7AQBj87hf/ACJ6Ygy6qlpq1KmKNJnS5UMSAGPDbeX52wsikM7D+IdjlVUmOc0sGTZSFeRRHSwhdTb7AWJt136dSQOuM4l7ydqiplBVpX1eM3IF+CepuSSfMnDHUyVeeOgqTFFBE2rQgNi1hpB36bsfVwP1QB8VeWxCkdVW7EC1zbqOvHz9QOuKUKteXfuGsYuQq9R/lrKf9D08yeJYKZFk0rwVRS3kCeOvlv0wK7Xyhuz1SVJsTGfK92U/kR/vviOlgKZPXBzGwqGLrpbcKYUXfre4P+2K3a+REynMoEF2jalBPmLWHX/ScIxkdxODG9wL7774a+zJEuWzRXKyCXpyAQNxhJSZwDhjySZ1pu8W4ImsPwxQwy88RglemOXtBWfBGaD7WGniqGilJZiLEE23JW1uLn5anlVSlZltNUxFSksSsCjahuOh64yRqeirjRVUkZ7yCa7BwgcqRa+zE2DKu5A++PO+NS7PmQ5RT97HBFsdKwX0hb+Hng25Hn1wVIs3eITJsMVqmoFOjyPdlUXKqLnE8pAjYtwAb7Xxn85b9Ky1JWZ0VJNCxMSCAfO1jciwJPVgRvuLUXGtcicJNW1dPmPed2bqyFwF3JAvex8973sflzhTqzMlR3cESSBiqCORim+liNI3Fuep+Z3xbzKWaGnnkXLK2QK5JRD3RRQSQxJbYXQ7g33vYbAAaaqFVWhIKeojnMilCZe80jVZiACf1iu5tuNvTOVCxLGSZ8VeayRziaeCOVkBYK1zbY6SLfeA1AruRbFSpzueabu7vLEzX0aid+WIvba7HfpuAemK2YUxomVC79+raSEcjcDcep2G354rxzllALtIN1BCm4Hlz63t898HCjHUrLENUVqFlEm7KC0uuxViOpF+PXz9cMdFnSiF0FQvdtcHlC9xz6KD125O2E6SpllsUZmKn/qAbm2+9huff8MfL1VVLKXmbSXbm1luB+H4Y5kzOyRH+mnonpdRqI7hSzXF9wCL3Nzxtf3OwJOC8byyiereM2pqN6eHWb2OgmV79ei382IPGM6iq0WKQoBo06LyKCb7i99O2x/C9+h1KrrEiyJVlsJp6JIeLbmJme3yQf2cXrBHBhUYkTL+0mZVWY5wYpZHeOlkEMEV/DEE8Nwp21HSSWPAI8xbuxcoOWQU7OVBf6b4pZq4+Nr5AQC1TIARyLkk2+tvZRi92foBB2eoqtKmJmkIJiJsV3N7b3NrC9wOeuDoM5ivqaf0xiHZ6tqZJo4XFtYIYXBW1+PriR+0UyQmGqpaWrkCAJLJHZh1F9JW/T2sMDKxiImbUtr8XP5/LA+eYai1iQq/q34tginzMRbLUOEOIYXMKqsnkqg/jjZAgDboLnSASbk3a1+begxLnmb5rWU4Ego2IVl1qFLgEaSdhuCL3389r2xGIhQ0M0sdMZtAPeGRgo2sSDfaxA4/Wta/Q/dXIxpJBPEscw8Tre4JBBBJB62G+wN77X2Qs1TY3L1PS6XRY/uZ3GWm7OZfXxQSUUFJO6sNNQhKaiLAlkP3up5F7cb4D552XqxnLNQdwQ0cZaJDYEkuLgEeYHU2uNzhj7MzqcpjjVNIhdo+u9rNff0YX9cXalY5iVkjRxx4gD/xhxLCcMJL1AEqZn0lHnLrAqUayxJGLM2wYsSSV39bf+JxFV1Fdl/dxSU0SNLuoUlmI8+evHy9DjQkpIQxKrIDa2lJXVR7ANYY9bK6OVhJJAWkXhzLJqHF99V+g+g8hg3vPjAMH7KZziI0X6Yip420xQK3hQMtmc88dT8/fFXN6TNI4SaxmJ0gWItbcen+/mBi52imrqHPp6qjFXSxxAQxz/aWKi17M19i2/tbyxTnz+uq4DBUVLG9iSqojHr95VB+WFzdj4kzRX09yA4xNLp1MkEQ31GJL6G8Q8I54b87dMBe2KlcjrHKlpJXh1sSSTpawvv6np5+llum7ZVFJlqNWqtQ7SGKFQgVSF0872BsfI7+WLGZdpDm2XS0jZfIrSIkgAmB02Kt1HryLcHBMzPA5i7H4mt6G2D2S1Kw0zRScM4ux4vYbH+uAAjBC6oahGYXv4ZA3mRaxte/ngvRI0sckkbeFpCQdLDbY23A3xQxgcRgNMiy0uaxSlgv2MgjbXsRdRa1hYq3ne9uRh17F9ozJKmX1UkEcVjHBdty4Isg33NiTb09MZk9NPDXxVcTKyGIJ3ViNxZgf79DvgvldSVrqIhBFLIzI5SxbSYjsTa438wevW+Lg4i4GWM2Krq1OWNVQsShTUGsdlPUjyA+e2Msq6qhy6jmpjV1D1TIWEbFnIBXkgcDTvzci/3RcEjmeYVsOX05pZaiSOSEp3Sv1YADa1jbUNvCPK1hjNKiuWKYys0RaTc61DDruRa3W24248rBvG8yhJURpo8/eBEVtcsDKNk1d4g221EEMLLYXHseb1swMonlqsqlqw8pYEU4Z2RW/VP3iwIJF+huBxhV79zNErA7sQjabsxNuD8x7X9dtdyLK5MmySlknaCGKoXvqt2kZ9SBSbKf1VFgfX02AGlIzkSGbau49TM50rpAveyEylJdKTHbRfc3bYbht7gHf2NEayCZUF72VVKt5i3U+w5674Ido685jVVFWIyqyKWEYYgd3vp67eHn1J32xPltBLXUzI0srVGgNFGCxRwANS3tsRe9gLA22NsEOMQiZYDjmCjJIviZjza19j1vzcHfm173twcRStqbwqFRhYFWvby8vx64I1EARmWpHdsAdS3YMT4hxawItvY9OD0EpK4dh3ltPmAd+N+gxQQZzOlmgiR1SVpbqFNzYn0xsGdjusvo3dr6kVYE7thpYxaOTsQFIFxccna4tkTxLOhIWISLa5QWBHtf+XzxuHbWnPwmUaGA7llPG1tUS7et2H4+mCqBjMvWecTOc7yeiWJKtYDvVWIWVypBkYXtfkixO/JPtgf2OiVsoptpLkG/AW9+vU4YO196fs/FYbtUR9fUt/LALszA9Hl9BplRy6arKLFR5EX/AL326kaE7SZT1FAwAhbPFaKhji1rZmsVCAdD8+uPiAZVTJRx1q04qKvu44zJTNPd2KMTpDDSAHRbjc6tr2bHnaOW4p1sOT6YFwZ78J4ZYEmCHw6gDt0BuDcA7jgg2sdha3OQR4iFDVrYwb6j1XZPTnKHqKCKWIBCrUyAuGUHQVUC5B2uAPQ7HcBBkTRwRpVTfDRhe80FN9ja7E23uR1222Btivknag1GVCkzKskilhOqKpBIMjF9R1cCwJPOxHPBxXzXOIahdNK/eJKqiVzv3rAAXI443II69BsK2rUuWm5W120L0IYyiqpgGpqNSIolDAtsz3NiTba9yu+3sBti6Hu53v6+eFemgrw6vlyLJIGKtKpVlj2+6LmxJvudwOBvvhnpYZ3A71F7z9YJcD5XN8XqBI5kWbQ3BlhGCqWN7AdOTvYAe5IHzxBmNVPSQgmILKzDu5GR5Ih6fZ+LV5X2O9iNwZtfcTeKN2K2AUEbt1J+W3zOCNLHLWVcUg1w00SsxUHeSQqV0m3KqCT6swH6uGQmBuPUWFg37R3BOXyVs1HLJWusNmXTK1I8G2oXurk8ja/+rCr22yGPLmWupIu5p5GKSIBYI/IsPI2Ow4t9GI1tdVVYjR1eGd2U05QFSjbEH2ANydtt+TavmGV99l8qyTPPTBR3RZidaBhoNyfvKLqb/eFjvcnARssUhRNANZpbAWPcQM7gqahKeOmDAic6iB4VGiPc7Gw53wTo0DZdGREovRzbjfV4Px4xf7I0TPmL5tLl2YvMllijgUm5CEAnYAb7G56/WGpo8wydRJmtK9PRlSpHeKANRYnYXsBso234GLMpAiYGTxPqooCjysyBRPQUxg1WXXoYd5b15FuvGLAjK1U5DNb4t0Vla1vExHl/pHytgHDOHnkzBaqQRzVCQR3BOgkliFXVci224PNsE6KjrzmFTUJS0zRB5THUNWoQ73IJ0tJfVuwB23Y2te+JwMSCCT3ITU1T1QjrauWWlDeATSkqui97dL+LnkWxOIDRzUHx5NPEAJO9kdZFRSGUsQvQAX2Itt7YK9qMjGX5QKimeeSScAhJRYmzRgKtuoLdLCwBt4cBKemqo6xRFTj4F3tPGI9VorAd2NRJtsdgdrjfwjFto7MsqO+di5hyqqpqeOFKaZJlfuo2dZOBGdhcgAHUByDx9V3ta8Umb1gAdDGsRcmwDSGNWNx0Y787Cx35xZrsrNDSRT5RNHVMJFC95J/0/AtgUH+otuRY23sebFFk8tUAI6eRjIgKLDIpKkMrN3gJPhsNr7MT6EmpC54kNVZjkQNHHFB8MzAGojVjGgXWADewNyLm4P1HNtya9r6yfsxTUtTPJFSapKURwwx3K6UJAN12s5Ht8rwV3ZvM6OH/ADdBOyBCpMUuu0msnvCy2IW2m4tbjba4HVKUMdE1Kkiu8MpLTTOACXFmkXTfYaRYHmwO/GO9vPIkEFV2nqeUUlNNSaRLKGVGZy8YOgk2GnfxdNtt/fZjy5lhkgaBzqFitl0uEs3PzA2u3Tje63UZK+X5jQUozKlqYapO+eSmclURGJbVcXFgpPv9MNWT1kK0cdPKAGS4Fthza/rtfb+pBE64hKOTBnaWaSkrq2PV3cFQySyKd9yNt7E2F2HO224scKtXIWtLHILGR7R2JVBzYelydrbW5OHftEAsYqpKWGop4VXvbtZyN9KqeQBYk7gEc36B5FyoZZGkVFDJUH7SOT4kq5uBs7bWUb29QeDc46scZg7K/mcQDSJK7RgkWkfQWsfS/T1GP0R22ICUS22Esa/PvUP/APBxl+UZFQ5tRwrl08tNUJODJS1BViVDAak62vYeLz6GwJev7VVlZmtTBnRpIPh68LDDFfUAgmJUkk6m3jsRzfjBGXAlEAzxPjty2jIKYqb3Zdr+SHf8sJfZ3MI6OOnhklRO7FtQAIG5PF9/nbjDHV5vS5plVNUS0c0OoOqxzFW1DwEG9+CCfax9LqeT5lFl+WmnrKNppXjD08yuLqu/Qm1r3PncHjYgSpxzO1WWxCvaLN6SSWnXvlvzcggfXC3WTRiUj4iMgn7ytqHPp9dumDNfSqRRPHQOFqV1RmOnt3mxI+7e5sL/AC+eKEj5PNlKaIiteHYMw+66k3v5CwsBbe4v1wRQIgow27Es0b05McCSK7shKqpNiBcnfp8+n0wwdlMniljrDUwTCRJAFWS6qF8xxc83+XF8VuymSUeZ5fJqkkhqIJQA6G2xAKj5EH64Lpl1dSCSOkq5pBGx2+7a++x4xUVLmbf5z2V4IjFSRR0yaSgCgAAWsPa2LVKyI3iJufLALLq+QGOkdXV1G6uPv+l/P1/LF2CujeeRI9iu+lhba43BOxG5v5W36YYFZAyIl7gLYPcITIJZx3cTSMD1YIu9rAseOOBuegx48tPTSqtdmtMrxHw0yKVijPHQgk+pI8yDbFYd9LmNPOkyiCJQ7Lp1FgRsLHdQfO19tuBZUzvL6wfETVmZQUrTOxJlSWNLnpq0aev+2LOzEYWCZSnyHZjNUrRUJm72UxKAgdWfWGRtVgGABsSm997AdGuReb9o0NBUSxgiBdKLYAazqGwHSwF+nHAxUjpoZqGqqZK1IqP/ACyLUFSocRRaWZQd7EmwvyBffCln2Zw1skcFGuikhvoHBc/tH+X9gCfbWuB3HtPXbqLNzfpE1emzejpuz9NVmQQxiCIeNC3dkgLbSN9je9um45wq1XaChU1WXZkMtzCGdwj1hljikcMR4ipfWAu1hbYAbbYo9tMw7uCho++MiiNZH8XLFRpBPour5N64ThUt8WKkm0mq4Nrafb0wyKHtP0BBs1dVQ5JY/wDIxdoans5JTjKuzzSxd1KGhrQ7JHI2mxLhrt1IBFueMIRjlE4jaM94H06Sp1A+VsH0ioq68cYSjqQfs5Q5CFvJhfb3Hz2xoGQ9nKXMI46iroGyqoCaHkjKgygC3hLMSotyQvHB85vrWrAHcVS5Cc2HAit2Od8r0GqqZQQ+pYNREcZ6m3Gr++Rs/R5pFWIFE4U+o/3/ADwLzFMtyvtFHDQ5RRd33UZKOrSqSb3NyQfLoOPXGqwZTkxXu0yqkVRsB8Oo2+mEghYk5m5X6hRVWuxOD5me/o2OpkLPTxTetzi5T5RLHYd2sSAhhEhso9fU+pxoC5bQIulKOFV8lS2PRltCN/hkPvc4uK8SH9UDeDEgQGK7O9yOFHnhcrOy9HmmZJPNphiRtcsenaQ3vx0v1PrexO+NeWkp14giA/7BivWZTRVaFZIAh6PH4SPpi21hyDBHX1WjbYszQZZkSlYJcvWdgrqGmNyVPOwsB0IFtrAjcYC5vS09Jm0Jp7rDUBmCuL6XBAYAACwsVPFuR0w95n2dmonMig1EHJZV8SepHX3H0wsdsafu8ljqUIYwVEbBvQ3U/wDyGB2bjy0aNemarNUDdq8ukqMvpzHJP3bTRpUmIK9oid7i1zueh8r3AW1HJaiH9MpltNSNR0bM81fHUyAGXSpIRlNrIWIF7cbb4aOzVebRyRMweP15F+D7349r4cKnsXl2ewNU5kSk9REUL0rlfs2INrkb/dU8D2xWk5BEzrkCjdMGmzunWvaXL430J4hO6jWQTfXbYBi1msODsD1x7JHSZLE89NP8VWSfZrdhaKNhblSdTEXFwdvxGq1X+DfZ1QB8XmsI/bDo4/Fdvpgbn3+D1Q2W6srzYVNQqKFWoTQZLcDUDYbW5HI5wwAAOYrvz+8z3Ka6aWgrHqpGlsEWKFx4bkkG3t/TyAxTzdmMVHpQlrMVK24vfY+9/mT64Ycn7O5oqRUMmVGnraWq0VSPEVPdNuH1k26Ebc2W1zzZoMnE1VU0RnhElDUTREOWW6K5Aa5W3QHm/pbfAnUgjEKhDDmBKbMq2lylhFUTJJSVcSwSI/3dUThlBvxY8cbn50WjcxTQT2g7pbuZE8Ytfi4uLAHyueeln2o7GTwJTz5ZIlQaUCRaRCIwz6i1xe4cm68kHbbphJeohGYVMWaxywTaisjHUGBJ31X3Fub78decFFYxljiD3AHA5jDluYVsubNDDl0kMWqRSlHCAhk0EWNtgFcKot0PiuTieDthHBMiyJLMDEplliAOk77Efet7na/ruWy7tw+UUVJQOIlVYIyJliWNZUKKQuwtcaj53uN7m2BtZmGTnNcwrI2jhgnIiEKJ4dIU9590bqxK8eXHXFCEHcshJ46EPUFTTZvCJKZ1dkOzRk3RrXHzseN8UKtqgmclDJNE24DkMX0jSwIuQ29wwvs3mGBh7CZqmSRiGskiqoO8DlacXZ3YIGDam3Xwp+re5NhsbVc8ziKo7TzNDCYUkERjhJDkfZoGjNzY76rdCduGOCVWFRhujONPucr2BmVKrMKufMknjnFPPGixRyxllVxYCxOnYkk+lubW3sVPaPOIoSj1Lq+4OqKMH8vL09sQ5jRzTxfpGgMffI6gxSOGVyLlWW9iGAsRtchxfc2P0IadqaCFIEliJSMJovLHwCCeSR0IA+7Y+YHdRuOUMe02qRcLaAR/sf8AkX8wraitcPVzyTsONbXt7DgfLFAm5tv88EZaKRRIxKXiF2USKXtcC+kG9vPEdHl01cZO5K2jXUxdtIAvbn3OEiCp+Xc2N9TJlDxCfY3snJmTLU19PIlFG1hGW7t5m9OCQNybc22sTcOtf2SyGApUtlVOqabNTh5FVhbodWzet78dd8C3zKZniKSylUiRF1yljYKOp3tztwNxgpFKHptMrzOpTSdDkNbzHqL4csvcnieYSpfMXZ8uyvIK53EixLs8UrHXO4I4AGyAG635Nub7irUdqqh7pSho4r8hfE3qf7PucRdponXNNDxrrijWMuAAGtff8foPTE2U9l6uuRJ51EUB8Qkm8KuPNVG7D12HqcDZ88sZlNQ1lpAGYV7OvNVxTV1UNRjSyuwB432uMOnZHPZGjSmqH8XKMT5/qn+/Tywm1NTT0MJooJBKbHUSAqnz2H5DEVPXySyfZ/cQ2OkWG/A2/vbzwOpyGzC6x2o9useBz/M2qmqAWDM1gL3JPTHkGa5fUusdPW00jnhFmUtz5XxlPanto9NkMuXQRTNmctOQ7obd0n7RPmQCLc8n0xk9Nmc8Dju3KkNcAbW9gP7/AAs4zg8iNVHIz5n69G64jfUdlJDdDjA8t7QZrDQT/CSIsgkAMreFlBINrrYHqODzixS9sM3ikkiq3jXQSoLaWvboAqqfLnb6Yr7o8yu21mCVrk4zxNzR2OzbN1X+YxnX+LGY5ZR0iZWiL8bX6iQjW0Ko1BiPMsoAPud7WIOHtfnAZHhlUoTfnwAWPI8ueR7HGddq80qajtS9ZPK0g1o4Y3F1HkDwOdvXriNyuOISo3VvixSsdOzk+myncaeR5/3+eHuj7US5dTRUrxhVLuEdhcbHiwPHJG/FsZnk0whfSvnsPTDZCgzF4adSFk1akLDqAT+O+FFO2ziOa9SdIxU4IGY0f+snNyFhkA5sD+dzb6HAifOamqzda5Mwnp6OJBqo4JHtI25G42Nyd+NgBvcHC52jqGyeeV40XxLqiW+17jUNuLc+tx0vhYk7TVLKyskDo1/Cl1UnfkEn8uvONldNlQczzmme1gGLZEcs07X1U0jvLK2g30KotZRv+VvqOgwq5Xmls+nq2APevqffnUtm9+T+eBlVXRyxl9QTWSxUAnT14JvgouWQ0TUjqxM4hRp1LbKx30/IEC/mPXCWq+Jm5pxnMZstzeJasQws5RtXhZbCwNuDxuRtju3NFl9TlsuYVBaKr7oRyuihmliVhdbEEAi4IfkWtuLDCvXyiVJKIQsAG+0ZIxcLcEdPb6emDdXWrUpS0VVLpE9G4k5dvGpRbDqb3+mLi0Ecyjpt5EQnmpKtY4SZ/DtGHnL93sBYCwFuOnTBpxSUPZ6KSCLvJ5S88srLcqpugUm5IHQXsbsRvq3G5f2cb9ImlqamzrJYRwR94xW+5twD0ABJLEDjfEvafLTlTCgerEzx7+O4MYIvoYDYne+xtv8ASpy36YJbkLbCYBarkau74MdV9VwTfDFmdPVnMBHmCGGrZEedG20Ere3Jt4Stx0JIwuZTHTmrUVrT6B93u302bob2Nh8r4Ys2zCXMM0nrJ21SS/ebzNgL/O2BXcAAzV9MXc7E/UP5XmlKgUVTO6yxOk50A2YggOL9RqJP/FhVbmsSyvFUJNP4QpljdULAcqCBe1+nlgS9Q7H75Pvx/fTHzUTCVQNILDk3xX32AwsdbQVsctJlrxHTy08JMcZDadJAJJO1z1FuQSfS3WGjq6ikkZoHdARuB1F+vTFE9dr4+JWEQ1SEAcWOBElzz3ChEqQgDiNU9cE/6BsNOwPlbjF7K66cvGiSAC4vckWHPT2GAIe1rje3QHywQopDCVl1g6bk2F/W2JYEzKVQIy1HaR4No2UyrfdYQWHnvbb5WwMq85rq0GSaZooTuZJDcv7X598TUMXxk6RFkiQhmVpFBDMFJUFTyL2vcWtfChVZpNXTPLJ3aGQDaOMIAOlgOMQtZPcW1uoakYrAGYZSqpyO77yQre/2ahmY+pY2/PH3TNJmNT8HSXpYIgzzPqDuIwLu2oiwJGwIHJGASVKhvtI11W2JBKk+ovizlss8laaa9o5VDSaNtSrva/kdudtt8FRQCM9TGpUtZluTDUFFSZvOY6GkkjliiCgxkkyc7ad/Xe3Ck9dvMl/w4zNaoyVcFVEqjwmSL7p6NpJBI58gPPnBjJ6ueiIWhKwqRpOjYb878sfU8246ltgNbHGkySJYRCNToBIUcC/PUnnnFr7VZyU4E26tG2zDeYjVWTRZOayFMySrEsOsfZGPddwRcnVz0tx16L5eN3V3LB3fZQpN9r3/ALPXD/2joWzOCSRWdp2FpIS1+9PRhfhwbH102PSyv2G1vnU1SshMtPSyPG4P3XNlBHkd9sURPc8yyu+jtRkA4GP3jFkLRZcVqJqYSVjWZO/jFkTpYHgnoeRbrexzLtxmE1f2gq3n/aYhQ1wL7k3sL3JvuPph8zPNp6yvFRUxxwvIoV5IrhWIFgWBvbYAc9MLjZN8b27pIp4yIHdaicbG8arqb8FP1w3sVK+IK/UPfdvbzLiUVdBUKWppVYqGIKEcgHBxJJY4RIS6SXAUjkEnSLfM4Ys0rHzCTvdK6ALIlvujywsdpZ2o6CSdeRa/iI625BuPkRjNJywj9qE6dgfowR2zqVqIaWmiqEdjrke3K+G4Hpcjf69LYTY5VBtOSAreJTsTvx7+mNFyDsW1Yvx+fK1Ikq6oKWGI95IvIY73UepOo+nJmPY7JnqSfhQ7X2DylmY36i/tzjQrd1mFp6QlQX6iPCI66Zko45O6ckAO1yBbfew/L64ZswqXSaSR03ZvEFbcX423A9CpI/LFGWOfJ8zqKXu40RrvFa2ruybgK1gRxbpuPY4ihBlqIoLko7hbG2wJ9Pf2+WNPS012Vs1ozKva6uAsLQpJLmkMbUq90GUguLtYWJBPne/0A2ucUWjrKjtBdYpxGhSESBTpVVAGokDYctf1wcpyRUmoIuqqGbbax1MfyGA1JnctUnwwaFxIlk72PUeSbDqDY8X8reWMuzg4hbr3RfiMkx3rpqLKsumny2ONnUEo4PB0sQfXj579BjIe01U1RX/FsNLTjU9+p8/mMNTVFT+jKmKHvJWJM0qhWfSpXw7jgBRe58+bi+E7NIDLGWSJgAQQFQ2I4JF7+YxUNzxM7Q1bGJ+5RSTqDbrgxGSaaN7G+nc3/wBR3/P+xgxknYuBKQVXaSselDbpSxAd7bzYkEJzxYn2wVr8iyo0SyZLUVMjRABYZip2F+oCkm5J48/TFL2BGJ6f08mu35dGJ7agdxYeeOIUAHc38tsF8qoaesqZFqJVSONb2D6S+4FgSDb6eXuLc2WUVNV95GrOoGyPuCb8+ot+XlthYIcbprXXoj7TFaolSABnBud1Hn0v7bHFRnNZTogiUOrsdYJuwsLC3Fhbn1xd7ThZK6BIb/8AS5vsbs3HkOcfOSpWR1D/AAFO9QwWzBAfBfqdjbi2+GUUKMzG1Ope1seIdppZkVdILXA2PqPLF+nlcgX1kAG4sRb3OKWUN8RRxyMSDcqTYWsPU2/PBOl7tXF1Mp5CxxPufLj8jhhRkZxKiEKOFZ4J2B0uaeUoTsANDf0PP++Ed4GI8JuB9RjT8opa2pZFipUpY2uolqCVuSLWC8m5Pp/PGaa/Auonwgc4FjmA1SBiMysyuDup+uCeR1PdtUI214rLY25dTv6bYHSSBgSDtj7o5tBG+zNY/IH/AOwxDLxAU0qrgx3y+W/6uGSgqpBEEb7vTbCVlsxBXcsOuGCGpUR/aE+gwq3E3qTuGYQzGfSCU2PmDgPkr0+X9tlMjJFBmNO4JYgKsmx9rFgD/wCVumOrJyxupv8APc4Vc/qRL3Dg6ZIWCDffcXJHsQPbBNPlWi2tVSsfc5yhldgADCX1xTp40BP6rFfu+h4vfFDKKKGhzeoqsyMcLfDLBGEFyfFqc2HoqDYAeI4r5ayZrlsVZAUiqdP2qatAbfQSLG43txfY2sSN2mKrrOzWRSk1DU0ta3+WVIF8MafelJFyxZTcX8trKCRpMvuKFHmZKtsOT4lWizChqCFgmQkkgITv6X6b8bX3IF7nFHN3FPpmMaSGOVWRJOAwNwSPQ728wMXIM0y/tAnwHaenp1qf/wAGYRRffJ6Nbcgk779R0Nwo9qBXZMJMqq5NaLpaCQNqut2swP7JIBt0va9wQF69GU1CBhxmOfl+7Qw/xOznM/jm72WCJme7MXAJB6789OevOBEtbI6aRPMEG2hpWCj5E2t/LEVNWwfFRmuEhpxI2tYW0tp9Cb+YP1waq5cty8ZhQzimSSOWex7tmlkRlBgMUltrHc7jY3N+MektesAKFmJXW3kwLHR1CwSz/D1DQx7ySBDpU2HLWtfceu4xayqCeHP4oalVR4ZGDqANnU6Ta22xPTbEiV82dz5hCtPPV/FxRnvWe7wOoUamJ2I2I6Ei3UWwQemqB2vqqmojiUVEbzgRSa1W7LfcgX3BwvZadhHUMq8whUzGnyuSoVWMfw7liPLSRjOPiEhjiB12dQfD0O1vY79MOec55SrlklIkyylo+6cx+JV6bkf37YTJfh0jKo4eNSWCki4N9gbYxbQCY1tBxmO1D2infs/FTmskgZAHWcAaidWrcddrjFNM4oYTLFFTFnmJvLIdW9yQQv3V33FgLeeE01DBgAf1FO3FyAf52+WJoQJF3Nrnm+FxXzGQ6BQNsLQ5jWZlKsPeGWps3gvu1vInkny5OPujzGdLqBcLsb7FTj3su/wuZLK9tYVnBCi4AU2Fzsf+L3wLrZg2aVEqeFXlZreVzc4lkHUlbCYfaoidxMEAlY6i9+Dax/n9TjyqqdRUg3su2A6yajcckWOOnnYC0XicnRGP2icV2eIVrSeSYVeTK6TRVVdGJ6qxCiSUrGq9LqpBJNzybWttzj2gr586aop6SZYEhjDCOId3F94D7q2A97X4+QinlrKMOyRUzNGQDxquQDffnnnFmLtNmxhc04bQNnMcduvUgbcYkA9ShI8Sz2TqTFG621Lruq3tuQOvyGHOKqlVA/e7eajSG6+9vxO1yo3xmOXVTQOu11I3B88OOWZgzG0siFQdyWs3PQAEk+w+mD1sepWMVLPUrUCeZzYMNA/a3G/oL2+nAAF86rVCVdRGxuUmdTY82Yj+WNBqcxSnp2eGCQyoNetyFWNRudjc7Ae562BGMzN+Te5JJvzf1xzSlk5rBbDjEyvagSMBd5TIfM2GkD8T9Tis2+PmNiJU/wC631/sYoZVH2mHcsrNIBJsLeeDKZipP31UW5LgYVxT98jLqCFjYg8fLAyqpXpnVSQ6tut7W/v6YgVq3cMbnTgRtqM4hlqO4jcSGxN13tt546bs9XZlV0sdHACZImaV2YKsYBA3Ptb1J4BO2KeSyUMMcHd/bVkgGuy+GM+frb+/PGpdnsupq3Lq9aunMncRLKvjClPEdrkW3Gq4Ox4PnjhtDhZzBmqZzBvY/K6OlElFM0hoqaM1GYThSQwXlQD91SBuBuRvyDYLmmdfHZhUyBFp42l+yiCbRqv3QAPLY2W29yNxZiWbZ3BUZMOz9PDJQt3eqocuWNUVBBUsdztpNiR5C2nCbMkkYCSFi8a21g31KNwfW3puNjuBZdaisht2JlMwIxCEky6CCACpHhBvYbnbzHNj62xH2jqvi8jy2SVg1RSzyQEjcshGtST6EMPx6nFSKYkjTYsN7KNmBudvQ8jyO3BGB2Z1TtKYlkYxIVNuha2zf/rbDTfJlJ7ErVlAVHRn1k8EFbWJHVyrHAqlnJfSDbpfpe4GDeT5mlTm65fTUFMKDxqQIQzMAD4ievTb188KFO6v3mkiwYEYcqWkmyLKm7iCWXNKpbERoWMK+p6W59T6DFGIYBoQccT2kMNHkfaRaSxYT92jq24QEgb+xOFirrZJcip6MKFjheR7j9bXpB24A2/ni5DNJl0NbQV0MgaohBQXF1O4F/x+mB2kNCwtsQwAHltb8scybgRJztlZQShDbagSbdMVJfCmkdTcfK/+/wCGLBPU4gLSISoYab3G2MWNT2QWkcA7BtvYbf0xIjaR/I9cRILkgje+PUOtwD04xwnQzk7CKWWedGZVia9v9XhF/Lnb1tikYi0l08QvttiJ5pIAChNio1Lf++h/vcY9p8yaEjXCkqnofCfqMQynORLKQOISp6R3XV93FCWR4M3jZFuKeQeAjix3viwM4cBhTwRrYXHeMWI9uMU0mnjm+KLEPKdTMQPFfm4xUKZLsviEs8Czh6qmdHj0aZVJ0kEbBh14sLemGrsnSU1P2MnSeId7LOJGk3BawUBdv2Q199rseowq0ogzWeOFoLTbuRELrIFFyCOnGGitritNJRhWIi8JVVOxDbnTcLckk3HN+Bg1K+Yvc3QiPGnh25B2w25SVq1RozGhIszPHf3NjcHjyx2OwNeIyDPO0zQUVHDTRHU8/jZzcsUB6npvayjbqfLCuSByRjsdiTKscmeE+RGL2RZfHmNbIs0vdRQQSTORe7FVuoHu1vljsdiJXoyaJ0j8LNpvsbC4+ePqLLaGobUzRAnyV7fhjsdgLEjqalah+xDWWJRUhBgKlk4Z1IC+wAw6Vmb0eR9nEyulqlmr699dVKquAoFtgSBfyv79LDHY7BtGoNoJi3qLEV7B1FKunjrokkDqkllYNpOzAc+2/HUX6m+BdTWRNAKg2EZvqAveJwfFY9Rex8+Ttwex2NpnOZh1oMSEOge2wkjNtS8En0twbb/lgJVtqeRwbkylRfyG39MdjsI6p2wJoaNQWOfqVctk7udyL9GFvQ4ZK7tbmVQW7sxQKTfwpqP1P9MdjsG07H2wIO0DeYLaaarmM9RK8kjD7zm5t0H/ABjlK6LA8A47HYcU4gioMHSMA1sR3DOL8Xx2OxhP+oxlepK4WFgQSx64jgDP5Xx2OxUS06YsJzfcrtb5Y6NrWN9mO2Ox2L5keZaAXudShOoJ0i/Bv09/ri6gAiQkg7dR647HYkmVxDFFUQ5Zl89PDP3GoXldUJuenyHA6jkckGlVV5qWLuyByN2iuurcegtxe3/A7HYjJHU4AT//2Q=="/>
          <p:cNvSpPr>
            <a:spLocks noChangeAspect="1" noChangeArrowheads="1"/>
          </p:cNvSpPr>
          <p:nvPr/>
        </p:nvSpPr>
        <p:spPr bwMode="auto">
          <a:xfrm>
            <a:off x="144463" y="-708025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4" name="Picture 8" descr="http://cache.boston.com/bonzai-fba/Globe_Photo/2006/07/10/1152538000_9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76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eblij_ch04_fig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62000" y="6148388"/>
            <a:ext cx="791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Franklin Gothic Medium" pitchFamily="34" charset="0"/>
              </a:rPr>
              <a:t>Runners of the NYC Marathon run through Williamsburg, (Brooklyn), 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Cultures and Cultural Appropriation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Local cultures avoid giving their culture traits to others b/c often used for economic benefit for others</a:t>
            </a:r>
          </a:p>
          <a:p>
            <a:pPr eaLnBrk="1" hangingPunct="1"/>
            <a:r>
              <a:rPr lang="en-US" sz="2800" smtClean="0"/>
              <a:t>Commodification- something not thought of as being bought or sold becomes bought, sold, or traded</a:t>
            </a:r>
          </a:p>
          <a:p>
            <a:pPr eaLnBrk="1" hangingPunct="1"/>
            <a:r>
              <a:rPr lang="en-US" sz="2800" smtClean="0"/>
              <a:t>-go to ebay to get examples: person’s vote, toast looking like people</a:t>
            </a:r>
          </a:p>
          <a:p>
            <a:pPr eaLnBrk="1" hangingPunct="1"/>
            <a:r>
              <a:rPr lang="en-US" sz="2800" smtClean="0"/>
              <a:t>-other examples: 	</a:t>
            </a:r>
          </a:p>
          <a:p>
            <a:pPr lvl="1" eaLnBrk="1" hangingPunct="1"/>
            <a:r>
              <a:rPr lang="en-US" sz="2400" smtClean="0"/>
              <a:t>1. First sellers of food	</a:t>
            </a:r>
          </a:p>
          <a:p>
            <a:pPr lvl="1" eaLnBrk="1" hangingPunct="1"/>
            <a:r>
              <a:rPr lang="en-US" sz="2400" smtClean="0"/>
              <a:t>2. An idea	</a:t>
            </a:r>
          </a:p>
          <a:p>
            <a:pPr lvl="1" eaLnBrk="1" hangingPunct="1"/>
            <a:r>
              <a:rPr lang="en-US" sz="2400" smtClean="0"/>
              <a:t>3.  Your body (prostitution)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Commodification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How are aspects of local culture (material, non-material, place) commodified?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			what is commodified? </a:t>
            </a:r>
          </a:p>
          <a:p>
            <a:pPr eaLnBrk="1" hangingPunct="1">
              <a:buFontTx/>
              <a:buNone/>
            </a:pPr>
            <a:r>
              <a:rPr lang="en-US" smtClean="0"/>
              <a:t>						who commodifies it?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24" name="Picture 4" descr="deblij_ch04_fig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5838"/>
            <a:ext cx="4953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Amish Settlements in the U.S.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95400" y="6248400"/>
            <a:ext cx="643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Fig. 4-4: Amish settlements are distributed through the northeast U.S.</a:t>
            </a:r>
          </a:p>
        </p:txBody>
      </p:sp>
      <p:pic>
        <p:nvPicPr>
          <p:cNvPr id="410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3913" y="1143000"/>
            <a:ext cx="4956175" cy="47244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Authenticity of Places: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Authenticity- the originality of a place, lack of stereotypes, most desired by tourists</a:t>
            </a:r>
          </a:p>
          <a:p>
            <a:pPr lvl="1" eaLnBrk="1" hangingPunct="1"/>
            <a:r>
              <a:rPr lang="en-US" sz="2400" smtClean="0"/>
              <a:t>Ex: camping- want natural landscape, Boggs Creek- once totally natural landscape out in the woods – changed to paved sites w/hay for comfort and restrooms/showers provided, over fished- no longer authentic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1748" name="Picture 5" descr="http://t3.gstatic.com/images?q=tbn:ANd9GcTR0uPUrPVOpmvBaVjrr8pCPwxFtDrqGTvkP4s9W1TvIw_QJuM&amp;t=1&amp;usg=__jHf0u_uj-CT_twyskT3zbsm715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1847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://www.planetware.com/i/photo/chattahoochee-national-forest-rome-gaa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76700"/>
            <a:ext cx="4762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Guinness and the Irish Pub: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Guinness was losing business, went global with Irish Pub Company</a:t>
            </a:r>
          </a:p>
          <a:p>
            <a:pPr eaLnBrk="1" hangingPunct="1"/>
            <a:r>
              <a:rPr lang="en-US" smtClean="0"/>
              <a:t>Created look of what a pub would look like 2000 years ago</a:t>
            </a:r>
          </a:p>
          <a:p>
            <a:pPr eaLnBrk="1" hangingPunct="1"/>
            <a:r>
              <a:rPr lang="en-US" smtClean="0"/>
              <a:t>Commodification froze local customs in time making the “authentic” pub culture something frozen in time, untouched by outside change or influence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Irish Pub Company Pubs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Irish Pub Company and Guinness Brewing Company created 5 models of pubs and export them around the world.</a:t>
            </a:r>
          </a:p>
        </p:txBody>
      </p:sp>
      <p:pic>
        <p:nvPicPr>
          <p:cNvPr id="33796" name="Picture 5" descr="deblij_ch04_fig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eblij_ch04_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9563"/>
            <a:ext cx="80772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00"/>
                </a:solidFill>
                <a:latin typeface="Franklin Gothic Medium" pitchFamily="34" charset="0"/>
              </a:rPr>
              <a:t>Little Bridge Pub in Dingle, Ireland (not an Irish Pub Company Pub)</a:t>
            </a:r>
          </a:p>
          <a:p>
            <a:endParaRPr lang="en-US" sz="2400">
              <a:solidFill>
                <a:srgbClr val="FF66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ds.yahoo.com/_ylt=A0PDoYBro6BMcjkAwhKjzbkF/SIG=12b9438s3/EXP=1285682411/**http%3a/www.celticdragonpubco.com/images/center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8750"/>
            <a:ext cx="815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Irish Pub Company Decor</a:t>
            </a:r>
          </a:p>
        </p:txBody>
      </p:sp>
      <p:sp>
        <p:nvSpPr>
          <p:cNvPr id="35844" name="Content Placeholder 5"/>
          <p:cNvSpPr>
            <a:spLocks noGrp="1"/>
          </p:cNvSpPr>
          <p:nvPr>
            <p:ph idx="1"/>
          </p:nvPr>
        </p:nvSpPr>
        <p:spPr>
          <a:xfrm flipH="1">
            <a:off x="8686800" y="5562600"/>
            <a:ext cx="457200" cy="563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C. How is Popular Culture Diffused?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Transportation and communication devices have altered distance decay (further away from hearth, less chance of adoption)</a:t>
            </a:r>
          </a:p>
          <a:p>
            <a:pPr eaLnBrk="1" hangingPunct="1"/>
            <a:r>
              <a:rPr lang="en-US" sz="2800" smtClean="0"/>
              <a:t>This is replaced by time-space compression- interlinked places receive quickly, so less chance of adoption is with places w/out technology (fax machines, airplanes, email, telephone, etc) P. 113</a:t>
            </a:r>
          </a:p>
          <a:p>
            <a:pPr eaLnBrk="1" hangingPunct="1"/>
            <a:r>
              <a:rPr lang="en-US" sz="2800" smtClean="0"/>
              <a:t>Major world cities are closer while places that lack transportation and communication technologies are farther and less connected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Innovations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81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Speed up diffusion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Transportation and communication have altered distance decay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Instead: Time-Space compression (see figures 4.11 top and bottom)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Internet, Twitter, Facebook,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Major world cities are closer while places that lack transportation and communication technologies are farther and less connected</a:t>
            </a:r>
          </a:p>
        </p:txBody>
      </p:sp>
      <p:pic>
        <p:nvPicPr>
          <p:cNvPr id="37892" name="Picture 5" descr="3061927602_9a63a97c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Diffusion of TV, 1954–1999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781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4-14: Television has diffused widely since the 1950s, but some areas still have low numbers of TVs per population.  </a:t>
            </a:r>
          </a:p>
        </p:txBody>
      </p:sp>
      <p:pic>
        <p:nvPicPr>
          <p:cNvPr id="3891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990600"/>
            <a:ext cx="3810000" cy="5029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Distribution of Internet Hosts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46125" y="5767388"/>
            <a:ext cx="8051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4-15: The U.S. had two-thirds of the world’s internet hosts in 2002. Diffusion of internet service is likely to follow the pattern of TV diffusion, but the rate of this diffusion may differ. </a:t>
            </a:r>
          </a:p>
        </p:txBody>
      </p:sp>
      <p:pic>
        <p:nvPicPr>
          <p:cNvPr id="3994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5038" y="1447800"/>
            <a:ext cx="7272337" cy="4114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Hearths of Popular Culture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8768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Diffuse hierarchically from hearth to interconnected places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Bands: REM, Widespread Panic, Phish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Start in college towns, diffuse to other college towns, before going to larger cities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May also diffuse relocationally with fans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MTV, marketing agencies manufacture a hearth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“Merchants of Cool”</a:t>
            </a:r>
          </a:p>
        </p:txBody>
      </p:sp>
      <p:pic>
        <p:nvPicPr>
          <p:cNvPr id="40964" name="Picture 5" descr="remB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505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2379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Origin of Country Music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7788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/>
            <a:r>
              <a:rPr lang="en-US"/>
              <a:t>Fig. 4-1: U.S. country music has four main hearths, or regions of origin: southern Appalachia, central Tennessee and Kentucky, the Ozark-Ouachita uplands, and north-central Texas.</a:t>
            </a:r>
            <a:r>
              <a:rPr lang="en-US" sz="1500"/>
              <a:t> </a:t>
            </a:r>
          </a:p>
        </p:txBody>
      </p:sp>
      <p:pic>
        <p:nvPicPr>
          <p:cNvPr id="512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1038" y="1143000"/>
            <a:ext cx="5241925" cy="43434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Manufacturing a Hearth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Sometimes localities practice reterritorialization or produce their own aspect of popular culture, making it their own</a:t>
            </a:r>
          </a:p>
          <a:p>
            <a:pPr eaLnBrk="1" hangingPunct="1"/>
            <a:r>
              <a:rPr lang="en-US" smtClean="0"/>
              <a:t>Ex: hip hop- began in inner cities of New York &amp; LA</a:t>
            </a:r>
          </a:p>
          <a:p>
            <a:pPr eaLnBrk="1" hangingPunct="1"/>
            <a:r>
              <a:rPr lang="en-US" smtClean="0"/>
              <a:t>Terms used by US rappers are imported into the hip hop of other countries</a:t>
            </a:r>
          </a:p>
          <a:p>
            <a:pPr eaLnBrk="1" hangingPunct="1"/>
            <a:r>
              <a:rPr lang="en-US" smtClean="0"/>
              <a:t>Each country adapted hip hop and changed it to rap about different issues in their own countries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Reterritorialization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495800" cy="4987925"/>
          </a:xfrm>
        </p:spPr>
        <p:txBody>
          <a:bodyPr/>
          <a:lstStyle/>
          <a:p>
            <a:pPr eaLnBrk="1" hangingPunct="1"/>
            <a:r>
              <a:rPr lang="en-US" smtClean="0"/>
              <a:t>Definition?</a:t>
            </a:r>
          </a:p>
          <a:p>
            <a:pPr eaLnBrk="1" hangingPunct="1"/>
            <a:r>
              <a:rPr lang="en-US" smtClean="0"/>
              <a:t>Examples: Hip Hop in other areas</a:t>
            </a:r>
          </a:p>
          <a:p>
            <a:pPr lvl="1" eaLnBrk="1" hangingPunct="1"/>
            <a:r>
              <a:rPr lang="en-US" smtClean="0"/>
              <a:t>Listen to US hip hop from LA, Atlanta, NYC, Detroit, then create their own style – becomes another hearth</a:t>
            </a:r>
          </a:p>
          <a:p>
            <a:pPr lvl="2" eaLnBrk="1" hangingPunct="1"/>
            <a:r>
              <a:rPr lang="en-US" smtClean="0"/>
              <a:t>Also, German Rap	</a:t>
            </a:r>
          </a:p>
        </p:txBody>
      </p:sp>
      <p:pic>
        <p:nvPicPr>
          <p:cNvPr id="43012" name="Picture 5" descr="Hip-Hop-Japan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514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Replacing Old Hearths with New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 3 sports in US are : Football, Baseball, Basketball</a:t>
            </a:r>
          </a:p>
          <a:p>
            <a:pPr eaLnBrk="1" hangingPunct="1"/>
            <a:r>
              <a:rPr lang="en-US" smtClean="0"/>
              <a:t>b/c of popular culture shifts &amp; video games (Tony Hawk), skateboarding beat out baseball for people under the age of 18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Replacing Old Hearths with New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smtClean="0"/>
              <a:t>Baseball, football &amp; basketball</a:t>
            </a:r>
          </a:p>
          <a:p>
            <a:pPr lvl="1" eaLnBrk="1" hangingPunct="1"/>
            <a:r>
              <a:rPr lang="en-US" smtClean="0"/>
              <a:t>Diffused by transportation, communication &amp; institutionalization</a:t>
            </a:r>
          </a:p>
          <a:p>
            <a:pPr lvl="2" eaLnBrk="1" hangingPunct="1"/>
            <a:r>
              <a:rPr lang="en-US" smtClean="0"/>
              <a:t>Railroad, telegraph, newspapers, electricity, organizations like NFL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5060" name="Picture 5" descr="NFL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09800"/>
            <a:ext cx="1474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 descr="early_foot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1504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6" descr="football-tv-sc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274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Replacing Old Hearths with New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smtClean="0"/>
              <a:t>Extreme sports (surfing, skateboarding, snowboarding)</a:t>
            </a:r>
          </a:p>
          <a:p>
            <a:pPr lvl="1" eaLnBrk="1" hangingPunct="1"/>
            <a:r>
              <a:rPr lang="en-US" smtClean="0"/>
              <a:t>Diffused through marketing, TV, Internet</a:t>
            </a:r>
          </a:p>
          <a:p>
            <a:pPr lvl="2" eaLnBrk="1" hangingPunct="1"/>
            <a:r>
              <a:rPr lang="en-US" smtClean="0"/>
              <a:t>Tony Hawk (icon) – ESPN, video games, Frito Lay (sponsors)</a:t>
            </a:r>
          </a:p>
        </p:txBody>
      </p:sp>
      <p:pic>
        <p:nvPicPr>
          <p:cNvPr id="46084" name="Picture 5" descr="TonyHawk_468x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200"/>
            <a:ext cx="31178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Tony_Hawk_Stande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24098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 descr="tony%20hawks%20proving%20ground%20cover%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24200"/>
            <a:ext cx="21161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Losing the Local??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Concerns that USA, Japan, Britain may dominate world culture through cultural homogenization</a:t>
            </a:r>
          </a:p>
          <a:p>
            <a:pPr lvl="1" eaLnBrk="1" hangingPunct="1"/>
            <a:r>
              <a:rPr lang="en-US" smtClean="0"/>
              <a:t>Most tv programs, video games, sports, fast food, art, fashion come from these countries</a:t>
            </a:r>
          </a:p>
          <a:p>
            <a:pPr eaLnBrk="1" hangingPunct="1"/>
            <a:r>
              <a:rPr lang="en-US" smtClean="0"/>
              <a:t>French counter this by making laws:</a:t>
            </a:r>
          </a:p>
          <a:p>
            <a:pPr lvl="1" eaLnBrk="1" hangingPunct="1"/>
            <a:r>
              <a:rPr lang="en-US" smtClean="0"/>
              <a:t>40% of on air time must be French (radio)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D. How can Cultures be seen in Cultural Landscape?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Cultural Landscape- the visible imprint of human activity on the landscape</a:t>
            </a:r>
          </a:p>
          <a:p>
            <a:pPr lvl="1" eaLnBrk="1" hangingPunct="1"/>
            <a:r>
              <a:rPr lang="en-US" sz="2000" smtClean="0"/>
              <a:t>Reflects the values, norms, and resources of a people</a:t>
            </a:r>
          </a:p>
          <a:p>
            <a:pPr lvl="1" eaLnBrk="1" hangingPunct="1"/>
            <a:r>
              <a:rPr lang="en-US" sz="2000" smtClean="0"/>
              <a:t>Crosses on church, cemetery for buried dead represent Christians</a:t>
            </a:r>
          </a:p>
          <a:p>
            <a:pPr eaLnBrk="1" hangingPunct="1"/>
            <a:r>
              <a:rPr lang="en-US" sz="2400" smtClean="0"/>
              <a:t>Placelessness- loss of uniqueness of a place (all suburbs look the same)</a:t>
            </a:r>
          </a:p>
          <a:p>
            <a:pPr lvl="1" eaLnBrk="1" hangingPunct="1"/>
            <a:r>
              <a:rPr lang="en-US" sz="2000" smtClean="0"/>
              <a:t>North America towns &amp; suburbs: big box stores, gas stations, restaurants</a:t>
            </a:r>
          </a:p>
          <a:p>
            <a:pPr eaLnBrk="1" hangingPunct="1"/>
            <a:r>
              <a:rPr lang="en-US" sz="2400" smtClean="0"/>
              <a:t>Global Local Continuum- notion that says what happens on one scale is not independent of what happens at other scales- McDonalds in every country??? How did that happen?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Housing can reveal much about a culture and a region: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materials available</a:t>
            </a:r>
          </a:p>
          <a:p>
            <a:pPr eaLnBrk="1" hangingPunct="1"/>
            <a:r>
              <a:rPr lang="en-US" smtClean="0"/>
              <a:t>Social and economic needs of occupants</a:t>
            </a:r>
          </a:p>
          <a:p>
            <a:pPr eaLnBrk="1" hangingPunct="1"/>
            <a:r>
              <a:rPr lang="en-US" smtClean="0"/>
              <a:t>Cultural traditions</a:t>
            </a:r>
          </a:p>
          <a:p>
            <a:pPr eaLnBrk="1" hangingPunct="1"/>
            <a:r>
              <a:rPr lang="en-US" smtClean="0"/>
              <a:t>The environment that the house must withstand</a:t>
            </a:r>
          </a:p>
          <a:p>
            <a:pPr eaLnBrk="1" hangingPunct="1"/>
            <a:r>
              <a:rPr lang="en-US" smtClean="0"/>
              <a:t>Style of the house can be regional</a:t>
            </a:r>
          </a:p>
          <a:p>
            <a:pPr eaLnBrk="1" hangingPunct="1"/>
            <a:r>
              <a:rPr lang="en-US" smtClean="0"/>
              <a:t>Function of the house can reveal social values and economic needs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House Types in Western China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990600" y="60960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>
              <a:spcBef>
                <a:spcPct val="50000"/>
              </a:spcBef>
            </a:pPr>
            <a:r>
              <a:rPr lang="en-US"/>
              <a:t>Fig. 4-8: Four communities in western China all have distinctive house types.</a:t>
            </a:r>
            <a:endParaRPr lang="en-US">
              <a:latin typeface="Times" pitchFamily="18" charset="0"/>
            </a:endParaRPr>
          </a:p>
        </p:txBody>
      </p:sp>
      <p:pic>
        <p:nvPicPr>
          <p:cNvPr id="5018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19225"/>
            <a:ext cx="7772400" cy="417195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Changing Residential Traditions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4 Categories:</a:t>
            </a:r>
          </a:p>
          <a:p>
            <a:pPr eaLnBrk="1" hangingPunct="1"/>
            <a:r>
              <a:rPr lang="en-US" sz="2400" smtClean="0"/>
              <a:t>1) Unchanged Traditional Dwelling</a:t>
            </a:r>
          </a:p>
          <a:p>
            <a:pPr lvl="1" eaLnBrk="1" hangingPunct="1"/>
            <a:r>
              <a:rPr lang="en-US" sz="2000" smtClean="0"/>
              <a:t>Houses whose layout, construction and appearance have not been altered by external influences over the past century</a:t>
            </a:r>
          </a:p>
          <a:p>
            <a:pPr lvl="1" eaLnBrk="1" hangingPunct="1"/>
            <a:r>
              <a:rPr lang="en-US" sz="2000" smtClean="0"/>
              <a:t>Examples:</a:t>
            </a:r>
          </a:p>
          <a:p>
            <a:pPr lvl="2" eaLnBrk="1" hangingPunct="1"/>
            <a:r>
              <a:rPr lang="en-US" sz="1600" smtClean="0"/>
              <a:t>Log houses with sod roofs in Scandinavia</a:t>
            </a:r>
          </a:p>
          <a:p>
            <a:pPr lvl="2" eaLnBrk="1" hangingPunct="1"/>
            <a:r>
              <a:rPr lang="en-US" sz="1600" smtClean="0"/>
              <a:t>Single story stone houses with thatched roofs in Ireland</a:t>
            </a:r>
          </a:p>
          <a:p>
            <a:pPr eaLnBrk="1" hangingPunct="1"/>
            <a:r>
              <a:rPr lang="en-US" sz="2400" smtClean="0"/>
              <a:t>In the US:</a:t>
            </a:r>
          </a:p>
          <a:p>
            <a:pPr lvl="1" eaLnBrk="1" hangingPunct="1"/>
            <a:r>
              <a:rPr lang="en-US" sz="2000" smtClean="0"/>
              <a:t>New England style- “saltbox”-wood frame similar to those in colonial times</a:t>
            </a:r>
          </a:p>
          <a:p>
            <a:pPr lvl="1" eaLnBrk="1" hangingPunct="1"/>
            <a:r>
              <a:rPr lang="en-US" sz="2000" smtClean="0"/>
              <a:t>Middle Atlantic Style- Log cabin with a fireplace</a:t>
            </a:r>
          </a:p>
          <a:p>
            <a:pPr lvl="1" eaLnBrk="1" hangingPunct="1"/>
            <a:r>
              <a:rPr lang="en-US" sz="2000" smtClean="0"/>
              <a:t>South “Southern Tidewater” one story with a porch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Culture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Culture- replaces concept of Folk Culture- </a:t>
            </a:r>
          </a:p>
          <a:p>
            <a:pPr lvl="1" eaLnBrk="1" hangingPunct="1"/>
            <a:r>
              <a:rPr lang="en-US" smtClean="0"/>
              <a:t>defined as:  group of people in a particular place who see themselves as a collective or a community, who share experiences, customs, traits, and work to preserve these traits and remain distinguished from others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2) Modified- Traditional dwelling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building materials used or additions that do not really alter their original structure or layout</a:t>
            </a:r>
          </a:p>
          <a:p>
            <a:pPr lvl="1" eaLnBrk="1" hangingPunct="1"/>
            <a:r>
              <a:rPr lang="en-US" smtClean="0"/>
              <a:t>Example: </a:t>
            </a:r>
          </a:p>
          <a:p>
            <a:pPr lvl="2" eaLnBrk="1" hangingPunct="1"/>
            <a:r>
              <a:rPr lang="en-US" smtClean="0"/>
              <a:t>Use of corrugated iron as roofing material instead of a thatched room</a:t>
            </a:r>
          </a:p>
          <a:p>
            <a:pPr lvl="2" eaLnBrk="1" hangingPunct="1"/>
            <a:r>
              <a:rPr lang="en-US" smtClean="0"/>
              <a:t>In African houses- adding windows so smoke from fire can escape</a:t>
            </a:r>
          </a:p>
          <a:p>
            <a:pPr lvl="2" eaLnBrk="1" hangingPunct="1"/>
            <a:r>
              <a:rPr lang="en-US" smtClean="0"/>
              <a:t>Raising the floor to decrease moisture in the building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3) modernized traditional dwellings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modifications are more extreme, involving not only building materials but a floor plan and layout</a:t>
            </a:r>
          </a:p>
          <a:p>
            <a:pPr lvl="1" eaLnBrk="1" hangingPunct="1"/>
            <a:r>
              <a:rPr lang="en-US" smtClean="0"/>
              <a:t>Example- </a:t>
            </a:r>
          </a:p>
          <a:p>
            <a:pPr lvl="2" eaLnBrk="1" hangingPunct="1"/>
            <a:r>
              <a:rPr lang="en-US" smtClean="0"/>
              <a:t>Adding bathrooms, 2 car garage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4) Modern Dwellings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common in the US</a:t>
            </a:r>
          </a:p>
          <a:p>
            <a:pPr lvl="1" eaLnBrk="1" hangingPunct="1"/>
            <a:r>
              <a:rPr lang="en-US" smtClean="0"/>
              <a:t>Reflects advanced technology, wealth, practicality, comfort, hygiene, and suburbanization</a:t>
            </a:r>
          </a:p>
          <a:p>
            <a:pPr eaLnBrk="1" hangingPunct="1"/>
            <a:r>
              <a:rPr lang="en-US" smtClean="0"/>
              <a:t>Often not as stylish but modern conveniences make up for it</a:t>
            </a:r>
          </a:p>
          <a:p>
            <a:pPr eaLnBrk="1" hangingPunct="1"/>
            <a:r>
              <a:rPr lang="en-US" smtClean="0"/>
              <a:t>What are typical “modern” features in the US home?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U.S. House Types, 1945–1990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7740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4-11: Several variations of the “modern style” were dominant from the 1940s into the 1970s. Since then, “neo-eclectic” styles have become the dominant type of house construction in the U.S.</a:t>
            </a:r>
          </a:p>
        </p:txBody>
      </p:sp>
      <p:pic>
        <p:nvPicPr>
          <p:cNvPr id="5530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95400"/>
            <a:ext cx="7204075" cy="41148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U.S. House Types by Region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066800" y="59436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>
              <a:spcBef>
                <a:spcPct val="50000"/>
              </a:spcBef>
            </a:pPr>
            <a:r>
              <a:rPr lang="en-US"/>
              <a:t>Fig. 4-1-1: Small towns in different regions of the eastern U.S. have different combinations of five main house types.</a:t>
            </a:r>
          </a:p>
        </p:txBody>
      </p:sp>
      <p:pic>
        <p:nvPicPr>
          <p:cNvPr id="5632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066800"/>
            <a:ext cx="2590800" cy="48006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of House Types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people move, they take with them ideas about how a home should be built</a:t>
            </a:r>
          </a:p>
          <a:p>
            <a:pPr eaLnBrk="1" hangingPunct="1"/>
            <a:r>
              <a:rPr lang="en-US" smtClean="0"/>
              <a:t>Depending on environmental conditions, changes may be made to develop a new style</a:t>
            </a:r>
          </a:p>
          <a:p>
            <a:pPr eaLnBrk="1" hangingPunct="1"/>
            <a:r>
              <a:rPr lang="en-US" smtClean="0"/>
              <a:t>Fred Kniffen- researched house types and their diffusion in North America</a:t>
            </a:r>
          </a:p>
          <a:p>
            <a:pPr eaLnBrk="1" hangingPunct="1"/>
            <a:r>
              <a:rPr lang="en-US" smtClean="0"/>
              <a:t>Ranch House developed in California and made its way back east across country</a:t>
            </a:r>
          </a:p>
          <a:p>
            <a:pPr eaLnBrk="1" hangingPunct="1"/>
            <a:r>
              <a:rPr lang="en-US" smtClean="0"/>
              <a:t>Draw and label the three house types on p. 121 &amp; the diffusion route on p. 122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Diffusion of House Types in U.S.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/>
            <a:r>
              <a:rPr lang="en-US"/>
              <a:t>Fig. 4-9: Distinct house types originated in three main source areas in the U.S. and then diffused into the interior as migrants moved west. </a:t>
            </a:r>
          </a:p>
        </p:txBody>
      </p:sp>
      <p:pic>
        <p:nvPicPr>
          <p:cNvPr id="5837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066800"/>
            <a:ext cx="3886200" cy="4876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Diffusion of New England House Types</a:t>
            </a:r>
            <a:r>
              <a:rPr lang="en-US" smtClean="0"/>
              <a:t> 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5850" indent="-1085850"/>
            <a:r>
              <a:rPr lang="en-US"/>
              <a:t>Fig. 4-10: Four main New England house types of the eighteenth and nineteenth centuries diffused westward as settlers migrated.</a:t>
            </a:r>
          </a:p>
        </p:txBody>
      </p:sp>
      <p:pic>
        <p:nvPicPr>
          <p:cNvPr id="5939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990600"/>
            <a:ext cx="3276600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Himalayan Folk Cultural Regions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5800" y="5791200"/>
            <a:ext cx="760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4-5: Cultural geographers have identified four distinct culture regions based on predominant religions in the Himalaya Mountains.</a:t>
            </a:r>
          </a:p>
        </p:txBody>
      </p:sp>
      <p:pic>
        <p:nvPicPr>
          <p:cNvPr id="717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28775"/>
            <a:ext cx="7772400" cy="37512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Parts of Local and Popular Culture: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Material Culture- things that are constructed like art, houses, clothes, sports, dance food</a:t>
            </a:r>
          </a:p>
          <a:p>
            <a:pPr eaLnBrk="1" hangingPunct="1"/>
            <a:r>
              <a:rPr lang="en-US" smtClean="0"/>
              <a:t>Nonmaterial  Culture- beliefs, practices, aesthetics, and values of a group of people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smtClean="0"/>
              <a:t>Hog Production and Food Cultures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978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>
              <a:spcBef>
                <a:spcPct val="50000"/>
              </a:spcBef>
            </a:pPr>
            <a:r>
              <a:rPr lang="en-US"/>
              <a:t>Fig. 4-6: Annual hog production is influenced by religious taboos against pork consumption in Islam and other religions. The highest production is in China, which is largely Buddhist.</a:t>
            </a:r>
          </a:p>
        </p:txBody>
      </p:sp>
      <p:pic>
        <p:nvPicPr>
          <p:cNvPr id="922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5175" y="1066800"/>
            <a:ext cx="7613650" cy="4343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Wine Production per Year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45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4-13: The distribution of wine production shows the joint impact of the physical environment and social customs. </a:t>
            </a:r>
          </a:p>
        </p:txBody>
      </p:sp>
      <p:pic>
        <p:nvPicPr>
          <p:cNvPr id="1024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43000"/>
            <a:ext cx="7583488" cy="4343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2179</Words>
  <Application>Microsoft Office PowerPoint</Application>
  <PresentationFormat>On-screen Show (4:3)</PresentationFormat>
  <Paragraphs>220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Franklin Gothic Medium</vt:lpstr>
      <vt:lpstr>Wingdings</vt:lpstr>
      <vt:lpstr>Times</vt:lpstr>
      <vt:lpstr>Office Theme</vt:lpstr>
      <vt:lpstr>Ch. 4</vt:lpstr>
      <vt:lpstr>A. What are Local and Popular Cultures</vt:lpstr>
      <vt:lpstr>Amish Settlements in the U.S.</vt:lpstr>
      <vt:lpstr>Origin of Country Music</vt:lpstr>
      <vt:lpstr>Local Culture</vt:lpstr>
      <vt:lpstr>Himalayan Folk Cultural Regions</vt:lpstr>
      <vt:lpstr>Parts of Local and Popular Culture:</vt:lpstr>
      <vt:lpstr>Hog Production and Food Cultures</vt:lpstr>
      <vt:lpstr>Wine Production per Year</vt:lpstr>
      <vt:lpstr>Slide 10</vt:lpstr>
      <vt:lpstr>Slide 11</vt:lpstr>
      <vt:lpstr>A Mental Map of Hip Hop</vt:lpstr>
      <vt:lpstr>B. How are Local Cultures Sustained?</vt:lpstr>
      <vt:lpstr>Slide 14</vt:lpstr>
      <vt:lpstr>Rural Local Cultures:</vt:lpstr>
      <vt:lpstr>The Makah American Indians</vt:lpstr>
      <vt:lpstr>Local cultures are sustained by maintaining customs. </vt:lpstr>
      <vt:lpstr>Slide 18</vt:lpstr>
      <vt:lpstr>Little Sweden, USA</vt:lpstr>
      <vt:lpstr>Helen, Georgia</vt:lpstr>
      <vt:lpstr>Slide 21</vt:lpstr>
      <vt:lpstr>Hutterites</vt:lpstr>
      <vt:lpstr>Slide 23</vt:lpstr>
      <vt:lpstr>Slide 24</vt:lpstr>
      <vt:lpstr>Urban Local Cultures:</vt:lpstr>
      <vt:lpstr>North End- Boston</vt:lpstr>
      <vt:lpstr>Slide 27</vt:lpstr>
      <vt:lpstr>Local Cultures and Cultural Appropriation</vt:lpstr>
      <vt:lpstr>Commodification</vt:lpstr>
      <vt:lpstr>Authenticity of Places:</vt:lpstr>
      <vt:lpstr>Guinness and the Irish Pub:</vt:lpstr>
      <vt:lpstr>Irish Pub Company Pubs</vt:lpstr>
      <vt:lpstr>Slide 33</vt:lpstr>
      <vt:lpstr>Irish Pub Company Decor</vt:lpstr>
      <vt:lpstr>C. How is Popular Culture Diffused?</vt:lpstr>
      <vt:lpstr>Effect of Innovations </vt:lpstr>
      <vt:lpstr>Diffusion of TV, 1954–1999</vt:lpstr>
      <vt:lpstr>Distribution of Internet Hosts</vt:lpstr>
      <vt:lpstr>Hearths of Popular Culture</vt:lpstr>
      <vt:lpstr>Manufacturing a Hearth</vt:lpstr>
      <vt:lpstr>Reterritorialization</vt:lpstr>
      <vt:lpstr>Replacing Old Hearths with New</vt:lpstr>
      <vt:lpstr>Replacing Old Hearths with New</vt:lpstr>
      <vt:lpstr>Replacing Old Hearths with New</vt:lpstr>
      <vt:lpstr>Losing the Local??</vt:lpstr>
      <vt:lpstr>D. How can Cultures be seen in Cultural Landscape?</vt:lpstr>
      <vt:lpstr>Housing can reveal much about a culture and a region:</vt:lpstr>
      <vt:lpstr>House Types in Western China</vt:lpstr>
      <vt:lpstr>Changing Residential Traditions</vt:lpstr>
      <vt:lpstr>2) Modified- Traditional dwelling</vt:lpstr>
      <vt:lpstr>3) modernized traditional dwellings</vt:lpstr>
      <vt:lpstr>4) Modern Dwellings</vt:lpstr>
      <vt:lpstr>U.S. House Types, 1945–1990</vt:lpstr>
      <vt:lpstr>U.S. House Types by Region</vt:lpstr>
      <vt:lpstr>Diffusion of House Types</vt:lpstr>
      <vt:lpstr>Diffusion of House Types in U.S.</vt:lpstr>
      <vt:lpstr>Diffusion of New England House Types 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</dc:title>
  <dc:creator>e200203973</dc:creator>
  <cp:lastModifiedBy>e200001022</cp:lastModifiedBy>
  <cp:revision>31</cp:revision>
  <dcterms:created xsi:type="dcterms:W3CDTF">2010-09-24T14:03:31Z</dcterms:created>
  <dcterms:modified xsi:type="dcterms:W3CDTF">2010-10-08T17:07:46Z</dcterms:modified>
</cp:coreProperties>
</file>