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53"/>
  </p:notesMasterIdLst>
  <p:sldIdLst>
    <p:sldId id="256" r:id="rId3"/>
    <p:sldId id="258" r:id="rId4"/>
    <p:sldId id="257" r:id="rId5"/>
    <p:sldId id="259" r:id="rId6"/>
    <p:sldId id="260" r:id="rId7"/>
    <p:sldId id="261" r:id="rId8"/>
    <p:sldId id="262" r:id="rId9"/>
    <p:sldId id="263" r:id="rId10"/>
    <p:sldId id="265" r:id="rId11"/>
    <p:sldId id="267" r:id="rId12"/>
    <p:sldId id="269" r:id="rId13"/>
    <p:sldId id="313" r:id="rId14"/>
    <p:sldId id="271" r:id="rId15"/>
    <p:sldId id="272" r:id="rId16"/>
    <p:sldId id="273" r:id="rId17"/>
    <p:sldId id="274" r:id="rId18"/>
    <p:sldId id="284" r:id="rId19"/>
    <p:sldId id="286" r:id="rId20"/>
    <p:sldId id="287" r:id="rId21"/>
    <p:sldId id="288" r:id="rId22"/>
    <p:sldId id="275" r:id="rId23"/>
    <p:sldId id="277" r:id="rId24"/>
    <p:sldId id="280" r:id="rId25"/>
    <p:sldId id="281" r:id="rId26"/>
    <p:sldId id="282" r:id="rId27"/>
    <p:sldId id="283" r:id="rId28"/>
    <p:sldId id="290" r:id="rId29"/>
    <p:sldId id="312" r:id="rId30"/>
    <p:sldId id="297" r:id="rId31"/>
    <p:sldId id="314"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291" r:id="rId47"/>
    <p:sldId id="292" r:id="rId48"/>
    <p:sldId id="293" r:id="rId49"/>
    <p:sldId id="294" r:id="rId50"/>
    <p:sldId id="295" r:id="rId51"/>
    <p:sldId id="29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707" autoAdjust="0"/>
  </p:normalViewPr>
  <p:slideViewPr>
    <p:cSldViewPr>
      <p:cViewPr varScale="1">
        <p:scale>
          <a:sx n="70" d="100"/>
          <a:sy n="70" d="100"/>
        </p:scale>
        <p:origin x="-1392" y="-90"/>
      </p:cViewPr>
      <p:guideLst>
        <p:guide orient="horz" pos="2160"/>
        <p:guide pos="2880"/>
      </p:guideLst>
    </p:cSldViewPr>
  </p:slideViewPr>
  <p:outlineViewPr>
    <p:cViewPr>
      <p:scale>
        <a:sx n="33" d="100"/>
        <a:sy n="33" d="100"/>
      </p:scale>
      <p:origin x="36" y="198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C55D4-D2A6-42AE-8B8B-A08846B235F5}" type="datetimeFigureOut">
              <a:rPr lang="en-US" smtClean="0"/>
              <a:pPr/>
              <a:t>3/12/2013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769A5A-59FB-44F2-A5B7-8D7FC7546D59}" type="slidenum">
              <a:rPr lang="en-US" smtClean="0"/>
              <a:pPr/>
              <a:t>‹#›</a:t>
            </a:fld>
            <a:endParaRPr lang="en-US"/>
          </a:p>
        </p:txBody>
      </p:sp>
    </p:spTree>
    <p:extLst>
      <p:ext uri="{BB962C8B-B14F-4D97-AF65-F5344CB8AC3E}">
        <p14:creationId xmlns:p14="http://schemas.microsoft.com/office/powerpoint/2010/main" val="335298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C8BBC3-2B28-40A0-B752-C11BB6F0124A}" type="slidenum">
              <a:rPr lang="en-US"/>
              <a:pPr eaLnBrk="1" hangingPunct="1"/>
              <a:t>6</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14783E-8A07-45BA-A969-714E83CDFBD8}" type="slidenum">
              <a:rPr lang="en-US"/>
              <a:pPr eaLnBrk="1" hangingPunct="1"/>
              <a:t>26</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B746F8-06DE-4D6E-B21D-512DE032779C}" type="slidenum">
              <a:rPr lang="en-US"/>
              <a:pPr eaLnBrk="1" hangingPunct="1"/>
              <a:t>8</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470FE8-7023-4651-8989-13A92F5C95E7}" type="slidenum">
              <a:rPr lang="en-US"/>
              <a:pPr eaLnBrk="1" hangingPunct="1"/>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207C1C-2384-406E-B632-2662315C58ED}" type="slidenum">
              <a:rPr lang="en-US"/>
              <a:pPr eaLnBrk="1" hangingPunct="1"/>
              <a:t>10</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2E99C7-9A58-4326-85A6-663F288A592E}" type="slidenum">
              <a:rPr lang="en-US"/>
              <a:pPr eaLnBrk="1" hangingPunct="1"/>
              <a:t>11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978E08-81A6-4625-A651-1476E08F37D5}" type="slidenum">
              <a:rPr lang="en-US"/>
              <a:pPr eaLnBrk="1" hangingPunct="1"/>
              <a:t>22</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GB" smtClean="0"/>
              <a:t>Could there be a series of questions relating to Darwin’s observations and conclusions, what could have led him to his conclusions?</a:t>
            </a:r>
          </a:p>
          <a:p>
            <a:pPr eaLnBrk="1" hangingPunct="1"/>
            <a:r>
              <a:rPr lang="en-GB" smtClean="0"/>
              <a:t>What factors determine the number of organisms that survive to adulthood – predation, disease, competition etc</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2DB879-BDD0-4E14-A5DD-D0C9660BF5E2}" type="slidenum">
              <a:rPr lang="en-US"/>
              <a:pPr eaLnBrk="1" hangingPunct="1"/>
              <a:t>23</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5BCD25D-C224-4C37-B32D-2E019869441E}" type="slidenum">
              <a:rPr lang="en-US"/>
              <a:pPr eaLnBrk="1" hangingPunct="1"/>
              <a:t>24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GB" smtClean="0"/>
              <a:t>Could have more examples of variation – if we can think of some</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5FBCEF-8800-493C-9615-FBFB44BE01D7}" type="slidenum">
              <a:rPr lang="en-US"/>
              <a:pPr eaLnBrk="1" hangingPunct="1"/>
              <a:t>25</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3E9DB90-3124-40FE-B5C2-3569B0B08A29}" type="datetimeFigureOut">
              <a:rPr lang="en-US" smtClean="0"/>
              <a:pPr/>
              <a:t>3/12/2013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2E56967-5727-40B2-B87D-5398801ECE3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E9DB90-3124-40FE-B5C2-3569B0B08A29}"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56967-5727-40B2-B87D-5398801ECE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E9DB90-3124-40FE-B5C2-3569B0B08A29}"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56967-5727-40B2-B87D-5398801ECE3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E9DB90-3124-40FE-B5C2-3569B0B08A29}"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56967-5727-40B2-B87D-5398801ECE3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E9DB90-3124-40FE-B5C2-3569B0B08A29}" type="datetimeFigureOut">
              <a:rPr lang="en-US" smtClean="0"/>
              <a:pPr/>
              <a:t>3/12/2013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2E56967-5727-40B2-B87D-5398801ECE3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E9DB90-3124-40FE-B5C2-3569B0B08A29}"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56967-5727-40B2-B87D-5398801ECE3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3E9DB90-3124-40FE-B5C2-3569B0B08A29}" type="datetimeFigureOut">
              <a:rPr lang="en-US" smtClean="0"/>
              <a:pPr/>
              <a:t>3/12/2013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E56967-5727-40B2-B87D-5398801ECE3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E9DB90-3124-40FE-B5C2-3569B0B08A29}" type="datetimeFigureOut">
              <a:rPr lang="en-US" smtClean="0"/>
              <a:pPr/>
              <a:t>3/12/2013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56967-5727-40B2-B87D-5398801ECE3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9DB90-3124-40FE-B5C2-3569B0B08A29}" type="datetimeFigureOut">
              <a:rPr lang="en-US" smtClean="0"/>
              <a:pPr/>
              <a:t>3/12/2013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E56967-5727-40B2-B87D-5398801ECE3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E9DB90-3124-40FE-B5C2-3569B0B08A29}"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56967-5727-40B2-B87D-5398801ECE3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E9DB90-3124-40FE-B5C2-3569B0B08A29}" type="datetimeFigureOut">
              <a:rPr lang="en-US" smtClean="0"/>
              <a:pPr/>
              <a:t>3/12/2013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2E56967-5727-40B2-B87D-5398801ECE3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E9DB90-3124-40FE-B5C2-3569B0B08A29}"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56967-5727-40B2-B87D-5398801ECE3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E9DB90-3124-40FE-B5C2-3569B0B08A29}"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56967-5727-40B2-B87D-5398801ECE3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E9DB90-3124-40FE-B5C2-3569B0B08A29}"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56967-5727-40B2-B87D-5398801ECE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E9DB90-3124-40FE-B5C2-3569B0B08A29}" type="datetimeFigureOut">
              <a:rPr lang="en-US" smtClean="0"/>
              <a:pPr/>
              <a:t>3/12/2013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2E56967-5727-40B2-B87D-5398801ECE3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E9DB90-3124-40FE-B5C2-3569B0B08A29}"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56967-5727-40B2-B87D-5398801ECE3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3E9DB90-3124-40FE-B5C2-3569B0B08A29}" type="datetimeFigureOut">
              <a:rPr lang="en-US" smtClean="0"/>
              <a:pPr/>
              <a:t>3/12/2013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E56967-5727-40B2-B87D-5398801ECE3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E9DB90-3124-40FE-B5C2-3569B0B08A29}" type="datetimeFigureOut">
              <a:rPr lang="en-US" smtClean="0"/>
              <a:pPr/>
              <a:t>3/12/2013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56967-5727-40B2-B87D-5398801ECE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9DB90-3124-40FE-B5C2-3569B0B08A29}" type="datetimeFigureOut">
              <a:rPr lang="en-US" smtClean="0"/>
              <a:pPr/>
              <a:t>3/12/2013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E56967-5727-40B2-B87D-5398801ECE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E9DB90-3124-40FE-B5C2-3569B0B08A29}"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56967-5727-40B2-B87D-5398801ECE3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E9DB90-3124-40FE-B5C2-3569B0B08A29}" type="datetimeFigureOut">
              <a:rPr lang="en-US" smtClean="0"/>
              <a:pPr/>
              <a:t>3/12/2013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2E56967-5727-40B2-B87D-5398801ECE3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3E9DB90-3124-40FE-B5C2-3569B0B08A29}" type="datetimeFigureOut">
              <a:rPr lang="en-US" smtClean="0"/>
              <a:pPr/>
              <a:t>3/12/2013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2E56967-5727-40B2-B87D-5398801ECE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3E9DB90-3124-40FE-B5C2-3569B0B08A29}" type="datetimeFigureOut">
              <a:rPr lang="en-US" smtClean="0"/>
              <a:pPr/>
              <a:t>3/12/2013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2E56967-5727-40B2-B87D-5398801ECE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arkive.org/media/04/04783AF2-D9FC-491B-84B4-1F6739E1A70B/Presentation.Large/photo.jpg" TargetMode="External"/><Relationship Id="rId7" Type="http://schemas.openxmlformats.org/officeDocument/2006/relationships/hyperlink" Target="http://www.arkive.org/media/C0/C0161BF9-E84E-485D-86AA-E8E87E4065F6/Presentation.Large/photo.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www.arkive.org/media/87/8722A956-3A45-480A-94C5-EF65BF1817E7/Presentation.Large/photo.jpg" TargetMode="Externa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arkive.org/media/D1/D15335C0-95F6-4117-918B-53412928F890/Presentation.Large/photo.jpg" TargetMode="External"/><Relationship Id="rId7" Type="http://schemas.openxmlformats.org/officeDocument/2006/relationships/hyperlink" Target="http://www.arkive.org/media/08/080AEE4F-C24E-4375-8313-67F61F8F29B0/Presentation.Large/photo.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hyperlink" Target="http://www.arkive.org/media/5A/5A52FB5A-DA12-46AB-B820-B3242D37A812/Presentation.Large/photo.jpg" TargetMode="Externa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www.arkive.org/media/A4/A42D156D-E84A-46A5-9F18-D05C192187C4/Presentation.Large/photo.jpg" TargetMode="External"/><Relationship Id="rId7" Type="http://schemas.openxmlformats.org/officeDocument/2006/relationships/hyperlink" Target="http://www.arkive.org/media/B2/B2AFE4FC-5B31-451C-AE7E-464F89A0AEE9/Presentation.Large/photo.jp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http://www.arkive.org/media/D1/D1B023E8-EAA6-4F50-ABE5-CFE2E45F30FA/Presentation.Large/photo.jpg" TargetMode="Externa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arkive.org/media/2A/2A254DEC-C205-48AD-80AD-D2DCBCD2C88F/Presentation.Large/photo.jp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hyperlink" Target="http://www.arkive.org/media/C3/C3CFA63F-D344-4A36-924A-018022B4451E/Presentation.Large/photo.jpg" TargetMode="Externa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arkive.org/media/A0/A09305C5-C472-4D73-B3A1-F065A162AC55/Presentation.Large/photo.jpg" TargetMode="External"/><Relationship Id="rId7" Type="http://schemas.openxmlformats.org/officeDocument/2006/relationships/hyperlink" Target="http://www.arkive.org/media/31/3128ABC3-9F70-4AC9-8D20-DF1A4D1AB74B/Presentation.Large/photo.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arkive.org/media/1D/1D005B67-886A-4B63-947B-673C51BA47DC/Presentation.Large/photo.jpg"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arkive.org/media/4F/4F521447-642B-441D-A1EB-1BE3B2F4C0A8/Presentation.Large/photo.jpg" TargetMode="External"/><Relationship Id="rId7" Type="http://schemas.openxmlformats.org/officeDocument/2006/relationships/hyperlink" Target="http://www.arkive.org/media/C9/C9C0F16B-0D0E-45C7-AC2C-3933A38FA73B/Presentation.Large/photo.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www.arkive.org/media/51/514B33E8-9652-40C7-A7F4-6BCD9BAC2E08/Presentation.Large/photo.jpg"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Darwin’s Theory of Evolution </a:t>
            </a:r>
            <a:endParaRPr lang="en-US" dirty="0"/>
          </a:p>
        </p:txBody>
      </p:sp>
    </p:spTree>
    <p:extLst>
      <p:ext uri="{BB962C8B-B14F-4D97-AF65-F5344CB8AC3E}">
        <p14:creationId xmlns:p14="http://schemas.microsoft.com/office/powerpoint/2010/main" val="2513145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971550" y="188913"/>
            <a:ext cx="7200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200">
                <a:solidFill>
                  <a:schemeClr val="bg1"/>
                </a:solidFill>
              </a:rPr>
              <a:t>Darwin’s finches</a:t>
            </a:r>
          </a:p>
        </p:txBody>
      </p:sp>
      <p:sp>
        <p:nvSpPr>
          <p:cNvPr id="12291" name="Text Box 3"/>
          <p:cNvSpPr txBox="1">
            <a:spLocks noChangeArrowheads="1"/>
          </p:cNvSpPr>
          <p:nvPr/>
        </p:nvSpPr>
        <p:spPr bwMode="auto">
          <a:xfrm>
            <a:off x="762000" y="1447800"/>
            <a:ext cx="741045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200" dirty="0">
                <a:latin typeface="+mn-lt"/>
              </a:rPr>
              <a:t>Darwin made detailed studies of one group of birds, the finches, because of their strong similarities and subtle differences. </a:t>
            </a:r>
          </a:p>
          <a:p>
            <a:pPr eaLnBrk="1" hangingPunct="1"/>
            <a:endParaRPr lang="en-GB" sz="2200" dirty="0">
              <a:latin typeface="+mn-lt"/>
            </a:endParaRPr>
          </a:p>
          <a:p>
            <a:pPr eaLnBrk="1" hangingPunct="1"/>
            <a:r>
              <a:rPr lang="en-GB" sz="2200" dirty="0">
                <a:latin typeface="+mn-lt"/>
              </a:rPr>
              <a:t>He noticed that the different finch species varied in size, beak size and shape, and behaviour. He thought that these differences could be best explained if the finches had gradually become adapted to suit the conditions on the island they inhabited.</a:t>
            </a:r>
          </a:p>
          <a:p>
            <a:pPr eaLnBrk="1" hangingPunct="1"/>
            <a:endParaRPr lang="en-GB" sz="2200" dirty="0">
              <a:latin typeface="+mn-lt"/>
            </a:endParaRPr>
          </a:p>
          <a:p>
            <a:pPr eaLnBrk="1" hangingPunct="1"/>
            <a:r>
              <a:rPr lang="en-GB" sz="2200" dirty="0">
                <a:latin typeface="+mn-lt"/>
              </a:rPr>
              <a:t>He presumed therefore that all 13 species of finch found on the islands must be closely related.</a:t>
            </a:r>
          </a:p>
          <a:p>
            <a:pPr eaLnBrk="1" hangingPunct="1"/>
            <a:endParaRPr lang="en-GB" sz="2200" dirty="0">
              <a:latin typeface="+mn-lt"/>
            </a:endParaRPr>
          </a:p>
          <a:p>
            <a:pPr eaLnBrk="1" hangingPunct="1"/>
            <a:r>
              <a:rPr lang="en-GB" sz="2200" dirty="0">
                <a:latin typeface="+mn-lt"/>
              </a:rPr>
              <a:t>He also deduced that the individuals with the best set of adaptations for each island’s habitat would be most likely to survive and breed.</a:t>
            </a:r>
          </a:p>
        </p:txBody>
      </p:sp>
      <p:sp>
        <p:nvSpPr>
          <p:cNvPr id="3" name="Title 2"/>
          <p:cNvSpPr>
            <a:spLocks noGrp="1"/>
          </p:cNvSpPr>
          <p:nvPr>
            <p:ph type="title"/>
          </p:nvPr>
        </p:nvSpPr>
        <p:spPr>
          <a:xfrm>
            <a:off x="805295" y="76200"/>
            <a:ext cx="7772400" cy="1143000"/>
          </a:xfrm>
        </p:spPr>
        <p:txBody>
          <a:bodyPr/>
          <a:lstStyle/>
          <a:p>
            <a:r>
              <a:rPr lang="en-US" dirty="0" smtClean="0"/>
              <a:t>Darwin’s Finches</a:t>
            </a:r>
            <a:endParaRPr lang="en-US" dirty="0"/>
          </a:p>
        </p:txBody>
      </p:sp>
    </p:spTree>
    <p:extLst>
      <p:ext uri="{BB962C8B-B14F-4D97-AF65-F5344CB8AC3E}">
        <p14:creationId xmlns:p14="http://schemas.microsoft.com/office/powerpoint/2010/main" val="3114836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1064"/>
          <a:stretch>
            <a:fillRect/>
          </a:stretch>
        </p:blipFill>
        <p:spPr bwMode="auto">
          <a:xfrm>
            <a:off x="755650" y="933450"/>
            <a:ext cx="36004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r="1065"/>
          <a:stretch>
            <a:fillRect/>
          </a:stretch>
        </p:blipFill>
        <p:spPr bwMode="auto">
          <a:xfrm>
            <a:off x="4211638" y="1412875"/>
            <a:ext cx="4321175" cy="29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r="1100"/>
          <a:stretch>
            <a:fillRect/>
          </a:stretch>
        </p:blipFill>
        <p:spPr bwMode="auto">
          <a:xfrm>
            <a:off x="1368425" y="3573463"/>
            <a:ext cx="4716463"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Text Box 6"/>
          <p:cNvSpPr txBox="1">
            <a:spLocks noChangeArrowheads="1"/>
          </p:cNvSpPr>
          <p:nvPr/>
        </p:nvSpPr>
        <p:spPr bwMode="auto">
          <a:xfrm>
            <a:off x="971550" y="188913"/>
            <a:ext cx="7200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200">
                <a:solidFill>
                  <a:schemeClr val="bg1"/>
                </a:solidFill>
              </a:rPr>
              <a:t>Darwin’s finches</a:t>
            </a:r>
          </a:p>
        </p:txBody>
      </p:sp>
    </p:spTree>
    <p:extLst>
      <p:ext uri="{BB962C8B-B14F-4D97-AF65-F5344CB8AC3E}">
        <p14:creationId xmlns:p14="http://schemas.microsoft.com/office/powerpoint/2010/main" val="3792416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hontasha\Documents\finche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193" y="1371600"/>
            <a:ext cx="711021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854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Text Box 3"/>
          <p:cNvSpPr txBox="1">
            <a:spLocks noChangeArrowheads="1"/>
          </p:cNvSpPr>
          <p:nvPr/>
        </p:nvSpPr>
        <p:spPr bwMode="auto">
          <a:xfrm>
            <a:off x="676389" y="744472"/>
            <a:ext cx="7599293" cy="52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97" tIns="45452" rIns="90897" bIns="45452">
            <a:spAutoFit/>
          </a:bodyPr>
          <a:lstStyle>
            <a:lvl1pPr marL="254000" indent="-254000" defTabSz="1019175">
              <a:defRPr>
                <a:solidFill>
                  <a:schemeClr val="tx1"/>
                </a:solidFill>
                <a:latin typeface="Arial" pitchFamily="34" charset="0"/>
              </a:defRPr>
            </a:lvl1pPr>
            <a:lvl2pPr marL="509588" defTabSz="1019175">
              <a:defRPr>
                <a:solidFill>
                  <a:schemeClr val="tx1"/>
                </a:solidFill>
                <a:latin typeface="Arial" pitchFamily="34" charset="0"/>
              </a:defRPr>
            </a:lvl2pPr>
            <a:lvl3pPr marL="1019175" defTabSz="1019175">
              <a:defRPr>
                <a:solidFill>
                  <a:schemeClr val="tx1"/>
                </a:solidFill>
                <a:latin typeface="Arial" pitchFamily="34" charset="0"/>
              </a:defRPr>
            </a:lvl3pPr>
            <a:lvl4pPr marL="1528763" defTabSz="1019175">
              <a:defRPr>
                <a:solidFill>
                  <a:schemeClr val="tx1"/>
                </a:solidFill>
                <a:latin typeface="Arial" pitchFamily="34" charset="0"/>
              </a:defRPr>
            </a:lvl4pPr>
            <a:lvl5pPr marL="2038350" defTabSz="1019175">
              <a:defRPr>
                <a:solidFill>
                  <a:schemeClr val="tx1"/>
                </a:solidFill>
                <a:latin typeface="Arial" pitchFamily="34" charset="0"/>
              </a:defRPr>
            </a:lvl5pPr>
            <a:lvl6pPr marL="2495550" defTabSz="1019175" fontAlgn="base">
              <a:spcBef>
                <a:spcPct val="0"/>
              </a:spcBef>
              <a:spcAft>
                <a:spcPct val="0"/>
              </a:spcAft>
              <a:defRPr>
                <a:solidFill>
                  <a:schemeClr val="tx1"/>
                </a:solidFill>
                <a:latin typeface="Arial" pitchFamily="34" charset="0"/>
              </a:defRPr>
            </a:lvl6pPr>
            <a:lvl7pPr marL="2952750" defTabSz="1019175" fontAlgn="base">
              <a:spcBef>
                <a:spcPct val="0"/>
              </a:spcBef>
              <a:spcAft>
                <a:spcPct val="0"/>
              </a:spcAft>
              <a:defRPr>
                <a:solidFill>
                  <a:schemeClr val="tx1"/>
                </a:solidFill>
                <a:latin typeface="Arial" pitchFamily="34" charset="0"/>
              </a:defRPr>
            </a:lvl7pPr>
            <a:lvl8pPr marL="3409950" defTabSz="1019175" fontAlgn="base">
              <a:spcBef>
                <a:spcPct val="0"/>
              </a:spcBef>
              <a:spcAft>
                <a:spcPct val="0"/>
              </a:spcAft>
              <a:defRPr>
                <a:solidFill>
                  <a:schemeClr val="tx1"/>
                </a:solidFill>
                <a:latin typeface="Arial" pitchFamily="34" charset="0"/>
              </a:defRPr>
            </a:lvl8pPr>
            <a:lvl9pPr marL="3867150" defTabSz="1019175" fontAlgn="base">
              <a:spcBef>
                <a:spcPct val="0"/>
              </a:spcBef>
              <a:spcAft>
                <a:spcPct val="0"/>
              </a:spcAft>
              <a:defRPr>
                <a:solidFill>
                  <a:schemeClr val="tx1"/>
                </a:solidFill>
                <a:latin typeface="Arial" pitchFamily="34" charset="0"/>
              </a:defRPr>
            </a:lvl9pPr>
          </a:lstStyle>
          <a:p>
            <a:pPr>
              <a:buClr>
                <a:srgbClr val="CC3300"/>
              </a:buClr>
              <a:buFont typeface="Wingdings" pitchFamily="2" charset="2"/>
              <a:buNone/>
            </a:pPr>
            <a:r>
              <a:rPr lang="en-US" sz="2800" dirty="0">
                <a:solidFill>
                  <a:srgbClr val="003366"/>
                </a:solidFill>
                <a:latin typeface="+mj-lt"/>
                <a:cs typeface="Times New Roman" pitchFamily="18" charset="0"/>
              </a:rPr>
              <a:t>Darwin Continued His Studies</a:t>
            </a:r>
            <a:endParaRPr lang="en-US" sz="2800" dirty="0">
              <a:solidFill>
                <a:srgbClr val="003366"/>
              </a:solidFill>
              <a:latin typeface="+mj-lt"/>
              <a:cs typeface="Arial" pitchFamily="34" charset="0"/>
            </a:endParaRPr>
          </a:p>
        </p:txBody>
      </p:sp>
      <p:sp>
        <p:nvSpPr>
          <p:cNvPr id="352260" name="Text Box 4"/>
          <p:cNvSpPr txBox="1">
            <a:spLocks noChangeArrowheads="1"/>
          </p:cNvSpPr>
          <p:nvPr/>
        </p:nvSpPr>
        <p:spPr bwMode="auto">
          <a:xfrm>
            <a:off x="1358348" y="-13395"/>
            <a:ext cx="1346516" cy="43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97" tIns="45452" rIns="90897" bIns="45452">
            <a:spAutoFit/>
          </a:bodyPr>
          <a:lstStyle>
            <a:lvl1pPr defTabSz="1019175">
              <a:defRPr>
                <a:solidFill>
                  <a:schemeClr val="tx1"/>
                </a:solidFill>
                <a:latin typeface="Arial" pitchFamily="34" charset="0"/>
              </a:defRPr>
            </a:lvl1pPr>
            <a:lvl2pPr marL="509588" defTabSz="1019175">
              <a:defRPr>
                <a:solidFill>
                  <a:schemeClr val="tx1"/>
                </a:solidFill>
                <a:latin typeface="Arial" pitchFamily="34" charset="0"/>
              </a:defRPr>
            </a:lvl2pPr>
            <a:lvl3pPr marL="1019175" defTabSz="1019175">
              <a:defRPr>
                <a:solidFill>
                  <a:schemeClr val="tx1"/>
                </a:solidFill>
                <a:latin typeface="Arial" pitchFamily="34" charset="0"/>
              </a:defRPr>
            </a:lvl3pPr>
            <a:lvl4pPr marL="1528763" defTabSz="1019175">
              <a:defRPr>
                <a:solidFill>
                  <a:schemeClr val="tx1"/>
                </a:solidFill>
                <a:latin typeface="Arial" pitchFamily="34" charset="0"/>
              </a:defRPr>
            </a:lvl4pPr>
            <a:lvl5pPr marL="2038350" defTabSz="1019175">
              <a:defRPr>
                <a:solidFill>
                  <a:schemeClr val="tx1"/>
                </a:solidFill>
                <a:latin typeface="Arial" pitchFamily="34" charset="0"/>
              </a:defRPr>
            </a:lvl5pPr>
            <a:lvl6pPr marL="2495550" defTabSz="1019175" fontAlgn="base">
              <a:spcBef>
                <a:spcPct val="0"/>
              </a:spcBef>
              <a:spcAft>
                <a:spcPct val="0"/>
              </a:spcAft>
              <a:defRPr>
                <a:solidFill>
                  <a:schemeClr val="tx1"/>
                </a:solidFill>
                <a:latin typeface="Arial" pitchFamily="34" charset="0"/>
              </a:defRPr>
            </a:lvl6pPr>
            <a:lvl7pPr marL="2952750" defTabSz="1019175" fontAlgn="base">
              <a:spcBef>
                <a:spcPct val="0"/>
              </a:spcBef>
              <a:spcAft>
                <a:spcPct val="0"/>
              </a:spcAft>
              <a:defRPr>
                <a:solidFill>
                  <a:schemeClr val="tx1"/>
                </a:solidFill>
                <a:latin typeface="Arial" pitchFamily="34" charset="0"/>
              </a:defRPr>
            </a:lvl7pPr>
            <a:lvl8pPr marL="3409950" defTabSz="1019175" fontAlgn="base">
              <a:spcBef>
                <a:spcPct val="0"/>
              </a:spcBef>
              <a:spcAft>
                <a:spcPct val="0"/>
              </a:spcAft>
              <a:defRPr>
                <a:solidFill>
                  <a:schemeClr val="tx1"/>
                </a:solidFill>
                <a:latin typeface="Arial" pitchFamily="34" charset="0"/>
              </a:defRPr>
            </a:lvl8pPr>
            <a:lvl9pPr marL="3867150" defTabSz="1019175" fontAlgn="base">
              <a:spcBef>
                <a:spcPct val="0"/>
              </a:spcBef>
              <a:spcAft>
                <a:spcPct val="0"/>
              </a:spcAft>
              <a:defRPr>
                <a:solidFill>
                  <a:schemeClr val="tx1"/>
                </a:solidFill>
                <a:latin typeface="Arial" pitchFamily="34" charset="0"/>
              </a:defRPr>
            </a:lvl9pPr>
          </a:lstStyle>
          <a:p>
            <a:r>
              <a:rPr lang="en-US" sz="2200" b="1">
                <a:solidFill>
                  <a:schemeClr val="bg1"/>
                </a:solidFill>
                <a:latin typeface="+mn-lt"/>
              </a:rPr>
              <a:t>Evolution</a:t>
            </a:r>
          </a:p>
        </p:txBody>
      </p:sp>
      <p:sp>
        <p:nvSpPr>
          <p:cNvPr id="352262" name="Text Box 6"/>
          <p:cNvSpPr txBox="1">
            <a:spLocks noChangeArrowheads="1"/>
          </p:cNvSpPr>
          <p:nvPr/>
        </p:nvSpPr>
        <p:spPr bwMode="auto">
          <a:xfrm>
            <a:off x="683316" y="1897559"/>
            <a:ext cx="7798076" cy="83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97" tIns="45452" rIns="90897" bIns="45452">
            <a:spAutoFit/>
          </a:bodyPr>
          <a:lstStyle>
            <a:lvl1pPr marL="254000" indent="-254000" defTabSz="1019175">
              <a:defRPr>
                <a:solidFill>
                  <a:schemeClr val="tx1"/>
                </a:solidFill>
                <a:latin typeface="Arial" pitchFamily="34" charset="0"/>
              </a:defRPr>
            </a:lvl1pPr>
            <a:lvl2pPr marL="509588" defTabSz="1019175">
              <a:defRPr>
                <a:solidFill>
                  <a:schemeClr val="tx1"/>
                </a:solidFill>
                <a:latin typeface="Arial" pitchFamily="34" charset="0"/>
              </a:defRPr>
            </a:lvl2pPr>
            <a:lvl3pPr marL="1019175" defTabSz="1019175">
              <a:defRPr>
                <a:solidFill>
                  <a:schemeClr val="tx1"/>
                </a:solidFill>
                <a:latin typeface="Arial" pitchFamily="34" charset="0"/>
              </a:defRPr>
            </a:lvl3pPr>
            <a:lvl4pPr marL="1528763" defTabSz="1019175">
              <a:defRPr>
                <a:solidFill>
                  <a:schemeClr val="tx1"/>
                </a:solidFill>
                <a:latin typeface="Arial" pitchFamily="34" charset="0"/>
              </a:defRPr>
            </a:lvl4pPr>
            <a:lvl5pPr marL="2038350" defTabSz="1019175">
              <a:defRPr>
                <a:solidFill>
                  <a:schemeClr val="tx1"/>
                </a:solidFill>
                <a:latin typeface="Arial" pitchFamily="34" charset="0"/>
              </a:defRPr>
            </a:lvl5pPr>
            <a:lvl6pPr marL="2495550" defTabSz="1019175" fontAlgn="base">
              <a:spcBef>
                <a:spcPct val="0"/>
              </a:spcBef>
              <a:spcAft>
                <a:spcPct val="0"/>
              </a:spcAft>
              <a:defRPr>
                <a:solidFill>
                  <a:schemeClr val="tx1"/>
                </a:solidFill>
                <a:latin typeface="Arial" pitchFamily="34" charset="0"/>
              </a:defRPr>
            </a:lvl6pPr>
            <a:lvl7pPr marL="2952750" defTabSz="1019175" fontAlgn="base">
              <a:spcBef>
                <a:spcPct val="0"/>
              </a:spcBef>
              <a:spcAft>
                <a:spcPct val="0"/>
              </a:spcAft>
              <a:defRPr>
                <a:solidFill>
                  <a:schemeClr val="tx1"/>
                </a:solidFill>
                <a:latin typeface="Arial" pitchFamily="34" charset="0"/>
              </a:defRPr>
            </a:lvl7pPr>
            <a:lvl8pPr marL="3409950" defTabSz="1019175" fontAlgn="base">
              <a:spcBef>
                <a:spcPct val="0"/>
              </a:spcBef>
              <a:spcAft>
                <a:spcPct val="0"/>
              </a:spcAft>
              <a:defRPr>
                <a:solidFill>
                  <a:schemeClr val="tx1"/>
                </a:solidFill>
                <a:latin typeface="Arial" pitchFamily="34" charset="0"/>
              </a:defRPr>
            </a:lvl8pPr>
            <a:lvl9pPr marL="3867150" defTabSz="1019175" fontAlgn="base">
              <a:spcBef>
                <a:spcPct val="0"/>
              </a:spcBef>
              <a:spcAft>
                <a:spcPct val="0"/>
              </a:spcAft>
              <a:defRPr>
                <a:solidFill>
                  <a:schemeClr val="tx1"/>
                </a:solidFill>
                <a:latin typeface="Arial" pitchFamily="34" charset="0"/>
              </a:defRPr>
            </a:lvl9pPr>
          </a:lstStyle>
          <a:p>
            <a:pPr>
              <a:buClr>
                <a:srgbClr val="A6000D"/>
              </a:buClr>
              <a:buFont typeface="Wingdings" pitchFamily="2" charset="2"/>
              <a:buChar char="§"/>
            </a:pPr>
            <a:r>
              <a:rPr lang="en-US" sz="2400" dirty="0">
                <a:solidFill>
                  <a:srgbClr val="000000"/>
                </a:solidFill>
                <a:latin typeface="+mn-lt"/>
                <a:cs typeface="Times New Roman" pitchFamily="18" charset="0"/>
              </a:rPr>
              <a:t>Darwin hypothesized that new species could appear gradually through small changes in ancestral species.</a:t>
            </a:r>
            <a:endParaRPr lang="en-US" sz="2400" dirty="0">
              <a:solidFill>
                <a:srgbClr val="000000"/>
              </a:solidFill>
              <a:latin typeface="+mn-lt"/>
              <a:cs typeface="Arial" pitchFamily="34" charset="0"/>
            </a:endParaRPr>
          </a:p>
        </p:txBody>
      </p:sp>
      <p:sp>
        <p:nvSpPr>
          <p:cNvPr id="352264" name="Text Box 8"/>
          <p:cNvSpPr txBox="1">
            <a:spLocks noChangeArrowheads="1"/>
          </p:cNvSpPr>
          <p:nvPr/>
        </p:nvSpPr>
        <p:spPr bwMode="auto">
          <a:xfrm>
            <a:off x="683316" y="3476625"/>
            <a:ext cx="7798076" cy="83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97" tIns="45452" rIns="90897" bIns="45452">
            <a:spAutoFit/>
          </a:bodyPr>
          <a:lstStyle>
            <a:lvl1pPr marL="254000" indent="-254000" defTabSz="1019175">
              <a:defRPr>
                <a:solidFill>
                  <a:schemeClr val="tx1"/>
                </a:solidFill>
                <a:latin typeface="Arial" pitchFamily="34" charset="0"/>
              </a:defRPr>
            </a:lvl1pPr>
            <a:lvl2pPr marL="509588" defTabSz="1019175">
              <a:defRPr>
                <a:solidFill>
                  <a:schemeClr val="tx1"/>
                </a:solidFill>
                <a:latin typeface="Arial" pitchFamily="34" charset="0"/>
              </a:defRPr>
            </a:lvl2pPr>
            <a:lvl3pPr marL="1019175" defTabSz="1019175">
              <a:defRPr>
                <a:solidFill>
                  <a:schemeClr val="tx1"/>
                </a:solidFill>
                <a:latin typeface="Arial" pitchFamily="34" charset="0"/>
              </a:defRPr>
            </a:lvl3pPr>
            <a:lvl4pPr marL="1528763" defTabSz="1019175">
              <a:defRPr>
                <a:solidFill>
                  <a:schemeClr val="tx1"/>
                </a:solidFill>
                <a:latin typeface="Arial" pitchFamily="34" charset="0"/>
              </a:defRPr>
            </a:lvl4pPr>
            <a:lvl5pPr marL="2038350" defTabSz="1019175">
              <a:defRPr>
                <a:solidFill>
                  <a:schemeClr val="tx1"/>
                </a:solidFill>
                <a:latin typeface="Arial" pitchFamily="34" charset="0"/>
              </a:defRPr>
            </a:lvl5pPr>
            <a:lvl6pPr marL="2495550" defTabSz="1019175" fontAlgn="base">
              <a:spcBef>
                <a:spcPct val="0"/>
              </a:spcBef>
              <a:spcAft>
                <a:spcPct val="0"/>
              </a:spcAft>
              <a:defRPr>
                <a:solidFill>
                  <a:schemeClr val="tx1"/>
                </a:solidFill>
                <a:latin typeface="Arial" pitchFamily="34" charset="0"/>
              </a:defRPr>
            </a:lvl6pPr>
            <a:lvl7pPr marL="2952750" defTabSz="1019175" fontAlgn="base">
              <a:spcBef>
                <a:spcPct val="0"/>
              </a:spcBef>
              <a:spcAft>
                <a:spcPct val="0"/>
              </a:spcAft>
              <a:defRPr>
                <a:solidFill>
                  <a:schemeClr val="tx1"/>
                </a:solidFill>
                <a:latin typeface="Arial" pitchFamily="34" charset="0"/>
              </a:defRPr>
            </a:lvl7pPr>
            <a:lvl8pPr marL="3409950" defTabSz="1019175" fontAlgn="base">
              <a:spcBef>
                <a:spcPct val="0"/>
              </a:spcBef>
              <a:spcAft>
                <a:spcPct val="0"/>
              </a:spcAft>
              <a:defRPr>
                <a:solidFill>
                  <a:schemeClr val="tx1"/>
                </a:solidFill>
                <a:latin typeface="Arial" pitchFamily="34" charset="0"/>
              </a:defRPr>
            </a:lvl8pPr>
            <a:lvl9pPr marL="3867150" defTabSz="1019175" fontAlgn="base">
              <a:spcBef>
                <a:spcPct val="0"/>
              </a:spcBef>
              <a:spcAft>
                <a:spcPct val="0"/>
              </a:spcAft>
              <a:defRPr>
                <a:solidFill>
                  <a:schemeClr val="tx1"/>
                </a:solidFill>
                <a:latin typeface="Arial" pitchFamily="34" charset="0"/>
              </a:defRPr>
            </a:lvl9pPr>
          </a:lstStyle>
          <a:p>
            <a:pPr>
              <a:buClr>
                <a:srgbClr val="A6000D"/>
              </a:buClr>
              <a:buFont typeface="Wingdings" pitchFamily="2" charset="2"/>
              <a:buChar char="§"/>
            </a:pPr>
            <a:r>
              <a:rPr lang="en-US" sz="2400" dirty="0">
                <a:solidFill>
                  <a:srgbClr val="000000"/>
                </a:solidFill>
                <a:latin typeface="+mn-lt"/>
                <a:cs typeface="Times New Roman" pitchFamily="18" charset="0"/>
              </a:rPr>
              <a:t>Darwin inferred that if humans could change species by artificial selection, then perhaps the same process could work in nature.</a:t>
            </a:r>
            <a:endParaRPr lang="en-US" sz="2400" dirty="0">
              <a:solidFill>
                <a:srgbClr val="000000"/>
              </a:solidFill>
              <a:latin typeface="+mn-lt"/>
              <a:cs typeface="Arial" pitchFamily="34" charset="0"/>
            </a:endParaRPr>
          </a:p>
        </p:txBody>
      </p:sp>
    </p:spTree>
    <p:extLst>
      <p:ext uri="{BB962C8B-B14F-4D97-AF65-F5344CB8AC3E}">
        <p14:creationId xmlns:p14="http://schemas.microsoft.com/office/powerpoint/2010/main" val="2121932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Natural Selection</a:t>
            </a:r>
            <a:endParaRPr lang="en-US" sz="3600" dirty="0">
              <a:latin typeface="+mn-lt"/>
            </a:endParaRPr>
          </a:p>
        </p:txBody>
      </p:sp>
      <p:sp>
        <p:nvSpPr>
          <p:cNvPr id="3" name="Content Placeholder 2"/>
          <p:cNvSpPr>
            <a:spLocks noGrp="1"/>
          </p:cNvSpPr>
          <p:nvPr>
            <p:ph sz="quarter" idx="1"/>
          </p:nvPr>
        </p:nvSpPr>
        <p:spPr>
          <a:xfrm>
            <a:off x="683316" y="1447800"/>
            <a:ext cx="8003484" cy="4572000"/>
          </a:xfrm>
        </p:spPr>
        <p:txBody>
          <a:bodyPr/>
          <a:lstStyle/>
          <a:p>
            <a:pPr>
              <a:buFont typeface="Wingdings" pitchFamily="2" charset="2"/>
              <a:buChar char="§"/>
            </a:pPr>
            <a:r>
              <a:rPr lang="en-US" sz="2800" dirty="0" smtClean="0"/>
              <a:t>The mechanism for change in populations </a:t>
            </a:r>
          </a:p>
          <a:p>
            <a:pPr marL="0" indent="0">
              <a:buNone/>
            </a:pPr>
            <a:endParaRPr lang="en-US" sz="2800" dirty="0"/>
          </a:p>
          <a:p>
            <a:endParaRPr lang="en-US" sz="2800" dirty="0"/>
          </a:p>
        </p:txBody>
      </p:sp>
      <p:sp>
        <p:nvSpPr>
          <p:cNvPr id="4" name="Text Box 4"/>
          <p:cNvSpPr txBox="1">
            <a:spLocks noChangeArrowheads="1"/>
          </p:cNvSpPr>
          <p:nvPr/>
        </p:nvSpPr>
        <p:spPr bwMode="auto">
          <a:xfrm>
            <a:off x="1358348" y="-13395"/>
            <a:ext cx="1662372" cy="52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97" tIns="45452" rIns="90897" bIns="45452">
            <a:spAutoFit/>
          </a:bodyPr>
          <a:lstStyle>
            <a:lvl1pPr defTabSz="1019175">
              <a:defRPr>
                <a:solidFill>
                  <a:schemeClr val="tx1"/>
                </a:solidFill>
                <a:latin typeface="Arial" pitchFamily="34" charset="0"/>
              </a:defRPr>
            </a:lvl1pPr>
            <a:lvl2pPr marL="509588" defTabSz="1019175">
              <a:defRPr>
                <a:solidFill>
                  <a:schemeClr val="tx1"/>
                </a:solidFill>
                <a:latin typeface="Arial" pitchFamily="34" charset="0"/>
              </a:defRPr>
            </a:lvl2pPr>
            <a:lvl3pPr marL="1019175" defTabSz="1019175">
              <a:defRPr>
                <a:solidFill>
                  <a:schemeClr val="tx1"/>
                </a:solidFill>
                <a:latin typeface="Arial" pitchFamily="34" charset="0"/>
              </a:defRPr>
            </a:lvl3pPr>
            <a:lvl4pPr marL="1528763" defTabSz="1019175">
              <a:defRPr>
                <a:solidFill>
                  <a:schemeClr val="tx1"/>
                </a:solidFill>
                <a:latin typeface="Arial" pitchFamily="34" charset="0"/>
              </a:defRPr>
            </a:lvl4pPr>
            <a:lvl5pPr marL="2038350" defTabSz="1019175">
              <a:defRPr>
                <a:solidFill>
                  <a:schemeClr val="tx1"/>
                </a:solidFill>
                <a:latin typeface="Arial" pitchFamily="34" charset="0"/>
              </a:defRPr>
            </a:lvl5pPr>
            <a:lvl6pPr marL="2495550" defTabSz="1019175" fontAlgn="base">
              <a:spcBef>
                <a:spcPct val="0"/>
              </a:spcBef>
              <a:spcAft>
                <a:spcPct val="0"/>
              </a:spcAft>
              <a:defRPr>
                <a:solidFill>
                  <a:schemeClr val="tx1"/>
                </a:solidFill>
                <a:latin typeface="Arial" pitchFamily="34" charset="0"/>
              </a:defRPr>
            </a:lvl6pPr>
            <a:lvl7pPr marL="2952750" defTabSz="1019175" fontAlgn="base">
              <a:spcBef>
                <a:spcPct val="0"/>
              </a:spcBef>
              <a:spcAft>
                <a:spcPct val="0"/>
              </a:spcAft>
              <a:defRPr>
                <a:solidFill>
                  <a:schemeClr val="tx1"/>
                </a:solidFill>
                <a:latin typeface="Arial" pitchFamily="34" charset="0"/>
              </a:defRPr>
            </a:lvl7pPr>
            <a:lvl8pPr marL="3409950" defTabSz="1019175" fontAlgn="base">
              <a:spcBef>
                <a:spcPct val="0"/>
              </a:spcBef>
              <a:spcAft>
                <a:spcPct val="0"/>
              </a:spcAft>
              <a:defRPr>
                <a:solidFill>
                  <a:schemeClr val="tx1"/>
                </a:solidFill>
                <a:latin typeface="Arial" pitchFamily="34" charset="0"/>
              </a:defRPr>
            </a:lvl8pPr>
            <a:lvl9pPr marL="3867150" defTabSz="1019175" fontAlgn="base">
              <a:spcBef>
                <a:spcPct val="0"/>
              </a:spcBef>
              <a:spcAft>
                <a:spcPct val="0"/>
              </a:spcAft>
              <a:defRPr>
                <a:solidFill>
                  <a:schemeClr val="tx1"/>
                </a:solidFill>
                <a:latin typeface="Arial" pitchFamily="34" charset="0"/>
              </a:defRPr>
            </a:lvl9pPr>
          </a:lstStyle>
          <a:p>
            <a:r>
              <a:rPr lang="en-US" sz="2800" b="1">
                <a:solidFill>
                  <a:schemeClr val="bg1"/>
                </a:solidFill>
                <a:latin typeface="+mn-lt"/>
              </a:rPr>
              <a:t>Evolution</a:t>
            </a:r>
          </a:p>
        </p:txBody>
      </p:sp>
      <p:sp>
        <p:nvSpPr>
          <p:cNvPr id="5" name="Text Box 6"/>
          <p:cNvSpPr txBox="1">
            <a:spLocks noChangeArrowheads="1"/>
          </p:cNvSpPr>
          <p:nvPr/>
        </p:nvSpPr>
        <p:spPr bwMode="auto">
          <a:xfrm>
            <a:off x="656020" y="2117443"/>
            <a:ext cx="7798076"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97" tIns="45452" rIns="90897" bIns="45452">
            <a:spAutoFit/>
          </a:bodyPr>
          <a:lstStyle>
            <a:lvl1pPr marL="254000" indent="-254000" defTabSz="1019175">
              <a:defRPr>
                <a:solidFill>
                  <a:schemeClr val="tx1"/>
                </a:solidFill>
                <a:latin typeface="Arial" pitchFamily="34" charset="0"/>
              </a:defRPr>
            </a:lvl1pPr>
            <a:lvl2pPr marL="509588" defTabSz="1019175">
              <a:defRPr>
                <a:solidFill>
                  <a:schemeClr val="tx1"/>
                </a:solidFill>
                <a:latin typeface="Arial" pitchFamily="34" charset="0"/>
              </a:defRPr>
            </a:lvl2pPr>
            <a:lvl3pPr marL="1019175" defTabSz="1019175">
              <a:defRPr>
                <a:solidFill>
                  <a:schemeClr val="tx1"/>
                </a:solidFill>
                <a:latin typeface="Arial" pitchFamily="34" charset="0"/>
              </a:defRPr>
            </a:lvl3pPr>
            <a:lvl4pPr marL="1528763" defTabSz="1019175">
              <a:defRPr>
                <a:solidFill>
                  <a:schemeClr val="tx1"/>
                </a:solidFill>
                <a:latin typeface="Arial" pitchFamily="34" charset="0"/>
              </a:defRPr>
            </a:lvl4pPr>
            <a:lvl5pPr marL="2038350" defTabSz="1019175">
              <a:defRPr>
                <a:solidFill>
                  <a:schemeClr val="tx1"/>
                </a:solidFill>
                <a:latin typeface="Arial" pitchFamily="34" charset="0"/>
              </a:defRPr>
            </a:lvl5pPr>
            <a:lvl6pPr marL="2495550" defTabSz="1019175" fontAlgn="base">
              <a:spcBef>
                <a:spcPct val="0"/>
              </a:spcBef>
              <a:spcAft>
                <a:spcPct val="0"/>
              </a:spcAft>
              <a:defRPr>
                <a:solidFill>
                  <a:schemeClr val="tx1"/>
                </a:solidFill>
                <a:latin typeface="Arial" pitchFamily="34" charset="0"/>
              </a:defRPr>
            </a:lvl6pPr>
            <a:lvl7pPr marL="2952750" defTabSz="1019175" fontAlgn="base">
              <a:spcBef>
                <a:spcPct val="0"/>
              </a:spcBef>
              <a:spcAft>
                <a:spcPct val="0"/>
              </a:spcAft>
              <a:defRPr>
                <a:solidFill>
                  <a:schemeClr val="tx1"/>
                </a:solidFill>
                <a:latin typeface="Arial" pitchFamily="34" charset="0"/>
              </a:defRPr>
            </a:lvl7pPr>
            <a:lvl8pPr marL="3409950" defTabSz="1019175" fontAlgn="base">
              <a:spcBef>
                <a:spcPct val="0"/>
              </a:spcBef>
              <a:spcAft>
                <a:spcPct val="0"/>
              </a:spcAft>
              <a:defRPr>
                <a:solidFill>
                  <a:schemeClr val="tx1"/>
                </a:solidFill>
                <a:latin typeface="Arial" pitchFamily="34" charset="0"/>
              </a:defRPr>
            </a:lvl8pPr>
            <a:lvl9pPr marL="3867150" defTabSz="1019175" fontAlgn="base">
              <a:spcBef>
                <a:spcPct val="0"/>
              </a:spcBef>
              <a:spcAft>
                <a:spcPct val="0"/>
              </a:spcAft>
              <a:defRPr>
                <a:solidFill>
                  <a:schemeClr val="tx1"/>
                </a:solidFill>
                <a:latin typeface="Arial" pitchFamily="34" charset="0"/>
              </a:defRPr>
            </a:lvl9pPr>
          </a:lstStyle>
          <a:p>
            <a:pPr>
              <a:buClr>
                <a:srgbClr val="A6000D"/>
              </a:buClr>
              <a:buFont typeface="Wingdings" pitchFamily="2" charset="2"/>
              <a:buChar char="§"/>
            </a:pPr>
            <a:r>
              <a:rPr lang="en-US" sz="2800" dirty="0">
                <a:solidFill>
                  <a:srgbClr val="000000"/>
                </a:solidFill>
                <a:latin typeface="+mn-lt"/>
                <a:cs typeface="Times New Roman" pitchFamily="18" charset="0"/>
              </a:rPr>
              <a:t>Individuals in a population show variations.</a:t>
            </a:r>
            <a:endParaRPr lang="en-US" sz="2800" dirty="0">
              <a:solidFill>
                <a:srgbClr val="000000"/>
              </a:solidFill>
              <a:latin typeface="+mn-lt"/>
              <a:cs typeface="Arial" pitchFamily="34" charset="0"/>
            </a:endParaRPr>
          </a:p>
        </p:txBody>
      </p:sp>
      <p:sp>
        <p:nvSpPr>
          <p:cNvPr id="6" name="Text Box 7"/>
          <p:cNvSpPr txBox="1">
            <a:spLocks noChangeArrowheads="1"/>
          </p:cNvSpPr>
          <p:nvPr/>
        </p:nvSpPr>
        <p:spPr bwMode="auto">
          <a:xfrm>
            <a:off x="683316" y="2678009"/>
            <a:ext cx="7798076"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97" tIns="45452" rIns="90897" bIns="45452">
            <a:spAutoFit/>
          </a:bodyPr>
          <a:lstStyle>
            <a:lvl1pPr marL="254000" indent="-254000" defTabSz="1019175">
              <a:defRPr>
                <a:solidFill>
                  <a:schemeClr val="tx1"/>
                </a:solidFill>
                <a:latin typeface="Arial" pitchFamily="34" charset="0"/>
              </a:defRPr>
            </a:lvl1pPr>
            <a:lvl2pPr marL="509588" defTabSz="1019175">
              <a:defRPr>
                <a:solidFill>
                  <a:schemeClr val="tx1"/>
                </a:solidFill>
                <a:latin typeface="Arial" pitchFamily="34" charset="0"/>
              </a:defRPr>
            </a:lvl2pPr>
            <a:lvl3pPr marL="1019175" defTabSz="1019175">
              <a:defRPr>
                <a:solidFill>
                  <a:schemeClr val="tx1"/>
                </a:solidFill>
                <a:latin typeface="Arial" pitchFamily="34" charset="0"/>
              </a:defRPr>
            </a:lvl3pPr>
            <a:lvl4pPr marL="1528763" defTabSz="1019175">
              <a:defRPr>
                <a:solidFill>
                  <a:schemeClr val="tx1"/>
                </a:solidFill>
                <a:latin typeface="Arial" pitchFamily="34" charset="0"/>
              </a:defRPr>
            </a:lvl4pPr>
            <a:lvl5pPr marL="2038350" defTabSz="1019175">
              <a:defRPr>
                <a:solidFill>
                  <a:schemeClr val="tx1"/>
                </a:solidFill>
                <a:latin typeface="Arial" pitchFamily="34" charset="0"/>
              </a:defRPr>
            </a:lvl5pPr>
            <a:lvl6pPr marL="2495550" defTabSz="1019175" fontAlgn="base">
              <a:spcBef>
                <a:spcPct val="0"/>
              </a:spcBef>
              <a:spcAft>
                <a:spcPct val="0"/>
              </a:spcAft>
              <a:defRPr>
                <a:solidFill>
                  <a:schemeClr val="tx1"/>
                </a:solidFill>
                <a:latin typeface="Arial" pitchFamily="34" charset="0"/>
              </a:defRPr>
            </a:lvl6pPr>
            <a:lvl7pPr marL="2952750" defTabSz="1019175" fontAlgn="base">
              <a:spcBef>
                <a:spcPct val="0"/>
              </a:spcBef>
              <a:spcAft>
                <a:spcPct val="0"/>
              </a:spcAft>
              <a:defRPr>
                <a:solidFill>
                  <a:schemeClr val="tx1"/>
                </a:solidFill>
                <a:latin typeface="Arial" pitchFamily="34" charset="0"/>
              </a:defRPr>
            </a:lvl7pPr>
            <a:lvl8pPr marL="3409950" defTabSz="1019175" fontAlgn="base">
              <a:spcBef>
                <a:spcPct val="0"/>
              </a:spcBef>
              <a:spcAft>
                <a:spcPct val="0"/>
              </a:spcAft>
              <a:defRPr>
                <a:solidFill>
                  <a:schemeClr val="tx1"/>
                </a:solidFill>
                <a:latin typeface="Arial" pitchFamily="34" charset="0"/>
              </a:defRPr>
            </a:lvl8pPr>
            <a:lvl9pPr marL="3867150" defTabSz="1019175" fontAlgn="base">
              <a:spcBef>
                <a:spcPct val="0"/>
              </a:spcBef>
              <a:spcAft>
                <a:spcPct val="0"/>
              </a:spcAft>
              <a:defRPr>
                <a:solidFill>
                  <a:schemeClr val="tx1"/>
                </a:solidFill>
                <a:latin typeface="Arial" pitchFamily="34" charset="0"/>
              </a:defRPr>
            </a:lvl9pPr>
          </a:lstStyle>
          <a:p>
            <a:pPr>
              <a:buClr>
                <a:srgbClr val="A6000D"/>
              </a:buClr>
              <a:buFont typeface="Wingdings" pitchFamily="2" charset="2"/>
              <a:buChar char="§"/>
            </a:pPr>
            <a:r>
              <a:rPr lang="en-US" sz="2800" dirty="0">
                <a:solidFill>
                  <a:srgbClr val="000000"/>
                </a:solidFill>
                <a:latin typeface="+mn-lt"/>
                <a:cs typeface="Times New Roman" pitchFamily="18" charset="0"/>
              </a:rPr>
              <a:t>Variations can be inherited.</a:t>
            </a:r>
            <a:endParaRPr lang="en-US" sz="2800" dirty="0">
              <a:solidFill>
                <a:srgbClr val="000000"/>
              </a:solidFill>
              <a:latin typeface="+mn-lt"/>
              <a:cs typeface="Arial" pitchFamily="34" charset="0"/>
            </a:endParaRPr>
          </a:p>
        </p:txBody>
      </p:sp>
      <p:sp>
        <p:nvSpPr>
          <p:cNvPr id="7" name="Text Box 8"/>
          <p:cNvSpPr txBox="1">
            <a:spLocks noChangeArrowheads="1"/>
          </p:cNvSpPr>
          <p:nvPr/>
        </p:nvSpPr>
        <p:spPr bwMode="auto">
          <a:xfrm>
            <a:off x="689003" y="3201884"/>
            <a:ext cx="7798076"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97" tIns="45452" rIns="90897" bIns="45452">
            <a:spAutoFit/>
          </a:bodyPr>
          <a:lstStyle>
            <a:lvl1pPr marL="254000" indent="-254000" defTabSz="1019175">
              <a:defRPr>
                <a:solidFill>
                  <a:schemeClr val="tx1"/>
                </a:solidFill>
                <a:latin typeface="Arial" pitchFamily="34" charset="0"/>
              </a:defRPr>
            </a:lvl1pPr>
            <a:lvl2pPr marL="509588" defTabSz="1019175">
              <a:defRPr>
                <a:solidFill>
                  <a:schemeClr val="tx1"/>
                </a:solidFill>
                <a:latin typeface="Arial" pitchFamily="34" charset="0"/>
              </a:defRPr>
            </a:lvl2pPr>
            <a:lvl3pPr marL="1019175" defTabSz="1019175">
              <a:defRPr>
                <a:solidFill>
                  <a:schemeClr val="tx1"/>
                </a:solidFill>
                <a:latin typeface="Arial" pitchFamily="34" charset="0"/>
              </a:defRPr>
            </a:lvl3pPr>
            <a:lvl4pPr marL="1528763" defTabSz="1019175">
              <a:defRPr>
                <a:solidFill>
                  <a:schemeClr val="tx1"/>
                </a:solidFill>
                <a:latin typeface="Arial" pitchFamily="34" charset="0"/>
              </a:defRPr>
            </a:lvl4pPr>
            <a:lvl5pPr marL="2038350" defTabSz="1019175">
              <a:defRPr>
                <a:solidFill>
                  <a:schemeClr val="tx1"/>
                </a:solidFill>
                <a:latin typeface="Arial" pitchFamily="34" charset="0"/>
              </a:defRPr>
            </a:lvl5pPr>
            <a:lvl6pPr marL="2495550" defTabSz="1019175" fontAlgn="base">
              <a:spcBef>
                <a:spcPct val="0"/>
              </a:spcBef>
              <a:spcAft>
                <a:spcPct val="0"/>
              </a:spcAft>
              <a:defRPr>
                <a:solidFill>
                  <a:schemeClr val="tx1"/>
                </a:solidFill>
                <a:latin typeface="Arial" pitchFamily="34" charset="0"/>
              </a:defRPr>
            </a:lvl6pPr>
            <a:lvl7pPr marL="2952750" defTabSz="1019175" fontAlgn="base">
              <a:spcBef>
                <a:spcPct val="0"/>
              </a:spcBef>
              <a:spcAft>
                <a:spcPct val="0"/>
              </a:spcAft>
              <a:defRPr>
                <a:solidFill>
                  <a:schemeClr val="tx1"/>
                </a:solidFill>
                <a:latin typeface="Arial" pitchFamily="34" charset="0"/>
              </a:defRPr>
            </a:lvl7pPr>
            <a:lvl8pPr marL="3409950" defTabSz="1019175" fontAlgn="base">
              <a:spcBef>
                <a:spcPct val="0"/>
              </a:spcBef>
              <a:spcAft>
                <a:spcPct val="0"/>
              </a:spcAft>
              <a:defRPr>
                <a:solidFill>
                  <a:schemeClr val="tx1"/>
                </a:solidFill>
                <a:latin typeface="Arial" pitchFamily="34" charset="0"/>
              </a:defRPr>
            </a:lvl8pPr>
            <a:lvl9pPr marL="3867150" defTabSz="1019175" fontAlgn="base">
              <a:spcBef>
                <a:spcPct val="0"/>
              </a:spcBef>
              <a:spcAft>
                <a:spcPct val="0"/>
              </a:spcAft>
              <a:defRPr>
                <a:solidFill>
                  <a:schemeClr val="tx1"/>
                </a:solidFill>
                <a:latin typeface="Arial" pitchFamily="34" charset="0"/>
              </a:defRPr>
            </a:lvl9pPr>
          </a:lstStyle>
          <a:p>
            <a:pPr>
              <a:buClr>
                <a:srgbClr val="A6000D"/>
              </a:buClr>
              <a:buFont typeface="Wingdings" pitchFamily="2" charset="2"/>
              <a:buChar char="§"/>
            </a:pPr>
            <a:r>
              <a:rPr lang="en-US" sz="2800" dirty="0">
                <a:solidFill>
                  <a:srgbClr val="000000"/>
                </a:solidFill>
                <a:latin typeface="+mn-lt"/>
                <a:cs typeface="Times New Roman" pitchFamily="18" charset="0"/>
              </a:rPr>
              <a:t>Organisms have more offspring than can survive on available resources.</a:t>
            </a:r>
            <a:endParaRPr lang="en-US" sz="2800" dirty="0">
              <a:solidFill>
                <a:srgbClr val="000000"/>
              </a:solidFill>
              <a:latin typeface="+mn-lt"/>
              <a:cs typeface="Arial" pitchFamily="34" charset="0"/>
            </a:endParaRPr>
          </a:p>
        </p:txBody>
      </p:sp>
      <p:sp>
        <p:nvSpPr>
          <p:cNvPr id="8" name="Text Box 9"/>
          <p:cNvSpPr txBox="1">
            <a:spLocks noChangeArrowheads="1"/>
          </p:cNvSpPr>
          <p:nvPr/>
        </p:nvSpPr>
        <p:spPr bwMode="auto">
          <a:xfrm>
            <a:off x="683316" y="4191000"/>
            <a:ext cx="7798076"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97" tIns="45452" rIns="90897" bIns="45452">
            <a:spAutoFit/>
          </a:bodyPr>
          <a:lstStyle>
            <a:lvl1pPr marL="254000" indent="-254000" defTabSz="1019175">
              <a:defRPr>
                <a:solidFill>
                  <a:schemeClr val="tx1"/>
                </a:solidFill>
                <a:latin typeface="Arial" pitchFamily="34" charset="0"/>
              </a:defRPr>
            </a:lvl1pPr>
            <a:lvl2pPr marL="509588" defTabSz="1019175">
              <a:defRPr>
                <a:solidFill>
                  <a:schemeClr val="tx1"/>
                </a:solidFill>
                <a:latin typeface="Arial" pitchFamily="34" charset="0"/>
              </a:defRPr>
            </a:lvl2pPr>
            <a:lvl3pPr marL="1019175" defTabSz="1019175">
              <a:defRPr>
                <a:solidFill>
                  <a:schemeClr val="tx1"/>
                </a:solidFill>
                <a:latin typeface="Arial" pitchFamily="34" charset="0"/>
              </a:defRPr>
            </a:lvl3pPr>
            <a:lvl4pPr marL="1528763" defTabSz="1019175">
              <a:defRPr>
                <a:solidFill>
                  <a:schemeClr val="tx1"/>
                </a:solidFill>
                <a:latin typeface="Arial" pitchFamily="34" charset="0"/>
              </a:defRPr>
            </a:lvl4pPr>
            <a:lvl5pPr marL="2038350" defTabSz="1019175">
              <a:defRPr>
                <a:solidFill>
                  <a:schemeClr val="tx1"/>
                </a:solidFill>
                <a:latin typeface="Arial" pitchFamily="34" charset="0"/>
              </a:defRPr>
            </a:lvl5pPr>
            <a:lvl6pPr marL="2495550" defTabSz="1019175" fontAlgn="base">
              <a:spcBef>
                <a:spcPct val="0"/>
              </a:spcBef>
              <a:spcAft>
                <a:spcPct val="0"/>
              </a:spcAft>
              <a:defRPr>
                <a:solidFill>
                  <a:schemeClr val="tx1"/>
                </a:solidFill>
                <a:latin typeface="Arial" pitchFamily="34" charset="0"/>
              </a:defRPr>
            </a:lvl6pPr>
            <a:lvl7pPr marL="2952750" defTabSz="1019175" fontAlgn="base">
              <a:spcBef>
                <a:spcPct val="0"/>
              </a:spcBef>
              <a:spcAft>
                <a:spcPct val="0"/>
              </a:spcAft>
              <a:defRPr>
                <a:solidFill>
                  <a:schemeClr val="tx1"/>
                </a:solidFill>
                <a:latin typeface="Arial" pitchFamily="34" charset="0"/>
              </a:defRPr>
            </a:lvl7pPr>
            <a:lvl8pPr marL="3409950" defTabSz="1019175" fontAlgn="base">
              <a:spcBef>
                <a:spcPct val="0"/>
              </a:spcBef>
              <a:spcAft>
                <a:spcPct val="0"/>
              </a:spcAft>
              <a:defRPr>
                <a:solidFill>
                  <a:schemeClr val="tx1"/>
                </a:solidFill>
                <a:latin typeface="Arial" pitchFamily="34" charset="0"/>
              </a:defRPr>
            </a:lvl8pPr>
            <a:lvl9pPr marL="3867150" defTabSz="1019175" fontAlgn="base">
              <a:spcBef>
                <a:spcPct val="0"/>
              </a:spcBef>
              <a:spcAft>
                <a:spcPct val="0"/>
              </a:spcAft>
              <a:defRPr>
                <a:solidFill>
                  <a:schemeClr val="tx1"/>
                </a:solidFill>
                <a:latin typeface="Arial" pitchFamily="34" charset="0"/>
              </a:defRPr>
            </a:lvl9pPr>
          </a:lstStyle>
          <a:p>
            <a:pPr>
              <a:buClr>
                <a:srgbClr val="A6000D"/>
              </a:buClr>
              <a:buFont typeface="Wingdings" pitchFamily="2" charset="2"/>
              <a:buChar char="§"/>
            </a:pPr>
            <a:r>
              <a:rPr lang="en-US" sz="2800" dirty="0">
                <a:solidFill>
                  <a:srgbClr val="000000"/>
                </a:solidFill>
                <a:latin typeface="+mn-lt"/>
                <a:cs typeface="Times New Roman" pitchFamily="18" charset="0"/>
              </a:rPr>
              <a:t>Variations that increase reproductive success will have a greater chance of being passed on.</a:t>
            </a:r>
            <a:endParaRPr lang="en-US" sz="2800" dirty="0">
              <a:solidFill>
                <a:srgbClr val="000000"/>
              </a:solidFill>
              <a:latin typeface="+mn-lt"/>
              <a:cs typeface="Arial" pitchFamily="34" charset="0"/>
            </a:endParaRPr>
          </a:p>
        </p:txBody>
      </p:sp>
    </p:spTree>
    <p:extLst>
      <p:ext uri="{BB962C8B-B14F-4D97-AF65-F5344CB8AC3E}">
        <p14:creationId xmlns:p14="http://schemas.microsoft.com/office/powerpoint/2010/main" val="2011371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4102" name="cmFlash289" r:id="rId2" imgW="8888066" imgH="5587520"/>
        </mc:Choice>
        <mc:Fallback>
          <p:control name="cmFlash289" r:id="rId2" imgW="8888066" imgH="5587520">
            <p:pic>
              <p:nvPicPr>
                <p:cNvPr id="0" name="cmFlash289"/>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1270000"/>
                  <a:ext cx="8888413" cy="5588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47600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457200" y="1752600"/>
            <a:ext cx="7798076" cy="100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97" tIns="45452" rIns="90897" bIns="45452">
            <a:spAutoFit/>
          </a:bodyPr>
          <a:lstStyle>
            <a:lvl1pPr marL="254000" indent="-254000" defTabSz="1019175">
              <a:defRPr>
                <a:solidFill>
                  <a:schemeClr val="tx1"/>
                </a:solidFill>
                <a:latin typeface="Arial" pitchFamily="34" charset="0"/>
              </a:defRPr>
            </a:lvl1pPr>
            <a:lvl2pPr marL="509588" defTabSz="1019175">
              <a:defRPr>
                <a:solidFill>
                  <a:schemeClr val="tx1"/>
                </a:solidFill>
                <a:latin typeface="Arial" pitchFamily="34" charset="0"/>
              </a:defRPr>
            </a:lvl2pPr>
            <a:lvl3pPr marL="1019175" defTabSz="1019175">
              <a:defRPr>
                <a:solidFill>
                  <a:schemeClr val="tx1"/>
                </a:solidFill>
                <a:latin typeface="Arial" pitchFamily="34" charset="0"/>
              </a:defRPr>
            </a:lvl3pPr>
            <a:lvl4pPr marL="1528763" defTabSz="1019175">
              <a:defRPr>
                <a:solidFill>
                  <a:schemeClr val="tx1"/>
                </a:solidFill>
                <a:latin typeface="Arial" pitchFamily="34" charset="0"/>
              </a:defRPr>
            </a:lvl4pPr>
            <a:lvl5pPr marL="2038350" defTabSz="1019175">
              <a:defRPr>
                <a:solidFill>
                  <a:schemeClr val="tx1"/>
                </a:solidFill>
                <a:latin typeface="Arial" pitchFamily="34" charset="0"/>
              </a:defRPr>
            </a:lvl5pPr>
            <a:lvl6pPr marL="2495550" defTabSz="1019175" fontAlgn="base">
              <a:spcBef>
                <a:spcPct val="0"/>
              </a:spcBef>
              <a:spcAft>
                <a:spcPct val="0"/>
              </a:spcAft>
              <a:defRPr>
                <a:solidFill>
                  <a:schemeClr val="tx1"/>
                </a:solidFill>
                <a:latin typeface="Arial" pitchFamily="34" charset="0"/>
              </a:defRPr>
            </a:lvl6pPr>
            <a:lvl7pPr marL="2952750" defTabSz="1019175" fontAlgn="base">
              <a:spcBef>
                <a:spcPct val="0"/>
              </a:spcBef>
              <a:spcAft>
                <a:spcPct val="0"/>
              </a:spcAft>
              <a:defRPr>
                <a:solidFill>
                  <a:schemeClr val="tx1"/>
                </a:solidFill>
                <a:latin typeface="Arial" pitchFamily="34" charset="0"/>
              </a:defRPr>
            </a:lvl7pPr>
            <a:lvl8pPr marL="3409950" defTabSz="1019175" fontAlgn="base">
              <a:spcBef>
                <a:spcPct val="0"/>
              </a:spcBef>
              <a:spcAft>
                <a:spcPct val="0"/>
              </a:spcAft>
              <a:defRPr>
                <a:solidFill>
                  <a:schemeClr val="tx1"/>
                </a:solidFill>
                <a:latin typeface="Arial" pitchFamily="34" charset="0"/>
              </a:defRPr>
            </a:lvl8pPr>
            <a:lvl9pPr marL="3867150" defTabSz="1019175" fontAlgn="base">
              <a:spcBef>
                <a:spcPct val="0"/>
              </a:spcBef>
              <a:spcAft>
                <a:spcPct val="0"/>
              </a:spcAft>
              <a:defRPr>
                <a:solidFill>
                  <a:schemeClr val="tx1"/>
                </a:solidFill>
                <a:latin typeface="Arial" pitchFamily="34" charset="0"/>
              </a:defRPr>
            </a:lvl9pPr>
          </a:lstStyle>
          <a:p>
            <a:pPr>
              <a:buClr>
                <a:srgbClr val="A6000D"/>
              </a:buClr>
              <a:buFont typeface="Wingdings" pitchFamily="2" charset="2"/>
              <a:buChar char="§"/>
            </a:pPr>
            <a:r>
              <a:rPr lang="en-US" sz="2900" dirty="0">
                <a:solidFill>
                  <a:srgbClr val="000000"/>
                </a:solidFill>
                <a:latin typeface="+mn-lt"/>
                <a:cs typeface="Times New Roman" pitchFamily="18" charset="0"/>
              </a:rPr>
              <a:t>Darwin’s theory of natural selection is not synonymous with </a:t>
            </a:r>
            <a:r>
              <a:rPr lang="en-US" sz="2900" dirty="0">
                <a:latin typeface="+mn-lt"/>
                <a:cs typeface="Times New Roman" pitchFamily="18" charset="0"/>
              </a:rPr>
              <a:t>evolution</a:t>
            </a:r>
            <a:r>
              <a:rPr lang="en-US" sz="2900" dirty="0">
                <a:solidFill>
                  <a:srgbClr val="000000"/>
                </a:solidFill>
                <a:latin typeface="+mn-lt"/>
                <a:cs typeface="Times New Roman" pitchFamily="18" charset="0"/>
              </a:rPr>
              <a:t>.</a:t>
            </a:r>
            <a:endParaRPr lang="en-US" sz="2900" i="1" dirty="0">
              <a:solidFill>
                <a:srgbClr val="000000"/>
              </a:solidFill>
              <a:latin typeface="+mn-lt"/>
              <a:cs typeface="Times New Roman" pitchFamily="18" charset="0"/>
            </a:endParaRPr>
          </a:p>
        </p:txBody>
      </p:sp>
      <p:sp>
        <p:nvSpPr>
          <p:cNvPr id="5" name="Text Box 4"/>
          <p:cNvSpPr txBox="1">
            <a:spLocks noChangeArrowheads="1"/>
          </p:cNvSpPr>
          <p:nvPr/>
        </p:nvSpPr>
        <p:spPr bwMode="auto">
          <a:xfrm>
            <a:off x="1358348" y="-13395"/>
            <a:ext cx="1135946" cy="36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97" tIns="45452" rIns="90897" bIns="45452">
            <a:spAutoFit/>
          </a:bodyPr>
          <a:lstStyle>
            <a:lvl1pPr defTabSz="1019175">
              <a:defRPr>
                <a:solidFill>
                  <a:schemeClr val="tx1"/>
                </a:solidFill>
                <a:latin typeface="Arial" pitchFamily="34" charset="0"/>
              </a:defRPr>
            </a:lvl1pPr>
            <a:lvl2pPr marL="509588" defTabSz="1019175">
              <a:defRPr>
                <a:solidFill>
                  <a:schemeClr val="tx1"/>
                </a:solidFill>
                <a:latin typeface="Arial" pitchFamily="34" charset="0"/>
              </a:defRPr>
            </a:lvl2pPr>
            <a:lvl3pPr marL="1019175" defTabSz="1019175">
              <a:defRPr>
                <a:solidFill>
                  <a:schemeClr val="tx1"/>
                </a:solidFill>
                <a:latin typeface="Arial" pitchFamily="34" charset="0"/>
              </a:defRPr>
            </a:lvl3pPr>
            <a:lvl4pPr marL="1528763" defTabSz="1019175">
              <a:defRPr>
                <a:solidFill>
                  <a:schemeClr val="tx1"/>
                </a:solidFill>
                <a:latin typeface="Arial" pitchFamily="34" charset="0"/>
              </a:defRPr>
            </a:lvl4pPr>
            <a:lvl5pPr marL="2038350" defTabSz="1019175">
              <a:defRPr>
                <a:solidFill>
                  <a:schemeClr val="tx1"/>
                </a:solidFill>
                <a:latin typeface="Arial" pitchFamily="34" charset="0"/>
              </a:defRPr>
            </a:lvl5pPr>
            <a:lvl6pPr marL="2495550" defTabSz="1019175" fontAlgn="base">
              <a:spcBef>
                <a:spcPct val="0"/>
              </a:spcBef>
              <a:spcAft>
                <a:spcPct val="0"/>
              </a:spcAft>
              <a:defRPr>
                <a:solidFill>
                  <a:schemeClr val="tx1"/>
                </a:solidFill>
                <a:latin typeface="Arial" pitchFamily="34" charset="0"/>
              </a:defRPr>
            </a:lvl6pPr>
            <a:lvl7pPr marL="2952750" defTabSz="1019175" fontAlgn="base">
              <a:spcBef>
                <a:spcPct val="0"/>
              </a:spcBef>
              <a:spcAft>
                <a:spcPct val="0"/>
              </a:spcAft>
              <a:defRPr>
                <a:solidFill>
                  <a:schemeClr val="tx1"/>
                </a:solidFill>
                <a:latin typeface="Arial" pitchFamily="34" charset="0"/>
              </a:defRPr>
            </a:lvl7pPr>
            <a:lvl8pPr marL="3409950" defTabSz="1019175" fontAlgn="base">
              <a:spcBef>
                <a:spcPct val="0"/>
              </a:spcBef>
              <a:spcAft>
                <a:spcPct val="0"/>
              </a:spcAft>
              <a:defRPr>
                <a:solidFill>
                  <a:schemeClr val="tx1"/>
                </a:solidFill>
                <a:latin typeface="Arial" pitchFamily="34" charset="0"/>
              </a:defRPr>
            </a:lvl8pPr>
            <a:lvl9pPr marL="3867150" defTabSz="1019175" fontAlgn="base">
              <a:spcBef>
                <a:spcPct val="0"/>
              </a:spcBef>
              <a:spcAft>
                <a:spcPct val="0"/>
              </a:spcAft>
              <a:defRPr>
                <a:solidFill>
                  <a:schemeClr val="tx1"/>
                </a:solidFill>
                <a:latin typeface="Arial" pitchFamily="34" charset="0"/>
              </a:defRPr>
            </a:lvl9pPr>
          </a:lstStyle>
          <a:p>
            <a:r>
              <a:rPr lang="en-US" b="1">
                <a:solidFill>
                  <a:schemeClr val="bg1"/>
                </a:solidFill>
                <a:latin typeface="+mn-lt"/>
              </a:rPr>
              <a:t>Evolution</a:t>
            </a:r>
          </a:p>
        </p:txBody>
      </p:sp>
      <p:sp>
        <p:nvSpPr>
          <p:cNvPr id="6" name="Text Box 15"/>
          <p:cNvSpPr txBox="1">
            <a:spLocks noChangeArrowheads="1"/>
          </p:cNvSpPr>
          <p:nvPr/>
        </p:nvSpPr>
        <p:spPr bwMode="auto">
          <a:xfrm>
            <a:off x="683316" y="4125516"/>
            <a:ext cx="7930597" cy="53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97" tIns="45452" rIns="90897" bIns="45452">
            <a:spAutoFit/>
          </a:bodyPr>
          <a:lstStyle>
            <a:lvl1pPr marL="254000" indent="-254000" defTabSz="1019175">
              <a:defRPr>
                <a:solidFill>
                  <a:schemeClr val="tx1"/>
                </a:solidFill>
                <a:latin typeface="Arial" pitchFamily="34" charset="0"/>
              </a:defRPr>
            </a:lvl1pPr>
            <a:lvl2pPr marL="509588" defTabSz="1019175">
              <a:defRPr>
                <a:solidFill>
                  <a:schemeClr val="tx1"/>
                </a:solidFill>
                <a:latin typeface="Arial" pitchFamily="34" charset="0"/>
              </a:defRPr>
            </a:lvl2pPr>
            <a:lvl3pPr marL="1019175" defTabSz="1019175">
              <a:defRPr>
                <a:solidFill>
                  <a:schemeClr val="tx1"/>
                </a:solidFill>
                <a:latin typeface="Arial" pitchFamily="34" charset="0"/>
              </a:defRPr>
            </a:lvl3pPr>
            <a:lvl4pPr marL="1528763" defTabSz="1019175">
              <a:defRPr>
                <a:solidFill>
                  <a:schemeClr val="tx1"/>
                </a:solidFill>
                <a:latin typeface="Arial" pitchFamily="34" charset="0"/>
              </a:defRPr>
            </a:lvl4pPr>
            <a:lvl5pPr marL="2038350" defTabSz="1019175">
              <a:defRPr>
                <a:solidFill>
                  <a:schemeClr val="tx1"/>
                </a:solidFill>
                <a:latin typeface="Arial" pitchFamily="34" charset="0"/>
              </a:defRPr>
            </a:lvl5pPr>
            <a:lvl6pPr marL="2495550" defTabSz="1019175" fontAlgn="base">
              <a:spcBef>
                <a:spcPct val="0"/>
              </a:spcBef>
              <a:spcAft>
                <a:spcPct val="0"/>
              </a:spcAft>
              <a:defRPr>
                <a:solidFill>
                  <a:schemeClr val="tx1"/>
                </a:solidFill>
                <a:latin typeface="Arial" pitchFamily="34" charset="0"/>
              </a:defRPr>
            </a:lvl6pPr>
            <a:lvl7pPr marL="2952750" defTabSz="1019175" fontAlgn="base">
              <a:spcBef>
                <a:spcPct val="0"/>
              </a:spcBef>
              <a:spcAft>
                <a:spcPct val="0"/>
              </a:spcAft>
              <a:defRPr>
                <a:solidFill>
                  <a:schemeClr val="tx1"/>
                </a:solidFill>
                <a:latin typeface="Arial" pitchFamily="34" charset="0"/>
              </a:defRPr>
            </a:lvl7pPr>
            <a:lvl8pPr marL="3409950" defTabSz="1019175" fontAlgn="base">
              <a:spcBef>
                <a:spcPct val="0"/>
              </a:spcBef>
              <a:spcAft>
                <a:spcPct val="0"/>
              </a:spcAft>
              <a:defRPr>
                <a:solidFill>
                  <a:schemeClr val="tx1"/>
                </a:solidFill>
                <a:latin typeface="Arial" pitchFamily="34" charset="0"/>
              </a:defRPr>
            </a:lvl8pPr>
            <a:lvl9pPr marL="3867150" defTabSz="1019175" fontAlgn="base">
              <a:spcBef>
                <a:spcPct val="0"/>
              </a:spcBef>
              <a:spcAft>
                <a:spcPct val="0"/>
              </a:spcAft>
              <a:defRPr>
                <a:solidFill>
                  <a:schemeClr val="tx1"/>
                </a:solidFill>
                <a:latin typeface="Arial" pitchFamily="34" charset="0"/>
              </a:defRPr>
            </a:lvl9pPr>
          </a:lstStyle>
          <a:p>
            <a:pPr>
              <a:buClr>
                <a:srgbClr val="A6000D"/>
              </a:buClr>
              <a:buFont typeface="Wingdings" pitchFamily="2" charset="2"/>
              <a:buChar char="§"/>
            </a:pPr>
            <a:r>
              <a:rPr lang="en-US" sz="2900" dirty="0">
                <a:solidFill>
                  <a:srgbClr val="000000"/>
                </a:solidFill>
                <a:latin typeface="+mn-lt"/>
                <a:cs typeface="Times New Roman" pitchFamily="18" charset="0"/>
              </a:rPr>
              <a:t>It is a means of explaining how evolution works.</a:t>
            </a:r>
            <a:endParaRPr lang="en-US" sz="2900" i="1" dirty="0">
              <a:solidFill>
                <a:srgbClr val="000000"/>
              </a:solidFill>
              <a:latin typeface="+mn-lt"/>
              <a:cs typeface="Times New Roman" pitchFamily="18" charset="0"/>
            </a:endParaRPr>
          </a:p>
        </p:txBody>
      </p:sp>
    </p:spTree>
    <p:extLst>
      <p:ext uri="{BB962C8B-B14F-4D97-AF65-F5344CB8AC3E}">
        <p14:creationId xmlns:p14="http://schemas.microsoft.com/office/powerpoint/2010/main" val="2599908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influenced Darwin?</a:t>
            </a:r>
            <a:endParaRPr lang="en-US" dirty="0"/>
          </a:p>
        </p:txBody>
      </p:sp>
      <p:sp>
        <p:nvSpPr>
          <p:cNvPr id="3" name="Content Placeholder 2"/>
          <p:cNvSpPr>
            <a:spLocks noGrp="1"/>
          </p:cNvSpPr>
          <p:nvPr>
            <p:ph sz="quarter" idx="1"/>
          </p:nvPr>
        </p:nvSpPr>
        <p:spPr/>
        <p:txBody>
          <a:bodyPr>
            <a:normAutofit lnSpcReduction="10000"/>
          </a:bodyPr>
          <a:lstStyle/>
          <a:p>
            <a:r>
              <a:rPr lang="en-US" b="1" dirty="0"/>
              <a:t>James Hutton (1785) </a:t>
            </a:r>
            <a:r>
              <a:rPr lang="en-US" dirty="0"/>
              <a:t>– Proposed that Earth was shaped by geological forces that took place over extremely long periods of time.  </a:t>
            </a:r>
            <a:r>
              <a:rPr lang="en-US" dirty="0" smtClean="0"/>
              <a:t> </a:t>
            </a:r>
            <a:r>
              <a:rPr lang="en-US" dirty="0"/>
              <a:t>He estimated the Earth to </a:t>
            </a:r>
            <a:r>
              <a:rPr lang="en-US" dirty="0" smtClean="0"/>
              <a:t>be </a:t>
            </a:r>
            <a:r>
              <a:rPr lang="en-US" dirty="0"/>
              <a:t>millions of years old. He wrote the "Theory of the </a:t>
            </a:r>
            <a:r>
              <a:rPr lang="en-US" dirty="0" smtClean="0"/>
              <a:t>Earth</a:t>
            </a:r>
            <a:r>
              <a:rPr lang="en-US" dirty="0"/>
              <a:t>“.</a:t>
            </a:r>
          </a:p>
          <a:p>
            <a:r>
              <a:rPr lang="en-US" b="1" dirty="0"/>
              <a:t>Thomas Malthus </a:t>
            </a:r>
            <a:r>
              <a:rPr lang="en-US" dirty="0"/>
              <a:t>(1798) – The human population </a:t>
            </a:r>
            <a:r>
              <a:rPr lang="en-US" dirty="0" smtClean="0"/>
              <a:t>was growing </a:t>
            </a:r>
            <a:r>
              <a:rPr lang="en-US" dirty="0"/>
              <a:t>faster than the space and food needed to provide for it. Natural disasters and forces of nature would solve the </a:t>
            </a:r>
            <a:r>
              <a:rPr lang="en-US" dirty="0" smtClean="0"/>
              <a:t>problem.</a:t>
            </a:r>
          </a:p>
          <a:p>
            <a:endParaRPr lang="en-US" dirty="0"/>
          </a:p>
          <a:p>
            <a:r>
              <a:rPr lang="en-US" b="1" dirty="0" smtClean="0"/>
              <a:t>Jean-Baptiste </a:t>
            </a:r>
            <a:r>
              <a:rPr lang="en-US" b="1" dirty="0"/>
              <a:t>Lamarck </a:t>
            </a:r>
            <a:r>
              <a:rPr lang="en-US" dirty="0"/>
              <a:t>(1809) – principle of use and disuse</a:t>
            </a:r>
          </a:p>
          <a:p>
            <a:endParaRPr lang="en-US" dirty="0"/>
          </a:p>
          <a:p>
            <a:endParaRPr lang="en-US" dirty="0"/>
          </a:p>
          <a:p>
            <a:endParaRPr lang="en-US" dirty="0"/>
          </a:p>
        </p:txBody>
      </p:sp>
    </p:spTree>
    <p:extLst>
      <p:ext uri="{BB962C8B-B14F-4D97-AF65-F5344CB8AC3E}">
        <p14:creationId xmlns:p14="http://schemas.microsoft.com/office/powerpoint/2010/main" val="3770766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and disuse in giraffe necks</a:t>
            </a:r>
            <a:endParaRPr lang="en-US" dirty="0"/>
          </a:p>
        </p:txBody>
      </p:sp>
      <p:sp>
        <p:nvSpPr>
          <p:cNvPr id="3" name="Content Placeholder 2"/>
          <p:cNvSpPr>
            <a:spLocks noGrp="1"/>
          </p:cNvSpPr>
          <p:nvPr>
            <p:ph sz="quarter" idx="1"/>
          </p:nvPr>
        </p:nvSpPr>
        <p:spPr/>
        <p:txBody>
          <a:bodyPr/>
          <a:lstStyle/>
          <a:p>
            <a:pPr>
              <a:defRPr/>
            </a:pPr>
            <a:r>
              <a:rPr lang="en-US" b="1" dirty="0" smtClean="0">
                <a:solidFill>
                  <a:srgbClr val="CC0000"/>
                </a:solidFill>
                <a:effectLst>
                  <a:outerShdw blurRad="38100" dist="38100" dir="2700000" algn="tl">
                    <a:srgbClr val="C0C0C0"/>
                  </a:outerShdw>
                </a:effectLst>
              </a:rPr>
              <a:t>Example:</a:t>
            </a:r>
          </a:p>
          <a:p>
            <a:pPr>
              <a:buNone/>
              <a:defRPr/>
            </a:pPr>
            <a:r>
              <a:rPr lang="en-US" dirty="0" smtClean="0"/>
              <a:t>	A giraffe acquired its long neck because its ancestor stretched higher and higher into the trees to reach leaves, and that the animal’s increasingly lengthened neck was passed on to its offspring.</a:t>
            </a:r>
          </a:p>
          <a:p>
            <a:endParaRPr lang="en-US" dirty="0"/>
          </a:p>
        </p:txBody>
      </p:sp>
    </p:spTree>
    <p:extLst>
      <p:ext uri="{BB962C8B-B14F-4D97-AF65-F5344CB8AC3E}">
        <p14:creationId xmlns:p14="http://schemas.microsoft.com/office/powerpoint/2010/main" val="624795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3200" dirty="0" smtClean="0"/>
              <a:t>Structures will change and “</a:t>
            </a:r>
            <a:r>
              <a:rPr lang="en-US" sz="3200" dirty="0" err="1" smtClean="0"/>
              <a:t>grow”or</a:t>
            </a:r>
            <a:r>
              <a:rPr lang="en-US" sz="3200" dirty="0" smtClean="0"/>
              <a:t> disappear be simply using or </a:t>
            </a:r>
            <a:r>
              <a:rPr lang="en-US" sz="3200" dirty="0" err="1" smtClean="0"/>
              <a:t>dis</a:t>
            </a:r>
            <a:r>
              <a:rPr lang="en-US" sz="3200" dirty="0" smtClean="0"/>
              <a:t>-using them</a:t>
            </a:r>
            <a:endParaRPr lang="en-US" sz="3200" dirty="0"/>
          </a:p>
        </p:txBody>
      </p:sp>
      <p:pic>
        <p:nvPicPr>
          <p:cNvPr id="4" name="Content Placeholder 3" descr="images.jpg"/>
          <p:cNvPicPr>
            <a:picLocks noGrp="1" noChangeAspect="1"/>
          </p:cNvPicPr>
          <p:nvPr>
            <p:ph sz="quarter" idx="1"/>
          </p:nvPr>
        </p:nvPicPr>
        <p:blipFill>
          <a:blip r:embed="rId2" cstate="print"/>
          <a:stretch>
            <a:fillRect/>
          </a:stretch>
        </p:blipFill>
        <p:spPr>
          <a:xfrm>
            <a:off x="228600" y="1524000"/>
            <a:ext cx="3810000" cy="5334000"/>
          </a:xfrm>
          <a:prstGeom prst="rect">
            <a:avLst/>
          </a:prstGeom>
        </p:spPr>
      </p:pic>
      <p:pic>
        <p:nvPicPr>
          <p:cNvPr id="5" name="Picture 4" descr="bio_ch15_4293"/>
          <p:cNvPicPr>
            <a:picLocks noChangeAspect="1" noChangeArrowheads="1"/>
          </p:cNvPicPr>
          <p:nvPr/>
        </p:nvPicPr>
        <p:blipFill>
          <a:blip r:embed="rId3" cstate="print"/>
          <a:srcRect/>
          <a:stretch>
            <a:fillRect/>
          </a:stretch>
        </p:blipFill>
        <p:spPr>
          <a:xfrm>
            <a:off x="4106649" y="1447800"/>
            <a:ext cx="5037351" cy="5410200"/>
          </a:xfrm>
          <a:prstGeom prst="rect">
            <a:avLst/>
          </a:prstGeom>
          <a:noFill/>
        </p:spPr>
      </p:pic>
    </p:spTree>
    <p:extLst>
      <p:ext uri="{BB962C8B-B14F-4D97-AF65-F5344CB8AC3E}">
        <p14:creationId xmlns:p14="http://schemas.microsoft.com/office/powerpoint/2010/main" val="3884933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vocabulary</a:t>
            </a:r>
            <a:endParaRPr lang="en-US" dirty="0"/>
          </a:p>
        </p:txBody>
      </p:sp>
      <p:sp>
        <p:nvSpPr>
          <p:cNvPr id="3" name="Content Placeholder 2"/>
          <p:cNvSpPr>
            <a:spLocks noGrp="1"/>
          </p:cNvSpPr>
          <p:nvPr>
            <p:ph sz="quarter" idx="1"/>
          </p:nvPr>
        </p:nvSpPr>
        <p:spPr/>
        <p:txBody>
          <a:bodyPr/>
          <a:lstStyle/>
          <a:p>
            <a:r>
              <a:rPr lang="en-US" dirty="0" smtClean="0"/>
              <a:t>Evolution</a:t>
            </a:r>
          </a:p>
          <a:p>
            <a:pPr marL="0" indent="0">
              <a:buNone/>
            </a:pPr>
            <a:r>
              <a:rPr lang="en-US" dirty="0"/>
              <a:t>	</a:t>
            </a:r>
            <a:r>
              <a:rPr lang="en-US" dirty="0" smtClean="0"/>
              <a:t>change over time, the process by which modern 	organisms have descended from ancient organisms </a:t>
            </a:r>
          </a:p>
          <a:p>
            <a:pPr marL="0" indent="0">
              <a:buNone/>
            </a:pPr>
            <a:endParaRPr lang="en-US" dirty="0"/>
          </a:p>
          <a:p>
            <a:r>
              <a:rPr lang="en-US" dirty="0" smtClean="0"/>
              <a:t>Theory</a:t>
            </a:r>
          </a:p>
          <a:p>
            <a:pPr marL="0" indent="0">
              <a:buNone/>
            </a:pPr>
            <a:r>
              <a:rPr lang="en-US" dirty="0"/>
              <a:t>	</a:t>
            </a:r>
            <a:r>
              <a:rPr lang="en-US" dirty="0" smtClean="0"/>
              <a:t>well-supported testable explanation of phenomena that 	occur in the natural world</a:t>
            </a:r>
            <a:endParaRPr lang="en-US" dirty="0"/>
          </a:p>
        </p:txBody>
      </p:sp>
    </p:spTree>
    <p:extLst>
      <p:ext uri="{BB962C8B-B14F-4D97-AF65-F5344CB8AC3E}">
        <p14:creationId xmlns:p14="http://schemas.microsoft.com/office/powerpoint/2010/main" val="2977785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influenced Darwin?</a:t>
            </a:r>
            <a:endParaRPr lang="en-US" dirty="0"/>
          </a:p>
        </p:txBody>
      </p:sp>
      <p:sp>
        <p:nvSpPr>
          <p:cNvPr id="3" name="Content Placeholder 2"/>
          <p:cNvSpPr>
            <a:spLocks noGrp="1"/>
          </p:cNvSpPr>
          <p:nvPr>
            <p:ph sz="quarter" idx="1"/>
          </p:nvPr>
        </p:nvSpPr>
        <p:spPr/>
        <p:txBody>
          <a:bodyPr/>
          <a:lstStyle/>
          <a:p>
            <a:r>
              <a:rPr lang="en-US" b="1" u="sng" dirty="0" smtClean="0"/>
              <a:t>Charles Lyell (1833)</a:t>
            </a:r>
            <a:r>
              <a:rPr lang="en-US" b="1" dirty="0" smtClean="0"/>
              <a:t> </a:t>
            </a:r>
            <a:r>
              <a:rPr lang="en-US" dirty="0" smtClean="0"/>
              <a:t>– Wrote </a:t>
            </a:r>
            <a:r>
              <a:rPr lang="en-US" i="1" dirty="0" smtClean="0"/>
              <a:t>Principles of Geology, </a:t>
            </a:r>
            <a:r>
              <a:rPr lang="en-US" dirty="0" smtClean="0"/>
              <a:t>made Darwin ask himself:</a:t>
            </a:r>
            <a:endParaRPr lang="en-US" i="1" dirty="0" smtClean="0"/>
          </a:p>
          <a:p>
            <a:pPr>
              <a:buNone/>
            </a:pPr>
            <a:r>
              <a:rPr lang="en-US" dirty="0" smtClean="0"/>
              <a:t>   “If the earth can change over time, then why can’t the things on it?”</a:t>
            </a:r>
          </a:p>
          <a:p>
            <a:r>
              <a:rPr lang="en-US" dirty="0" smtClean="0"/>
              <a:t>“ It must have taken life many, many years   to change.”</a:t>
            </a:r>
          </a:p>
          <a:p>
            <a:pPr>
              <a:buNone/>
            </a:pPr>
            <a:endParaRPr lang="en-US" b="1" i="1" dirty="0" smtClean="0"/>
          </a:p>
          <a:p>
            <a:pPr>
              <a:buNone/>
            </a:pPr>
            <a:endParaRPr lang="en-US" dirty="0"/>
          </a:p>
        </p:txBody>
      </p:sp>
      <p:pic>
        <p:nvPicPr>
          <p:cNvPr id="6" name="Picture 10" descr="LYELL"/>
          <p:cNvPicPr>
            <a:picLocks noChangeAspect="1" noChangeArrowheads="1"/>
          </p:cNvPicPr>
          <p:nvPr/>
        </p:nvPicPr>
        <p:blipFill>
          <a:blip r:embed="rId2" cstate="print"/>
          <a:srcRect/>
          <a:stretch>
            <a:fillRect/>
          </a:stretch>
        </p:blipFill>
        <p:spPr bwMode="auto">
          <a:xfrm>
            <a:off x="6543664" y="4343400"/>
            <a:ext cx="2451111" cy="2514600"/>
          </a:xfrm>
          <a:prstGeom prst="rect">
            <a:avLst/>
          </a:prstGeom>
          <a:noFill/>
          <a:ln w="9525">
            <a:noFill/>
            <a:miter lim="800000"/>
            <a:headEnd/>
            <a:tailEnd/>
          </a:ln>
        </p:spPr>
      </p:pic>
    </p:spTree>
    <p:extLst>
      <p:ext uri="{BB962C8B-B14F-4D97-AF65-F5344CB8AC3E}">
        <p14:creationId xmlns:p14="http://schemas.microsoft.com/office/powerpoint/2010/main" val="4247540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71550" y="1203325"/>
            <a:ext cx="7200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dirty="0">
                <a:latin typeface="+mn-lt"/>
              </a:rPr>
              <a:t>Charles Darwin developed his theory of evolution by natural selection using four important observations which led him to two deductions.</a:t>
            </a:r>
          </a:p>
        </p:txBody>
      </p:sp>
      <p:sp>
        <p:nvSpPr>
          <p:cNvPr id="5" name="Text Box 3"/>
          <p:cNvSpPr txBox="1">
            <a:spLocks noChangeArrowheads="1"/>
          </p:cNvSpPr>
          <p:nvPr/>
        </p:nvSpPr>
        <p:spPr bwMode="auto">
          <a:xfrm>
            <a:off x="1007268" y="2017395"/>
            <a:ext cx="712946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dirty="0">
                <a:latin typeface="+mn-lt"/>
              </a:rPr>
              <a:t>Observations:</a:t>
            </a:r>
          </a:p>
          <a:p>
            <a:pPr eaLnBrk="1" hangingPunct="1">
              <a:spcBef>
                <a:spcPct val="50000"/>
              </a:spcBef>
            </a:pPr>
            <a:r>
              <a:rPr lang="en-GB" dirty="0">
                <a:latin typeface="+mn-lt"/>
              </a:rPr>
              <a:t>1. All organisms produce more offspring than survive to adulthood</a:t>
            </a:r>
          </a:p>
          <a:p>
            <a:pPr eaLnBrk="1" hangingPunct="1">
              <a:spcBef>
                <a:spcPct val="50000"/>
              </a:spcBef>
            </a:pPr>
            <a:r>
              <a:rPr lang="en-GB" dirty="0">
                <a:latin typeface="+mn-lt"/>
              </a:rPr>
              <a:t>2. Populations remain more or less constant in numbers</a:t>
            </a:r>
          </a:p>
          <a:p>
            <a:pPr eaLnBrk="1" hangingPunct="1">
              <a:spcBef>
                <a:spcPct val="50000"/>
              </a:spcBef>
            </a:pPr>
            <a:r>
              <a:rPr lang="en-GB" dirty="0">
                <a:latin typeface="+mn-lt"/>
              </a:rPr>
              <a:t>3. Members of the same species show variation in characteristics</a:t>
            </a:r>
          </a:p>
          <a:p>
            <a:pPr eaLnBrk="1" hangingPunct="1">
              <a:spcBef>
                <a:spcPct val="50000"/>
              </a:spcBef>
            </a:pPr>
            <a:r>
              <a:rPr lang="en-GB" dirty="0">
                <a:latin typeface="+mn-lt"/>
              </a:rPr>
              <a:t>4. Some characteristics are inherited and so are passed on to the </a:t>
            </a:r>
            <a:r>
              <a:rPr lang="en-GB" dirty="0" smtClean="0">
                <a:latin typeface="+mn-lt"/>
              </a:rPr>
              <a:t> </a:t>
            </a:r>
            <a:r>
              <a:rPr lang="en-GB" dirty="0">
                <a:latin typeface="+mn-lt"/>
              </a:rPr>
              <a:t>next generation</a:t>
            </a:r>
            <a:endParaRPr lang="en-US" dirty="0">
              <a:latin typeface="+mn-lt"/>
            </a:endParaRPr>
          </a:p>
        </p:txBody>
      </p:sp>
      <p:sp>
        <p:nvSpPr>
          <p:cNvPr id="6" name="Text Box 4"/>
          <p:cNvSpPr txBox="1">
            <a:spLocks noChangeArrowheads="1"/>
          </p:cNvSpPr>
          <p:nvPr/>
        </p:nvSpPr>
        <p:spPr bwMode="auto">
          <a:xfrm>
            <a:off x="971550" y="4711700"/>
            <a:ext cx="7272338"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dirty="0">
                <a:latin typeface="+mn-lt"/>
              </a:rPr>
              <a:t>Deductions:</a:t>
            </a:r>
          </a:p>
          <a:p>
            <a:pPr eaLnBrk="1" hangingPunct="1">
              <a:spcBef>
                <a:spcPct val="50000"/>
              </a:spcBef>
            </a:pPr>
            <a:r>
              <a:rPr lang="en-GB" dirty="0">
                <a:latin typeface="+mn-lt"/>
              </a:rPr>
              <a:t>A. All organisms are involved in a struggle for survival and only the     best adapted survive</a:t>
            </a:r>
          </a:p>
          <a:p>
            <a:pPr eaLnBrk="1" hangingPunct="1">
              <a:spcBef>
                <a:spcPct val="50000"/>
              </a:spcBef>
            </a:pPr>
            <a:r>
              <a:rPr lang="en-GB" dirty="0">
                <a:latin typeface="+mn-lt"/>
              </a:rPr>
              <a:t>B. Organisms that survive are more likely to reproduce, and therefore pass on their useful adaptations to their offspring</a:t>
            </a:r>
            <a:endParaRPr lang="en-US" dirty="0">
              <a:latin typeface="+mn-lt"/>
            </a:endParaRPr>
          </a:p>
        </p:txBody>
      </p:sp>
      <p:sp>
        <p:nvSpPr>
          <p:cNvPr id="7" name="Text Box 5"/>
          <p:cNvSpPr txBox="1">
            <a:spLocks noChangeArrowheads="1"/>
          </p:cNvSpPr>
          <p:nvPr/>
        </p:nvSpPr>
        <p:spPr bwMode="auto">
          <a:xfrm>
            <a:off x="-107950" y="257175"/>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200" dirty="0" smtClean="0">
                <a:latin typeface="+mj-lt"/>
              </a:rPr>
              <a:t>Natural Selection </a:t>
            </a:r>
            <a:endParaRPr lang="en-US" sz="3200" dirty="0">
              <a:latin typeface="+mj-lt"/>
            </a:endParaRPr>
          </a:p>
        </p:txBody>
      </p:sp>
    </p:spTree>
    <p:extLst>
      <p:ext uri="{BB962C8B-B14F-4D97-AF65-F5344CB8AC3E}">
        <p14:creationId xmlns:p14="http://schemas.microsoft.com/office/powerpoint/2010/main" val="3006252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971550" y="1262063"/>
            <a:ext cx="72723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dirty="0"/>
              <a:t>1. All organisms produce more offspring than survive to adulthood</a:t>
            </a:r>
          </a:p>
        </p:txBody>
      </p:sp>
      <p:sp>
        <p:nvSpPr>
          <p:cNvPr id="4099" name="Text Box 3"/>
          <p:cNvSpPr txBox="1">
            <a:spLocks noChangeArrowheads="1"/>
          </p:cNvSpPr>
          <p:nvPr/>
        </p:nvSpPr>
        <p:spPr bwMode="auto">
          <a:xfrm>
            <a:off x="971550" y="2265363"/>
            <a:ext cx="727233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dirty="0"/>
              <a:t>One of Darwin’s first observations was that all living things are capable of producing more offspring than are needed to replace their parents. </a:t>
            </a:r>
            <a:br>
              <a:rPr lang="en-GB" dirty="0"/>
            </a:br>
            <a:r>
              <a:rPr lang="en-GB" dirty="0"/>
              <a:t/>
            </a:r>
            <a:br>
              <a:rPr lang="en-GB" dirty="0"/>
            </a:br>
            <a:r>
              <a:rPr lang="en-GB" dirty="0"/>
              <a:t>For example a female rabbit can produce up to seven kittens in a litter, but they don’t all survive to become adults.</a:t>
            </a:r>
            <a:endParaRPr lang="en-US" dirty="0"/>
          </a:p>
        </p:txBody>
      </p:sp>
      <p:pic>
        <p:nvPicPr>
          <p:cNvPr id="4100" name="Picture 11" descr="Rabbit kittens at burrow entrance">
            <a:hlinkClick r:id="rId3" tooltip="Rabbit kittens at burrow entrance © William Paton / www.nhpa.co.uk"/>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24324"/>
            <a:ext cx="3024188" cy="20256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101" name="Picture 13" descr="Rabbit leaping">
            <a:hlinkClick r:id="rId5" tooltip="Rabbit leaping © Manfred Danegger / www.nhpa.co.uk"/>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1863" y="4556125"/>
            <a:ext cx="3095625" cy="2020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102" name="Picture 15" descr="Common buzzard with rabbit prey">
            <a:hlinkClick r:id="rId7" tooltip="Common buzzard with rabbit prey © Mark Sisson / www.flpa-images.co.uk"/>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9113" y="4556125"/>
            <a:ext cx="2879725" cy="20415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103" name="Text Box 16"/>
          <p:cNvSpPr txBox="1">
            <a:spLocks noChangeArrowheads="1"/>
          </p:cNvSpPr>
          <p:nvPr/>
        </p:nvSpPr>
        <p:spPr bwMode="auto">
          <a:xfrm>
            <a:off x="-107950" y="257175"/>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200"/>
              <a:t>Observations</a:t>
            </a:r>
            <a:endParaRPr lang="en-US" sz="3200"/>
          </a:p>
        </p:txBody>
      </p:sp>
    </p:spTree>
    <p:extLst>
      <p:ext uri="{BB962C8B-B14F-4D97-AF65-F5344CB8AC3E}">
        <p14:creationId xmlns:p14="http://schemas.microsoft.com/office/powerpoint/2010/main" val="1826082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84213" y="1100138"/>
            <a:ext cx="777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2. Populations remain more or less constant in numbers</a:t>
            </a:r>
          </a:p>
        </p:txBody>
      </p:sp>
      <p:sp>
        <p:nvSpPr>
          <p:cNvPr id="5123" name="Text Box 3"/>
          <p:cNvSpPr txBox="1">
            <a:spLocks noChangeArrowheads="1"/>
          </p:cNvSpPr>
          <p:nvPr/>
        </p:nvSpPr>
        <p:spPr bwMode="auto">
          <a:xfrm>
            <a:off x="684213" y="1700213"/>
            <a:ext cx="78486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t>Darwin’s second observation was that the numbers of many different species of animals and plants tend to stay fairly constant over long periods of time.</a:t>
            </a:r>
            <a:br>
              <a:rPr lang="en-GB"/>
            </a:br>
            <a:endParaRPr lang="en-GB"/>
          </a:p>
          <a:p>
            <a:pPr eaLnBrk="1" hangingPunct="1"/>
            <a:r>
              <a:rPr lang="en-GB"/>
              <a:t>For example, herds of many animals live on the plains of Africa, wildebeest, zebra, gazelles etc. Each year many of the females give birth to young, but the overall population sizes of these species stay the same. </a:t>
            </a:r>
          </a:p>
          <a:p>
            <a:pPr eaLnBrk="1" hangingPunct="1"/>
            <a:endParaRPr lang="en-GB"/>
          </a:p>
          <a:p>
            <a:pPr eaLnBrk="1" hangingPunct="1"/>
            <a:r>
              <a:rPr lang="en-GB"/>
              <a:t>There are a number of factors which keep the population numbers stable, including competition for food, predation and disease</a:t>
            </a:r>
            <a:endParaRPr lang="en-US"/>
          </a:p>
        </p:txBody>
      </p:sp>
      <p:pic>
        <p:nvPicPr>
          <p:cNvPr id="5124" name="Picture 5" descr="Eastern white-bearded wildebeest herd with plains zebra">
            <a:hlinkClick r:id="rId3" tooltip="Eastern white-bearded wildebeest herd with plains zebra © Bruce Davidson / naturepl.com"/>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64088"/>
            <a:ext cx="2987675" cy="1978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25" name="Picture 9" descr="African lioness stalking">
            <a:hlinkClick r:id="rId5" tooltip="African lioness stalking © Peter Blackwell / naturepl.com"/>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113" y="4754563"/>
            <a:ext cx="3025775" cy="19875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11" descr="Male blue wildebeest grazing">
            <a:hlinkClick r:id="rId7" tooltip="Male blue wildebeest grazing © Martin Harvey / www.nhpa.co.uk"/>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6325" y="4751388"/>
            <a:ext cx="2987675" cy="1990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27" name="Text Box 12"/>
          <p:cNvSpPr txBox="1">
            <a:spLocks noChangeArrowheads="1"/>
          </p:cNvSpPr>
          <p:nvPr/>
        </p:nvSpPr>
        <p:spPr bwMode="auto">
          <a:xfrm>
            <a:off x="-107950" y="257175"/>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200"/>
              <a:t>Observations</a:t>
            </a:r>
            <a:endParaRPr lang="en-US" sz="3200"/>
          </a:p>
        </p:txBody>
      </p:sp>
    </p:spTree>
    <p:extLst>
      <p:ext uri="{BB962C8B-B14F-4D97-AF65-F5344CB8AC3E}">
        <p14:creationId xmlns:p14="http://schemas.microsoft.com/office/powerpoint/2010/main" val="1997347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042988" y="1125538"/>
            <a:ext cx="7200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dirty="0"/>
              <a:t>3. Members of the same species show variation in characteristics</a:t>
            </a:r>
            <a:endParaRPr lang="en-US" sz="2400" dirty="0"/>
          </a:p>
        </p:txBody>
      </p:sp>
      <p:sp>
        <p:nvSpPr>
          <p:cNvPr id="6147" name="Text Box 3"/>
          <p:cNvSpPr txBox="1">
            <a:spLocks noChangeArrowheads="1"/>
          </p:cNvSpPr>
          <p:nvPr/>
        </p:nvSpPr>
        <p:spPr bwMode="auto">
          <a:xfrm>
            <a:off x="1042988" y="2108200"/>
            <a:ext cx="727392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t>Darwin’s third observation was that all living things vary slightly in colour, shape, size or behaviour. </a:t>
            </a:r>
          </a:p>
          <a:p>
            <a:pPr eaLnBrk="1" hangingPunct="1"/>
            <a:endParaRPr lang="en-GB"/>
          </a:p>
          <a:p>
            <a:pPr eaLnBrk="1" hangingPunct="1"/>
            <a:r>
              <a:rPr lang="en-GB"/>
              <a:t>Below are three different colourings and skin patterns found in the giraffe. </a:t>
            </a:r>
            <a:endParaRPr lang="en-US"/>
          </a:p>
        </p:txBody>
      </p:sp>
      <p:pic>
        <p:nvPicPr>
          <p:cNvPr id="6148" name="Picture 5" descr="West African giraffe skin pattern">
            <a:hlinkClick r:id="rId3" tooltip="West African giraffe skin pattern © Christophe Courteau / naturepl.com"/>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3" y="4090988"/>
            <a:ext cx="3059113" cy="19859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7" descr="Thornicroft's giraffe skin pattern">
            <a:hlinkClick r:id="rId5" tooltip="Thornicroft's giraffe skin pattern © Steve Robinson / www.nhpa.co.uk"/>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325" y="4090988"/>
            <a:ext cx="2987675" cy="19859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11" descr="Reticulated giraffe skin pattern">
            <a:hlinkClick r:id="rId7" tooltip="Reticulated giraffe skin pattern © Anup Shah / naturepl.com"/>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78163" y="4094163"/>
            <a:ext cx="3024187" cy="19827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151" name="Text Box 16"/>
          <p:cNvSpPr txBox="1">
            <a:spLocks noChangeArrowheads="1"/>
          </p:cNvSpPr>
          <p:nvPr/>
        </p:nvSpPr>
        <p:spPr bwMode="auto">
          <a:xfrm>
            <a:off x="-36513" y="6148388"/>
            <a:ext cx="298767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1400"/>
              <a:t>West African giraffe</a:t>
            </a:r>
            <a:endParaRPr lang="en-US" sz="1400"/>
          </a:p>
        </p:txBody>
      </p:sp>
      <p:sp>
        <p:nvSpPr>
          <p:cNvPr id="6152" name="Text Box 17"/>
          <p:cNvSpPr txBox="1">
            <a:spLocks noChangeArrowheads="1"/>
          </p:cNvSpPr>
          <p:nvPr/>
        </p:nvSpPr>
        <p:spPr bwMode="auto">
          <a:xfrm>
            <a:off x="3059113" y="6148388"/>
            <a:ext cx="2952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1400"/>
              <a:t>Reticulated giraffe</a:t>
            </a:r>
            <a:endParaRPr lang="en-US" sz="1400"/>
          </a:p>
        </p:txBody>
      </p:sp>
      <p:sp>
        <p:nvSpPr>
          <p:cNvPr id="6153" name="Text Box 18"/>
          <p:cNvSpPr txBox="1">
            <a:spLocks noChangeArrowheads="1"/>
          </p:cNvSpPr>
          <p:nvPr/>
        </p:nvSpPr>
        <p:spPr bwMode="auto">
          <a:xfrm>
            <a:off x="6227763" y="6148388"/>
            <a:ext cx="2916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1400"/>
              <a:t>Thornicroft’s giraffe</a:t>
            </a:r>
            <a:endParaRPr lang="en-US" sz="1400"/>
          </a:p>
        </p:txBody>
      </p:sp>
      <p:sp>
        <p:nvSpPr>
          <p:cNvPr id="6154" name="Text Box 19"/>
          <p:cNvSpPr txBox="1">
            <a:spLocks noChangeArrowheads="1"/>
          </p:cNvSpPr>
          <p:nvPr/>
        </p:nvSpPr>
        <p:spPr bwMode="auto">
          <a:xfrm>
            <a:off x="-107950" y="257175"/>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200"/>
              <a:t>Observations</a:t>
            </a:r>
            <a:endParaRPr lang="en-US" sz="3200"/>
          </a:p>
        </p:txBody>
      </p:sp>
    </p:spTree>
    <p:extLst>
      <p:ext uri="{BB962C8B-B14F-4D97-AF65-F5344CB8AC3E}">
        <p14:creationId xmlns:p14="http://schemas.microsoft.com/office/powerpoint/2010/main" val="3423588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971550" y="981075"/>
            <a:ext cx="7200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4. Some characteristics are inherited and so passed on to the next generation</a:t>
            </a:r>
            <a:endParaRPr lang="en-US" sz="2400"/>
          </a:p>
        </p:txBody>
      </p:sp>
      <p:sp>
        <p:nvSpPr>
          <p:cNvPr id="7171" name="Text Box 5"/>
          <p:cNvSpPr txBox="1">
            <a:spLocks noChangeArrowheads="1"/>
          </p:cNvSpPr>
          <p:nvPr/>
        </p:nvSpPr>
        <p:spPr bwMode="auto">
          <a:xfrm>
            <a:off x="971550" y="1989138"/>
            <a:ext cx="72723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t>Darwin’s fourth observation was that many features are passed on from parent to offspring.</a:t>
            </a:r>
            <a:endParaRPr lang="en-US"/>
          </a:p>
        </p:txBody>
      </p:sp>
      <p:sp>
        <p:nvSpPr>
          <p:cNvPr id="7172" name="Text Box 9"/>
          <p:cNvSpPr txBox="1">
            <a:spLocks noChangeArrowheads="1"/>
          </p:cNvSpPr>
          <p:nvPr/>
        </p:nvSpPr>
        <p:spPr bwMode="auto">
          <a:xfrm>
            <a:off x="971550" y="2852738"/>
            <a:ext cx="360045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dirty="0"/>
              <a:t>Some inherited characteristics are quite easy to see in humans:</a:t>
            </a:r>
          </a:p>
          <a:p>
            <a:pPr eaLnBrk="1" hangingPunct="1">
              <a:spcBef>
                <a:spcPct val="50000"/>
              </a:spcBef>
            </a:pPr>
            <a:r>
              <a:rPr lang="en-GB" dirty="0"/>
              <a:t>Eye </a:t>
            </a:r>
            <a:r>
              <a:rPr lang="en-GB" dirty="0" err="1" smtClean="0"/>
              <a:t>color</a:t>
            </a:r>
            <a:endParaRPr lang="en-GB" dirty="0"/>
          </a:p>
          <a:p>
            <a:pPr eaLnBrk="1" hangingPunct="1">
              <a:spcBef>
                <a:spcPct val="50000"/>
              </a:spcBef>
            </a:pPr>
            <a:r>
              <a:rPr lang="en-GB" dirty="0"/>
              <a:t>Hair </a:t>
            </a:r>
            <a:r>
              <a:rPr lang="en-GB" dirty="0" err="1" smtClean="0"/>
              <a:t>color</a:t>
            </a:r>
            <a:endParaRPr lang="en-GB" dirty="0"/>
          </a:p>
          <a:p>
            <a:pPr eaLnBrk="1" hangingPunct="1">
              <a:spcBef>
                <a:spcPct val="50000"/>
              </a:spcBef>
            </a:pPr>
            <a:r>
              <a:rPr lang="en-GB" dirty="0"/>
              <a:t>Some are not so easy to see:</a:t>
            </a:r>
          </a:p>
          <a:p>
            <a:pPr eaLnBrk="1" hangingPunct="1">
              <a:spcBef>
                <a:spcPct val="50000"/>
              </a:spcBef>
            </a:pPr>
            <a:r>
              <a:rPr lang="en-GB" dirty="0"/>
              <a:t>Blood group</a:t>
            </a:r>
          </a:p>
        </p:txBody>
      </p:sp>
      <p:pic>
        <p:nvPicPr>
          <p:cNvPr id="7173" name="Picture 15" descr="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2492375"/>
            <a:ext cx="2851150" cy="42497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174" name="Text Box 16"/>
          <p:cNvSpPr txBox="1">
            <a:spLocks noChangeArrowheads="1"/>
          </p:cNvSpPr>
          <p:nvPr/>
        </p:nvSpPr>
        <p:spPr bwMode="auto">
          <a:xfrm>
            <a:off x="-107950" y="257175"/>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200"/>
              <a:t>Observations</a:t>
            </a:r>
            <a:endParaRPr lang="en-US" sz="3200"/>
          </a:p>
        </p:txBody>
      </p:sp>
    </p:spTree>
    <p:extLst>
      <p:ext uri="{BB962C8B-B14F-4D97-AF65-F5344CB8AC3E}">
        <p14:creationId xmlns:p14="http://schemas.microsoft.com/office/powerpoint/2010/main" val="4234135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971550" y="1052513"/>
            <a:ext cx="7200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dirty="0"/>
              <a:t>From his four observations Darwin was able to deduce two main conclusions.</a:t>
            </a:r>
            <a:endParaRPr lang="en-US" dirty="0"/>
          </a:p>
        </p:txBody>
      </p:sp>
      <p:sp>
        <p:nvSpPr>
          <p:cNvPr id="8195" name="Text Box 6"/>
          <p:cNvSpPr txBox="1">
            <a:spLocks noChangeArrowheads="1"/>
          </p:cNvSpPr>
          <p:nvPr/>
        </p:nvSpPr>
        <p:spPr bwMode="auto">
          <a:xfrm>
            <a:off x="971550" y="1838325"/>
            <a:ext cx="72009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dirty="0"/>
              <a:t>A. All organisms are involved in a struggle for survival.</a:t>
            </a:r>
            <a:br>
              <a:rPr lang="en-GB" dirty="0"/>
            </a:br>
            <a:r>
              <a:rPr lang="en-GB" dirty="0"/>
              <a:t/>
            </a:r>
            <a:br>
              <a:rPr lang="en-GB" dirty="0"/>
            </a:br>
            <a:r>
              <a:rPr lang="en-GB" dirty="0"/>
              <a:t>B. Some individuals are better adapted to their environment than others.</a:t>
            </a:r>
          </a:p>
        </p:txBody>
      </p:sp>
      <p:pic>
        <p:nvPicPr>
          <p:cNvPr id="8196" name="Picture 8" descr="Polar bears fighting">
            <a:hlinkClick r:id="rId3" tooltip="Polar bears fighting © M. Watson / www.ardea.com"/>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 y="3340100"/>
            <a:ext cx="4356100" cy="29670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10" descr="Pregnant male pygmy seahorse camouflaged in fan coral">
            <a:hlinkClick r:id="rId5" tooltip="Pregnant male pygmy seahorse camouflaged in fan coral © Solvin Zankl / naturepl.com"/>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1513" y="3340100"/>
            <a:ext cx="4608512" cy="29622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198" name="Text Box 11"/>
          <p:cNvSpPr txBox="1">
            <a:spLocks noChangeArrowheads="1"/>
          </p:cNvSpPr>
          <p:nvPr/>
        </p:nvSpPr>
        <p:spPr bwMode="auto">
          <a:xfrm>
            <a:off x="468313" y="6364288"/>
            <a:ext cx="3455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1400"/>
              <a:t>Polar bears fighting</a:t>
            </a:r>
            <a:endParaRPr lang="en-US" sz="1400"/>
          </a:p>
        </p:txBody>
      </p:sp>
      <p:sp>
        <p:nvSpPr>
          <p:cNvPr id="8199" name="Text Box 12"/>
          <p:cNvSpPr txBox="1">
            <a:spLocks noChangeArrowheads="1"/>
          </p:cNvSpPr>
          <p:nvPr/>
        </p:nvSpPr>
        <p:spPr bwMode="auto">
          <a:xfrm>
            <a:off x="4500563" y="6364288"/>
            <a:ext cx="4643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1400"/>
              <a:t>Pygmy seahorse camouflaged against fan coral</a:t>
            </a:r>
            <a:endParaRPr lang="en-US" sz="1400"/>
          </a:p>
        </p:txBody>
      </p:sp>
      <p:sp>
        <p:nvSpPr>
          <p:cNvPr id="8200" name="Text Box 13"/>
          <p:cNvSpPr txBox="1">
            <a:spLocks noChangeArrowheads="1"/>
          </p:cNvSpPr>
          <p:nvPr/>
        </p:nvSpPr>
        <p:spPr bwMode="auto">
          <a:xfrm>
            <a:off x="-107950" y="257175"/>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200"/>
              <a:t>Conclusions</a:t>
            </a:r>
            <a:endParaRPr lang="en-US" sz="3200"/>
          </a:p>
        </p:txBody>
      </p:sp>
    </p:spTree>
    <p:extLst>
      <p:ext uri="{BB962C8B-B14F-4D97-AF65-F5344CB8AC3E}">
        <p14:creationId xmlns:p14="http://schemas.microsoft.com/office/powerpoint/2010/main" val="3147607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Evolution Occurs Through Natural Selection?</a:t>
            </a:r>
            <a:endParaRPr lang="en-US" dirty="0"/>
          </a:p>
        </p:txBody>
      </p:sp>
      <p:sp>
        <p:nvSpPr>
          <p:cNvPr id="3" name="Content Placeholder 2"/>
          <p:cNvSpPr>
            <a:spLocks noGrp="1"/>
          </p:cNvSpPr>
          <p:nvPr>
            <p:ph sz="quarter" idx="1"/>
          </p:nvPr>
        </p:nvSpPr>
        <p:spPr/>
        <p:txBody>
          <a:bodyPr>
            <a:normAutofit lnSpcReduction="10000"/>
          </a:bodyPr>
          <a:lstStyle/>
          <a:p>
            <a:pPr>
              <a:lnSpc>
                <a:spcPct val="80000"/>
              </a:lnSpc>
            </a:pPr>
            <a:r>
              <a:rPr lang="en-US" b="1" dirty="0" smtClean="0"/>
              <a:t>Struggle for Existence - </a:t>
            </a:r>
            <a:r>
              <a:rPr lang="en-US" dirty="0" smtClean="0">
                <a:solidFill>
                  <a:srgbClr val="000000"/>
                </a:solidFill>
              </a:rPr>
              <a:t>Members of each species compete regularly to obtain food, living space and other necessities of life.</a:t>
            </a:r>
          </a:p>
          <a:p>
            <a:pPr>
              <a:lnSpc>
                <a:spcPct val="80000"/>
              </a:lnSpc>
              <a:buFont typeface="Wingdings" pitchFamily="2" charset="2"/>
              <a:buNone/>
            </a:pPr>
            <a:endParaRPr lang="en-US" b="1" dirty="0" smtClean="0"/>
          </a:p>
          <a:p>
            <a:pPr>
              <a:lnSpc>
                <a:spcPct val="80000"/>
              </a:lnSpc>
            </a:pPr>
            <a:r>
              <a:rPr lang="en-US" b="1" dirty="0" smtClean="0"/>
              <a:t>Survival of the “Fittest”</a:t>
            </a:r>
            <a:r>
              <a:rPr lang="en-US" dirty="0" smtClean="0"/>
              <a:t> – Fitness results from adaptations that give an organism advantages for survival.  The most “fit” organisms will </a:t>
            </a:r>
            <a:r>
              <a:rPr lang="en-US" i="1" u="sng" dirty="0" smtClean="0"/>
              <a:t>survive and reproduce</a:t>
            </a:r>
            <a:r>
              <a:rPr lang="en-US" dirty="0" smtClean="0"/>
              <a:t>; passing along the advantageous characteristics to their offspring.  These changes are usually only be seen after many generations!</a:t>
            </a:r>
          </a:p>
          <a:p>
            <a:pPr>
              <a:lnSpc>
                <a:spcPct val="80000"/>
              </a:lnSpc>
              <a:buFont typeface="Wingdings" pitchFamily="2" charset="2"/>
              <a:buNone/>
            </a:pPr>
            <a:endParaRPr lang="en-US" dirty="0" smtClean="0"/>
          </a:p>
          <a:p>
            <a:pPr>
              <a:lnSpc>
                <a:spcPct val="80000"/>
              </a:lnSpc>
            </a:pPr>
            <a:r>
              <a:rPr lang="en-US" b="1" dirty="0" smtClean="0"/>
              <a:t>Descent with Modification</a:t>
            </a:r>
            <a:r>
              <a:rPr lang="en-US" dirty="0" smtClean="0"/>
              <a:t> – As organisms change over time; they become different, resulting in many varied species.  This illustrates “common descent.”  All living things have a common ancestor.</a:t>
            </a:r>
          </a:p>
          <a:p>
            <a:endParaRPr lang="en-US" dirty="0"/>
          </a:p>
        </p:txBody>
      </p:sp>
    </p:spTree>
    <p:extLst>
      <p:ext uri="{BB962C8B-B14F-4D97-AF65-F5344CB8AC3E}">
        <p14:creationId xmlns:p14="http://schemas.microsoft.com/office/powerpoint/2010/main" val="81599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Darwin's explanation of evolution…..</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Natural Variation:</a:t>
            </a:r>
          </a:p>
          <a:p>
            <a:pPr marL="0" indent="0">
              <a:buNone/>
            </a:pPr>
            <a:r>
              <a:rPr lang="en-US" dirty="0"/>
              <a:t>	</a:t>
            </a:r>
            <a:r>
              <a:rPr lang="en-US" dirty="0" smtClean="0"/>
              <a:t>- differences among individuals of a species</a:t>
            </a:r>
          </a:p>
          <a:p>
            <a:pPr marL="0" indent="0">
              <a:buNone/>
            </a:pPr>
            <a:r>
              <a:rPr lang="en-US" dirty="0"/>
              <a:t>	</a:t>
            </a:r>
            <a:r>
              <a:rPr lang="en-US" dirty="0" smtClean="0"/>
              <a:t>- found in all types of organisms</a:t>
            </a:r>
          </a:p>
          <a:p>
            <a:pPr marL="0" indent="0">
              <a:buNone/>
            </a:pPr>
            <a:endParaRPr lang="en-US" dirty="0"/>
          </a:p>
          <a:p>
            <a:r>
              <a:rPr lang="en-US" dirty="0" smtClean="0"/>
              <a:t>Artificial Selection:</a:t>
            </a:r>
          </a:p>
          <a:p>
            <a:pPr marL="0" indent="0">
              <a:buNone/>
            </a:pPr>
            <a:r>
              <a:rPr lang="en-US" dirty="0" smtClean="0"/>
              <a:t>	- selection by humans for breeding of useful traits from 	  the natural variation among different organisms. </a:t>
            </a:r>
          </a:p>
          <a:p>
            <a:pPr marL="0" indent="0">
              <a:buNone/>
            </a:pPr>
            <a:r>
              <a:rPr lang="en-US" dirty="0"/>
              <a:t>	</a:t>
            </a:r>
            <a:r>
              <a:rPr lang="en-US" dirty="0" smtClean="0"/>
              <a:t>-</a:t>
            </a:r>
          </a:p>
          <a:p>
            <a:pPr marL="0" indent="0">
              <a:buNone/>
            </a:pPr>
            <a:endParaRPr lang="en-US" dirty="0"/>
          </a:p>
        </p:txBody>
      </p:sp>
    </p:spTree>
    <p:extLst>
      <p:ext uri="{BB962C8B-B14F-4D97-AF65-F5344CB8AC3E}">
        <p14:creationId xmlns:p14="http://schemas.microsoft.com/office/powerpoint/2010/main" val="987257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n-US" sz="4000" dirty="0" smtClean="0"/>
              <a:t>What makes an organism better fit then others in the population?</a:t>
            </a:r>
          </a:p>
        </p:txBody>
      </p:sp>
      <p:sp>
        <p:nvSpPr>
          <p:cNvPr id="4099" name="Rectangle 3"/>
          <p:cNvSpPr>
            <a:spLocks noGrp="1" noChangeArrowheads="1"/>
          </p:cNvSpPr>
          <p:nvPr>
            <p:ph type="body" idx="1"/>
          </p:nvPr>
        </p:nvSpPr>
        <p:spPr>
          <a:xfrm>
            <a:off x="457200" y="1600200"/>
            <a:ext cx="8229600" cy="5029200"/>
          </a:xfrm>
        </p:spPr>
        <p:txBody>
          <a:bodyPr/>
          <a:lstStyle/>
          <a:p>
            <a:pPr algn="ctr" eaLnBrk="1" hangingPunct="1">
              <a:lnSpc>
                <a:spcPct val="90000"/>
              </a:lnSpc>
              <a:buFontTx/>
              <a:buNone/>
            </a:pPr>
            <a:r>
              <a:rPr lang="en-US" sz="3000" dirty="0" smtClean="0"/>
              <a:t>ADAPTATIONS</a:t>
            </a:r>
          </a:p>
          <a:p>
            <a:pPr algn="ctr" eaLnBrk="1" hangingPunct="1">
              <a:lnSpc>
                <a:spcPct val="90000"/>
              </a:lnSpc>
              <a:buFontTx/>
              <a:buNone/>
            </a:pPr>
            <a:endParaRPr lang="en-US" sz="3000" dirty="0" smtClean="0"/>
          </a:p>
          <a:p>
            <a:pPr eaLnBrk="1" hangingPunct="1">
              <a:lnSpc>
                <a:spcPct val="90000"/>
              </a:lnSpc>
            </a:pPr>
            <a:r>
              <a:rPr lang="en-US" sz="3000" dirty="0" smtClean="0"/>
              <a:t>What is an adaptation?</a:t>
            </a:r>
          </a:p>
          <a:p>
            <a:pPr eaLnBrk="1" hangingPunct="1">
              <a:lnSpc>
                <a:spcPct val="90000"/>
              </a:lnSpc>
              <a:buFontTx/>
              <a:buNone/>
            </a:pPr>
            <a:r>
              <a:rPr lang="en-US" sz="3000" dirty="0" smtClean="0"/>
              <a:t>   An </a:t>
            </a:r>
            <a:r>
              <a:rPr lang="en-US" sz="3000" i="1" dirty="0" smtClean="0"/>
              <a:t>adaptation</a:t>
            </a:r>
            <a:r>
              <a:rPr lang="en-US" sz="3000" dirty="0" smtClean="0"/>
              <a:t> is an inherited trait that makes an organism better able to survive in a certain environment</a:t>
            </a:r>
          </a:p>
          <a:p>
            <a:pPr eaLnBrk="1" hangingPunct="1">
              <a:lnSpc>
                <a:spcPct val="90000"/>
              </a:lnSpc>
            </a:pPr>
            <a:r>
              <a:rPr lang="en-US" sz="3000" dirty="0" smtClean="0"/>
              <a:t>There are three types of adaptations</a:t>
            </a:r>
          </a:p>
          <a:p>
            <a:pPr lvl="1" eaLnBrk="1" hangingPunct="1">
              <a:lnSpc>
                <a:spcPct val="90000"/>
              </a:lnSpc>
              <a:buFontTx/>
              <a:buAutoNum type="arabicPeriod"/>
            </a:pPr>
            <a:r>
              <a:rPr lang="en-US" sz="3000" i="1" dirty="0" smtClean="0"/>
              <a:t>Structural adaptations</a:t>
            </a:r>
          </a:p>
          <a:p>
            <a:pPr lvl="1" eaLnBrk="1" hangingPunct="1">
              <a:lnSpc>
                <a:spcPct val="90000"/>
              </a:lnSpc>
              <a:buFontTx/>
              <a:buAutoNum type="arabicPeriod"/>
            </a:pPr>
            <a:r>
              <a:rPr lang="en-US" sz="3000" i="1" dirty="0" smtClean="0"/>
              <a:t>Physiological adaptations</a:t>
            </a:r>
          </a:p>
          <a:p>
            <a:pPr lvl="1" eaLnBrk="1" hangingPunct="1">
              <a:lnSpc>
                <a:spcPct val="90000"/>
              </a:lnSpc>
              <a:buFontTx/>
              <a:buAutoNum type="arabicPeriod"/>
            </a:pPr>
            <a:r>
              <a:rPr lang="en-US" sz="3000" i="1" dirty="0" smtClean="0"/>
              <a:t>Behavioral adaptations</a:t>
            </a:r>
            <a:endParaRPr lang="en-US" dirty="0" smtClean="0"/>
          </a:p>
        </p:txBody>
      </p:sp>
    </p:spTree>
    <p:extLst>
      <p:ext uri="{BB962C8B-B14F-4D97-AF65-F5344CB8AC3E}">
        <p14:creationId xmlns:p14="http://schemas.microsoft.com/office/powerpoint/2010/main" val="2111530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animEffect transition="in" filter="blinds(horizontal)">
                                      <p:cBhvr>
                                        <p:cTn id="7" dur="500"/>
                                        <p:tgtEl>
                                          <p:spTgt spid="409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099">
                                            <p:txEl>
                                              <p:pRg st="5" end="5"/>
                                            </p:txEl>
                                          </p:spTgt>
                                        </p:tgtEl>
                                        <p:attrNameLst>
                                          <p:attrName>style.visibility</p:attrName>
                                        </p:attrNameLst>
                                      </p:cBhvr>
                                      <p:to>
                                        <p:strVal val="visible"/>
                                      </p:to>
                                    </p:set>
                                    <p:animEffect transition="in" filter="box(in)">
                                      <p:cBhvr>
                                        <p:cTn id="12" dur="500"/>
                                        <p:tgtEl>
                                          <p:spTgt spid="4099">
                                            <p:txEl>
                                              <p:pRg st="5" end="5"/>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animEffect transition="in" filter="box(in)">
                                      <p:cBhvr>
                                        <p:cTn id="15" dur="500"/>
                                        <p:tgtEl>
                                          <p:spTgt spid="4099">
                                            <p:txEl>
                                              <p:pRg st="6" end="6"/>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099">
                                            <p:txEl>
                                              <p:pRg st="7" end="7"/>
                                            </p:txEl>
                                          </p:spTgt>
                                        </p:tgtEl>
                                        <p:attrNameLst>
                                          <p:attrName>style.visibility</p:attrName>
                                        </p:attrNameLst>
                                      </p:cBhvr>
                                      <p:to>
                                        <p:strVal val="visible"/>
                                      </p:to>
                                    </p:set>
                                    <p:animEffect transition="in" filter="box(in)">
                                      <p:cBhvr>
                                        <p:cTn id="18"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Charles Darwin?</a:t>
            </a:r>
            <a:endParaRPr lang="en-US" dirty="0"/>
          </a:p>
        </p:txBody>
      </p:sp>
      <p:sp>
        <p:nvSpPr>
          <p:cNvPr id="5" name="Text Placeholder 4"/>
          <p:cNvSpPr>
            <a:spLocks noGrp="1"/>
          </p:cNvSpPr>
          <p:nvPr>
            <p:ph type="body" idx="2"/>
          </p:nvPr>
        </p:nvSpPr>
        <p:spPr>
          <a:xfrm>
            <a:off x="381000" y="1600200"/>
            <a:ext cx="3810000" cy="4572000"/>
          </a:xfrm>
        </p:spPr>
        <p:txBody>
          <a:bodyPr/>
          <a:lstStyle/>
          <a:p>
            <a:pPr marL="285750" indent="-285750">
              <a:buFont typeface="Arial" pitchFamily="34" charset="0"/>
              <a:buChar char="•"/>
            </a:pPr>
            <a:r>
              <a:rPr lang="en-US" dirty="0">
                <a:latin typeface="+mj-lt"/>
              </a:rPr>
              <a:t>born on 12th February 1809 </a:t>
            </a:r>
          </a:p>
          <a:p>
            <a:r>
              <a:rPr lang="en-US" dirty="0">
                <a:latin typeface="+mj-lt"/>
              </a:rPr>
              <a:t>in Shrewsbury, England. </a:t>
            </a:r>
          </a:p>
          <a:p>
            <a:pPr marL="285750" indent="-285750">
              <a:buFont typeface="Arial" pitchFamily="34" charset="0"/>
              <a:buChar char="•"/>
            </a:pPr>
            <a:endParaRPr lang="en-US" dirty="0" smtClean="0">
              <a:latin typeface="+mj-lt"/>
            </a:endParaRPr>
          </a:p>
          <a:p>
            <a:pPr marL="285750" indent="-285750">
              <a:buFont typeface="Arial" pitchFamily="34" charset="0"/>
              <a:buChar char="•"/>
            </a:pPr>
            <a:r>
              <a:rPr lang="en-US" dirty="0" smtClean="0">
                <a:latin typeface="+mj-lt"/>
              </a:rPr>
              <a:t>His observations </a:t>
            </a:r>
            <a:r>
              <a:rPr lang="en-US" dirty="0">
                <a:latin typeface="+mj-lt"/>
              </a:rPr>
              <a:t>and ideas helped to change the </a:t>
            </a:r>
            <a:r>
              <a:rPr lang="en-US" dirty="0" smtClean="0">
                <a:latin typeface="+mj-lt"/>
              </a:rPr>
              <a:t>world</a:t>
            </a:r>
          </a:p>
          <a:p>
            <a:pPr marL="285750" indent="-285750">
              <a:buFont typeface="Arial" pitchFamily="34" charset="0"/>
              <a:buChar char="•"/>
            </a:pPr>
            <a:endParaRPr lang="en-US" dirty="0">
              <a:latin typeface="+mj-lt"/>
            </a:endParaRPr>
          </a:p>
          <a:p>
            <a:pPr marL="285750" indent="-285750">
              <a:buFont typeface="Arial" pitchFamily="34" charset="0"/>
              <a:buChar char="•"/>
            </a:pPr>
            <a:r>
              <a:rPr lang="en-US" dirty="0" smtClean="0">
                <a:latin typeface="+mj-lt"/>
              </a:rPr>
              <a:t>He studied a variety of life forms in an effort to explain how organisms change over time </a:t>
            </a:r>
          </a:p>
          <a:p>
            <a:pPr marL="285750" indent="-285750">
              <a:buFont typeface="Arial" pitchFamily="34" charset="0"/>
              <a:buChar char="•"/>
            </a:pPr>
            <a:endParaRPr lang="en-US" dirty="0" smtClean="0">
              <a:latin typeface="+mj-lt"/>
            </a:endParaRPr>
          </a:p>
          <a:p>
            <a:pPr marL="285750" indent="-285750">
              <a:buFont typeface="Arial" pitchFamily="34" charset="0"/>
              <a:buChar char="•"/>
            </a:pPr>
            <a:r>
              <a:rPr lang="en-US" dirty="0" smtClean="0">
                <a:latin typeface="+mj-lt"/>
              </a:rPr>
              <a:t>* also known as the father of evolution</a:t>
            </a:r>
          </a:p>
          <a:p>
            <a:pPr marL="285750" indent="-285750">
              <a:buFont typeface="Arial" pitchFamily="34" charset="0"/>
              <a:buChar char="•"/>
            </a:pPr>
            <a:endParaRPr lang="en-US" dirty="0">
              <a:latin typeface="+mj-lt"/>
            </a:endParaRPr>
          </a:p>
          <a:p>
            <a:pPr marL="285750" indent="-285750">
              <a:buFont typeface="Arial" pitchFamily="34" charset="0"/>
              <a:buChar char="•"/>
            </a:pPr>
            <a:endParaRPr lang="en-US" dirty="0">
              <a:latin typeface="+mj-lt"/>
            </a:endParaRPr>
          </a:p>
          <a:p>
            <a:endParaRPr lang="en-US" dirty="0"/>
          </a:p>
        </p:txBody>
      </p:sp>
      <p:pic>
        <p:nvPicPr>
          <p:cNvPr id="4" name="Picture 6"/>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4339850" y="1600200"/>
            <a:ext cx="297889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329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27650" name="Picture 2" descr="C:\Users\Shontasha\Documents\mustardselec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760" y="1472609"/>
            <a:ext cx="6728239" cy="431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035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096962"/>
          </a:xfrm>
        </p:spPr>
        <p:txBody>
          <a:bodyPr/>
          <a:lstStyle/>
          <a:p>
            <a:pPr eaLnBrk="1" hangingPunct="1"/>
            <a:r>
              <a:rPr lang="en-US" dirty="0" smtClean="0"/>
              <a:t>Structural Adaptations</a:t>
            </a:r>
          </a:p>
        </p:txBody>
      </p:sp>
      <p:sp>
        <p:nvSpPr>
          <p:cNvPr id="29699" name="Rectangle 3"/>
          <p:cNvSpPr>
            <a:spLocks noGrp="1" noChangeArrowheads="1"/>
          </p:cNvSpPr>
          <p:nvPr>
            <p:ph type="body" idx="1"/>
          </p:nvPr>
        </p:nvSpPr>
        <p:spPr>
          <a:xfrm>
            <a:off x="457200" y="1371600"/>
            <a:ext cx="8229600" cy="4754563"/>
          </a:xfrm>
        </p:spPr>
        <p:txBody>
          <a:bodyPr/>
          <a:lstStyle/>
          <a:p>
            <a:pPr marL="990600" lvl="1" indent="-533400" eaLnBrk="1" hangingPunct="1">
              <a:buFontTx/>
              <a:buAutoNum type="arabicPeriod"/>
            </a:pPr>
            <a:r>
              <a:rPr lang="en-US" sz="3000" i="1" dirty="0" smtClean="0"/>
              <a:t>Structural adaptations</a:t>
            </a:r>
            <a:r>
              <a:rPr lang="en-US" sz="3000" dirty="0" smtClean="0"/>
              <a:t> – structural traits that make an organism better able to live in a certain environment</a:t>
            </a:r>
          </a:p>
          <a:p>
            <a:pPr marL="1371600" lvl="2" indent="-457200" eaLnBrk="1" hangingPunct="1">
              <a:buFontTx/>
              <a:buChar char="–"/>
            </a:pPr>
            <a:r>
              <a:rPr lang="en-US" sz="3000" dirty="0" smtClean="0"/>
              <a:t>Example:  the shape and size of a bird’s beak, human hand opposable thumbs </a:t>
            </a:r>
          </a:p>
          <a:p>
            <a:pPr marL="609600" indent="-609600" eaLnBrk="1" hangingPunct="1"/>
            <a:endParaRPr lang="en-US" dirty="0" smtClean="0"/>
          </a:p>
        </p:txBody>
      </p:sp>
      <p:pic>
        <p:nvPicPr>
          <p:cNvPr id="29700" name="Picture 4" descr="22-06-GalapagosFinch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51363"/>
            <a:ext cx="7010400"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878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More Structural Adaptations…</a:t>
            </a:r>
          </a:p>
        </p:txBody>
      </p:sp>
      <p:sp>
        <p:nvSpPr>
          <p:cNvPr id="30723" name="Rectangle 3"/>
          <p:cNvSpPr>
            <a:spLocks noGrp="1" noChangeArrowheads="1"/>
          </p:cNvSpPr>
          <p:nvPr>
            <p:ph type="body" idx="1"/>
          </p:nvPr>
        </p:nvSpPr>
        <p:spPr>
          <a:xfrm>
            <a:off x="457200" y="1371600"/>
            <a:ext cx="8229600" cy="4754563"/>
          </a:xfrm>
        </p:spPr>
        <p:txBody>
          <a:bodyPr/>
          <a:lstStyle/>
          <a:p>
            <a:pPr eaLnBrk="1" hangingPunct="1"/>
            <a:r>
              <a:rPr lang="en-US" u="sng" dirty="0" smtClean="0">
                <a:cs typeface="Times New Roman" pitchFamily="18" charset="0"/>
              </a:rPr>
              <a:t>Mimicry-</a:t>
            </a:r>
            <a:r>
              <a:rPr lang="en-US" dirty="0" smtClean="0">
                <a:cs typeface="Times New Roman" pitchFamily="18" charset="0"/>
              </a:rPr>
              <a:t> a harmless species resembles a harmful one, predators learn to avoid both species</a:t>
            </a:r>
          </a:p>
          <a:p>
            <a:pPr eaLnBrk="1" hangingPunct="1"/>
            <a:endParaRPr lang="en-US" dirty="0" smtClean="0">
              <a:cs typeface="Times New Roman" pitchFamily="18" charset="0"/>
            </a:endParaRPr>
          </a:p>
        </p:txBody>
      </p:sp>
      <p:pic>
        <p:nvPicPr>
          <p:cNvPr id="30724" name="Picture 4" descr="mimic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895600"/>
            <a:ext cx="50292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coral_sna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52800"/>
            <a:ext cx="434022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04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More Structural Adaptations…</a:t>
            </a:r>
          </a:p>
        </p:txBody>
      </p:sp>
      <p:sp>
        <p:nvSpPr>
          <p:cNvPr id="31747" name="Rectangle 3"/>
          <p:cNvSpPr>
            <a:spLocks noGrp="1" noChangeArrowheads="1"/>
          </p:cNvSpPr>
          <p:nvPr>
            <p:ph type="body" idx="1"/>
          </p:nvPr>
        </p:nvSpPr>
        <p:spPr/>
        <p:txBody>
          <a:bodyPr/>
          <a:lstStyle/>
          <a:p>
            <a:pPr eaLnBrk="1" hangingPunct="1"/>
            <a:r>
              <a:rPr lang="en-US" u="sng" dirty="0" smtClean="0">
                <a:cs typeface="Times New Roman" pitchFamily="18" charset="0"/>
              </a:rPr>
              <a:t>Camouflage</a:t>
            </a:r>
            <a:r>
              <a:rPr lang="en-US" dirty="0" smtClean="0">
                <a:cs typeface="Times New Roman" pitchFamily="18" charset="0"/>
              </a:rPr>
              <a:t>- species features blend in with the environment</a:t>
            </a:r>
          </a:p>
          <a:p>
            <a:pPr eaLnBrk="1" hangingPunct="1">
              <a:buFontTx/>
              <a:buNone/>
            </a:pPr>
            <a:endParaRPr lang="en-US" dirty="0" smtClean="0"/>
          </a:p>
        </p:txBody>
      </p:sp>
      <p:pic>
        <p:nvPicPr>
          <p:cNvPr id="31748" name="Picture 4" descr="animal-camoufla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895600"/>
            <a:ext cx="48006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269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1020762"/>
          </a:xfrm>
        </p:spPr>
        <p:txBody>
          <a:bodyPr/>
          <a:lstStyle/>
          <a:p>
            <a:pPr eaLnBrk="1" hangingPunct="1"/>
            <a:r>
              <a:rPr lang="en-US" smtClean="0"/>
              <a:t>Types of Adaptations</a:t>
            </a:r>
          </a:p>
        </p:txBody>
      </p:sp>
      <p:sp>
        <p:nvSpPr>
          <p:cNvPr id="32771" name="Rectangle 3"/>
          <p:cNvSpPr>
            <a:spLocks noGrp="1" noChangeArrowheads="1"/>
          </p:cNvSpPr>
          <p:nvPr>
            <p:ph type="body" idx="1"/>
          </p:nvPr>
        </p:nvSpPr>
        <p:spPr>
          <a:xfrm>
            <a:off x="228600" y="1295400"/>
            <a:ext cx="8763000" cy="4830763"/>
          </a:xfrm>
        </p:spPr>
        <p:txBody>
          <a:bodyPr/>
          <a:lstStyle/>
          <a:p>
            <a:pPr marL="990600" lvl="1" indent="-533400" eaLnBrk="1" hangingPunct="1">
              <a:buFontTx/>
              <a:buAutoNum type="arabicPeriod" startAt="2"/>
            </a:pPr>
            <a:r>
              <a:rPr lang="en-US" sz="3200" dirty="0" smtClean="0"/>
              <a:t>Physiological adaptations – adaptations that involve the metabolic processes of an organism</a:t>
            </a:r>
          </a:p>
          <a:p>
            <a:pPr marL="1371600" lvl="2" indent="-457200" eaLnBrk="1" hangingPunct="1">
              <a:buFontTx/>
              <a:buChar char="–"/>
            </a:pPr>
            <a:r>
              <a:rPr lang="en-US" sz="3200" dirty="0" smtClean="0"/>
              <a:t>Example:  venom in snakes</a:t>
            </a:r>
          </a:p>
        </p:txBody>
      </p:sp>
      <p:pic>
        <p:nvPicPr>
          <p:cNvPr id="32772" name="Picture 4" descr="need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429000"/>
            <a:ext cx="38100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132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More Physiological Adaptations</a:t>
            </a:r>
          </a:p>
        </p:txBody>
      </p:sp>
      <p:pic>
        <p:nvPicPr>
          <p:cNvPr id="33795" name="Picture 4" descr="Octupus squirting ink"/>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3184525" y="1600200"/>
            <a:ext cx="2774950" cy="4525963"/>
          </a:xfrm>
          <a:noFill/>
        </p:spPr>
      </p:pic>
      <p:sp>
        <p:nvSpPr>
          <p:cNvPr id="33796" name="Text Box 5"/>
          <p:cNvSpPr txBox="1">
            <a:spLocks noChangeArrowheads="1"/>
          </p:cNvSpPr>
          <p:nvPr/>
        </p:nvSpPr>
        <p:spPr bwMode="auto">
          <a:xfrm>
            <a:off x="6248400" y="62484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Octopus Ink</a:t>
            </a:r>
          </a:p>
        </p:txBody>
      </p:sp>
    </p:spTree>
    <p:extLst>
      <p:ext uri="{BB962C8B-B14F-4D97-AF65-F5344CB8AC3E}">
        <p14:creationId xmlns:p14="http://schemas.microsoft.com/office/powerpoint/2010/main" val="1012514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en-US" smtClean="0"/>
              <a:t>Peppered moths before &amp; after the industrial revolution</a:t>
            </a:r>
          </a:p>
        </p:txBody>
      </p:sp>
      <p:pic>
        <p:nvPicPr>
          <p:cNvPr id="34819" name="Content Placeholder 3" descr="pepper_moth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62000" y="1828800"/>
            <a:ext cx="1960563" cy="1304925"/>
          </a:xfrm>
          <a:noFill/>
        </p:spPr>
      </p:pic>
      <p:pic>
        <p:nvPicPr>
          <p:cNvPr id="34820" name="Picture 4" descr="pepper_moth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590800"/>
            <a:ext cx="41910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5"/>
          <p:cNvSpPr>
            <a:spLocks noChangeArrowheads="1"/>
          </p:cNvSpPr>
          <p:nvPr/>
        </p:nvSpPr>
        <p:spPr bwMode="auto">
          <a:xfrm>
            <a:off x="1066800" y="5638800"/>
            <a:ext cx="701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New Roman" pitchFamily="18" charset="0"/>
              </a:rPr>
              <a:t>This is an example of </a:t>
            </a:r>
            <a:r>
              <a:rPr lang="en-US" b="1" u="sng">
                <a:solidFill>
                  <a:schemeClr val="tx2"/>
                </a:solidFill>
                <a:latin typeface="Times New Roman" pitchFamily="18" charset="0"/>
              </a:rPr>
              <a:t>Industrial Melanism</a:t>
            </a:r>
            <a:endParaRPr lang="en-US"/>
          </a:p>
        </p:txBody>
      </p:sp>
    </p:spTree>
    <p:extLst>
      <p:ext uri="{BB962C8B-B14F-4D97-AF65-F5344CB8AC3E}">
        <p14:creationId xmlns:p14="http://schemas.microsoft.com/office/powerpoint/2010/main" val="1147397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944562"/>
          </a:xfrm>
        </p:spPr>
        <p:txBody>
          <a:bodyPr/>
          <a:lstStyle/>
          <a:p>
            <a:pPr eaLnBrk="1" hangingPunct="1"/>
            <a:r>
              <a:rPr lang="en-US" smtClean="0"/>
              <a:t>Types of Adaptations</a:t>
            </a:r>
          </a:p>
        </p:txBody>
      </p:sp>
      <p:sp>
        <p:nvSpPr>
          <p:cNvPr id="35843" name="Rectangle 3"/>
          <p:cNvSpPr>
            <a:spLocks noGrp="1" noChangeArrowheads="1"/>
          </p:cNvSpPr>
          <p:nvPr>
            <p:ph type="body" idx="1"/>
          </p:nvPr>
        </p:nvSpPr>
        <p:spPr>
          <a:xfrm>
            <a:off x="457200" y="1219200"/>
            <a:ext cx="8229600" cy="4906963"/>
          </a:xfrm>
        </p:spPr>
        <p:txBody>
          <a:bodyPr/>
          <a:lstStyle/>
          <a:p>
            <a:pPr marL="609600" indent="-609600" eaLnBrk="1" hangingPunct="1">
              <a:buFontTx/>
              <a:buAutoNum type="arabicPeriod" startAt="3"/>
            </a:pPr>
            <a:r>
              <a:rPr lang="en-US" dirty="0" smtClean="0"/>
              <a:t>Behavioral Adaptations – adaptations in responses to the environment </a:t>
            </a:r>
          </a:p>
          <a:p>
            <a:pPr marL="990600" lvl="1" indent="-533400" eaLnBrk="1" hangingPunct="1"/>
            <a:r>
              <a:rPr lang="en-US" sz="3200" dirty="0" smtClean="0"/>
              <a:t>Example:  nest building in birds</a:t>
            </a:r>
          </a:p>
          <a:p>
            <a:pPr marL="609600" indent="-609600" eaLnBrk="1" hangingPunct="1">
              <a:buFontTx/>
              <a:buNone/>
            </a:pPr>
            <a:endParaRPr lang="en-US" dirty="0" smtClean="0"/>
          </a:p>
        </p:txBody>
      </p:sp>
      <p:pic>
        <p:nvPicPr>
          <p:cNvPr id="35844" name="Picture 4" descr="vireocowbirdeggs"/>
          <p:cNvPicPr>
            <a:picLocks noChangeAspect="1" noChangeArrowheads="1"/>
          </p:cNvPicPr>
          <p:nvPr/>
        </p:nvPicPr>
        <p:blipFill>
          <a:blip r:embed="rId2" cstate="print">
            <a:extLst>
              <a:ext uri="{28A0092B-C50C-407E-A947-70E740481C1C}">
                <a14:useLocalDpi xmlns:a14="http://schemas.microsoft.com/office/drawing/2010/main" val="0"/>
              </a:ext>
            </a:extLst>
          </a:blip>
          <a:srcRect l="6445" t="7692"/>
          <a:stretch>
            <a:fillRect/>
          </a:stretch>
        </p:blipFill>
        <p:spPr bwMode="auto">
          <a:xfrm>
            <a:off x="2057400" y="3219450"/>
            <a:ext cx="45720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588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Behavioral Adaptations</a:t>
            </a:r>
          </a:p>
        </p:txBody>
      </p:sp>
      <p:pic>
        <p:nvPicPr>
          <p:cNvPr id="36867" name="Picture 4" descr="amc0088l"/>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362200" y="1600200"/>
            <a:ext cx="4222750" cy="4572000"/>
          </a:xfrm>
          <a:noFill/>
        </p:spPr>
      </p:pic>
      <p:sp>
        <p:nvSpPr>
          <p:cNvPr id="36868" name="Text Box 5"/>
          <p:cNvSpPr txBox="1">
            <a:spLocks noChangeArrowheads="1"/>
          </p:cNvSpPr>
          <p:nvPr/>
        </p:nvSpPr>
        <p:spPr bwMode="auto">
          <a:xfrm>
            <a:off x="6934200" y="3810000"/>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Hibernation in the winter</a:t>
            </a:r>
          </a:p>
        </p:txBody>
      </p:sp>
    </p:spTree>
    <p:extLst>
      <p:ext uri="{BB962C8B-B14F-4D97-AF65-F5344CB8AC3E}">
        <p14:creationId xmlns:p14="http://schemas.microsoft.com/office/powerpoint/2010/main" val="3193436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What type of adaptation is this?</a:t>
            </a:r>
          </a:p>
        </p:txBody>
      </p:sp>
      <p:pic>
        <p:nvPicPr>
          <p:cNvPr id="37891" name="Picture 4" descr="moth_orchid"/>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143000" y="1600200"/>
            <a:ext cx="6705600" cy="4168775"/>
          </a:xfrm>
          <a:noFill/>
        </p:spPr>
      </p:pic>
    </p:spTree>
    <p:extLst>
      <p:ext uri="{BB962C8B-B14F-4D97-AF65-F5344CB8AC3E}">
        <p14:creationId xmlns:p14="http://schemas.microsoft.com/office/powerpoint/2010/main" val="1704274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p:spPr>
        <p:txBody>
          <a:bodyPr>
            <a:normAutofit fontScale="90000"/>
          </a:bodyPr>
          <a:lstStyle/>
          <a:p>
            <a:r>
              <a:rPr lang="en-US" dirty="0"/>
              <a:t/>
            </a:r>
            <a:br>
              <a:rPr lang="en-US" dirty="0"/>
            </a:br>
            <a:r>
              <a:rPr lang="en-US" dirty="0" smtClean="0"/>
              <a:t>Darwin on the HMS </a:t>
            </a:r>
            <a:r>
              <a:rPr lang="en-US" i="1" dirty="0" smtClean="0"/>
              <a:t>Beagle </a:t>
            </a:r>
            <a:r>
              <a:rPr lang="en-US" dirty="0" smtClean="0"/>
              <a:t> </a:t>
            </a:r>
            <a:endParaRPr lang="en-US" dirty="0"/>
          </a:p>
        </p:txBody>
      </p:sp>
      <p:sp>
        <p:nvSpPr>
          <p:cNvPr id="3" name="Text Placeholder 2"/>
          <p:cNvSpPr>
            <a:spLocks noGrp="1"/>
          </p:cNvSpPr>
          <p:nvPr>
            <p:ph type="body" idx="2"/>
          </p:nvPr>
        </p:nvSpPr>
        <p:spPr>
          <a:xfrm>
            <a:off x="228600" y="1524000"/>
            <a:ext cx="3657600" cy="4953000"/>
          </a:xfrm>
        </p:spPr>
        <p:txBody>
          <a:bodyPr>
            <a:normAutofit fontScale="92500"/>
          </a:bodyPr>
          <a:lstStyle/>
          <a:p>
            <a:r>
              <a:rPr lang="en-US" sz="2400" dirty="0" smtClean="0"/>
              <a:t>After completing college  Darwin was invited to join the crew of the H.M.S. </a:t>
            </a:r>
            <a:r>
              <a:rPr lang="en-US" sz="2400" i="1" dirty="0" smtClean="0"/>
              <a:t>Beagle</a:t>
            </a:r>
          </a:p>
          <a:p>
            <a:endParaRPr lang="en-US" sz="2400" i="1" dirty="0" smtClean="0"/>
          </a:p>
          <a:p>
            <a:r>
              <a:rPr lang="en-US" sz="2400" dirty="0"/>
              <a:t>Darwin’s role on the ship was as naturalist and companion to the </a:t>
            </a:r>
            <a:r>
              <a:rPr lang="en-US" sz="2400" dirty="0" smtClean="0"/>
              <a:t>captain</a:t>
            </a:r>
          </a:p>
          <a:p>
            <a:endParaRPr lang="en-US" sz="2400" dirty="0"/>
          </a:p>
          <a:p>
            <a:r>
              <a:rPr lang="en-US" sz="2400" dirty="0"/>
              <a:t>His job was to collect biological and geological specimens during the ship’s travel.</a:t>
            </a:r>
          </a:p>
          <a:p>
            <a:endParaRPr lang="en-US" sz="2400" dirty="0"/>
          </a:p>
          <a:p>
            <a:r>
              <a:rPr lang="en-US" sz="2400" i="1" dirty="0" smtClean="0"/>
              <a:t> </a:t>
            </a:r>
            <a:endParaRPr lang="en-US" sz="2400"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905000"/>
            <a:ext cx="498059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154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What type of adaptation is this?</a:t>
            </a:r>
          </a:p>
        </p:txBody>
      </p:sp>
      <p:sp>
        <p:nvSpPr>
          <p:cNvPr id="38915" name="Rectangle 3"/>
          <p:cNvSpPr>
            <a:spLocks noGrp="1" noChangeArrowheads="1"/>
          </p:cNvSpPr>
          <p:nvPr>
            <p:ph type="body" idx="1"/>
          </p:nvPr>
        </p:nvSpPr>
        <p:spPr/>
        <p:txBody>
          <a:bodyPr/>
          <a:lstStyle/>
          <a:p>
            <a:pPr eaLnBrk="1" hangingPunct="1">
              <a:buFontTx/>
              <a:buNone/>
            </a:pPr>
            <a:endParaRPr lang="en-US" smtClean="0"/>
          </a:p>
        </p:txBody>
      </p:sp>
      <p:pic>
        <p:nvPicPr>
          <p:cNvPr id="38916" name="Picture 5" descr="barn%20ow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447800"/>
            <a:ext cx="34004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626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What type of adaptation is this?</a:t>
            </a:r>
          </a:p>
        </p:txBody>
      </p:sp>
      <p:pic>
        <p:nvPicPr>
          <p:cNvPr id="39939" name="Picture 4" descr="cactus"/>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819400" y="1600200"/>
            <a:ext cx="3544888" cy="5257800"/>
          </a:xfrm>
          <a:noFill/>
        </p:spPr>
      </p:pic>
    </p:spTree>
    <p:extLst>
      <p:ext uri="{BB962C8B-B14F-4D97-AF65-F5344CB8AC3E}">
        <p14:creationId xmlns:p14="http://schemas.microsoft.com/office/powerpoint/2010/main" val="2122520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What type of adaptation is this?</a:t>
            </a:r>
          </a:p>
        </p:txBody>
      </p:sp>
      <p:pic>
        <p:nvPicPr>
          <p:cNvPr id="40963" name="Picture 4" descr="cover_ColdWeather_SnowyOwl"/>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133600" y="1981200"/>
            <a:ext cx="4572000" cy="3762375"/>
          </a:xfrm>
          <a:noFill/>
        </p:spPr>
      </p:pic>
    </p:spTree>
    <p:extLst>
      <p:ext uri="{BB962C8B-B14F-4D97-AF65-F5344CB8AC3E}">
        <p14:creationId xmlns:p14="http://schemas.microsoft.com/office/powerpoint/2010/main" val="939016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What type of adaptation is this?</a:t>
            </a:r>
          </a:p>
        </p:txBody>
      </p:sp>
      <p:pic>
        <p:nvPicPr>
          <p:cNvPr id="41987" name="Picture 4" descr="3803_a_skunk"/>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514600" y="1600200"/>
            <a:ext cx="4114800" cy="4114800"/>
          </a:xfrm>
          <a:noFill/>
        </p:spPr>
      </p:pic>
    </p:spTree>
    <p:extLst>
      <p:ext uri="{BB962C8B-B14F-4D97-AF65-F5344CB8AC3E}">
        <p14:creationId xmlns:p14="http://schemas.microsoft.com/office/powerpoint/2010/main" val="3720638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What type of adaptation is this?</a:t>
            </a:r>
          </a:p>
        </p:txBody>
      </p:sp>
      <p:sp>
        <p:nvSpPr>
          <p:cNvPr id="43011" name="Rectangle 3"/>
          <p:cNvSpPr>
            <a:spLocks noGrp="1" noChangeArrowheads="1"/>
          </p:cNvSpPr>
          <p:nvPr>
            <p:ph type="body" idx="1"/>
          </p:nvPr>
        </p:nvSpPr>
        <p:spPr/>
        <p:txBody>
          <a:bodyPr/>
          <a:lstStyle/>
          <a:p>
            <a:pPr eaLnBrk="1" hangingPunct="1"/>
            <a:r>
              <a:rPr lang="en-US" smtClean="0"/>
              <a:t>Migration of Birds</a:t>
            </a:r>
          </a:p>
        </p:txBody>
      </p:sp>
      <p:pic>
        <p:nvPicPr>
          <p:cNvPr id="43012" name="Picture 7" descr="rm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124200"/>
            <a:ext cx="70770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610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smtClean="0"/>
              <a:t>Types of Natural Selection in a Population</a:t>
            </a:r>
          </a:p>
        </p:txBody>
      </p:sp>
      <p:sp>
        <p:nvSpPr>
          <p:cNvPr id="32771" name="Content Placeholder 2"/>
          <p:cNvSpPr>
            <a:spLocks noGrp="1"/>
          </p:cNvSpPr>
          <p:nvPr>
            <p:ph idx="1"/>
          </p:nvPr>
        </p:nvSpPr>
        <p:spPr/>
        <p:txBody>
          <a:bodyPr/>
          <a:lstStyle/>
          <a:p>
            <a:pPr eaLnBrk="1" hangingPunct="1"/>
            <a:r>
              <a:rPr lang="en-US" dirty="0" smtClean="0"/>
              <a:t>Natural selection can affect the distribution of phenotypes in any of three ways.</a:t>
            </a:r>
          </a:p>
          <a:p>
            <a:pPr eaLnBrk="1" hangingPunct="1">
              <a:buFont typeface="Wingdings" pitchFamily="2" charset="2"/>
              <a:buNone/>
            </a:pPr>
            <a:r>
              <a:rPr lang="en-US" dirty="0" smtClean="0"/>
              <a:t>	1.  Directional Selection</a:t>
            </a:r>
          </a:p>
          <a:p>
            <a:pPr eaLnBrk="1" hangingPunct="1">
              <a:buFont typeface="Wingdings" pitchFamily="2" charset="2"/>
              <a:buNone/>
            </a:pPr>
            <a:r>
              <a:rPr lang="en-US" dirty="0" smtClean="0"/>
              <a:t>	2.  Stabilizing Selection</a:t>
            </a:r>
          </a:p>
          <a:p>
            <a:pPr eaLnBrk="1" hangingPunct="1">
              <a:buFont typeface="Wingdings" pitchFamily="2" charset="2"/>
              <a:buNone/>
            </a:pPr>
            <a:r>
              <a:rPr lang="en-US" dirty="0" smtClean="0"/>
              <a:t>	3.  Disruptive Selection</a:t>
            </a:r>
          </a:p>
          <a:p>
            <a:endParaRPr lang="en-US" dirty="0" smtClean="0"/>
          </a:p>
        </p:txBody>
      </p:sp>
    </p:spTree>
    <p:extLst>
      <p:ext uri="{BB962C8B-B14F-4D97-AF65-F5344CB8AC3E}">
        <p14:creationId xmlns:p14="http://schemas.microsoft.com/office/powerpoint/2010/main" val="1920300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US" sz="3200" dirty="0" smtClean="0"/>
              <a:t>Normal Distribution of a Phenotype in a Population with random variation</a:t>
            </a:r>
          </a:p>
        </p:txBody>
      </p:sp>
      <p:grpSp>
        <p:nvGrpSpPr>
          <p:cNvPr id="33795" name="Group 4"/>
          <p:cNvGrpSpPr>
            <a:grpSpLocks noGrp="1"/>
          </p:cNvGrpSpPr>
          <p:nvPr/>
        </p:nvGrpSpPr>
        <p:grpSpPr bwMode="auto">
          <a:xfrm>
            <a:off x="457200" y="1981200"/>
            <a:ext cx="8229600" cy="3886200"/>
            <a:chOff x="1248" y="1104"/>
            <a:chExt cx="3017" cy="2282"/>
          </a:xfrm>
        </p:grpSpPr>
        <p:pic>
          <p:nvPicPr>
            <p:cNvPr id="33797" name="Picture 5" descr="bio_ch16_61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 y="1104"/>
              <a:ext cx="3017" cy="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p:cNvSpPr txBox="1">
              <a:spLocks noChangeArrowheads="1"/>
            </p:cNvSpPr>
            <p:nvPr/>
          </p:nvSpPr>
          <p:spPr bwMode="auto">
            <a:xfrm rot="-5400000">
              <a:off x="689" y="2105"/>
              <a:ext cx="148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1400" b="1"/>
                <a:t>Frequency of Phenotype</a:t>
              </a:r>
              <a:endParaRPr lang="en-US" altLang="en-US" sz="1400"/>
            </a:p>
          </p:txBody>
        </p:sp>
        <p:sp>
          <p:nvSpPr>
            <p:cNvPr id="33799" name="Text Box 7"/>
            <p:cNvSpPr txBox="1">
              <a:spLocks noChangeArrowheads="1"/>
            </p:cNvSpPr>
            <p:nvPr/>
          </p:nvSpPr>
          <p:spPr bwMode="auto">
            <a:xfrm>
              <a:off x="2400" y="3072"/>
              <a:ext cx="115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400" b="1"/>
                <a:t>Phenotype (height)</a:t>
              </a:r>
              <a:endParaRPr lang="en-US" altLang="en-US" sz="1200"/>
            </a:p>
          </p:txBody>
        </p:sp>
      </p:grpSp>
      <p:sp>
        <p:nvSpPr>
          <p:cNvPr id="33796" name="TextBox 7"/>
          <p:cNvSpPr txBox="1">
            <a:spLocks noChangeArrowheads="1"/>
          </p:cNvSpPr>
          <p:nvPr/>
        </p:nvSpPr>
        <p:spPr bwMode="auto">
          <a:xfrm>
            <a:off x="6858000" y="2362200"/>
            <a:ext cx="1981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Most of the population falls within the bell curve with some exhibiting the two extreme traits</a:t>
            </a:r>
          </a:p>
        </p:txBody>
      </p:sp>
    </p:spTree>
    <p:extLst>
      <p:ext uri="{BB962C8B-B14F-4D97-AF65-F5344CB8AC3E}">
        <p14:creationId xmlns:p14="http://schemas.microsoft.com/office/powerpoint/2010/main" val="614298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Directional Selection</a:t>
            </a:r>
          </a:p>
        </p:txBody>
      </p:sp>
      <p:sp>
        <p:nvSpPr>
          <p:cNvPr id="34819" name="Content Placeholder 2"/>
          <p:cNvSpPr>
            <a:spLocks noGrp="1"/>
          </p:cNvSpPr>
          <p:nvPr>
            <p:ph idx="1"/>
          </p:nvPr>
        </p:nvSpPr>
        <p:spPr/>
        <p:txBody>
          <a:bodyPr/>
          <a:lstStyle/>
          <a:p>
            <a:r>
              <a:rPr lang="en-US" dirty="0" smtClean="0"/>
              <a:t>Individuals at one end of the curve have higher fitness than individuals in the middle or at the other end.</a:t>
            </a:r>
          </a:p>
          <a:p>
            <a:endParaRPr lang="en-US" dirty="0" smtClean="0"/>
          </a:p>
        </p:txBody>
      </p:sp>
      <p:grpSp>
        <p:nvGrpSpPr>
          <p:cNvPr id="34820" name="Group 4"/>
          <p:cNvGrpSpPr>
            <a:grpSpLocks/>
          </p:cNvGrpSpPr>
          <p:nvPr/>
        </p:nvGrpSpPr>
        <p:grpSpPr bwMode="auto">
          <a:xfrm>
            <a:off x="838200" y="3886200"/>
            <a:ext cx="6781800" cy="2514600"/>
            <a:chOff x="179" y="975"/>
            <a:chExt cx="5401" cy="2369"/>
          </a:xfrm>
        </p:grpSpPr>
        <p:pic>
          <p:nvPicPr>
            <p:cNvPr id="34821" name="Picture 5" descr="bio_ch16_43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 y="975"/>
              <a:ext cx="5401" cy="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6"/>
            <p:cNvSpPr txBox="1">
              <a:spLocks noChangeArrowheads="1"/>
            </p:cNvSpPr>
            <p:nvPr/>
          </p:nvSpPr>
          <p:spPr bwMode="auto">
            <a:xfrm>
              <a:off x="1670" y="1179"/>
              <a:ext cx="187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b="1">
                  <a:solidFill>
                    <a:schemeClr val="bg1"/>
                  </a:solidFill>
                </a:rPr>
                <a:t>Directional Selection</a:t>
              </a:r>
              <a:endParaRPr lang="en-US" altLang="en-US" b="1"/>
            </a:p>
          </p:txBody>
        </p:sp>
        <p:sp>
          <p:nvSpPr>
            <p:cNvPr id="34823" name="Text Box 7"/>
            <p:cNvSpPr txBox="1">
              <a:spLocks noChangeArrowheads="1"/>
            </p:cNvSpPr>
            <p:nvPr/>
          </p:nvSpPr>
          <p:spPr bwMode="auto">
            <a:xfrm>
              <a:off x="1066" y="1601"/>
              <a:ext cx="268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1600" b="1"/>
                <a:t>Food becomes scarce.</a:t>
              </a:r>
            </a:p>
          </p:txBody>
        </p:sp>
        <p:sp>
          <p:nvSpPr>
            <p:cNvPr id="34824" name="Text Box 8"/>
            <p:cNvSpPr txBox="1">
              <a:spLocks noChangeArrowheads="1"/>
            </p:cNvSpPr>
            <p:nvPr/>
          </p:nvSpPr>
          <p:spPr bwMode="auto">
            <a:xfrm>
              <a:off x="4384" y="984"/>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600" b="1"/>
                <a:t>Key</a:t>
              </a:r>
              <a:endParaRPr lang="en-US" altLang="en-US" sz="1200"/>
            </a:p>
          </p:txBody>
        </p:sp>
        <p:sp>
          <p:nvSpPr>
            <p:cNvPr id="34825" name="Text Box 9"/>
            <p:cNvSpPr txBox="1">
              <a:spLocks noChangeArrowheads="1"/>
            </p:cNvSpPr>
            <p:nvPr/>
          </p:nvSpPr>
          <p:spPr bwMode="auto">
            <a:xfrm>
              <a:off x="4670" y="1190"/>
              <a:ext cx="893"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a:t>Low mortality, high fitness</a:t>
              </a:r>
            </a:p>
          </p:txBody>
        </p:sp>
        <p:sp>
          <p:nvSpPr>
            <p:cNvPr id="34826" name="Text Box 10"/>
            <p:cNvSpPr txBox="1">
              <a:spLocks noChangeArrowheads="1"/>
            </p:cNvSpPr>
            <p:nvPr/>
          </p:nvSpPr>
          <p:spPr bwMode="auto">
            <a:xfrm>
              <a:off x="4670" y="1517"/>
              <a:ext cx="893"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a:t>High mortality, low fitness</a:t>
              </a:r>
            </a:p>
          </p:txBody>
        </p:sp>
      </p:grpSp>
    </p:spTree>
    <p:extLst>
      <p:ext uri="{BB962C8B-B14F-4D97-AF65-F5344CB8AC3E}">
        <p14:creationId xmlns:p14="http://schemas.microsoft.com/office/powerpoint/2010/main" val="19651900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Stabilizing Selection</a:t>
            </a:r>
          </a:p>
        </p:txBody>
      </p:sp>
      <p:sp>
        <p:nvSpPr>
          <p:cNvPr id="35843" name="Content Placeholder 2"/>
          <p:cNvSpPr>
            <a:spLocks noGrp="1"/>
          </p:cNvSpPr>
          <p:nvPr>
            <p:ph idx="1"/>
          </p:nvPr>
        </p:nvSpPr>
        <p:spPr/>
        <p:txBody>
          <a:bodyPr/>
          <a:lstStyle/>
          <a:p>
            <a:r>
              <a:rPr lang="en-US" dirty="0" smtClean="0"/>
              <a:t>Individuals near the center of the curve have higher fitness than individuals at either end of the curve</a:t>
            </a:r>
          </a:p>
          <a:p>
            <a:endParaRPr lang="en-US" dirty="0" smtClean="0"/>
          </a:p>
        </p:txBody>
      </p:sp>
      <p:grpSp>
        <p:nvGrpSpPr>
          <p:cNvPr id="35844" name="Group 4"/>
          <p:cNvGrpSpPr>
            <a:grpSpLocks/>
          </p:cNvGrpSpPr>
          <p:nvPr/>
        </p:nvGrpSpPr>
        <p:grpSpPr bwMode="auto">
          <a:xfrm>
            <a:off x="2209800" y="3657600"/>
            <a:ext cx="3962400" cy="2971800"/>
            <a:chOff x="1493" y="799"/>
            <a:chExt cx="2801" cy="2909"/>
          </a:xfrm>
        </p:grpSpPr>
        <p:pic>
          <p:nvPicPr>
            <p:cNvPr id="35845" name="Picture 5" descr="bio_ch16_6206"/>
            <p:cNvPicPr>
              <a:picLocks noChangeAspect="1" noChangeArrowheads="1"/>
            </p:cNvPicPr>
            <p:nvPr/>
          </p:nvPicPr>
          <p:blipFill>
            <a:blip r:embed="rId2" cstate="print">
              <a:clrChange>
                <a:clrFrom>
                  <a:srgbClr val="006A6B"/>
                </a:clrFrom>
                <a:clrTo>
                  <a:srgbClr val="006A6B">
                    <a:alpha val="0"/>
                  </a:srgbClr>
                </a:clrTo>
              </a:clrChange>
              <a:extLst>
                <a:ext uri="{28A0092B-C50C-407E-A947-70E740481C1C}">
                  <a14:useLocalDpi xmlns:a14="http://schemas.microsoft.com/office/drawing/2010/main" val="0"/>
                </a:ext>
              </a:extLst>
            </a:blip>
            <a:srcRect/>
            <a:stretch>
              <a:fillRect/>
            </a:stretch>
          </p:blipFill>
          <p:spPr bwMode="auto">
            <a:xfrm>
              <a:off x="1496" y="808"/>
              <a:ext cx="2798" cy="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6"/>
            <p:cNvSpPr txBox="1">
              <a:spLocks noChangeArrowheads="1"/>
            </p:cNvSpPr>
            <p:nvPr/>
          </p:nvSpPr>
          <p:spPr bwMode="auto">
            <a:xfrm>
              <a:off x="1496" y="1192"/>
              <a:ext cx="96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1600" b="1"/>
                <a:t>Key</a:t>
              </a:r>
              <a:endParaRPr lang="en-US" altLang="en-US" sz="1200"/>
            </a:p>
          </p:txBody>
        </p:sp>
        <p:sp>
          <p:nvSpPr>
            <p:cNvPr id="35847" name="Text Box 7"/>
            <p:cNvSpPr txBox="1">
              <a:spLocks noChangeArrowheads="1"/>
            </p:cNvSpPr>
            <p:nvPr/>
          </p:nvSpPr>
          <p:spPr bwMode="auto">
            <a:xfrm rot="-5361417">
              <a:off x="913" y="2554"/>
              <a:ext cx="154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1400" b="1"/>
                <a:t>Percentage of Population</a:t>
              </a:r>
            </a:p>
          </p:txBody>
        </p:sp>
        <p:sp>
          <p:nvSpPr>
            <p:cNvPr id="35848" name="Text Box 8"/>
            <p:cNvSpPr txBox="1">
              <a:spLocks noChangeArrowheads="1"/>
            </p:cNvSpPr>
            <p:nvPr/>
          </p:nvSpPr>
          <p:spPr bwMode="auto">
            <a:xfrm>
              <a:off x="1698" y="3475"/>
              <a:ext cx="91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400" b="1"/>
                <a:t>Birth Weight</a:t>
              </a:r>
            </a:p>
          </p:txBody>
        </p:sp>
        <p:sp>
          <p:nvSpPr>
            <p:cNvPr id="35849" name="Text Box 9"/>
            <p:cNvSpPr txBox="1">
              <a:spLocks noChangeArrowheads="1"/>
            </p:cNvSpPr>
            <p:nvPr/>
          </p:nvSpPr>
          <p:spPr bwMode="auto">
            <a:xfrm>
              <a:off x="3225" y="1669"/>
              <a:ext cx="1051"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1600" b="1"/>
                <a:t>Selection against both extremes keep curve narrow and in same place.</a:t>
              </a:r>
            </a:p>
          </p:txBody>
        </p:sp>
        <p:sp>
          <p:nvSpPr>
            <p:cNvPr id="35850" name="Text Box 10"/>
            <p:cNvSpPr txBox="1">
              <a:spLocks noChangeArrowheads="1"/>
            </p:cNvSpPr>
            <p:nvPr/>
          </p:nvSpPr>
          <p:spPr bwMode="auto">
            <a:xfrm>
              <a:off x="2059" y="1341"/>
              <a:ext cx="89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a:t>Low mortality, high fitness</a:t>
              </a:r>
            </a:p>
          </p:txBody>
        </p:sp>
        <p:sp>
          <p:nvSpPr>
            <p:cNvPr id="35851" name="Text Box 11"/>
            <p:cNvSpPr txBox="1">
              <a:spLocks noChangeArrowheads="1"/>
            </p:cNvSpPr>
            <p:nvPr/>
          </p:nvSpPr>
          <p:spPr bwMode="auto">
            <a:xfrm>
              <a:off x="2059" y="1669"/>
              <a:ext cx="89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a:t>High mortality, low fitness</a:t>
              </a:r>
            </a:p>
          </p:txBody>
        </p:sp>
        <p:sp>
          <p:nvSpPr>
            <p:cNvPr id="35852" name="Rectangle 12"/>
            <p:cNvSpPr>
              <a:spLocks noChangeArrowheads="1"/>
            </p:cNvSpPr>
            <p:nvPr/>
          </p:nvSpPr>
          <p:spPr bwMode="auto">
            <a:xfrm>
              <a:off x="1493" y="799"/>
              <a:ext cx="2792" cy="319"/>
            </a:xfrm>
            <a:prstGeom prst="rect">
              <a:avLst/>
            </a:prstGeom>
            <a:solidFill>
              <a:srgbClr val="0066CC"/>
            </a:solidFill>
            <a:ln w="9525">
              <a:solidFill>
                <a:schemeClr val="tx1"/>
              </a:solidFill>
              <a:miter lim="800000"/>
              <a:headEnd/>
              <a:tailEnd/>
            </a:ln>
          </p:spPr>
          <p:txBody>
            <a:bodyPr wrap="none" anchor="ctr"/>
            <a:lstStyle/>
            <a:p>
              <a:endParaRPr lang="en-US"/>
            </a:p>
          </p:txBody>
        </p:sp>
        <p:sp>
          <p:nvSpPr>
            <p:cNvPr id="35853" name="Rectangle 13"/>
            <p:cNvSpPr>
              <a:spLocks noChangeArrowheads="1"/>
            </p:cNvSpPr>
            <p:nvPr/>
          </p:nvSpPr>
          <p:spPr bwMode="auto">
            <a:xfrm>
              <a:off x="2253" y="861"/>
              <a:ext cx="126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b="1">
                  <a:solidFill>
                    <a:schemeClr val="bg1"/>
                  </a:solidFill>
                </a:rPr>
                <a:t>Stabilizing Selection</a:t>
              </a:r>
            </a:p>
          </p:txBody>
        </p:sp>
      </p:grpSp>
    </p:spTree>
    <p:extLst>
      <p:ext uri="{BB962C8B-B14F-4D97-AF65-F5344CB8AC3E}">
        <p14:creationId xmlns:p14="http://schemas.microsoft.com/office/powerpoint/2010/main" val="31088838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Disruptive Selection</a:t>
            </a:r>
          </a:p>
        </p:txBody>
      </p:sp>
      <p:sp>
        <p:nvSpPr>
          <p:cNvPr id="36867" name="Content Placeholder 2"/>
          <p:cNvSpPr>
            <a:spLocks noGrp="1"/>
          </p:cNvSpPr>
          <p:nvPr>
            <p:ph idx="1"/>
          </p:nvPr>
        </p:nvSpPr>
        <p:spPr/>
        <p:txBody>
          <a:bodyPr/>
          <a:lstStyle/>
          <a:p>
            <a:r>
              <a:rPr lang="en-US" dirty="0" smtClean="0"/>
              <a:t>Individuals at the upper and lower ends of the curve have higher fitness than individuals near the middle.</a:t>
            </a:r>
          </a:p>
          <a:p>
            <a:endParaRPr lang="en-US" dirty="0" smtClean="0"/>
          </a:p>
        </p:txBody>
      </p:sp>
      <p:pic>
        <p:nvPicPr>
          <p:cNvPr id="36868" name="Picture 4" descr="bio_ch16_62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429000"/>
            <a:ext cx="87122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869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620000" cy="793750"/>
          </a:xfrm>
        </p:spPr>
        <p:txBody>
          <a:bodyPr/>
          <a:lstStyle/>
          <a:p>
            <a:r>
              <a:rPr lang="en-US" dirty="0" smtClean="0"/>
              <a:t>Galapagos Islands </a:t>
            </a:r>
            <a:endParaRPr lang="en-US" dirty="0"/>
          </a:p>
        </p:txBody>
      </p:sp>
      <p:sp>
        <p:nvSpPr>
          <p:cNvPr id="3" name="Text Placeholder 2"/>
          <p:cNvSpPr>
            <a:spLocks noGrp="1"/>
          </p:cNvSpPr>
          <p:nvPr>
            <p:ph type="body" idx="2"/>
          </p:nvPr>
        </p:nvSpPr>
        <p:spPr>
          <a:xfrm>
            <a:off x="457200" y="1447800"/>
            <a:ext cx="3581400" cy="4800600"/>
          </a:xfrm>
        </p:spPr>
        <p:txBody>
          <a:bodyPr>
            <a:normAutofit/>
          </a:bodyPr>
          <a:lstStyle/>
          <a:p>
            <a:r>
              <a:rPr lang="en-US" sz="2200" dirty="0"/>
              <a:t>Charles Darwin arrived in the Galapagos, a group of volcanic islands off the coast of Ecuador, South America </a:t>
            </a:r>
            <a:r>
              <a:rPr lang="en-US" sz="2200" dirty="0" smtClean="0"/>
              <a:t> in 1835</a:t>
            </a:r>
            <a:r>
              <a:rPr lang="en-US" sz="2200" dirty="0"/>
              <a:t>.</a:t>
            </a:r>
            <a:br>
              <a:rPr lang="en-US" sz="2200" dirty="0"/>
            </a:br>
            <a:endParaRPr lang="en-US" sz="2200" dirty="0"/>
          </a:p>
          <a:p>
            <a:r>
              <a:rPr lang="en-US" sz="2200" dirty="0"/>
              <a:t>The observations Darwin made during his visit were to be influential in the formation of his scientific theories.</a:t>
            </a:r>
          </a:p>
          <a:p>
            <a:endParaRPr lang="en-US" sz="2200" dirty="0"/>
          </a:p>
        </p:txBody>
      </p:sp>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261523" y="2133600"/>
            <a:ext cx="4336376" cy="259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266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Name the selection type</a:t>
            </a:r>
          </a:p>
        </p:txBody>
      </p:sp>
      <p:pic>
        <p:nvPicPr>
          <p:cNvPr id="37891" name="Picture 4" descr="23-12-ModesOfSelection-L"/>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b="4111"/>
          <a:stretch>
            <a:fillRect/>
          </a:stretch>
        </p:blipFill>
        <p:spPr>
          <a:xfrm>
            <a:off x="1471613" y="1981200"/>
            <a:ext cx="6200775" cy="3886200"/>
          </a:xfrm>
          <a:noFill/>
        </p:spPr>
      </p:pic>
    </p:spTree>
    <p:extLst>
      <p:ext uri="{BB962C8B-B14F-4D97-AF65-F5344CB8AC3E}">
        <p14:creationId xmlns:p14="http://schemas.microsoft.com/office/powerpoint/2010/main" val="4256465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971550" y="1341438"/>
            <a:ext cx="7200900"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600"/>
              </a:spcBef>
              <a:buClr>
                <a:schemeClr val="accent1"/>
              </a:buClr>
              <a:buSzPct val="80000"/>
              <a:buFont typeface="Wingdings 2" pitchFamily="18" charset="2"/>
              <a:buNone/>
            </a:pPr>
            <a:r>
              <a:rPr lang="en-GB" dirty="0">
                <a:solidFill>
                  <a:schemeClr val="bg1"/>
                </a:solidFill>
              </a:rPr>
              <a:t>Charles Darwin arrived in the Galapagos, a group of volcanic islands off the coast of Ecuador, South America on 15</a:t>
            </a:r>
            <a:r>
              <a:rPr lang="en-GB" baseline="30000" dirty="0">
                <a:solidFill>
                  <a:schemeClr val="bg1"/>
                </a:solidFill>
              </a:rPr>
              <a:t>th</a:t>
            </a:r>
            <a:r>
              <a:rPr lang="en-GB" dirty="0">
                <a:solidFill>
                  <a:schemeClr val="bg1"/>
                </a:solidFill>
              </a:rPr>
              <a:t> September 1835.</a:t>
            </a:r>
            <a:br>
              <a:rPr lang="en-GB" dirty="0">
                <a:solidFill>
                  <a:schemeClr val="bg1"/>
                </a:solidFill>
              </a:rPr>
            </a:br>
            <a:endParaRPr lang="en-GB" dirty="0">
              <a:solidFill>
                <a:schemeClr val="bg1"/>
              </a:solidFill>
            </a:endParaRPr>
          </a:p>
          <a:p>
            <a:pPr eaLnBrk="1" hangingPunct="1">
              <a:spcBef>
                <a:spcPts val="600"/>
              </a:spcBef>
              <a:buClr>
                <a:schemeClr val="accent1"/>
              </a:buClr>
              <a:buSzPct val="80000"/>
              <a:buFont typeface="Wingdings 2" pitchFamily="18" charset="2"/>
              <a:buNone/>
            </a:pPr>
            <a:r>
              <a:rPr lang="en-GB" dirty="0">
                <a:solidFill>
                  <a:schemeClr val="bg1"/>
                </a:solidFill>
              </a:rPr>
              <a:t>The observations Darwin made during his visit were to be influential in the formation of his scientific theories.</a:t>
            </a:r>
          </a:p>
        </p:txBody>
      </p:sp>
      <p:sp>
        <p:nvSpPr>
          <p:cNvPr id="6147" name="Text Box 5"/>
          <p:cNvSpPr txBox="1">
            <a:spLocks noChangeArrowheads="1"/>
          </p:cNvSpPr>
          <p:nvPr/>
        </p:nvSpPr>
        <p:spPr bwMode="auto">
          <a:xfrm>
            <a:off x="971550" y="692150"/>
            <a:ext cx="7200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6148" name="Text Box 6"/>
          <p:cNvSpPr txBox="1">
            <a:spLocks noChangeArrowheads="1"/>
          </p:cNvSpPr>
          <p:nvPr/>
        </p:nvSpPr>
        <p:spPr bwMode="auto">
          <a:xfrm>
            <a:off x="900113" y="188913"/>
            <a:ext cx="7200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200">
                <a:solidFill>
                  <a:schemeClr val="bg1"/>
                </a:solidFill>
              </a:rPr>
              <a:t>The Galapagos Islands</a:t>
            </a:r>
            <a:endParaRPr lang="en-US" sz="3200">
              <a:solidFill>
                <a:schemeClr val="bg1"/>
              </a:solidFill>
            </a:endParaRPr>
          </a:p>
        </p:txBody>
      </p:sp>
      <p:sp>
        <p:nvSpPr>
          <p:cNvPr id="4" name="Title 3"/>
          <p:cNvSpPr>
            <a:spLocks noGrp="1"/>
          </p:cNvSpPr>
          <p:nvPr>
            <p:ph type="title"/>
          </p:nvPr>
        </p:nvSpPr>
        <p:spPr/>
        <p:txBody>
          <a:bodyPr/>
          <a:lstStyle/>
          <a:p>
            <a:endParaRPr lang="en-US" dirty="0"/>
          </a:p>
        </p:txBody>
      </p:sp>
      <p:sp>
        <p:nvSpPr>
          <p:cNvPr id="5" name="Content Placeholder 4"/>
          <p:cNvSpPr>
            <a:spLocks noGrp="1"/>
          </p:cNvSpPr>
          <p:nvPr>
            <p:ph sz="quarter" idx="1"/>
          </p:nvPr>
        </p:nvSpPr>
        <p:spPr/>
        <p:txBody>
          <a:bodyPr/>
          <a:lstStyle/>
          <a:p>
            <a:r>
              <a:rPr lang="en-US" dirty="0"/>
              <a:t>Darwin began to collect mockingbirds, finches, and other animals on the four islands</a:t>
            </a:r>
            <a:r>
              <a:rPr lang="en-US" dirty="0" smtClean="0"/>
              <a:t>.</a:t>
            </a:r>
          </a:p>
          <a:p>
            <a:endParaRPr lang="en-US" dirty="0" smtClean="0"/>
          </a:p>
          <a:p>
            <a:r>
              <a:rPr lang="en-US" dirty="0"/>
              <a:t>He noticed that the different islands seemed to have their own, slightly different varieties of animals.</a:t>
            </a:r>
          </a:p>
          <a:p>
            <a:endParaRPr lang="en-US" dirty="0" smtClean="0"/>
          </a:p>
          <a:p>
            <a:r>
              <a:rPr lang="en-US" dirty="0"/>
              <a:t>As well his observations on the species on the islands, Darwin also wrote descriptions of the geography and geology of each island in his diary.</a:t>
            </a:r>
          </a:p>
          <a:p>
            <a:endParaRPr lang="en-US" dirty="0"/>
          </a:p>
        </p:txBody>
      </p:sp>
    </p:spTree>
    <p:extLst>
      <p:ext uri="{BB962C8B-B14F-4D97-AF65-F5344CB8AC3E}">
        <p14:creationId xmlns:p14="http://schemas.microsoft.com/office/powerpoint/2010/main" val="1828113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Darwin’s </a:t>
            </a:r>
            <a:r>
              <a:rPr lang="en-US" dirty="0" smtClean="0"/>
              <a:t>Observations</a:t>
            </a:r>
            <a:endParaRPr lang="en-US" dirty="0"/>
          </a:p>
        </p:txBody>
      </p:sp>
      <p:sp>
        <p:nvSpPr>
          <p:cNvPr id="6" name="Text Placeholder 5"/>
          <p:cNvSpPr>
            <a:spLocks noGrp="1"/>
          </p:cNvSpPr>
          <p:nvPr>
            <p:ph type="body" idx="2"/>
          </p:nvPr>
        </p:nvSpPr>
        <p:spPr>
          <a:xfrm>
            <a:off x="685800" y="1524000"/>
            <a:ext cx="2971800" cy="4572000"/>
          </a:xfrm>
        </p:spPr>
        <p:txBody>
          <a:bodyPr/>
          <a:lstStyle/>
          <a:p>
            <a:endParaRPr lang="en-US" sz="2200" dirty="0" smtClean="0"/>
          </a:p>
          <a:p>
            <a:endParaRPr lang="en-US" sz="2200" dirty="0"/>
          </a:p>
          <a:p>
            <a:r>
              <a:rPr lang="en-US" sz="2200" dirty="0" smtClean="0"/>
              <a:t>Almost </a:t>
            </a:r>
            <a:r>
              <a:rPr lang="en-US" sz="2200" dirty="0"/>
              <a:t>every specimen that Darwin had collected on the islands was new to European scientists.</a:t>
            </a:r>
          </a:p>
          <a:p>
            <a:endParaRPr lang="en-US" dirty="0" smtClean="0"/>
          </a:p>
          <a:p>
            <a:endParaRPr lang="en-US" dirty="0"/>
          </a:p>
        </p:txBody>
      </p:sp>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286000"/>
            <a:ext cx="4876800" cy="286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910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971550" y="188913"/>
            <a:ext cx="7200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200" dirty="0">
                <a:solidFill>
                  <a:schemeClr val="bg1"/>
                </a:solidFill>
              </a:rPr>
              <a:t>Variety is the spice of life</a:t>
            </a:r>
            <a:endParaRPr lang="en-US" sz="3200" dirty="0">
              <a:solidFill>
                <a:schemeClr val="bg1"/>
              </a:solidFill>
            </a:endParaRPr>
          </a:p>
        </p:txBody>
      </p:sp>
      <p:pic>
        <p:nvPicPr>
          <p:cNvPr id="9220" name="Picture 14" descr="Galapagos marine iguana">
            <a:hlinkClick r:id="rId3" tooltip="Galapagos marine iguana © François Gohier / www.ardea.com"/>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3190875"/>
            <a:ext cx="316865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6" descr="Galapagos hawk perching on Galapagos giant tortoise">
            <a:hlinkClick r:id="rId5" tooltip="Galapagos hawk perching on Galapagos giant tortoise © Tui De Roy / Auscape International"/>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3205163"/>
            <a:ext cx="309721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2" descr="Male vermilion flycatcher perched on branch">
            <a:hlinkClick r:id="rId7" tooltip="Male vermilion flycatcher perched on branch © S &amp; D &amp; K Maslowski / www.flpa-images.co.uk"/>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4250" y="2633663"/>
            <a:ext cx="2095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23"/>
          <p:cNvSpPr txBox="1">
            <a:spLocks noChangeArrowheads="1"/>
          </p:cNvSpPr>
          <p:nvPr/>
        </p:nvSpPr>
        <p:spPr bwMode="auto">
          <a:xfrm>
            <a:off x="684213" y="5373688"/>
            <a:ext cx="2881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1400" dirty="0">
                <a:solidFill>
                  <a:schemeClr val="bg1"/>
                </a:solidFill>
              </a:rPr>
              <a:t>Galapagos marine iguana</a:t>
            </a:r>
            <a:endParaRPr lang="en-US" sz="1400" dirty="0">
              <a:solidFill>
                <a:schemeClr val="bg1"/>
              </a:solidFill>
            </a:endParaRPr>
          </a:p>
        </p:txBody>
      </p:sp>
      <p:sp>
        <p:nvSpPr>
          <p:cNvPr id="9224" name="Text Box 24"/>
          <p:cNvSpPr txBox="1">
            <a:spLocks noChangeArrowheads="1"/>
          </p:cNvSpPr>
          <p:nvPr/>
        </p:nvSpPr>
        <p:spPr bwMode="auto">
          <a:xfrm>
            <a:off x="3635375" y="5876925"/>
            <a:ext cx="2016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1400" dirty="0">
                <a:solidFill>
                  <a:schemeClr val="bg1"/>
                </a:solidFill>
              </a:rPr>
              <a:t>Vermillion flycatcher</a:t>
            </a:r>
            <a:endParaRPr lang="en-US" sz="1400" dirty="0">
              <a:solidFill>
                <a:schemeClr val="bg1"/>
              </a:solidFill>
            </a:endParaRPr>
          </a:p>
        </p:txBody>
      </p:sp>
      <p:sp>
        <p:nvSpPr>
          <p:cNvPr id="9225" name="Text Box 25"/>
          <p:cNvSpPr txBox="1">
            <a:spLocks noChangeArrowheads="1"/>
          </p:cNvSpPr>
          <p:nvPr/>
        </p:nvSpPr>
        <p:spPr bwMode="auto">
          <a:xfrm>
            <a:off x="6227763" y="5373688"/>
            <a:ext cx="27368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1400">
                <a:solidFill>
                  <a:schemeClr val="bg1"/>
                </a:solidFill>
              </a:rPr>
              <a:t>Galapagos hawk perched on Galapagos giant tortoise</a:t>
            </a:r>
            <a:endParaRPr lang="en-US" sz="1400">
              <a:solidFill>
                <a:schemeClr val="bg1"/>
              </a:solidFill>
            </a:endParaRPr>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4800" y="1447800"/>
            <a:ext cx="8382000" cy="5181600"/>
          </a:xfrm>
        </p:spPr>
        <p:txBody>
          <a:bodyPr>
            <a:normAutofit fontScale="92500" lnSpcReduction="10000"/>
          </a:bodyPr>
          <a:lstStyle/>
          <a:p>
            <a:pPr marL="0" indent="0">
              <a:buNone/>
            </a:pPr>
            <a:endParaRPr lang="en-US" dirty="0"/>
          </a:p>
          <a:p>
            <a:pPr marL="0" indent="0">
              <a:buNone/>
            </a:pPr>
            <a:r>
              <a:rPr lang="en-US" dirty="0" smtClean="0"/>
              <a:t>				</a:t>
            </a:r>
          </a:p>
          <a:p>
            <a:pPr marL="0" indent="0">
              <a:buNone/>
            </a:pPr>
            <a:r>
              <a:rPr lang="en-US" dirty="0" smtClean="0"/>
              <a:t>                                        Vermillion </a:t>
            </a:r>
            <a:r>
              <a:rPr lang="en-US" dirty="0"/>
              <a:t>flycatcher</a:t>
            </a:r>
          </a:p>
          <a:p>
            <a:pPr marL="0" indent="0">
              <a:buNone/>
            </a:pPr>
            <a:r>
              <a:rPr lang="en-US" dirty="0" smtClean="0"/>
              <a:t>                                                                                      </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endParaRPr lang="en-US" dirty="0"/>
          </a:p>
          <a:p>
            <a:pPr marL="0" indent="0">
              <a:buNone/>
            </a:pPr>
            <a:r>
              <a:rPr lang="en-US" dirty="0" smtClean="0"/>
              <a:t>Galapagos </a:t>
            </a:r>
            <a:r>
              <a:rPr lang="en-US" dirty="0"/>
              <a:t>marine iguana                                   </a:t>
            </a:r>
            <a:r>
              <a:rPr lang="en-US" dirty="0" smtClean="0"/>
              <a:t>    Galapagos </a:t>
            </a:r>
            <a:r>
              <a:rPr lang="en-US" dirty="0"/>
              <a:t>hawk </a:t>
            </a:r>
            <a:r>
              <a:rPr lang="en-US" dirty="0" smtClean="0"/>
              <a:t>  					perched </a:t>
            </a:r>
            <a:r>
              <a:rPr lang="en-US" dirty="0"/>
              <a:t>on Galapagos giant </a:t>
            </a:r>
            <a:r>
              <a:rPr lang="en-US" dirty="0" smtClean="0"/>
              <a:t>							tortoise</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42505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042988" y="1196975"/>
            <a:ext cx="712946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200" dirty="0">
                <a:latin typeface="+mn-lt"/>
              </a:rPr>
              <a:t>Darwin observed that each island had its own unique mixture of plants and animals. These were often adapted to survive in the  different conditions found on each island.</a:t>
            </a:r>
            <a:endParaRPr lang="en-US" sz="2200" dirty="0">
              <a:latin typeface="+mn-lt"/>
            </a:endParaRPr>
          </a:p>
        </p:txBody>
      </p:sp>
      <p:pic>
        <p:nvPicPr>
          <p:cNvPr id="11267" name="Picture 6" descr="San Cristobal mockingbird perched on a branch showing rear plumage">
            <a:hlinkClick r:id="rId3" tooltip="San Cristobal mockingbird perched on a branch showing rear plumage © David Hosking / www.flpa-images.co.uk"/>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3" y="2636838"/>
            <a:ext cx="2957512"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7"/>
          <p:cNvSpPr txBox="1">
            <a:spLocks noChangeArrowheads="1"/>
          </p:cNvSpPr>
          <p:nvPr/>
        </p:nvSpPr>
        <p:spPr bwMode="auto">
          <a:xfrm>
            <a:off x="107950" y="4652963"/>
            <a:ext cx="28082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1400"/>
              <a:t>San Cristobal mockingbird – only found on San Cristóbal</a:t>
            </a:r>
            <a:endParaRPr lang="en-US" sz="1400"/>
          </a:p>
        </p:txBody>
      </p:sp>
      <p:pic>
        <p:nvPicPr>
          <p:cNvPr id="11269" name="Picture 9" descr="Daisy tree, Scalesia divisa, growing in volcanic rock">
            <a:hlinkClick r:id="rId5" tooltip="Daisy tree, Scalesia divisa, growing in volcanic rock © David Hosking / www.flpa-images.co.uk"/>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7763" y="2636838"/>
            <a:ext cx="29527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10"/>
          <p:cNvSpPr txBox="1">
            <a:spLocks noChangeArrowheads="1"/>
          </p:cNvSpPr>
          <p:nvPr/>
        </p:nvSpPr>
        <p:spPr bwMode="auto">
          <a:xfrm>
            <a:off x="6372225" y="4640263"/>
            <a:ext cx="27368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1400"/>
              <a:t>Daisy tree </a:t>
            </a:r>
            <a:r>
              <a:rPr lang="en-GB" sz="1400" i="1"/>
              <a:t>Scalesia divisa</a:t>
            </a:r>
            <a:r>
              <a:rPr lang="en-GB" sz="1400"/>
              <a:t> – only found on San Cristóbal</a:t>
            </a:r>
            <a:endParaRPr lang="en-US" sz="1400"/>
          </a:p>
        </p:txBody>
      </p:sp>
      <p:pic>
        <p:nvPicPr>
          <p:cNvPr id="11271" name="Picture 12" descr="Female medium tree-finch">
            <a:hlinkClick r:id="rId7" tooltip="Female medium tree-finch © Kenneth Day / www.osfimages.com"/>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9113" y="2636838"/>
            <a:ext cx="3097212"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13"/>
          <p:cNvSpPr txBox="1">
            <a:spLocks noChangeArrowheads="1"/>
          </p:cNvSpPr>
          <p:nvPr/>
        </p:nvSpPr>
        <p:spPr bwMode="auto">
          <a:xfrm>
            <a:off x="3635375" y="4652963"/>
            <a:ext cx="20161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1400"/>
              <a:t>Medium tree-finch – only found on Floreana</a:t>
            </a:r>
            <a:endParaRPr lang="en-US" sz="1400"/>
          </a:p>
        </p:txBody>
      </p:sp>
    </p:spTree>
    <p:extLst>
      <p:ext uri="{BB962C8B-B14F-4D97-AF65-F5344CB8AC3E}">
        <p14:creationId xmlns:p14="http://schemas.microsoft.com/office/powerpoint/2010/main" val="42855249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iRespondQuestionMaster">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2343</TotalTime>
  <Words>1601</Words>
  <Application>Microsoft Office PowerPoint</Application>
  <PresentationFormat>On-screen Show (4:3)</PresentationFormat>
  <Paragraphs>228</Paragraphs>
  <Slides>50</Slides>
  <Notes>10</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Equity</vt:lpstr>
      <vt:lpstr>iRespondQuestionMaster</vt:lpstr>
      <vt:lpstr>Darwin’s Theory of Evolution </vt:lpstr>
      <vt:lpstr>Important vocabulary</vt:lpstr>
      <vt:lpstr>Who was Charles Darwin?</vt:lpstr>
      <vt:lpstr> Darwin on the HMS Beagle  </vt:lpstr>
      <vt:lpstr>Galapagos Islands </vt:lpstr>
      <vt:lpstr>PowerPoint Presentation</vt:lpstr>
      <vt:lpstr>Darwin’s Observations</vt:lpstr>
      <vt:lpstr>PowerPoint Presentation</vt:lpstr>
      <vt:lpstr>PowerPoint Presentation</vt:lpstr>
      <vt:lpstr>Darwin’s Finches</vt:lpstr>
      <vt:lpstr>PowerPoint Presentation</vt:lpstr>
      <vt:lpstr>PowerPoint Presentation</vt:lpstr>
      <vt:lpstr>PowerPoint Presentation</vt:lpstr>
      <vt:lpstr>Natural Selection</vt:lpstr>
      <vt:lpstr>PowerPoint Presentation</vt:lpstr>
      <vt:lpstr>PowerPoint Presentation</vt:lpstr>
      <vt:lpstr>Who influenced Darwin?</vt:lpstr>
      <vt:lpstr>Use and disuse in giraffe necks</vt:lpstr>
      <vt:lpstr>Structures will change and “grow”or disappear be simply using or dis-using them</vt:lpstr>
      <vt:lpstr>Who influenced Darwin?</vt:lpstr>
      <vt:lpstr>PowerPoint Presentation</vt:lpstr>
      <vt:lpstr>PowerPoint Presentation</vt:lpstr>
      <vt:lpstr>PowerPoint Presentation</vt:lpstr>
      <vt:lpstr>PowerPoint Presentation</vt:lpstr>
      <vt:lpstr>PowerPoint Presentation</vt:lpstr>
      <vt:lpstr>PowerPoint Presentation</vt:lpstr>
      <vt:lpstr>How Evolution Occurs Through Natural Selection?</vt:lpstr>
      <vt:lpstr>Darwin's explanation of evolution…..</vt:lpstr>
      <vt:lpstr>What makes an organism better fit then others in the population?</vt:lpstr>
      <vt:lpstr>PowerPoint Presentation</vt:lpstr>
      <vt:lpstr>Structural Adaptations</vt:lpstr>
      <vt:lpstr>More Structural Adaptations…</vt:lpstr>
      <vt:lpstr>More Structural Adaptations…</vt:lpstr>
      <vt:lpstr>Types of Adaptations</vt:lpstr>
      <vt:lpstr>More Physiological Adaptations</vt:lpstr>
      <vt:lpstr>Peppered moths before &amp; after the industrial revolution</vt:lpstr>
      <vt:lpstr>Types of Adaptations</vt:lpstr>
      <vt:lpstr>Behavioral Adaptations</vt:lpstr>
      <vt:lpstr>What type of adaptation is this?</vt:lpstr>
      <vt:lpstr>What type of adaptation is this?</vt:lpstr>
      <vt:lpstr>What type of adaptation is this?</vt:lpstr>
      <vt:lpstr>What type of adaptation is this?</vt:lpstr>
      <vt:lpstr>What type of adaptation is this?</vt:lpstr>
      <vt:lpstr>What type of adaptation is this?</vt:lpstr>
      <vt:lpstr>Types of Natural Selection in a Population</vt:lpstr>
      <vt:lpstr>Normal Distribution of a Phenotype in a Population with random variation</vt:lpstr>
      <vt:lpstr>Directional Selection</vt:lpstr>
      <vt:lpstr>Stabilizing Selection</vt:lpstr>
      <vt:lpstr>Disruptive Selection</vt:lpstr>
      <vt:lpstr>Name the selection type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Darwin’s Theory of Evolution</dc:title>
  <dc:creator>Shontasha</dc:creator>
  <cp:lastModifiedBy>Singh, Nadira</cp:lastModifiedBy>
  <cp:revision>44</cp:revision>
  <dcterms:created xsi:type="dcterms:W3CDTF">2012-03-06T17:38:43Z</dcterms:created>
  <dcterms:modified xsi:type="dcterms:W3CDTF">2013-03-12T12:06:47Z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ies>
</file>