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5" d="100"/>
          <a:sy n="75" d="100"/>
        </p:scale>
        <p:origin x="-36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2131DC73-0FBC-45A3-989D-1F33F3E44AC4}" type="datetimeFigureOut">
              <a:rPr lang="en-US"/>
              <a:pPr>
                <a:defRPr/>
              </a:pPr>
              <a:t>8/18/2010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07ECC764-2F14-49B0-A588-C934F0B4309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53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811E340-5A02-4CFB-BBEB-66696F202125}" type="slidenum">
              <a:rPr lang="en-US"/>
              <a:pPr fontAlgn="base">
                <a:spcBef>
                  <a:spcPct val="0"/>
                </a:spcBef>
                <a:spcAft>
                  <a:spcPct val="0"/>
                </a:spcAft>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379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389E72D-E726-4FAC-98BD-22D4DCC03BC7}" type="slidenum">
              <a:rPr lang="en-US"/>
              <a:pPr fontAlgn="base">
                <a:spcBef>
                  <a:spcPct val="0"/>
                </a:spcBef>
                <a:spcAft>
                  <a:spcPct val="0"/>
                </a:spcAft>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58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A5263AF-3FB3-4475-A986-911C4F609A69}" type="slidenum">
              <a:rPr lang="en-US"/>
              <a:pPr fontAlgn="base">
                <a:spcBef>
                  <a:spcPct val="0"/>
                </a:spcBef>
                <a:spcAft>
                  <a:spcPct val="0"/>
                </a:spcAft>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789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4DBE359-70DB-459D-8745-A6162C953534}" type="slidenum">
              <a:rPr lang="en-US"/>
              <a:pPr fontAlgn="base">
                <a:spcBef>
                  <a:spcPct val="0"/>
                </a:spcBef>
                <a:spcAft>
                  <a:spcPct val="0"/>
                </a:spcAft>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p:spPr>
      </p:sp>
      <p:sp>
        <p:nvSpPr>
          <p:cNvPr id="3993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993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82B0A54-E804-4E29-B2A9-ACCA958037C8}" type="slidenum">
              <a:rPr lang="en-US"/>
              <a:pPr fontAlgn="base">
                <a:spcBef>
                  <a:spcPct val="0"/>
                </a:spcBef>
                <a:spcAft>
                  <a:spcPct val="0"/>
                </a:spcAft>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19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D3761BA-0A85-4AFE-9666-C83ED12E2B98}" type="slidenum">
              <a:rPr lang="en-US"/>
              <a:pPr fontAlgn="base">
                <a:spcBef>
                  <a:spcPct val="0"/>
                </a:spcBef>
                <a:spcAft>
                  <a:spcPct val="0"/>
                </a:spcAft>
                <a:defRPr/>
              </a:pPr>
              <a:t>14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56A8C75-F21E-4F5E-873F-1BC67F61F14E}" type="slidenum">
              <a:rPr lang="en-US"/>
              <a:pPr fontAlgn="base">
                <a:spcBef>
                  <a:spcPct val="0"/>
                </a:spcBef>
                <a:spcAft>
                  <a:spcPct val="0"/>
                </a:spcAft>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94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3CDCEB9-0A38-4DD8-B5AC-96DDBB99F851}" type="slidenum">
              <a:rPr lang="en-US"/>
              <a:pPr fontAlgn="base">
                <a:spcBef>
                  <a:spcPct val="0"/>
                </a:spcBef>
                <a:spcAft>
                  <a:spcPct val="0"/>
                </a:spcAft>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150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8436A59-B9F5-44D1-A679-28ECBE5A43B8}" type="slidenum">
              <a:rPr lang="en-US"/>
              <a:pPr fontAlgn="base">
                <a:spcBef>
                  <a:spcPct val="0"/>
                </a:spcBef>
                <a:spcAft>
                  <a:spcPct val="0"/>
                </a:spcAft>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355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7B6A905-A2F4-40F7-A89D-638A863ECB3A}" type="slidenum">
              <a:rPr lang="en-US"/>
              <a:pPr fontAlgn="base">
                <a:spcBef>
                  <a:spcPct val="0"/>
                </a:spcBef>
                <a:spcAft>
                  <a:spcPct val="0"/>
                </a:spcAft>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560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966B883-AB49-48A5-9DA4-8D0C08B6A015}" type="slidenum">
              <a:rPr lang="en-US"/>
              <a:pPr fontAlgn="base">
                <a:spcBef>
                  <a:spcPct val="0"/>
                </a:spcBef>
                <a:spcAft>
                  <a:spcPct val="0"/>
                </a:spcAft>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765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C74F929-60C4-4972-8D4B-2027FCF54AA8}" type="slidenum">
              <a:rPr lang="en-US"/>
              <a:pPr fontAlgn="base">
                <a:spcBef>
                  <a:spcPct val="0"/>
                </a:spcBef>
                <a:spcAft>
                  <a:spcPct val="0"/>
                </a:spcAft>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969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63EDF23-3366-4060-8C06-72D5C094E2D5}" type="slidenum">
              <a:rPr lang="en-US"/>
              <a:pPr fontAlgn="base">
                <a:spcBef>
                  <a:spcPct val="0"/>
                </a:spcBef>
                <a:spcAft>
                  <a:spcPct val="0"/>
                </a:spcAft>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174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6E86B97-951C-41C9-B016-CC72FE8CE159}" type="slidenum">
              <a:rPr lang="en-US"/>
              <a:pPr fontAlgn="base">
                <a:spcBef>
                  <a:spcPct val="0"/>
                </a:spcBef>
                <a:spcAft>
                  <a:spcPct val="0"/>
                </a:spcAft>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4" name="Rectangle 8"/>
          <p:cNvSpPr/>
          <p:nvPr/>
        </p:nvSpPr>
        <p:spPr bwMode="ltGray">
          <a:xfrm>
            <a:off x="0" y="0"/>
            <a:ext cx="9144000" cy="513556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ctangle 9"/>
          <p:cNvSpPr/>
          <p:nvPr/>
        </p:nvSpPr>
        <p:spPr bwMode="invGray">
          <a:xfrm>
            <a:off x="0" y="5127625"/>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ctrTitle"/>
          </p:nvPr>
        </p:nvSpPr>
        <p:spPr>
          <a:xfrm>
            <a:off x="685800" y="3355848"/>
            <a:ext cx="8077200" cy="1673352"/>
          </a:xfrm>
        </p:spPr>
        <p:txBody>
          <a:bodyPr tIns="0" bIns="0" anchor="t"/>
          <a:lstStyle>
            <a:lvl1pPr algn="l">
              <a:defRPr sz="4700" b="1"/>
            </a:lvl1pPr>
            <a:extLst/>
          </a:lstStyle>
          <a:p>
            <a:r>
              <a:rPr lang="en-US" smtClean="0"/>
              <a:t>Click to edit Master title style</a:t>
            </a:r>
            <a:endParaRPr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lang="en-US" smtClean="0"/>
              <a:t>Click to edit Master subtitle style</a:t>
            </a:r>
            <a:endParaRPr lang="en-US"/>
          </a:p>
        </p:txBody>
      </p:sp>
      <p:sp>
        <p:nvSpPr>
          <p:cNvPr id="6" name="Date Placeholder 3"/>
          <p:cNvSpPr>
            <a:spLocks noGrp="1"/>
          </p:cNvSpPr>
          <p:nvPr>
            <p:ph type="dt" sz="half" idx="10"/>
          </p:nvPr>
        </p:nvSpPr>
        <p:spPr/>
        <p:txBody>
          <a:bodyPr/>
          <a:lstStyle>
            <a:lvl1pPr>
              <a:defRPr/>
            </a:lvl1pPr>
          </a:lstStyle>
          <a:p>
            <a:pPr>
              <a:defRPr/>
            </a:pPr>
            <a:fld id="{F58909BF-364A-49B4-9A42-66752BB8DA6E}" type="datetimeFigureOut">
              <a:rPr lang="en-US"/>
              <a:pPr>
                <a:defRPr/>
              </a:pPr>
              <a:t>8/18/2010</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352BB487-D1F0-4557-99E5-A40F50245120}"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34B526F-2B0C-4A86-B799-202CF18BBEEE}" type="datetimeFigureOut">
              <a:rPr lang="en-US"/>
              <a:pPr>
                <a:defRPr/>
              </a:pPr>
              <a:t>8/18/2010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3C17A67-7141-48F5-BB15-A97DB488A4B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8"/>
          <p:cNvSpPr/>
          <p:nvPr/>
        </p:nvSpPr>
        <p:spPr bwMode="invGray">
          <a:xfrm>
            <a:off x="6599238" y="0"/>
            <a:ext cx="46037"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ctangle 7"/>
          <p:cNvSpPr/>
          <p:nvPr/>
        </p:nvSpPr>
        <p:spPr bwMode="ltGray">
          <a:xfrm>
            <a:off x="6648450" y="0"/>
            <a:ext cx="2514600"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3"/>
          <p:cNvSpPr>
            <a:spLocks noGrp="1"/>
          </p:cNvSpPr>
          <p:nvPr>
            <p:ph type="dt" sz="half" idx="10"/>
          </p:nvPr>
        </p:nvSpPr>
        <p:spPr/>
        <p:txBody>
          <a:bodyPr/>
          <a:lstStyle>
            <a:lvl1pPr>
              <a:defRPr/>
            </a:lvl1pPr>
          </a:lstStyle>
          <a:p>
            <a:pPr>
              <a:defRPr/>
            </a:pPr>
            <a:fld id="{6D8B9C62-FD15-44A1-B262-CBC47E9C05CC}" type="datetimeFigureOut">
              <a:rPr lang="en-US"/>
              <a:pPr>
                <a:defRPr/>
              </a:pPr>
              <a:t>8/18/2010</a:t>
            </a:fld>
            <a:endParaRPr lang="en-US"/>
          </a:p>
        </p:txBody>
      </p:sp>
      <p:sp>
        <p:nvSpPr>
          <p:cNvPr id="7" name="Footer Placeholder 4"/>
          <p:cNvSpPr>
            <a:spLocks noGrp="1"/>
          </p:cNvSpPr>
          <p:nvPr>
            <p:ph type="ftr" sz="quarter" idx="11"/>
          </p:nvPr>
        </p:nvSpPr>
        <p:spPr>
          <a:xfrm>
            <a:off x="2640013" y="6376988"/>
            <a:ext cx="3836987" cy="365125"/>
          </a:xfrm>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DDB31FCA-29EC-419B-9376-E2C8E50F73F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4466240-CA5F-48C0-A6AF-2F635B166569}" type="datetimeFigureOut">
              <a:rPr lang="en-US"/>
              <a:pPr>
                <a:defRPr/>
              </a:pPr>
              <a:t>8/18/2010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8C7A1A6-FCB9-42D8-8262-E43EA8C01B8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4" name="Rectangle 8"/>
          <p:cNvSpPr/>
          <p:nvPr/>
        </p:nvSpPr>
        <p:spPr bwMode="ltGray">
          <a:xfrm>
            <a:off x="0" y="0"/>
            <a:ext cx="9144000" cy="26019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ctangle 11"/>
          <p:cNvSpPr/>
          <p:nvPr/>
        </p:nvSpPr>
        <p:spPr bwMode="invGray">
          <a:xfrm>
            <a:off x="0" y="2601913"/>
            <a:ext cx="9144000" cy="46037"/>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749808" y="118872"/>
            <a:ext cx="8013192" cy="1636776"/>
          </a:xfrm>
        </p:spPr>
        <p:txBody>
          <a:bodyPr tIns="0" rIns="91440" bIns="0" anchor="b"/>
          <a:lstStyle>
            <a:lvl1pPr algn="l">
              <a:defRPr sz="4700" b="1" cap="none" baseline="0"/>
            </a:lvl1pPr>
            <a:extLst/>
          </a:lstStyle>
          <a:p>
            <a:r>
              <a:rPr lang="en-US" smtClean="0"/>
              <a:t>Click to edit Master title style</a:t>
            </a:r>
            <a:endParaRPr lang="en-US"/>
          </a:p>
        </p:txBody>
      </p:sp>
      <p:sp>
        <p:nvSpPr>
          <p:cNvPr id="3" name="Text Placeholder 2"/>
          <p:cNvSpPr>
            <a:spLocks noGrp="1"/>
          </p:cNvSpPr>
          <p:nvPr>
            <p:ph type="body" idx="1"/>
          </p:nvPr>
        </p:nvSpPr>
        <p:spPr>
          <a:xfrm>
            <a:off x="740664" y="1828800"/>
            <a:ext cx="8022336" cy="685800"/>
          </a:xfrm>
        </p:spPr>
        <p:txBody>
          <a:bodyPr lIns="146304" tIns="0" rIns="45720" bIns="0"/>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fld id="{27E46F8B-87E7-4BE7-A31E-6CBED512435F}" type="datetimeFigureOut">
              <a:rPr lang="en-US"/>
              <a:pPr>
                <a:defRPr/>
              </a:pPr>
              <a:t>8/18/2010</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53147361-F909-4216-9164-1CECA147C312}"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7EC3C056-C80E-474F-AC21-22D96FA52568}" type="datetimeFigureOut">
              <a:rPr lang="en-US"/>
              <a:pPr>
                <a:defRPr/>
              </a:pPr>
              <a:t>8/18/2010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724861-E620-4CBC-93BB-900CCDA7B0B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D82B15-2531-4453-B07B-4FBBC77EF91B}" type="datetimeFigureOut">
              <a:rPr lang="en-US"/>
              <a:pPr>
                <a:defRPr/>
              </a:pPr>
              <a:t>8/18/2010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2F7CB00-8DD0-472C-83E2-422BD05B2B8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D25F55A-95E1-459E-9E01-AA9697A37AC9}" type="datetimeFigureOut">
              <a:rPr lang="en-US"/>
              <a:pPr>
                <a:defRPr/>
              </a:pPr>
              <a:t>8/18/2010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2BA724E-35E0-4621-84CA-2313FC28039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D6F8A19C-711D-47AC-9DB2-7191ECD14C3B}" type="datetimeFigureOut">
              <a:rPr lang="en-US"/>
              <a:pPr>
                <a:defRPr/>
              </a:pPr>
              <a:t>8/18/2010</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1420662F-9E1E-4216-90C3-BBE7AF5191E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11"/>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Rectangle 8"/>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167838" y="152400"/>
            <a:ext cx="2523744" cy="978408"/>
          </a:xfrm>
        </p:spPr>
        <p:txBody>
          <a:bodyPr lIns="73152" bIns="0" anchor="b">
            <a:sp3d prstMaterial="matte"/>
          </a:bodyPr>
          <a:lstStyle>
            <a:lvl1pPr algn="l">
              <a:defRPr sz="2000" b="0"/>
            </a:lvl1pPr>
            <a:extLst/>
          </a:lstStyle>
          <a:p>
            <a:r>
              <a:rPr lang="en-US" smtClean="0"/>
              <a:t>Click to edit Master title style</a:t>
            </a:r>
            <a:endParaRPr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n-US" smtClean="0"/>
              <a:t>Click to edit Master text styles</a:t>
            </a:r>
          </a:p>
        </p:txBody>
      </p:sp>
      <p:sp>
        <p:nvSpPr>
          <p:cNvPr id="7" name="Date Placeholder 4"/>
          <p:cNvSpPr>
            <a:spLocks noGrp="1"/>
          </p:cNvSpPr>
          <p:nvPr>
            <p:ph type="dt" sz="half" idx="10"/>
          </p:nvPr>
        </p:nvSpPr>
        <p:spPr/>
        <p:txBody>
          <a:bodyPr/>
          <a:lstStyle>
            <a:lvl1pPr>
              <a:defRPr/>
            </a:lvl1pPr>
          </a:lstStyle>
          <a:p>
            <a:pPr>
              <a:defRPr/>
            </a:pPr>
            <a:fld id="{83859A96-A501-462F-AF09-766A610B6F7D}" type="datetimeFigureOut">
              <a:rPr lang="en-US"/>
              <a:pPr>
                <a:defRPr/>
              </a:pPr>
              <a:t>8/18/2010</a:t>
            </a:fld>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3B784C70-4EE2-43A4-BE8D-0D63D9C0F08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5" name="Rectangle 10"/>
          <p:cNvSpPr/>
          <p:nvPr/>
        </p:nvSpPr>
        <p:spPr>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Rectangle 8"/>
          <p:cNvSpPr/>
          <p:nvPr/>
        </p:nvSpPr>
        <p:spPr bwMode="invGray">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lang="en-US" smtClean="0"/>
              <a:t>Click to edit Master title style</a:t>
            </a:r>
            <a:endParaRPr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n-US" smtClean="0"/>
              <a:t>Click to edit Master text styles</a:t>
            </a:r>
          </a:p>
        </p:txBody>
      </p:sp>
      <p:sp>
        <p:nvSpPr>
          <p:cNvPr id="7" name="Date Placeholder 4"/>
          <p:cNvSpPr>
            <a:spLocks noGrp="1"/>
          </p:cNvSpPr>
          <p:nvPr>
            <p:ph type="dt" sz="half" idx="10"/>
          </p:nvPr>
        </p:nvSpPr>
        <p:spPr>
          <a:xfrm>
            <a:off x="165100" y="1169988"/>
            <a:ext cx="2522538" cy="201612"/>
          </a:xfrm>
        </p:spPr>
        <p:txBody>
          <a:bodyPr/>
          <a:lstStyle>
            <a:lvl1pPr>
              <a:defRPr/>
            </a:lvl1pPr>
          </a:lstStyle>
          <a:p>
            <a:pPr>
              <a:defRPr/>
            </a:pPr>
            <a:fld id="{AB4F8E91-EC40-4FA4-A3DA-C300852370EB}" type="datetimeFigureOut">
              <a:rPr lang="en-US"/>
              <a:pPr>
                <a:defRPr/>
              </a:pPr>
              <a:t>8/18/2010</a:t>
            </a:fld>
            <a:endParaRPr lang="en-US"/>
          </a:p>
        </p:txBody>
      </p:sp>
      <p:sp>
        <p:nvSpPr>
          <p:cNvPr id="8" name="Footer Placeholder 5"/>
          <p:cNvSpPr>
            <a:spLocks noGrp="1"/>
          </p:cNvSpPr>
          <p:nvPr>
            <p:ph type="ftr" sz="quarter" idx="11"/>
          </p:nvPr>
        </p:nvSpPr>
        <p:spPr>
          <a:xfrm>
            <a:off x="3035300" y="1169988"/>
            <a:ext cx="5194300" cy="201612"/>
          </a:xfrm>
        </p:spPr>
        <p:txBody>
          <a:bodyPr/>
          <a:lstStyle>
            <a:lvl1pPr>
              <a:defRPr>
                <a:solidFill>
                  <a:schemeClr val="bg1">
                    <a:shade val="50000"/>
                  </a:schemeClr>
                </a:solidFill>
              </a:defRPr>
            </a:lvl1pPr>
          </a:lstStyle>
          <a:p>
            <a:pPr>
              <a:defRPr/>
            </a:pPr>
            <a:endParaRPr lang="en-US"/>
          </a:p>
        </p:txBody>
      </p:sp>
      <p:sp>
        <p:nvSpPr>
          <p:cNvPr id="9" name="Slide Number Placeholder 6"/>
          <p:cNvSpPr>
            <a:spLocks noGrp="1"/>
          </p:cNvSpPr>
          <p:nvPr>
            <p:ph type="sldNum" sz="quarter" idx="12"/>
          </p:nvPr>
        </p:nvSpPr>
        <p:spPr>
          <a:xfrm>
            <a:off x="8339138" y="1169988"/>
            <a:ext cx="733425" cy="201612"/>
          </a:xfrm>
        </p:spPr>
        <p:txBody>
          <a:bodyPr/>
          <a:lstStyle>
            <a:lvl1pPr>
              <a:defRPr/>
            </a:lvl1pPr>
          </a:lstStyle>
          <a:p>
            <a:pPr>
              <a:defRPr/>
            </a:pPr>
            <a:fld id="{F7E62991-DABC-41D5-A482-10C0CFF2A951}"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6688"/>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7" name="Rectangle 6"/>
          <p:cNvSpPr/>
          <p:nvPr/>
        </p:nvSpPr>
        <p:spPr bwMode="ltGray">
          <a:xfrm>
            <a:off x="0" y="0"/>
            <a:ext cx="9144000" cy="14335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Placeholder 1"/>
          <p:cNvSpPr>
            <a:spLocks noGrp="1"/>
          </p:cNvSpPr>
          <p:nvPr>
            <p:ph type="title"/>
          </p:nvPr>
        </p:nvSpPr>
        <p:spPr>
          <a:xfrm>
            <a:off x="457200" y="152400"/>
            <a:ext cx="8229600" cy="125095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lang="en-US" smtClean="0"/>
              <a:t>Click to edit Master title style</a:t>
            </a:r>
            <a:endParaRPr lang="en-US"/>
          </a:p>
        </p:txBody>
      </p:sp>
      <p:sp>
        <p:nvSpPr>
          <p:cNvPr id="1029" name="Text Placeholder 2"/>
          <p:cNvSpPr>
            <a:spLocks noGrp="1"/>
          </p:cNvSpPr>
          <p:nvPr>
            <p:ph type="body" idx="1"/>
          </p:nvPr>
        </p:nvSpPr>
        <p:spPr bwMode="auto">
          <a:xfrm>
            <a:off x="457200" y="1774825"/>
            <a:ext cx="8229600" cy="4625975"/>
          </a:xfrm>
          <a:prstGeom prst="rect">
            <a:avLst/>
          </a:prstGeom>
          <a:noFill/>
          <a:ln w="9525">
            <a:noFill/>
            <a:miter lim="800000"/>
            <a:headEnd/>
            <a:tailEnd/>
          </a:ln>
        </p:spPr>
        <p:txBody>
          <a:bodyPr vert="horz" wrap="square" lIns="54864" tIns="9144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77000"/>
            <a:ext cx="2133600" cy="274638"/>
          </a:xfrm>
          <a:prstGeom prst="rect">
            <a:avLst/>
          </a:prstGeom>
        </p:spPr>
        <p:txBody>
          <a:bodyPr vert="horz" lIns="109728" rIns="45720" bIns="0" rtlCol="0" anchor="b"/>
          <a:lstStyle>
            <a:lvl1pPr algn="l" eaLnBrk="1" fontAlgn="auto" latinLnBrk="0" hangingPunct="1">
              <a:spcBef>
                <a:spcPts val="0"/>
              </a:spcBef>
              <a:spcAft>
                <a:spcPts val="0"/>
              </a:spcAft>
              <a:defRPr kumimoji="0" sz="1200">
                <a:solidFill>
                  <a:schemeClr val="tx1">
                    <a:tint val="95000"/>
                  </a:schemeClr>
                </a:solidFill>
                <a:latin typeface="+mn-lt"/>
              </a:defRPr>
            </a:lvl1pPr>
            <a:extLst/>
          </a:lstStyle>
          <a:p>
            <a:pPr>
              <a:defRPr/>
            </a:pPr>
            <a:fld id="{25C605AD-F9F7-45ED-923D-F053FDB91697}" type="datetimeFigureOut">
              <a:rPr lang="en-US"/>
              <a:pPr>
                <a:defRPr/>
              </a:pPr>
              <a:t>8/18/2010</a:t>
            </a:fld>
            <a:endParaRPr lang="en-US"/>
          </a:p>
        </p:txBody>
      </p:sp>
      <p:sp>
        <p:nvSpPr>
          <p:cNvPr id="5" name="Footer Placeholder 4"/>
          <p:cNvSpPr>
            <a:spLocks noGrp="1"/>
          </p:cNvSpPr>
          <p:nvPr>
            <p:ph type="ftr" sz="quarter" idx="3"/>
          </p:nvPr>
        </p:nvSpPr>
        <p:spPr>
          <a:xfrm>
            <a:off x="2640013" y="6477000"/>
            <a:ext cx="5508625" cy="274638"/>
          </a:xfrm>
          <a:prstGeom prst="rect">
            <a:avLst/>
          </a:prstGeom>
        </p:spPr>
        <p:txBody>
          <a:bodyPr vert="horz" lIns="45720" rIns="45720" bIns="0" rtlCol="0" anchor="b"/>
          <a:lstStyle>
            <a:lvl1pPr algn="l" eaLnBrk="1" fontAlgn="auto" latinLnBrk="0" hangingPunct="1">
              <a:spcBef>
                <a:spcPts val="0"/>
              </a:spcBef>
              <a:spcAft>
                <a:spcPts val="0"/>
              </a:spcAft>
              <a:defRPr kumimoji="0" sz="1200">
                <a:solidFill>
                  <a:schemeClr val="tx1">
                    <a:tint val="95000"/>
                  </a:schemeClr>
                </a:solidFill>
                <a:latin typeface="+mn-lt"/>
              </a:defRPr>
            </a:lvl1pPr>
            <a:extLst/>
          </a:lstStyle>
          <a:p>
            <a:pPr>
              <a:defRPr/>
            </a:pPr>
            <a:endParaRPr lang="en-US"/>
          </a:p>
        </p:txBody>
      </p:sp>
      <p:sp>
        <p:nvSpPr>
          <p:cNvPr id="6" name="Slide Number Placeholder 5"/>
          <p:cNvSpPr>
            <a:spLocks noGrp="1"/>
          </p:cNvSpPr>
          <p:nvPr>
            <p:ph type="sldNum" sz="quarter" idx="4"/>
          </p:nvPr>
        </p:nvSpPr>
        <p:spPr>
          <a:xfrm>
            <a:off x="8204200" y="6477000"/>
            <a:ext cx="733425" cy="274638"/>
          </a:xfrm>
          <a:prstGeom prst="rect">
            <a:avLst/>
          </a:prstGeom>
        </p:spPr>
        <p:txBody>
          <a:bodyPr vert="horz" bIns="0" rtlCol="0" anchor="b"/>
          <a:lstStyle>
            <a:lvl1pPr algn="r" eaLnBrk="1" fontAlgn="auto" latinLnBrk="0" hangingPunct="1">
              <a:spcBef>
                <a:spcPts val="0"/>
              </a:spcBef>
              <a:spcAft>
                <a:spcPts val="0"/>
              </a:spcAft>
              <a:defRPr kumimoji="0" sz="1200">
                <a:solidFill>
                  <a:schemeClr val="tx1">
                    <a:tint val="95000"/>
                  </a:schemeClr>
                </a:solidFill>
                <a:latin typeface="+mn-lt"/>
              </a:defRPr>
            </a:lvl1pPr>
            <a:extLst/>
          </a:lstStyle>
          <a:p>
            <a:pPr>
              <a:defRPr/>
            </a:pPr>
            <a:fld id="{2DEEE5C0-D22B-42C4-A52E-2EF386C7A34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4" r:id="rId1"/>
    <p:sldLayoutId id="2147483683" r:id="rId2"/>
    <p:sldLayoutId id="2147483685" r:id="rId3"/>
    <p:sldLayoutId id="2147483682" r:id="rId4"/>
    <p:sldLayoutId id="2147483681" r:id="rId5"/>
    <p:sldLayoutId id="2147483680" r:id="rId6"/>
    <p:sldLayoutId id="2147483686" r:id="rId7"/>
    <p:sldLayoutId id="2147483687" r:id="rId8"/>
    <p:sldLayoutId id="2147483688" r:id="rId9"/>
    <p:sldLayoutId id="2147483679" r:id="rId10"/>
    <p:sldLayoutId id="2147483689" r:id="rId11"/>
  </p:sldLayoutIdLst>
  <p:txStyles>
    <p:titleStyle>
      <a:lvl1pPr algn="l" rtl="0" eaLnBrk="0" fontAlgn="base" hangingPunct="0">
        <a:spcBef>
          <a:spcPct val="0"/>
        </a:spcBef>
        <a:spcAft>
          <a:spcPct val="0"/>
        </a:spcAft>
        <a:defRPr sz="4500" b="1" kern="1200">
          <a:solidFill>
            <a:srgbClr val="FFC800"/>
          </a:solidFill>
          <a:latin typeface="+mj-lt"/>
          <a:ea typeface="+mj-ea"/>
          <a:cs typeface="+mj-cs"/>
        </a:defRPr>
      </a:lvl1pPr>
      <a:lvl2pPr algn="l" rtl="0" eaLnBrk="0" fontAlgn="base" hangingPunct="0">
        <a:spcBef>
          <a:spcPct val="0"/>
        </a:spcBef>
        <a:spcAft>
          <a:spcPct val="0"/>
        </a:spcAft>
        <a:defRPr sz="4500" b="1">
          <a:solidFill>
            <a:srgbClr val="FFC800"/>
          </a:solidFill>
          <a:latin typeface="Corbel" pitchFamily="34" charset="0"/>
        </a:defRPr>
      </a:lvl2pPr>
      <a:lvl3pPr algn="l" rtl="0" eaLnBrk="0" fontAlgn="base" hangingPunct="0">
        <a:spcBef>
          <a:spcPct val="0"/>
        </a:spcBef>
        <a:spcAft>
          <a:spcPct val="0"/>
        </a:spcAft>
        <a:defRPr sz="4500" b="1">
          <a:solidFill>
            <a:srgbClr val="FFC800"/>
          </a:solidFill>
          <a:latin typeface="Corbel" pitchFamily="34" charset="0"/>
        </a:defRPr>
      </a:lvl3pPr>
      <a:lvl4pPr algn="l" rtl="0" eaLnBrk="0" fontAlgn="base" hangingPunct="0">
        <a:spcBef>
          <a:spcPct val="0"/>
        </a:spcBef>
        <a:spcAft>
          <a:spcPct val="0"/>
        </a:spcAft>
        <a:defRPr sz="4500" b="1">
          <a:solidFill>
            <a:srgbClr val="FFC800"/>
          </a:solidFill>
          <a:latin typeface="Corbel" pitchFamily="34" charset="0"/>
        </a:defRPr>
      </a:lvl4pPr>
      <a:lvl5pPr algn="l" rtl="0" eaLnBrk="0" fontAlgn="base" hangingPunct="0">
        <a:spcBef>
          <a:spcPct val="0"/>
        </a:spcBef>
        <a:spcAft>
          <a:spcPct val="0"/>
        </a:spcAft>
        <a:defRPr sz="4500" b="1">
          <a:solidFill>
            <a:srgbClr val="FFC800"/>
          </a:solidFill>
          <a:latin typeface="Corbel" pitchFamily="34" charset="0"/>
        </a:defRPr>
      </a:lvl5pPr>
      <a:lvl6pPr marL="457200" algn="l" rtl="0" fontAlgn="base">
        <a:spcBef>
          <a:spcPct val="0"/>
        </a:spcBef>
        <a:spcAft>
          <a:spcPct val="0"/>
        </a:spcAft>
        <a:defRPr sz="4500" b="1">
          <a:solidFill>
            <a:srgbClr val="FFC800"/>
          </a:solidFill>
          <a:latin typeface="Corbel" pitchFamily="34" charset="0"/>
        </a:defRPr>
      </a:lvl6pPr>
      <a:lvl7pPr marL="914400" algn="l" rtl="0" fontAlgn="base">
        <a:spcBef>
          <a:spcPct val="0"/>
        </a:spcBef>
        <a:spcAft>
          <a:spcPct val="0"/>
        </a:spcAft>
        <a:defRPr sz="4500" b="1">
          <a:solidFill>
            <a:srgbClr val="FFC800"/>
          </a:solidFill>
          <a:latin typeface="Corbel" pitchFamily="34" charset="0"/>
        </a:defRPr>
      </a:lvl7pPr>
      <a:lvl8pPr marL="1371600" algn="l" rtl="0" fontAlgn="base">
        <a:spcBef>
          <a:spcPct val="0"/>
        </a:spcBef>
        <a:spcAft>
          <a:spcPct val="0"/>
        </a:spcAft>
        <a:defRPr sz="4500" b="1">
          <a:solidFill>
            <a:srgbClr val="FFC800"/>
          </a:solidFill>
          <a:latin typeface="Corbel" pitchFamily="34" charset="0"/>
        </a:defRPr>
      </a:lvl8pPr>
      <a:lvl9pPr marL="1828800" algn="l" rtl="0" fontAlgn="base">
        <a:spcBef>
          <a:spcPct val="0"/>
        </a:spcBef>
        <a:spcAft>
          <a:spcPct val="0"/>
        </a:spcAft>
        <a:defRPr sz="4500" b="1">
          <a:solidFill>
            <a:srgbClr val="FFC800"/>
          </a:solidFill>
          <a:latin typeface="Corbel" pitchFamily="34" charset="0"/>
        </a:defRPr>
      </a:lvl9pPr>
      <a:extLst/>
    </p:titleStyle>
    <p:body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eaLnBrk="1" fontAlgn="auto" hangingPunct="1">
              <a:spcAft>
                <a:spcPts val="0"/>
              </a:spcAft>
              <a:defRPr/>
            </a:pPr>
            <a:r>
              <a:rPr lang="en-US" sz="6000" dirty="0" smtClean="0">
                <a:solidFill>
                  <a:schemeClr val="accent1">
                    <a:satMod val="150000"/>
                  </a:schemeClr>
                </a:solidFill>
              </a:rPr>
              <a:t>King Philip’s War</a:t>
            </a:r>
            <a:r>
              <a:rPr lang="en-US" dirty="0" smtClean="0">
                <a:solidFill>
                  <a:schemeClr val="accent1">
                    <a:satMod val="150000"/>
                  </a:schemeClr>
                </a:solidFill>
              </a:rPr>
              <a:t/>
            </a:r>
            <a:br>
              <a:rPr lang="en-US" dirty="0" smtClean="0">
                <a:solidFill>
                  <a:schemeClr val="accent1">
                    <a:satMod val="150000"/>
                  </a:schemeClr>
                </a:solidFill>
              </a:rPr>
            </a:br>
            <a:r>
              <a:rPr lang="en-US" dirty="0" smtClean="0">
                <a:solidFill>
                  <a:schemeClr val="accent1">
                    <a:satMod val="150000"/>
                  </a:schemeClr>
                </a:solidFill>
              </a:rPr>
              <a:t>1675-1676</a:t>
            </a:r>
            <a:endParaRPr lang="en-US" dirty="0">
              <a:solidFill>
                <a:schemeClr val="accent1">
                  <a:satMod val="150000"/>
                </a:schemeClr>
              </a:solidFill>
            </a:endParaRPr>
          </a:p>
        </p:txBody>
      </p:sp>
      <p:sp>
        <p:nvSpPr>
          <p:cNvPr id="3" name="Subtitle 2"/>
          <p:cNvSpPr>
            <a:spLocks noGrp="1"/>
          </p:cNvSpPr>
          <p:nvPr>
            <p:ph type="subTitle" idx="1"/>
          </p:nvPr>
        </p:nvSpPr>
        <p:spPr>
          <a:xfrm>
            <a:off x="685800" y="1828800"/>
            <a:ext cx="8077200" cy="1500188"/>
          </a:xfrm>
        </p:spPr>
        <p:txBody>
          <a:bodyPr rtlCol="0">
            <a:normAutofit lnSpcReduction="10000"/>
          </a:bodyPr>
          <a:lstStyle/>
          <a:p>
            <a:pPr eaLnBrk="1" fontAlgn="auto" hangingPunct="1">
              <a:spcBef>
                <a:spcPts val="0"/>
              </a:spcBef>
              <a:spcAft>
                <a:spcPts val="0"/>
              </a:spcAft>
              <a:buFont typeface="Wingdings 2"/>
              <a:buNone/>
              <a:defRPr/>
            </a:pPr>
            <a:r>
              <a:rPr lang="en-US" dirty="0" smtClean="0"/>
              <a:t>“Among the handful of seminal events that shaped the American mind and continent, King Philip’s War is perhaps the least studied and most forgotten. In essence, the war cleared southern New England’s native population from the land, and with it a way of life that had evolved over a </a:t>
            </a:r>
            <a:r>
              <a:rPr lang="en-US" dirty="0" err="1" smtClean="0"/>
              <a:t>milennium</a:t>
            </a:r>
            <a:r>
              <a:rPr lang="en-US" dirty="0" smtClean="0"/>
              <a:t>.”—Eric B. Shultz</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accent1">
                    <a:satMod val="150000"/>
                  </a:schemeClr>
                </a:solidFill>
              </a:rPr>
              <a:t>Aftermath of King Philip’s War</a:t>
            </a:r>
            <a:endParaRPr lang="en-US" dirty="0">
              <a:solidFill>
                <a:schemeClr val="accent1">
                  <a:satMod val="150000"/>
                </a:schemeClr>
              </a:solidFill>
            </a:endParaRPr>
          </a:p>
        </p:txBody>
      </p:sp>
      <p:sp>
        <p:nvSpPr>
          <p:cNvPr id="32770" name="Content Placeholder 4"/>
          <p:cNvSpPr>
            <a:spLocks noGrp="1"/>
          </p:cNvSpPr>
          <p:nvPr>
            <p:ph idx="1"/>
          </p:nvPr>
        </p:nvSpPr>
        <p:spPr>
          <a:xfrm>
            <a:off x="3019425" y="1743075"/>
            <a:ext cx="5921375" cy="4559300"/>
          </a:xfrm>
        </p:spPr>
        <p:txBody>
          <a:bodyPr/>
          <a:lstStyle/>
          <a:p>
            <a:pPr eaLnBrk="1" hangingPunct="1"/>
            <a:r>
              <a:rPr lang="en-US" smtClean="0"/>
              <a:t>WAR:	Death per 100,000</a:t>
            </a:r>
          </a:p>
          <a:p>
            <a:pPr eaLnBrk="1" hangingPunct="1"/>
            <a:endParaRPr lang="en-US" smtClean="0"/>
          </a:p>
          <a:p>
            <a:pPr eaLnBrk="1" hangingPunct="1"/>
            <a:r>
              <a:rPr lang="en-US" sz="1800" smtClean="0"/>
              <a:t>King Philip’s War:</a:t>
            </a:r>
          </a:p>
          <a:p>
            <a:pPr lvl="1" eaLnBrk="1" hangingPunct="1">
              <a:buFont typeface="Wingdings" pitchFamily="2" charset="2"/>
              <a:buNone/>
            </a:pPr>
            <a:r>
              <a:rPr lang="en-US" sz="1400" smtClean="0"/>
              <a:t>English:			1,538</a:t>
            </a:r>
          </a:p>
          <a:p>
            <a:pPr lvl="1" eaLnBrk="1" hangingPunct="1">
              <a:buFont typeface="Wingdings" pitchFamily="2" charset="2"/>
              <a:buNone/>
            </a:pPr>
            <a:r>
              <a:rPr lang="en-US" sz="1400" smtClean="0"/>
              <a:t>Native American		                         15,000</a:t>
            </a:r>
          </a:p>
          <a:p>
            <a:pPr eaLnBrk="1" hangingPunct="1">
              <a:buFont typeface="Wingdings 2" pitchFamily="18" charset="2"/>
              <a:buNone/>
            </a:pPr>
            <a:endParaRPr lang="en-US" sz="1800" smtClean="0"/>
          </a:p>
          <a:p>
            <a:pPr eaLnBrk="1" hangingPunct="1">
              <a:buFont typeface="Wingdings 2" pitchFamily="18" charset="2"/>
              <a:buNone/>
            </a:pPr>
            <a:endParaRPr lang="en-US" sz="1800" smtClean="0"/>
          </a:p>
          <a:p>
            <a:pPr eaLnBrk="1" hangingPunct="1">
              <a:buFont typeface="Wingdings 2" pitchFamily="18" charset="2"/>
              <a:buNone/>
            </a:pPr>
            <a:r>
              <a:rPr lang="en-US" sz="1800" smtClean="0"/>
              <a:t>	American Revolution:		180</a:t>
            </a:r>
          </a:p>
          <a:p>
            <a:pPr eaLnBrk="1" hangingPunct="1">
              <a:buFont typeface="Wingdings 2" pitchFamily="18" charset="2"/>
              <a:buNone/>
            </a:pPr>
            <a:endParaRPr lang="en-US" sz="1800" smtClean="0"/>
          </a:p>
          <a:p>
            <a:pPr eaLnBrk="1" hangingPunct="1">
              <a:buFont typeface="Wingdings 2" pitchFamily="18" charset="2"/>
              <a:buNone/>
            </a:pPr>
            <a:r>
              <a:rPr lang="en-US" sz="1800" smtClean="0"/>
              <a:t>	Civil War			857</a:t>
            </a:r>
          </a:p>
          <a:p>
            <a:pPr eaLnBrk="1" hangingPunct="1">
              <a:buFont typeface="Wingdings 2" pitchFamily="18" charset="2"/>
              <a:buNone/>
            </a:pPr>
            <a:endParaRPr lang="en-US" sz="1800" smtClean="0"/>
          </a:p>
          <a:p>
            <a:pPr eaLnBrk="1" hangingPunct="1">
              <a:buFont typeface="Wingdings 2" pitchFamily="18" charset="2"/>
              <a:buNone/>
            </a:pPr>
            <a:r>
              <a:rPr lang="en-US" sz="1800" smtClean="0"/>
              <a:t>	World War II			206</a:t>
            </a:r>
            <a:endParaRPr lang="en-US" sz="1400" smtClean="0"/>
          </a:p>
          <a:p>
            <a:pPr lvl="1" eaLnBrk="1" hangingPunct="1"/>
            <a:endParaRPr lang="en-US" sz="1400" smtClean="0"/>
          </a:p>
          <a:p>
            <a:pPr lvl="1" eaLnBrk="1" hangingPunct="1"/>
            <a:endParaRPr lang="en-US" sz="1400" smtClean="0"/>
          </a:p>
          <a:p>
            <a:pPr lvl="1" eaLnBrk="1" hangingPunct="1"/>
            <a:endParaRPr lang="en-US" sz="1400" smtClean="0"/>
          </a:p>
        </p:txBody>
      </p:sp>
      <p:sp>
        <p:nvSpPr>
          <p:cNvPr id="32771" name="Text Placeholder 3"/>
          <p:cNvSpPr>
            <a:spLocks noGrp="1"/>
          </p:cNvSpPr>
          <p:nvPr>
            <p:ph type="body" sz="half" idx="2"/>
          </p:nvPr>
        </p:nvSpPr>
        <p:spPr>
          <a:xfrm>
            <a:off x="168275" y="1730375"/>
            <a:ext cx="2468563" cy="4572000"/>
          </a:xfrm>
        </p:spPr>
        <p:txBody>
          <a:bodyPr/>
          <a:lstStyle/>
          <a:p>
            <a:pPr eaLnBrk="1" hangingPunct="1"/>
            <a:r>
              <a:rPr lang="en-US" smtClean="0"/>
              <a:t>The Iroquois Confederacy had joined with the colony of New York to form their alliance against King Philip. In return for their help, the Iroquois were to be regarded as the dominant tribes to the colonies. This was called the Covenant Chain.</a:t>
            </a:r>
          </a:p>
          <a:p>
            <a:pPr eaLnBrk="1" hangingPunct="1"/>
            <a:endParaRPr lang="en-US" smtClean="0"/>
          </a:p>
          <a:p>
            <a:pPr eaLnBrk="1" hangingPunct="1"/>
            <a:r>
              <a:rPr lang="en-US" smtClean="0"/>
              <a:t>Plymouth kept King Philip’s head on display for 20 years to warn others of further treachery. Alderman kept King Philip’s hand in a bucket of rum and show it off at taverns for a fee.</a:t>
            </a:r>
          </a:p>
          <a:p>
            <a:pPr eaLnBrk="1" hangingPunct="1"/>
            <a:endParaRPr lang="en-US" smtClean="0"/>
          </a:p>
          <a:p>
            <a:pPr eaLnBrk="1" hangingPunct="1"/>
            <a:r>
              <a:rPr lang="en-US" smtClean="0"/>
              <a:t>The chart  shows how this war was one of bloodiest battles in American history.</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fontAlgn="auto" hangingPunct="1">
              <a:spcAft>
                <a:spcPts val="0"/>
              </a:spcAft>
              <a:defRPr/>
            </a:pPr>
            <a:r>
              <a:rPr lang="en-US" sz="2800" dirty="0" smtClean="0">
                <a:solidFill>
                  <a:schemeClr val="accent1">
                    <a:satMod val="150000"/>
                  </a:schemeClr>
                </a:solidFill>
              </a:rPr>
              <a:t>Quotes </a:t>
            </a:r>
            <a:br>
              <a:rPr lang="en-US" sz="2800" dirty="0" smtClean="0">
                <a:solidFill>
                  <a:schemeClr val="accent1">
                    <a:satMod val="150000"/>
                  </a:schemeClr>
                </a:solidFill>
              </a:rPr>
            </a:br>
            <a:r>
              <a:rPr lang="en-US" sz="2800" dirty="0" smtClean="0">
                <a:solidFill>
                  <a:schemeClr val="accent1">
                    <a:satMod val="150000"/>
                  </a:schemeClr>
                </a:solidFill>
              </a:rPr>
              <a:t>&amp;</a:t>
            </a:r>
            <a:br>
              <a:rPr lang="en-US" sz="2800" dirty="0" smtClean="0">
                <a:solidFill>
                  <a:schemeClr val="accent1">
                    <a:satMod val="150000"/>
                  </a:schemeClr>
                </a:solidFill>
              </a:rPr>
            </a:br>
            <a:r>
              <a:rPr lang="en-US" sz="2800" dirty="0" smtClean="0">
                <a:solidFill>
                  <a:schemeClr val="accent1">
                    <a:satMod val="150000"/>
                  </a:schemeClr>
                </a:solidFill>
              </a:rPr>
              <a:t>Notes</a:t>
            </a:r>
            <a:endParaRPr lang="en-US" sz="2800" dirty="0">
              <a:solidFill>
                <a:schemeClr val="accent1">
                  <a:satMod val="150000"/>
                </a:schemeClr>
              </a:solidFill>
            </a:endParaRPr>
          </a:p>
        </p:txBody>
      </p:sp>
      <p:sp>
        <p:nvSpPr>
          <p:cNvPr id="3" name="Content Placeholder 2"/>
          <p:cNvSpPr>
            <a:spLocks noGrp="1"/>
          </p:cNvSpPr>
          <p:nvPr>
            <p:ph idx="1"/>
          </p:nvPr>
        </p:nvSpPr>
        <p:spPr>
          <a:xfrm>
            <a:off x="3019425" y="1743075"/>
            <a:ext cx="5921375" cy="4559300"/>
          </a:xfrm>
        </p:spPr>
        <p:txBody>
          <a:bodyPr rtlCol="0">
            <a:normAutofit fontScale="92500" lnSpcReduction="20000"/>
          </a:bodyPr>
          <a:lstStyle/>
          <a:p>
            <a:pPr marL="438912" indent="-320040" eaLnBrk="1" fontAlgn="auto" hangingPunct="1">
              <a:spcBef>
                <a:spcPts val="0"/>
              </a:spcBef>
              <a:spcAft>
                <a:spcPts val="0"/>
              </a:spcAft>
              <a:buFont typeface="Wingdings 2"/>
              <a:buChar char=""/>
              <a:defRPr/>
            </a:pPr>
            <a:r>
              <a:rPr lang="en-US" dirty="0" smtClean="0"/>
              <a:t>“The times are Exceedingly </a:t>
            </a:r>
            <a:r>
              <a:rPr lang="en-US" dirty="0" err="1" smtClean="0"/>
              <a:t>Alter’d</a:t>
            </a:r>
            <a:r>
              <a:rPr lang="en-US" dirty="0" smtClean="0"/>
              <a:t>, Yea the time have turned everything upside down, or rather we have </a:t>
            </a:r>
            <a:r>
              <a:rPr lang="en-US" dirty="0" err="1" smtClean="0"/>
              <a:t>Chang’d</a:t>
            </a:r>
            <a:r>
              <a:rPr lang="en-US" dirty="0" smtClean="0"/>
              <a:t> the good Times, Chiefly by the help of the White People, for in Times past, our forefathers... Had everything in Great plenty…But alas, it is not so now, all our Fishing, Hunting, and Fowling is entirely gone.”</a:t>
            </a:r>
          </a:p>
          <a:p>
            <a:pPr marL="438912" indent="-320040" eaLnBrk="1" fontAlgn="auto" hangingPunct="1">
              <a:spcBef>
                <a:spcPts val="0"/>
              </a:spcBef>
              <a:spcAft>
                <a:spcPts val="0"/>
              </a:spcAft>
              <a:buFont typeface="Wingdings 2"/>
              <a:buNone/>
              <a:defRPr/>
            </a:pPr>
            <a:r>
              <a:rPr lang="en-US" dirty="0" smtClean="0"/>
              <a:t> –A Mohegan (1789)</a:t>
            </a:r>
          </a:p>
        </p:txBody>
      </p:sp>
      <p:sp>
        <p:nvSpPr>
          <p:cNvPr id="34819" name="Text Placeholder 3"/>
          <p:cNvSpPr>
            <a:spLocks noGrp="1"/>
          </p:cNvSpPr>
          <p:nvPr>
            <p:ph type="body" sz="half" idx="2"/>
          </p:nvPr>
        </p:nvSpPr>
        <p:spPr>
          <a:xfrm>
            <a:off x="168275" y="1730375"/>
            <a:ext cx="2468563" cy="4572000"/>
          </a:xfrm>
        </p:spPr>
        <p:txBody>
          <a:bodyPr/>
          <a:lstStyle/>
          <a:p>
            <a:pPr eaLnBrk="1" hangingPunct="1"/>
            <a:r>
              <a:rPr lang="en-US" sz="2000" smtClean="0"/>
              <a:t>“It was the single most cataclysmic event of 17</a:t>
            </a:r>
            <a:r>
              <a:rPr lang="en-US" sz="2000" baseline="30000" smtClean="0"/>
              <a:t>th</a:t>
            </a:r>
            <a:r>
              <a:rPr lang="en-US" sz="2000" smtClean="0"/>
              <a:t> century colonial New England.” –Eric B. Shultz (pg. 6, </a:t>
            </a:r>
            <a:r>
              <a:rPr lang="en-US" sz="2000" i="1" smtClean="0"/>
              <a:t>King Philip’s War)</a:t>
            </a:r>
          </a:p>
          <a:p>
            <a:pPr eaLnBrk="1" hangingPunct="1"/>
            <a:endParaRPr lang="en-US" sz="2000" smtClean="0"/>
          </a:p>
          <a:p>
            <a:pPr eaLnBrk="1" hangingPunct="1"/>
            <a:r>
              <a:rPr lang="en-US" sz="2000" smtClean="0"/>
              <a:t>The Wampanoag tribe was so decimated by this war that they did not hold another powwow until 1929 (253 years after the death of King Philip).</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smtClean="0">
                <a:solidFill>
                  <a:schemeClr val="accent1">
                    <a:satMod val="150000"/>
                  </a:schemeClr>
                </a:solidFill>
              </a:rPr>
              <a:t>Quotes </a:t>
            </a:r>
            <a:br>
              <a:rPr lang="en-US" dirty="0" smtClean="0">
                <a:solidFill>
                  <a:schemeClr val="accent1">
                    <a:satMod val="150000"/>
                  </a:schemeClr>
                </a:solidFill>
              </a:rPr>
            </a:br>
            <a:r>
              <a:rPr lang="en-US" dirty="0" smtClean="0">
                <a:solidFill>
                  <a:schemeClr val="accent1">
                    <a:satMod val="150000"/>
                  </a:schemeClr>
                </a:solidFill>
              </a:rPr>
              <a:t>&amp;</a:t>
            </a:r>
            <a:br>
              <a:rPr lang="en-US" dirty="0" smtClean="0">
                <a:solidFill>
                  <a:schemeClr val="accent1">
                    <a:satMod val="150000"/>
                  </a:schemeClr>
                </a:solidFill>
              </a:rPr>
            </a:br>
            <a:r>
              <a:rPr lang="en-US" dirty="0" smtClean="0">
                <a:solidFill>
                  <a:schemeClr val="accent1">
                    <a:satMod val="150000"/>
                  </a:schemeClr>
                </a:solidFill>
              </a:rPr>
              <a:t>Notes</a:t>
            </a:r>
            <a:endParaRPr lang="en-US" dirty="0">
              <a:solidFill>
                <a:schemeClr val="accent1">
                  <a:satMod val="150000"/>
                </a:schemeClr>
              </a:solidFill>
            </a:endParaRPr>
          </a:p>
        </p:txBody>
      </p:sp>
      <p:sp>
        <p:nvSpPr>
          <p:cNvPr id="3" name="Content Placeholder 2"/>
          <p:cNvSpPr>
            <a:spLocks noGrp="1"/>
          </p:cNvSpPr>
          <p:nvPr>
            <p:ph idx="1"/>
          </p:nvPr>
        </p:nvSpPr>
        <p:spPr>
          <a:xfrm>
            <a:off x="3019425" y="1743075"/>
            <a:ext cx="5921375" cy="4559300"/>
          </a:xfrm>
        </p:spPr>
        <p:txBody>
          <a:bodyPr rtlCol="0">
            <a:normAutofit fontScale="70000" lnSpcReduction="20000"/>
          </a:bodyPr>
          <a:lstStyle/>
          <a:p>
            <a:pPr marL="438912" indent="-320040" eaLnBrk="1" fontAlgn="auto" hangingPunct="1">
              <a:spcBef>
                <a:spcPts val="0"/>
              </a:spcBef>
              <a:spcAft>
                <a:spcPts val="0"/>
              </a:spcAft>
              <a:buFont typeface="Wingdings 2"/>
              <a:buChar char=""/>
              <a:defRPr/>
            </a:pPr>
            <a:r>
              <a:rPr lang="en-US" dirty="0" smtClean="0"/>
              <a:t>“They were soon in the swamp, and Philip the foremost, who starting at the first gun, threw his </a:t>
            </a:r>
            <a:r>
              <a:rPr lang="en-US" dirty="0" err="1" smtClean="0"/>
              <a:t>petunk</a:t>
            </a:r>
            <a:r>
              <a:rPr lang="en-US" dirty="0" smtClean="0"/>
              <a:t> and </a:t>
            </a:r>
            <a:r>
              <a:rPr lang="en-US" dirty="0" err="1" smtClean="0"/>
              <a:t>powderhorn</a:t>
            </a:r>
            <a:r>
              <a:rPr lang="en-US" dirty="0" smtClean="0"/>
              <a:t> over his head, </a:t>
            </a:r>
            <a:r>
              <a:rPr lang="en-US" dirty="0" err="1" smtClean="0"/>
              <a:t>catched</a:t>
            </a:r>
            <a:r>
              <a:rPr lang="en-US" dirty="0" smtClean="0"/>
              <a:t> up his gun, and ran as fast as he could scamper, without more clothes than his small breeches and stockings; and ran directly on two of Captain Church’s ambush. They let him come fair within shot, and the Englishman’s gun missing fire, he bid the Indian fire away, and he did so to (the) purpose; sent one musket bullet through his heart, and another no above two inches from it. He fell upon his face in the mud and water, with his gun under him.”</a:t>
            </a:r>
            <a:endParaRPr lang="en-US" dirty="0"/>
          </a:p>
        </p:txBody>
      </p:sp>
      <p:sp>
        <p:nvSpPr>
          <p:cNvPr id="36867" name="Text Placeholder 3"/>
          <p:cNvSpPr>
            <a:spLocks noGrp="1"/>
          </p:cNvSpPr>
          <p:nvPr>
            <p:ph type="body" sz="half" idx="2"/>
          </p:nvPr>
        </p:nvSpPr>
        <p:spPr>
          <a:xfrm>
            <a:off x="168275" y="1730375"/>
            <a:ext cx="2468563" cy="4572000"/>
          </a:xfrm>
        </p:spPr>
        <p:txBody>
          <a:bodyPr/>
          <a:lstStyle/>
          <a:p>
            <a:pPr eaLnBrk="1" hangingPunct="1"/>
            <a:r>
              <a:rPr lang="en-US" sz="2000" smtClean="0"/>
              <a:t>Benjamin Church was the Puritan who was in charge of hunting down King Philip. </a:t>
            </a:r>
          </a:p>
          <a:p>
            <a:pPr eaLnBrk="1" hangingPunct="1"/>
            <a:endParaRPr lang="en-US" sz="2000" smtClean="0"/>
          </a:p>
          <a:p>
            <a:pPr eaLnBrk="1" hangingPunct="1"/>
            <a:r>
              <a:rPr lang="en-US" sz="2000" smtClean="0"/>
              <a:t>Here’s an excerpt from his diary:</a:t>
            </a:r>
          </a:p>
          <a:p>
            <a:pPr eaLnBrk="1" hangingPunct="1"/>
            <a:endParaRPr lang="en-US" sz="2000" smtClean="0"/>
          </a:p>
          <a:p>
            <a:pPr eaLnBrk="1" hangingPunct="1"/>
            <a:r>
              <a:rPr lang="en-US" sz="2000" smtClean="0"/>
              <a:t>Church described him “a doleful, great, naked, dirty beast.”</a:t>
            </a:r>
          </a:p>
          <a:p>
            <a:pPr eaLnBrk="1" hangingPunct="1"/>
            <a:endParaRPr lang="en-US" sz="2000" smtClean="0"/>
          </a:p>
          <a:p>
            <a:pPr eaLnBrk="1" hangingPunct="1"/>
            <a:r>
              <a:rPr lang="en-US" sz="2000" smtClean="0"/>
              <a:t>The Puritan men gave 3 hurrahs when news came of his death.</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smtClean="0">
                <a:solidFill>
                  <a:schemeClr val="accent1">
                    <a:satMod val="150000"/>
                  </a:schemeClr>
                </a:solidFill>
              </a:rPr>
              <a:t>Paul Revere’s Image of King Philip</a:t>
            </a:r>
            <a:endParaRPr lang="en-US" dirty="0">
              <a:solidFill>
                <a:schemeClr val="accent1">
                  <a:satMod val="150000"/>
                </a:schemeClr>
              </a:solidFill>
            </a:endParaRPr>
          </a:p>
        </p:txBody>
      </p:sp>
      <p:pic>
        <p:nvPicPr>
          <p:cNvPr id="38914" name="Content Placeholder 4" descr="King Philip portrait.jpg"/>
          <p:cNvPicPr>
            <a:picLocks noGrp="1" noChangeAspect="1"/>
          </p:cNvPicPr>
          <p:nvPr>
            <p:ph idx="1"/>
          </p:nvPr>
        </p:nvPicPr>
        <p:blipFill>
          <a:blip r:embed="rId3"/>
          <a:srcRect/>
          <a:stretch>
            <a:fillRect/>
          </a:stretch>
        </p:blipFill>
        <p:spPr>
          <a:xfrm>
            <a:off x="4452938" y="1743075"/>
            <a:ext cx="3054350" cy="4559300"/>
          </a:xfrm>
        </p:spPr>
      </p:pic>
      <p:sp>
        <p:nvSpPr>
          <p:cNvPr id="38915" name="Text Placeholder 3"/>
          <p:cNvSpPr>
            <a:spLocks noGrp="1"/>
          </p:cNvSpPr>
          <p:nvPr>
            <p:ph type="body" sz="half" idx="2"/>
          </p:nvPr>
        </p:nvSpPr>
        <p:spPr>
          <a:xfrm>
            <a:off x="168275" y="1730375"/>
            <a:ext cx="2468563" cy="4572000"/>
          </a:xfrm>
        </p:spPr>
        <p:txBody>
          <a:bodyPr/>
          <a:lstStyle/>
          <a:p>
            <a:pPr eaLnBrk="1" hangingPunct="1"/>
            <a:r>
              <a:rPr lang="en-US" smtClean="0"/>
              <a:t>Though Revere was born 60 years AFTER the death of King Philip , his engraving of the fallen chief as led to some interesting descriptions of King Philip:</a:t>
            </a:r>
          </a:p>
          <a:p>
            <a:pPr eaLnBrk="1" hangingPunct="1"/>
            <a:endParaRPr lang="en-US" smtClean="0"/>
          </a:p>
          <a:p>
            <a:pPr eaLnBrk="1" hangingPunct="1"/>
            <a:r>
              <a:rPr lang="en-US" smtClean="0"/>
              <a:t>“Hideous”</a:t>
            </a:r>
          </a:p>
          <a:p>
            <a:pPr eaLnBrk="1" hangingPunct="1"/>
            <a:endParaRPr lang="en-US" smtClean="0"/>
          </a:p>
          <a:p>
            <a:pPr eaLnBrk="1" hangingPunct="1"/>
            <a:r>
              <a:rPr lang="en-US" smtClean="0"/>
              <a:t>“A neurotic pygmy”</a:t>
            </a:r>
          </a:p>
          <a:p>
            <a:pPr eaLnBrk="1" hangingPunct="1"/>
            <a:endParaRPr lang="en-US" smtClean="0"/>
          </a:p>
          <a:p>
            <a:pPr eaLnBrk="1" hangingPunct="1"/>
            <a:r>
              <a:rPr lang="en-US" smtClean="0"/>
              <a:t>“A grotesque effigy”</a:t>
            </a:r>
          </a:p>
          <a:p>
            <a:pPr eaLnBrk="1" hangingPunct="1"/>
            <a:endParaRPr lang="en-US" smtClean="0"/>
          </a:p>
          <a:p>
            <a:pPr eaLnBrk="1" hangingPunct="1"/>
            <a:r>
              <a:rPr lang="en-US" smtClean="0"/>
              <a:t>“A terror to children”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smtClean="0">
                <a:solidFill>
                  <a:schemeClr val="accent1">
                    <a:satMod val="150000"/>
                  </a:schemeClr>
                </a:solidFill>
              </a:rPr>
              <a:t>Quotes  by Washington Irving</a:t>
            </a:r>
            <a:endParaRPr lang="en-US" dirty="0">
              <a:solidFill>
                <a:schemeClr val="accent1">
                  <a:satMod val="150000"/>
                </a:schemeClr>
              </a:solidFill>
            </a:endParaRPr>
          </a:p>
        </p:txBody>
      </p:sp>
      <p:sp>
        <p:nvSpPr>
          <p:cNvPr id="3" name="Content Placeholder 2"/>
          <p:cNvSpPr>
            <a:spLocks noGrp="1"/>
          </p:cNvSpPr>
          <p:nvPr>
            <p:ph idx="1"/>
          </p:nvPr>
        </p:nvSpPr>
        <p:spPr>
          <a:xfrm>
            <a:off x="3019425" y="1743075"/>
            <a:ext cx="5921375" cy="4559300"/>
          </a:xfrm>
        </p:spPr>
        <p:txBody>
          <a:bodyPr rtlCol="0">
            <a:normAutofit fontScale="85000" lnSpcReduction="20000"/>
          </a:bodyPr>
          <a:lstStyle/>
          <a:p>
            <a:pPr marL="438912" indent="-320040" eaLnBrk="1" fontAlgn="auto" hangingPunct="1">
              <a:spcBef>
                <a:spcPts val="0"/>
              </a:spcBef>
              <a:spcAft>
                <a:spcPts val="0"/>
              </a:spcAft>
              <a:buFont typeface="Wingdings 2"/>
              <a:buChar char=""/>
              <a:defRPr/>
            </a:pPr>
            <a:r>
              <a:rPr lang="en-US" dirty="0" smtClean="0"/>
              <a:t>“He was a </a:t>
            </a:r>
            <a:r>
              <a:rPr lang="en-US" dirty="0" err="1" smtClean="0"/>
              <a:t>pariot</a:t>
            </a:r>
            <a:r>
              <a:rPr lang="en-US" dirty="0" smtClean="0"/>
              <a:t> attached to his native soil- a prince true to his subjects, and indignant of their wrongs- a soldier, daring in battle, firm in adversity, patient in fatigue, of hunger, or every variety of bodily suffering, and read to perish in the cause he had espoused. Proud of heart, and with and untamable love of natural liberty…with heroic qualities and bold achievements that would have graced a civilized warrior.” </a:t>
            </a:r>
            <a:r>
              <a:rPr lang="en-US" sz="2000" dirty="0" smtClean="0"/>
              <a:t>(from </a:t>
            </a:r>
            <a:r>
              <a:rPr lang="en-US" sz="2000" i="1" dirty="0" smtClean="0"/>
              <a:t>Rip Van Winkle and other Stories</a:t>
            </a:r>
            <a:r>
              <a:rPr lang="en-US" sz="2000" dirty="0" smtClean="0"/>
              <a:t>)</a:t>
            </a:r>
            <a:endParaRPr lang="en-US" dirty="0"/>
          </a:p>
        </p:txBody>
      </p:sp>
      <p:sp>
        <p:nvSpPr>
          <p:cNvPr id="40963" name="Text Placeholder 3"/>
          <p:cNvSpPr>
            <a:spLocks noGrp="1"/>
          </p:cNvSpPr>
          <p:nvPr>
            <p:ph type="body" sz="half" idx="2"/>
          </p:nvPr>
        </p:nvSpPr>
        <p:spPr>
          <a:xfrm>
            <a:off x="168275" y="1730375"/>
            <a:ext cx="2468563" cy="4572000"/>
          </a:xfrm>
        </p:spPr>
        <p:txBody>
          <a:bodyPr/>
          <a:lstStyle/>
          <a:p>
            <a:pPr eaLnBrk="1" hangingPunct="1"/>
            <a:r>
              <a:rPr lang="en-US" sz="1600" smtClean="0"/>
              <a:t>The colonists were “moved to hostility by the lust of conquest.”</a:t>
            </a:r>
          </a:p>
          <a:p>
            <a:pPr eaLnBrk="1" hangingPunct="1"/>
            <a:endParaRPr lang="en-US" sz="1600" smtClean="0"/>
          </a:p>
          <a:p>
            <a:pPr eaLnBrk="1" hangingPunct="1"/>
            <a:r>
              <a:rPr lang="en-US" sz="1600" smtClean="0"/>
              <a:t>“How many intellectual beings were hunted from the earth, how many brave and noble hearts, of nature’s sterling coinage, were broken down and trampled in the dust!”</a:t>
            </a:r>
          </a:p>
          <a:p>
            <a:pPr eaLnBrk="1" hangingPunct="1"/>
            <a:endParaRPr lang="en-US" sz="1600" smtClean="0"/>
          </a:p>
          <a:p>
            <a:pPr eaLnBrk="1" hangingPunct="1"/>
            <a:r>
              <a:rPr lang="en-US" sz="1600" smtClean="0"/>
              <a:t>King Philip was “the most distinguished of a number of contemporary Sachems… who made the most of generous stuff of which human nature is capable, fighting to the last gasp in the cause of their country.”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1251062"/>
          </a:xfrm>
        </p:spPr>
        <p:txBody>
          <a:bodyPr/>
          <a:lstStyle/>
          <a:p>
            <a:pPr algn="ctr" eaLnBrk="1" fontAlgn="auto" hangingPunct="1">
              <a:spcAft>
                <a:spcPts val="0"/>
              </a:spcAft>
              <a:defRPr/>
            </a:pPr>
            <a:r>
              <a:rPr lang="en-US" dirty="0" smtClean="0">
                <a:solidFill>
                  <a:schemeClr val="accent1">
                    <a:satMod val="150000"/>
                  </a:schemeClr>
                </a:solidFill>
              </a:rPr>
              <a:t>King Philip (</a:t>
            </a:r>
            <a:r>
              <a:rPr lang="en-US" dirty="0" err="1" smtClean="0">
                <a:solidFill>
                  <a:schemeClr val="accent1">
                    <a:satMod val="150000"/>
                  </a:schemeClr>
                </a:solidFill>
              </a:rPr>
              <a:t>Metacom</a:t>
            </a:r>
            <a:r>
              <a:rPr lang="en-US" dirty="0" smtClean="0">
                <a:solidFill>
                  <a:schemeClr val="accent1">
                    <a:satMod val="150000"/>
                  </a:schemeClr>
                </a:solidFill>
              </a:rPr>
              <a:t>)</a:t>
            </a:r>
            <a:endParaRPr lang="en-US" dirty="0">
              <a:solidFill>
                <a:schemeClr val="accent1">
                  <a:satMod val="150000"/>
                </a:schemeClr>
              </a:solidFill>
            </a:endParaRPr>
          </a:p>
        </p:txBody>
      </p:sp>
      <p:sp>
        <p:nvSpPr>
          <p:cNvPr id="5" name="Content Placeholder 4"/>
          <p:cNvSpPr>
            <a:spLocks noGrp="1"/>
          </p:cNvSpPr>
          <p:nvPr>
            <p:ph sz="half" idx="1"/>
          </p:nvPr>
        </p:nvSpPr>
        <p:spPr>
          <a:xfrm>
            <a:off x="457200" y="1773238"/>
            <a:ext cx="4038600" cy="4624387"/>
          </a:xfrm>
        </p:spPr>
        <p:txBody>
          <a:bodyPr rtlCol="0">
            <a:normAutofit fontScale="70000" lnSpcReduction="20000"/>
          </a:bodyPr>
          <a:lstStyle/>
          <a:p>
            <a:pPr marL="438912" indent="-320040" eaLnBrk="1" fontAlgn="auto" hangingPunct="1">
              <a:spcBef>
                <a:spcPts val="0"/>
              </a:spcBef>
              <a:spcAft>
                <a:spcPts val="0"/>
              </a:spcAft>
              <a:buFont typeface="Wingdings 2"/>
              <a:buChar char=""/>
              <a:defRPr/>
            </a:pPr>
            <a:r>
              <a:rPr lang="en-US" dirty="0" smtClean="0"/>
              <a:t>King Philip was the son of Massasoit (chief/sachem of the Wampanoag and friend of the Pilgrims).</a:t>
            </a:r>
          </a:p>
          <a:p>
            <a:pPr marL="438912" indent="-320040" eaLnBrk="1" fontAlgn="auto" hangingPunct="1">
              <a:spcBef>
                <a:spcPts val="0"/>
              </a:spcBef>
              <a:spcAft>
                <a:spcPts val="0"/>
              </a:spcAft>
              <a:buFont typeface="Wingdings 2"/>
              <a:buChar char=""/>
              <a:defRPr/>
            </a:pPr>
            <a:endParaRPr lang="en-US" dirty="0" smtClean="0"/>
          </a:p>
          <a:p>
            <a:pPr marL="438912" indent="-320040" eaLnBrk="1" fontAlgn="auto" hangingPunct="1">
              <a:spcBef>
                <a:spcPts val="0"/>
              </a:spcBef>
              <a:spcAft>
                <a:spcPts val="0"/>
              </a:spcAft>
              <a:buFont typeface="Wingdings 2"/>
              <a:buChar char=""/>
              <a:defRPr/>
            </a:pPr>
            <a:r>
              <a:rPr lang="en-US" dirty="0" smtClean="0"/>
              <a:t>The Wampanoag had been weakened by disease and saw the Pilgrims as potential allies.</a:t>
            </a:r>
          </a:p>
          <a:p>
            <a:pPr marL="438912" indent="-320040" eaLnBrk="1" fontAlgn="auto" hangingPunct="1">
              <a:spcBef>
                <a:spcPts val="0"/>
              </a:spcBef>
              <a:spcAft>
                <a:spcPts val="0"/>
              </a:spcAft>
              <a:buFont typeface="Wingdings 2"/>
              <a:buChar char=""/>
              <a:defRPr/>
            </a:pPr>
            <a:endParaRPr lang="en-US" dirty="0" smtClean="0"/>
          </a:p>
          <a:p>
            <a:pPr marL="438912" indent="-320040" eaLnBrk="1" fontAlgn="auto" hangingPunct="1">
              <a:spcBef>
                <a:spcPts val="0"/>
              </a:spcBef>
              <a:spcAft>
                <a:spcPts val="0"/>
              </a:spcAft>
              <a:buFont typeface="Wingdings 2"/>
              <a:buChar char=""/>
              <a:defRPr/>
            </a:pPr>
            <a:r>
              <a:rPr lang="en-US" dirty="0" smtClean="0"/>
              <a:t>Philip was educated in English schools, spoke English, and originally thought the </a:t>
            </a:r>
            <a:r>
              <a:rPr lang="en-US" dirty="0" err="1" smtClean="0"/>
              <a:t>Pokanokets</a:t>
            </a:r>
            <a:r>
              <a:rPr lang="en-US" dirty="0" smtClean="0"/>
              <a:t> &amp; </a:t>
            </a:r>
            <a:r>
              <a:rPr lang="en-US" dirty="0" err="1" smtClean="0"/>
              <a:t>Wampanoags</a:t>
            </a:r>
            <a:r>
              <a:rPr lang="en-US" dirty="0" smtClean="0"/>
              <a:t> would be welcomed in the Puritan colonies.</a:t>
            </a:r>
          </a:p>
          <a:p>
            <a:pPr marL="438912" indent="-320040" eaLnBrk="1" fontAlgn="auto" hangingPunct="1">
              <a:spcBef>
                <a:spcPts val="0"/>
              </a:spcBef>
              <a:spcAft>
                <a:spcPts val="0"/>
              </a:spcAft>
              <a:buFont typeface="Wingdings 2"/>
              <a:buChar char=""/>
              <a:defRPr/>
            </a:pPr>
            <a:endParaRPr lang="en-US" dirty="0" smtClean="0"/>
          </a:p>
          <a:p>
            <a:pPr marL="438912" indent="-320040" eaLnBrk="1" fontAlgn="auto" hangingPunct="1">
              <a:spcBef>
                <a:spcPts val="0"/>
              </a:spcBef>
              <a:spcAft>
                <a:spcPts val="0"/>
              </a:spcAft>
              <a:buFont typeface="Wingdings 2"/>
              <a:buChar char=""/>
              <a:defRPr/>
            </a:pPr>
            <a:r>
              <a:rPr lang="en-US" dirty="0" smtClean="0"/>
              <a:t>Philip became the sachem at around the age of 24</a:t>
            </a:r>
          </a:p>
          <a:p>
            <a:pPr marL="438912" indent="-320040" eaLnBrk="1" fontAlgn="auto" hangingPunct="1">
              <a:spcBef>
                <a:spcPts val="0"/>
              </a:spcBef>
              <a:spcAft>
                <a:spcPts val="0"/>
              </a:spcAft>
              <a:buFont typeface="Wingdings 2"/>
              <a:buChar char=""/>
              <a:defRPr/>
            </a:pPr>
            <a:endParaRPr lang="en-US" dirty="0" smtClean="0"/>
          </a:p>
          <a:p>
            <a:pPr marL="438912" indent="-320040" eaLnBrk="1" fontAlgn="auto" hangingPunct="1">
              <a:spcBef>
                <a:spcPts val="0"/>
              </a:spcBef>
              <a:spcAft>
                <a:spcPts val="0"/>
              </a:spcAft>
              <a:buFont typeface="Wingdings 2"/>
              <a:buChar char=""/>
              <a:defRPr/>
            </a:pPr>
            <a:endParaRPr lang="en-US" dirty="0"/>
          </a:p>
        </p:txBody>
      </p:sp>
      <p:pic>
        <p:nvPicPr>
          <p:cNvPr id="16387" name="Content Placeholder 6" descr="King Philip portrait.jpg"/>
          <p:cNvPicPr>
            <a:picLocks noGrp="1" noChangeAspect="1"/>
          </p:cNvPicPr>
          <p:nvPr>
            <p:ph sz="half" idx="2"/>
          </p:nvPr>
        </p:nvPicPr>
        <p:blipFill>
          <a:blip r:embed="rId3"/>
          <a:srcRect/>
          <a:stretch>
            <a:fillRect/>
          </a:stretch>
        </p:blipFill>
        <p:spPr>
          <a:xfrm>
            <a:off x="5118100" y="1773238"/>
            <a:ext cx="3098800" cy="4624387"/>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pPr algn="ctr" eaLnBrk="1" fontAlgn="auto" hangingPunct="1">
              <a:spcAft>
                <a:spcPts val="0"/>
              </a:spcAft>
              <a:defRPr/>
            </a:pPr>
            <a:r>
              <a:rPr lang="en-US" sz="3200" dirty="0" smtClean="0">
                <a:solidFill>
                  <a:schemeClr val="accent1">
                    <a:satMod val="150000"/>
                  </a:schemeClr>
                </a:solidFill>
              </a:rPr>
              <a:t>Seeds of Conflict</a:t>
            </a:r>
            <a:endParaRPr lang="en-US" sz="3200" dirty="0">
              <a:solidFill>
                <a:schemeClr val="accent1">
                  <a:satMod val="150000"/>
                </a:schemeClr>
              </a:solidFill>
            </a:endParaRPr>
          </a:p>
        </p:txBody>
      </p:sp>
      <p:pic>
        <p:nvPicPr>
          <p:cNvPr id="18434" name="Content Placeholder 7" descr="king philip re enactor2.jpg"/>
          <p:cNvPicPr>
            <a:picLocks noGrp="1" noChangeAspect="1"/>
          </p:cNvPicPr>
          <p:nvPr>
            <p:ph idx="1"/>
          </p:nvPr>
        </p:nvPicPr>
        <p:blipFill>
          <a:blip r:embed="rId3"/>
          <a:srcRect/>
          <a:stretch>
            <a:fillRect/>
          </a:stretch>
        </p:blipFill>
        <p:spPr>
          <a:xfrm>
            <a:off x="3571875" y="2209800"/>
            <a:ext cx="5162550" cy="3886200"/>
          </a:xfrm>
        </p:spPr>
      </p:pic>
      <p:sp>
        <p:nvSpPr>
          <p:cNvPr id="7" name="Text Placeholder 6"/>
          <p:cNvSpPr>
            <a:spLocks noGrp="1"/>
          </p:cNvSpPr>
          <p:nvPr>
            <p:ph type="body" sz="half" idx="2"/>
          </p:nvPr>
        </p:nvSpPr>
        <p:spPr>
          <a:xfrm>
            <a:off x="168275" y="1730375"/>
            <a:ext cx="2468563" cy="4572000"/>
          </a:xfrm>
        </p:spPr>
        <p:txBody>
          <a:bodyPr rtlCol="0">
            <a:normAutofit fontScale="92500" lnSpcReduction="10000"/>
          </a:bodyPr>
          <a:lstStyle/>
          <a:p>
            <a:pPr eaLnBrk="1" fontAlgn="auto" hangingPunct="1">
              <a:spcBef>
                <a:spcPts val="0"/>
              </a:spcBef>
              <a:spcAft>
                <a:spcPts val="0"/>
              </a:spcAft>
              <a:buFont typeface="Wingdings 2"/>
              <a:buNone/>
              <a:defRPr/>
            </a:pPr>
            <a:r>
              <a:rPr lang="en-US" sz="1800" dirty="0" smtClean="0"/>
              <a:t>In 1671, the Puritans pressured King Philip into granting sovereign authority over the lands of his people.</a:t>
            </a:r>
          </a:p>
          <a:p>
            <a:pPr eaLnBrk="1" fontAlgn="auto" hangingPunct="1">
              <a:spcBef>
                <a:spcPts val="0"/>
              </a:spcBef>
              <a:spcAft>
                <a:spcPts val="0"/>
              </a:spcAft>
              <a:buFont typeface="Wingdings 2"/>
              <a:buNone/>
              <a:defRPr/>
            </a:pPr>
            <a:endParaRPr lang="en-US" sz="1800" dirty="0" smtClean="0"/>
          </a:p>
          <a:p>
            <a:pPr eaLnBrk="1" fontAlgn="auto" hangingPunct="1">
              <a:spcBef>
                <a:spcPts val="0"/>
              </a:spcBef>
              <a:spcAft>
                <a:spcPts val="0"/>
              </a:spcAft>
              <a:buFont typeface="Wingdings 2"/>
              <a:buNone/>
              <a:defRPr/>
            </a:pPr>
            <a:r>
              <a:rPr lang="en-US" sz="1800" dirty="0" smtClean="0"/>
              <a:t>Humiliated, King Philip began to realize that conflict would always exist between the two peoples.</a:t>
            </a:r>
          </a:p>
          <a:p>
            <a:pPr eaLnBrk="1" fontAlgn="auto" hangingPunct="1">
              <a:spcBef>
                <a:spcPts val="0"/>
              </a:spcBef>
              <a:spcAft>
                <a:spcPts val="0"/>
              </a:spcAft>
              <a:buFont typeface="Wingdings 2"/>
              <a:buNone/>
              <a:defRPr/>
            </a:pPr>
            <a:endParaRPr lang="en-US" sz="1800" dirty="0" smtClean="0"/>
          </a:p>
          <a:p>
            <a:pPr eaLnBrk="1" fontAlgn="auto" hangingPunct="1">
              <a:spcBef>
                <a:spcPts val="0"/>
              </a:spcBef>
              <a:spcAft>
                <a:spcPts val="0"/>
              </a:spcAft>
              <a:buFont typeface="Wingdings 2"/>
              <a:buNone/>
              <a:defRPr/>
            </a:pPr>
            <a:r>
              <a:rPr lang="en-US" sz="1800" dirty="0" smtClean="0"/>
              <a:t>Lacking a collective identity as “Indians”, the natives thought of themselves as members of particular tribes, which weakened them in their dealings with the Puritans</a:t>
            </a:r>
          </a:p>
          <a:p>
            <a:pPr eaLnBrk="1" fontAlgn="auto" hangingPunct="1">
              <a:spcBef>
                <a:spcPts val="0"/>
              </a:spcBef>
              <a:spcAft>
                <a:spcPts val="0"/>
              </a:spcAft>
              <a:buFont typeface="Wingdings 2"/>
              <a:buNone/>
              <a:defRPr/>
            </a:pPr>
            <a:endParaRPr lang="en-US" sz="1800" dirty="0" smtClean="0"/>
          </a:p>
          <a:p>
            <a:pPr eaLnBrk="1" fontAlgn="auto" hangingPunct="1">
              <a:spcBef>
                <a:spcPts val="0"/>
              </a:spcBef>
              <a:spcAft>
                <a:spcPts val="0"/>
              </a:spcAft>
              <a:buFont typeface="Wingdings 2"/>
              <a:buNone/>
              <a:defRPr/>
            </a:pPr>
            <a:endParaRPr lang="en-US" sz="1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eaLnBrk="1" fontAlgn="auto" hangingPunct="1">
              <a:spcAft>
                <a:spcPts val="0"/>
              </a:spcAft>
              <a:defRPr/>
            </a:pPr>
            <a:r>
              <a:rPr lang="en-US" sz="3200" dirty="0" smtClean="0">
                <a:solidFill>
                  <a:schemeClr val="accent1">
                    <a:satMod val="150000"/>
                  </a:schemeClr>
                </a:solidFill>
              </a:rPr>
              <a:t>The Start of the War</a:t>
            </a:r>
            <a:endParaRPr lang="en-US" sz="3200" dirty="0">
              <a:solidFill>
                <a:schemeClr val="accent1">
                  <a:satMod val="150000"/>
                </a:schemeClr>
              </a:solidFill>
            </a:endParaRPr>
          </a:p>
        </p:txBody>
      </p:sp>
      <p:pic>
        <p:nvPicPr>
          <p:cNvPr id="7" name="Picture Placeholder 6" descr="King Philip War attack on family.jpg"/>
          <p:cNvPicPr>
            <a:picLocks noGrp="1" noChangeAspect="1"/>
          </p:cNvPicPr>
          <p:nvPr>
            <p:ph type="pic" idx="1"/>
          </p:nvPr>
        </p:nvPicPr>
        <p:blipFill>
          <a:blip r:embed="rId3"/>
          <a:srcRect t="12382" b="12382"/>
          <a:stretch>
            <a:fillRect/>
          </a:stretch>
        </p:blipFill>
        <p:spPr>
          <a:xfrm>
            <a:off x="2903538" y="1484313"/>
            <a:ext cx="6248400" cy="5373687"/>
          </a:xfrm>
        </p:spPr>
      </p:pic>
      <p:sp>
        <p:nvSpPr>
          <p:cNvPr id="6" name="Text Placeholder 5"/>
          <p:cNvSpPr>
            <a:spLocks noGrp="1"/>
          </p:cNvSpPr>
          <p:nvPr>
            <p:ph type="body" sz="half" idx="2"/>
          </p:nvPr>
        </p:nvSpPr>
        <p:spPr>
          <a:xfrm>
            <a:off x="165100" y="1728788"/>
            <a:ext cx="2468563" cy="4572000"/>
          </a:xfrm>
        </p:spPr>
        <p:txBody>
          <a:bodyPr rtlCol="0">
            <a:normAutofit fontScale="92500" lnSpcReduction="10000"/>
          </a:bodyPr>
          <a:lstStyle/>
          <a:p>
            <a:pPr eaLnBrk="1" fontAlgn="auto" hangingPunct="1">
              <a:spcBef>
                <a:spcPts val="0"/>
              </a:spcBef>
              <a:spcAft>
                <a:spcPts val="0"/>
              </a:spcAft>
              <a:buFont typeface="Wingdings 2"/>
              <a:buNone/>
              <a:defRPr/>
            </a:pPr>
            <a:r>
              <a:rPr lang="en-US" dirty="0" smtClean="0"/>
              <a:t>In the spring of 1675,  three </a:t>
            </a:r>
            <a:r>
              <a:rPr lang="en-US" dirty="0" err="1" smtClean="0"/>
              <a:t>Pokanoket</a:t>
            </a:r>
            <a:r>
              <a:rPr lang="en-US" dirty="0" smtClean="0"/>
              <a:t> Indians were accused of killing a Christian Indian from a praying town and hiding his body under the ice of a frozen lake. (The </a:t>
            </a:r>
            <a:r>
              <a:rPr lang="en-US" dirty="0" err="1" smtClean="0"/>
              <a:t>Pokanokets</a:t>
            </a:r>
            <a:r>
              <a:rPr lang="en-US" dirty="0" smtClean="0"/>
              <a:t> felt the man was acting as an informant).</a:t>
            </a:r>
          </a:p>
          <a:p>
            <a:pPr eaLnBrk="1" fontAlgn="auto" hangingPunct="1">
              <a:spcBef>
                <a:spcPts val="0"/>
              </a:spcBef>
              <a:spcAft>
                <a:spcPts val="0"/>
              </a:spcAft>
              <a:buFont typeface="Wingdings 2"/>
              <a:buNone/>
              <a:defRPr/>
            </a:pPr>
            <a:endParaRPr lang="en-US" dirty="0" smtClean="0"/>
          </a:p>
          <a:p>
            <a:pPr eaLnBrk="1" fontAlgn="auto" hangingPunct="1">
              <a:spcBef>
                <a:spcPts val="0"/>
              </a:spcBef>
              <a:spcAft>
                <a:spcPts val="0"/>
              </a:spcAft>
              <a:buFont typeface="Wingdings 2"/>
              <a:buNone/>
              <a:defRPr/>
            </a:pPr>
            <a:r>
              <a:rPr lang="en-US" dirty="0" smtClean="0"/>
              <a:t>The 3 men were hanged, which angered some young warriors of the </a:t>
            </a:r>
            <a:r>
              <a:rPr lang="en-US" dirty="0" err="1" smtClean="0"/>
              <a:t>Pokanoket</a:t>
            </a:r>
            <a:r>
              <a:rPr lang="en-US" dirty="0" smtClean="0"/>
              <a:t> tribe. They, in turn, attacked some isolated colonial homesteads, looting and burning each locale.</a:t>
            </a:r>
          </a:p>
          <a:p>
            <a:pPr eaLnBrk="1" fontAlgn="auto" hangingPunct="1">
              <a:spcBef>
                <a:spcPts val="0"/>
              </a:spcBef>
              <a:spcAft>
                <a:spcPts val="0"/>
              </a:spcAft>
              <a:buFont typeface="Wingdings 2"/>
              <a:buNone/>
              <a:defRPr/>
            </a:pPr>
            <a:endParaRPr lang="en-US" dirty="0" smtClean="0"/>
          </a:p>
          <a:p>
            <a:pPr eaLnBrk="1" fontAlgn="auto" hangingPunct="1">
              <a:spcBef>
                <a:spcPts val="0"/>
              </a:spcBef>
              <a:spcAft>
                <a:spcPts val="0"/>
              </a:spcAft>
              <a:buFont typeface="Wingdings 2"/>
              <a:buNone/>
              <a:defRPr/>
            </a:pPr>
            <a:r>
              <a:rPr lang="en-US" dirty="0" smtClean="0"/>
              <a:t>Other tribes, led by King Philip, saw this as a chance to gain revenge on other  complaints that they had against the colonists.</a:t>
            </a:r>
          </a:p>
          <a:p>
            <a:pPr eaLnBrk="1" fontAlgn="auto" hangingPunct="1">
              <a:spcBef>
                <a:spcPts val="0"/>
              </a:spcBef>
              <a:spcAft>
                <a:spcPts val="0"/>
              </a:spcAft>
              <a:buFont typeface="Wingdings 2"/>
              <a:buNone/>
              <a:defRPr/>
            </a:pPr>
            <a:endParaRPr lang="en-US" dirty="0" smtClean="0"/>
          </a:p>
          <a:p>
            <a:pPr eaLnBrk="1" fontAlgn="auto" hangingPunct="1">
              <a:spcBef>
                <a:spcPts val="0"/>
              </a:spcBef>
              <a:spcAft>
                <a:spcPts val="0"/>
              </a:spcAft>
              <a:buFont typeface="Wingdings 2"/>
              <a:buNone/>
              <a:defRPr/>
            </a:pPr>
            <a:r>
              <a:rPr lang="en-US" dirty="0" smtClean="0"/>
              <a:t>The united colonies of New England joined together to invade the Indian territory by force.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eaLnBrk="1" fontAlgn="auto" hangingPunct="1">
              <a:spcAft>
                <a:spcPts val="0"/>
              </a:spcAft>
              <a:defRPr/>
            </a:pPr>
            <a:r>
              <a:rPr lang="en-US" sz="3200" dirty="0" smtClean="0">
                <a:solidFill>
                  <a:schemeClr val="accent1">
                    <a:satMod val="150000"/>
                  </a:schemeClr>
                </a:solidFill>
              </a:rPr>
              <a:t>Praying Towns</a:t>
            </a:r>
            <a:endParaRPr lang="en-US" sz="3200" dirty="0">
              <a:solidFill>
                <a:schemeClr val="accent1">
                  <a:satMod val="150000"/>
                </a:schemeClr>
              </a:solidFill>
            </a:endParaRPr>
          </a:p>
        </p:txBody>
      </p:sp>
      <p:pic>
        <p:nvPicPr>
          <p:cNvPr id="22530" name="Content Placeholder 4" descr="King Philip War colonists on march.gif"/>
          <p:cNvPicPr>
            <a:picLocks noGrp="1" noChangeAspect="1"/>
          </p:cNvPicPr>
          <p:nvPr>
            <p:ph idx="1"/>
          </p:nvPr>
        </p:nvPicPr>
        <p:blipFill>
          <a:blip r:embed="rId3"/>
          <a:srcRect/>
          <a:stretch>
            <a:fillRect/>
          </a:stretch>
        </p:blipFill>
        <p:spPr>
          <a:xfrm>
            <a:off x="3595688" y="1743075"/>
            <a:ext cx="4768850" cy="4559300"/>
          </a:xfrm>
        </p:spPr>
      </p:pic>
      <p:sp>
        <p:nvSpPr>
          <p:cNvPr id="4" name="Text Placeholder 3"/>
          <p:cNvSpPr>
            <a:spLocks noGrp="1"/>
          </p:cNvSpPr>
          <p:nvPr>
            <p:ph type="body" sz="half" idx="2"/>
          </p:nvPr>
        </p:nvSpPr>
        <p:spPr>
          <a:xfrm>
            <a:off x="168275" y="1730375"/>
            <a:ext cx="2468563" cy="4572000"/>
          </a:xfrm>
        </p:spPr>
        <p:txBody>
          <a:bodyPr rtlCol="0">
            <a:normAutofit lnSpcReduction="10000"/>
          </a:bodyPr>
          <a:lstStyle/>
          <a:p>
            <a:pPr eaLnBrk="1" fontAlgn="auto" hangingPunct="1">
              <a:spcBef>
                <a:spcPts val="0"/>
              </a:spcBef>
              <a:spcAft>
                <a:spcPts val="0"/>
              </a:spcAft>
              <a:buFont typeface="Wingdings 2"/>
              <a:buNone/>
              <a:defRPr/>
            </a:pPr>
            <a:r>
              <a:rPr lang="en-US" dirty="0" smtClean="0"/>
              <a:t>Beginning in the 1640’s, Reverend John Eliot and others began to develop “praying towns”, with the hope of converting the Indians to Christianity.</a:t>
            </a:r>
          </a:p>
          <a:p>
            <a:pPr eaLnBrk="1" fontAlgn="auto" hangingPunct="1">
              <a:spcBef>
                <a:spcPts val="0"/>
              </a:spcBef>
              <a:spcAft>
                <a:spcPts val="0"/>
              </a:spcAft>
              <a:buFont typeface="Wingdings 2"/>
              <a:buNone/>
              <a:defRPr/>
            </a:pPr>
            <a:endParaRPr lang="en-US" dirty="0" smtClean="0"/>
          </a:p>
          <a:p>
            <a:pPr eaLnBrk="1" fontAlgn="auto" hangingPunct="1">
              <a:spcBef>
                <a:spcPts val="0"/>
              </a:spcBef>
              <a:spcAft>
                <a:spcPts val="0"/>
              </a:spcAft>
              <a:buFont typeface="Wingdings 2"/>
              <a:buNone/>
              <a:defRPr/>
            </a:pPr>
            <a:r>
              <a:rPr lang="en-US" dirty="0" smtClean="0"/>
              <a:t>The Indians were doomed if they remained in “so unfixed, confused, and ungoverned life, uncivilized and </a:t>
            </a:r>
            <a:r>
              <a:rPr lang="en-US" dirty="0" err="1" smtClean="0"/>
              <a:t>unsubdued</a:t>
            </a:r>
            <a:r>
              <a:rPr lang="en-US" dirty="0" smtClean="0"/>
              <a:t> to labor and order.” (Reverend Eliot, pg. 197).</a:t>
            </a:r>
          </a:p>
          <a:p>
            <a:pPr eaLnBrk="1" fontAlgn="auto" hangingPunct="1">
              <a:spcBef>
                <a:spcPts val="0"/>
              </a:spcBef>
              <a:spcAft>
                <a:spcPts val="0"/>
              </a:spcAft>
              <a:buFont typeface="Wingdings 2"/>
              <a:buNone/>
              <a:defRPr/>
            </a:pPr>
            <a:endParaRPr lang="en-US" dirty="0" smtClean="0"/>
          </a:p>
          <a:p>
            <a:pPr eaLnBrk="1" fontAlgn="auto" hangingPunct="1">
              <a:spcBef>
                <a:spcPts val="0"/>
              </a:spcBef>
              <a:spcAft>
                <a:spcPts val="0"/>
              </a:spcAft>
              <a:buFont typeface="Wingdings 2"/>
              <a:buNone/>
              <a:defRPr/>
            </a:pPr>
            <a:r>
              <a:rPr lang="en-US" dirty="0" smtClean="0"/>
              <a:t>By compacting the Indians in these towns, more land opened up to the colonists. The Indians also began to take English names and to farm rather than hunt. </a:t>
            </a:r>
          </a:p>
          <a:p>
            <a:pPr eaLnBrk="1" fontAlgn="auto" hangingPunct="1">
              <a:spcBef>
                <a:spcPts val="0"/>
              </a:spcBef>
              <a:spcAft>
                <a:spcPts val="0"/>
              </a:spcAft>
              <a:buFont typeface="Wingdings 2"/>
              <a:buNone/>
              <a:defRPr/>
            </a:pPr>
            <a:endParaRPr lang="en-US" dirty="0" smtClean="0"/>
          </a:p>
          <a:p>
            <a:pPr eaLnBrk="1" fontAlgn="auto" hangingPunct="1">
              <a:spcBef>
                <a:spcPts val="0"/>
              </a:spcBef>
              <a:spcAft>
                <a:spcPts val="0"/>
              </a:spcAft>
              <a:buFont typeface="Wingdings 2"/>
              <a:buNone/>
              <a:defRPr/>
            </a:pPr>
            <a:r>
              <a:rPr lang="en-US" dirty="0" smtClean="0"/>
              <a:t>Massasoit rejected this form of lifestyle from the Puritans.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accent1">
                    <a:satMod val="150000"/>
                  </a:schemeClr>
                </a:solidFill>
              </a:rPr>
              <a:t>Indian Concerns</a:t>
            </a:r>
            <a:endParaRPr lang="en-US" dirty="0">
              <a:solidFill>
                <a:schemeClr val="accent1">
                  <a:satMod val="150000"/>
                </a:schemeClr>
              </a:solidFill>
            </a:endParaRPr>
          </a:p>
        </p:txBody>
      </p:sp>
      <p:pic>
        <p:nvPicPr>
          <p:cNvPr id="5" name="Picture Placeholder 4" descr="King Philip attacks inn.jpg"/>
          <p:cNvPicPr>
            <a:picLocks noGrp="1" noChangeAspect="1"/>
          </p:cNvPicPr>
          <p:nvPr>
            <p:ph type="pic" idx="1"/>
          </p:nvPr>
        </p:nvPicPr>
        <p:blipFill>
          <a:blip r:embed="rId3"/>
          <a:srcRect l="14621" r="14621"/>
          <a:stretch>
            <a:fillRect/>
          </a:stretch>
        </p:blipFill>
        <p:spPr>
          <a:xfrm>
            <a:off x="2903538" y="1484313"/>
            <a:ext cx="6248400" cy="5373687"/>
          </a:xfrm>
        </p:spPr>
      </p:pic>
      <p:sp>
        <p:nvSpPr>
          <p:cNvPr id="24579" name="Text Placeholder 3"/>
          <p:cNvSpPr>
            <a:spLocks noGrp="1"/>
          </p:cNvSpPr>
          <p:nvPr>
            <p:ph type="body" sz="half" idx="2"/>
          </p:nvPr>
        </p:nvSpPr>
        <p:spPr>
          <a:xfrm>
            <a:off x="165100" y="1728788"/>
            <a:ext cx="2468563" cy="4572000"/>
          </a:xfrm>
        </p:spPr>
        <p:txBody>
          <a:bodyPr/>
          <a:lstStyle/>
          <a:p>
            <a:pPr eaLnBrk="1" hangingPunct="1"/>
            <a:r>
              <a:rPr lang="en-US" smtClean="0"/>
              <a:t>Ironically, the Indians in the praying towns were seen to be untrustworthy to the Puritans, even though they had adapted English ways. Consequently, these Indians were forced to leave the praying town and go live on two barren islands in Boston harbor, where many died from exposure, disease, and malnutrition.</a:t>
            </a:r>
          </a:p>
          <a:p>
            <a:pPr eaLnBrk="1" hangingPunct="1"/>
            <a:endParaRPr lang="en-US" smtClean="0"/>
          </a:p>
          <a:p>
            <a:pPr eaLnBrk="1" hangingPunct="1"/>
            <a:r>
              <a:rPr lang="en-US" smtClean="0"/>
              <a:t>After losing in early battles, the Puritans turned to the Pequot, Mohegan, and Mohawk Indians (the Mohawks were part of the Iroquois Nation) as allies. These allies taught them how to fight the “skulking way of war” –John Eliot.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sz="2400" dirty="0" smtClean="0">
                <a:solidFill>
                  <a:schemeClr val="accent1">
                    <a:satMod val="150000"/>
                  </a:schemeClr>
                </a:solidFill>
              </a:rPr>
              <a:t>The Great Swamp Battle</a:t>
            </a:r>
            <a:endParaRPr lang="en-US" sz="2400" dirty="0">
              <a:solidFill>
                <a:schemeClr val="accent1">
                  <a:satMod val="150000"/>
                </a:schemeClr>
              </a:solidFill>
            </a:endParaRPr>
          </a:p>
        </p:txBody>
      </p:sp>
      <p:pic>
        <p:nvPicPr>
          <p:cNvPr id="5" name="Picture Placeholder 4" descr="king philip war shots.jpg"/>
          <p:cNvPicPr>
            <a:picLocks noGrp="1" noChangeAspect="1"/>
          </p:cNvPicPr>
          <p:nvPr>
            <p:ph type="pic" idx="1"/>
          </p:nvPr>
        </p:nvPicPr>
        <p:blipFill>
          <a:blip r:embed="rId3"/>
          <a:srcRect t="6999" b="6999"/>
          <a:stretch>
            <a:fillRect/>
          </a:stretch>
        </p:blipFill>
        <p:spPr>
          <a:xfrm>
            <a:off x="2903538" y="1484313"/>
            <a:ext cx="6248400" cy="5373687"/>
          </a:xfrm>
        </p:spPr>
      </p:pic>
      <p:sp>
        <p:nvSpPr>
          <p:cNvPr id="26627" name="Text Placeholder 3"/>
          <p:cNvSpPr>
            <a:spLocks noGrp="1"/>
          </p:cNvSpPr>
          <p:nvPr>
            <p:ph type="body" sz="half" idx="2"/>
          </p:nvPr>
        </p:nvSpPr>
        <p:spPr>
          <a:xfrm>
            <a:off x="165100" y="1728788"/>
            <a:ext cx="2468563" cy="4572000"/>
          </a:xfrm>
        </p:spPr>
        <p:txBody>
          <a:bodyPr/>
          <a:lstStyle/>
          <a:p>
            <a:pPr eaLnBrk="1" hangingPunct="1"/>
            <a:r>
              <a:rPr lang="en-US" smtClean="0"/>
              <a:t>On December 19, 1675 the combined armies of Massachusetts Bay, Plymouth, and Connecticut attacked a large, fortified Narragansett village (located in present-day South Kingstown, Rhode Island). </a:t>
            </a:r>
          </a:p>
          <a:p>
            <a:pPr eaLnBrk="1" hangingPunct="1"/>
            <a:endParaRPr lang="en-US" smtClean="0"/>
          </a:p>
          <a:p>
            <a:pPr eaLnBrk="1" hangingPunct="1"/>
            <a:r>
              <a:rPr lang="en-US" smtClean="0"/>
              <a:t>600 hundred Narragansett were killed, as well as many Puritans. </a:t>
            </a:r>
          </a:p>
          <a:p>
            <a:pPr eaLnBrk="1" hangingPunct="1"/>
            <a:endParaRPr lang="en-US" smtClean="0"/>
          </a:p>
          <a:p>
            <a:pPr eaLnBrk="1" hangingPunct="1"/>
            <a:r>
              <a:rPr lang="en-US" smtClean="0"/>
              <a:t>Though Philip was not there, this cost him many men and forced him to turn travel to old enemies , in hopes of making new allies.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solidFill>
                  <a:schemeClr val="accent1">
                    <a:satMod val="150000"/>
                  </a:schemeClr>
                </a:solidFill>
              </a:rPr>
              <a:t>The Iroquois Confederacy Rejects King Philip’s Call for Aid</a:t>
            </a:r>
            <a:endParaRPr lang="en-US" dirty="0">
              <a:solidFill>
                <a:schemeClr val="accent1">
                  <a:satMod val="150000"/>
                </a:schemeClr>
              </a:solidFill>
            </a:endParaRPr>
          </a:p>
        </p:txBody>
      </p:sp>
      <p:sp>
        <p:nvSpPr>
          <p:cNvPr id="4" name="Text Placeholder 3"/>
          <p:cNvSpPr>
            <a:spLocks noGrp="1"/>
          </p:cNvSpPr>
          <p:nvPr>
            <p:ph type="body" sz="half" idx="2"/>
          </p:nvPr>
        </p:nvSpPr>
        <p:spPr>
          <a:xfrm>
            <a:off x="165100" y="1728788"/>
            <a:ext cx="2468563" cy="4572000"/>
          </a:xfrm>
        </p:spPr>
        <p:txBody>
          <a:bodyPr rtlCol="0">
            <a:normAutofit fontScale="92500"/>
          </a:bodyPr>
          <a:lstStyle/>
          <a:p>
            <a:pPr eaLnBrk="1" fontAlgn="auto" hangingPunct="1">
              <a:spcBef>
                <a:spcPts val="0"/>
              </a:spcBef>
              <a:spcAft>
                <a:spcPts val="0"/>
              </a:spcAft>
              <a:buFont typeface="Wingdings 2"/>
              <a:buNone/>
              <a:defRPr/>
            </a:pPr>
            <a:r>
              <a:rPr lang="en-US" dirty="0" smtClean="0"/>
              <a:t>King Philip, running out of gun powder &amp; </a:t>
            </a:r>
            <a:r>
              <a:rPr lang="en-US" dirty="0" err="1" smtClean="0"/>
              <a:t>ammuntion</a:t>
            </a:r>
            <a:r>
              <a:rPr lang="en-US" dirty="0" smtClean="0"/>
              <a:t>, turned to the Iroquois Confederacy for aid. </a:t>
            </a:r>
          </a:p>
          <a:p>
            <a:pPr eaLnBrk="1" fontAlgn="auto" hangingPunct="1">
              <a:spcBef>
                <a:spcPts val="0"/>
              </a:spcBef>
              <a:spcAft>
                <a:spcPts val="0"/>
              </a:spcAft>
              <a:buFont typeface="Wingdings 2"/>
              <a:buNone/>
              <a:defRPr/>
            </a:pPr>
            <a:endParaRPr lang="en-US" dirty="0" smtClean="0"/>
          </a:p>
          <a:p>
            <a:pPr eaLnBrk="1" fontAlgn="auto" hangingPunct="1">
              <a:spcBef>
                <a:spcPts val="0"/>
              </a:spcBef>
              <a:spcAft>
                <a:spcPts val="0"/>
              </a:spcAft>
              <a:buFont typeface="Wingdings 2"/>
              <a:buNone/>
              <a:defRPr/>
            </a:pPr>
            <a:r>
              <a:rPr lang="en-US" dirty="0" smtClean="0"/>
              <a:t>The Iroquois rejected giving aid, and increased attacks on their old rivals, the </a:t>
            </a:r>
            <a:r>
              <a:rPr lang="en-US" dirty="0" err="1" smtClean="0"/>
              <a:t>Algonquins</a:t>
            </a:r>
            <a:r>
              <a:rPr lang="en-US" dirty="0" smtClean="0"/>
              <a:t> (who were allied to King Philip).</a:t>
            </a:r>
          </a:p>
          <a:p>
            <a:pPr eaLnBrk="1" fontAlgn="auto" hangingPunct="1">
              <a:spcBef>
                <a:spcPts val="0"/>
              </a:spcBef>
              <a:spcAft>
                <a:spcPts val="0"/>
              </a:spcAft>
              <a:buFont typeface="Wingdings 2"/>
              <a:buNone/>
              <a:defRPr/>
            </a:pPr>
            <a:endParaRPr lang="en-US" dirty="0" smtClean="0"/>
          </a:p>
          <a:p>
            <a:pPr eaLnBrk="1" fontAlgn="auto" hangingPunct="1">
              <a:spcBef>
                <a:spcPts val="0"/>
              </a:spcBef>
              <a:spcAft>
                <a:spcPts val="0"/>
              </a:spcAft>
              <a:buFont typeface="Wingdings 2"/>
              <a:buNone/>
              <a:defRPr/>
            </a:pPr>
            <a:r>
              <a:rPr lang="en-US" dirty="0" smtClean="0"/>
              <a:t>Philip was now on the run for the rest of the war; the “hunter”  had become the “hunted.”</a:t>
            </a:r>
          </a:p>
          <a:p>
            <a:pPr eaLnBrk="1" fontAlgn="auto" hangingPunct="1">
              <a:spcBef>
                <a:spcPts val="0"/>
              </a:spcBef>
              <a:spcAft>
                <a:spcPts val="0"/>
              </a:spcAft>
              <a:buFont typeface="Wingdings 2"/>
              <a:buNone/>
              <a:defRPr/>
            </a:pPr>
            <a:endParaRPr lang="en-US" dirty="0" smtClean="0"/>
          </a:p>
          <a:p>
            <a:pPr eaLnBrk="1" fontAlgn="auto" hangingPunct="1">
              <a:spcBef>
                <a:spcPts val="0"/>
              </a:spcBef>
              <a:spcAft>
                <a:spcPts val="0"/>
              </a:spcAft>
              <a:buFont typeface="Wingdings 2"/>
              <a:buNone/>
              <a:defRPr/>
            </a:pPr>
            <a:r>
              <a:rPr lang="en-US" dirty="0" smtClean="0"/>
              <a:t>Benjamin Church and Alderman (an Indian who had told King Philip to make peace with </a:t>
            </a:r>
            <a:r>
              <a:rPr lang="en-US" smtClean="0"/>
              <a:t>the Puritans) </a:t>
            </a:r>
            <a:r>
              <a:rPr lang="en-US" dirty="0" smtClean="0"/>
              <a:t>surprised him on August 12, 1676 at </a:t>
            </a:r>
            <a:r>
              <a:rPr lang="en-US" dirty="0" err="1" smtClean="0"/>
              <a:t>Anawan</a:t>
            </a:r>
            <a:r>
              <a:rPr lang="en-US" dirty="0" smtClean="0"/>
              <a:t> Rock. Alderman shot him and King Philip “fell upon his face in the mud and water, his gun under him.” –Benjamin Church</a:t>
            </a:r>
            <a:endParaRPr lang="en-US" dirty="0"/>
          </a:p>
        </p:txBody>
      </p:sp>
      <p:pic>
        <p:nvPicPr>
          <p:cNvPr id="9" name="Picture Placeholder 8" descr="King philip's death.jpg"/>
          <p:cNvPicPr>
            <a:picLocks noGrp="1" noChangeAspect="1"/>
          </p:cNvPicPr>
          <p:nvPr>
            <p:ph type="pic" idx="1"/>
          </p:nvPr>
        </p:nvPicPr>
        <p:blipFill>
          <a:blip r:embed="rId3"/>
          <a:srcRect t="17797" b="17797"/>
          <a:stretch>
            <a:fillRect/>
          </a:stretch>
        </p:blipFill>
        <p:spPr>
          <a:xfrm>
            <a:off x="2903538" y="1484313"/>
            <a:ext cx="6248400" cy="5373687"/>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accent1">
                    <a:satMod val="150000"/>
                  </a:schemeClr>
                </a:solidFill>
              </a:rPr>
              <a:t>The “Celebration” of King Philip’s Demise</a:t>
            </a:r>
            <a:endParaRPr lang="en-US" dirty="0">
              <a:solidFill>
                <a:schemeClr val="accent1">
                  <a:satMod val="150000"/>
                </a:schemeClr>
              </a:solidFill>
            </a:endParaRPr>
          </a:p>
        </p:txBody>
      </p:sp>
      <p:pic>
        <p:nvPicPr>
          <p:cNvPr id="5" name="Picture Placeholder 4" descr="king philip war ship in harbor.jpg"/>
          <p:cNvPicPr>
            <a:picLocks noGrp="1" noChangeAspect="1"/>
          </p:cNvPicPr>
          <p:nvPr>
            <p:ph type="pic" idx="1"/>
          </p:nvPr>
        </p:nvPicPr>
        <p:blipFill>
          <a:blip r:embed="rId3"/>
          <a:srcRect l="11602" r="11602"/>
          <a:stretch>
            <a:fillRect/>
          </a:stretch>
        </p:blipFill>
        <p:spPr>
          <a:xfrm>
            <a:off x="2903538" y="1484313"/>
            <a:ext cx="6248400" cy="5373687"/>
          </a:xfrm>
        </p:spPr>
      </p:pic>
      <p:sp>
        <p:nvSpPr>
          <p:cNvPr id="30723" name="Text Placeholder 3"/>
          <p:cNvSpPr>
            <a:spLocks noGrp="1"/>
          </p:cNvSpPr>
          <p:nvPr>
            <p:ph type="body" sz="half" idx="2"/>
          </p:nvPr>
        </p:nvSpPr>
        <p:spPr>
          <a:xfrm>
            <a:off x="165100" y="1728788"/>
            <a:ext cx="2468563" cy="4572000"/>
          </a:xfrm>
        </p:spPr>
        <p:txBody>
          <a:bodyPr/>
          <a:lstStyle/>
          <a:p>
            <a:pPr eaLnBrk="1" hangingPunct="1"/>
            <a:r>
              <a:rPr lang="en-US" smtClean="0"/>
              <a:t>King Philip’s body was mutilated, and a  hand was literally given (amputated) to Alderman for firing the shot that felled King Philip.</a:t>
            </a:r>
          </a:p>
          <a:p>
            <a:pPr eaLnBrk="1" hangingPunct="1"/>
            <a:endParaRPr lang="en-US" smtClean="0"/>
          </a:p>
          <a:p>
            <a:pPr eaLnBrk="1" hangingPunct="1"/>
            <a:r>
              <a:rPr lang="en-US" smtClean="0"/>
              <a:t>King Philip’s head was taken back to Plymouth and put on a spear to be displayed at the gate for the next twenty years.</a:t>
            </a:r>
          </a:p>
          <a:p>
            <a:pPr eaLnBrk="1" hangingPunct="1"/>
            <a:endParaRPr lang="en-US" smtClean="0"/>
          </a:p>
          <a:p>
            <a:pPr eaLnBrk="1" hangingPunct="1"/>
            <a:r>
              <a:rPr lang="en-US" smtClean="0"/>
              <a:t>Wootonekanuska (King Philip’s wife) and his son were also captured. They were sold into slavery in the West Indies, after much debate.</a:t>
            </a:r>
          </a:p>
          <a:p>
            <a:pPr eaLnBrk="1" hangingPunct="1"/>
            <a:endParaRPr lang="en-US" smtClean="0"/>
          </a:p>
          <a:p>
            <a:pPr eaLnBrk="1" hangingPunct="1"/>
            <a:r>
              <a:rPr lang="en-US" smtClean="0"/>
              <a:t>In 1679, King Philip’s 7000 acres were sold to the Plymouth Colony. The war was over.</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2.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docProps/app.xml><?xml version="1.0" encoding="utf-8"?>
<Properties xmlns="http://schemas.openxmlformats.org/officeDocument/2006/extended-properties" xmlns:vt="http://schemas.openxmlformats.org/officeDocument/2006/docPropsVTypes">
  <Template>Module</Template>
  <TotalTime>177</TotalTime>
  <Words>1269</Words>
  <Application>Microsoft Office PowerPoint</Application>
  <PresentationFormat>On-screen Show (4:3)</PresentationFormat>
  <Paragraphs>109</Paragraphs>
  <Slides>14</Slides>
  <Notes>14</Notes>
  <HiddenSlides>0</HiddenSlides>
  <MMClips>0</MMClips>
  <ScaleCrop>false</ScaleCrop>
  <HeadingPairs>
    <vt:vector size="6" baseType="variant">
      <vt:variant>
        <vt:lpstr>Fonts Used</vt:lpstr>
      </vt:variant>
      <vt:variant>
        <vt:i4>6</vt:i4>
      </vt:variant>
      <vt:variant>
        <vt:lpstr>Design Template</vt:lpstr>
      </vt:variant>
      <vt:variant>
        <vt:i4>7</vt:i4>
      </vt:variant>
      <vt:variant>
        <vt:lpstr>Slide Titles</vt:lpstr>
      </vt:variant>
      <vt:variant>
        <vt:i4>14</vt:i4>
      </vt:variant>
    </vt:vector>
  </HeadingPairs>
  <TitlesOfParts>
    <vt:vector size="27" baseType="lpstr">
      <vt:lpstr>Arial</vt:lpstr>
      <vt:lpstr>Corbel</vt:lpstr>
      <vt:lpstr>Wingdings 2</vt:lpstr>
      <vt:lpstr>Wingdings</vt:lpstr>
      <vt:lpstr>Wingdings 3</vt:lpstr>
      <vt:lpstr>Calibri</vt:lpstr>
      <vt:lpstr>Module</vt:lpstr>
      <vt:lpstr>Module</vt:lpstr>
      <vt:lpstr>Module</vt:lpstr>
      <vt:lpstr>Module</vt:lpstr>
      <vt:lpstr>Module</vt:lpstr>
      <vt:lpstr>Module</vt:lpstr>
      <vt:lpstr>Module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King Philip’s War</dc:title>
  <dc:creator>Johnny</dc:creator>
  <cp:lastModifiedBy>e198706758</cp:lastModifiedBy>
  <cp:revision>23</cp:revision>
  <dcterms:created xsi:type="dcterms:W3CDTF">2010-07-28T14:02:16Z</dcterms:created>
  <dcterms:modified xsi:type="dcterms:W3CDTF">2010-08-18T11:23:11Z</dcterms:modified>
</cp:coreProperties>
</file>