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98" r:id="rId13"/>
    <p:sldMasterId id="2147483810" r:id="rId14"/>
  </p:sldMasterIdLst>
  <p:sldIdLst>
    <p:sldId id="27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56" r:id="rId26"/>
    <p:sldId id="277" r:id="rId27"/>
    <p:sldId id="275" r:id="rId28"/>
    <p:sldId id="268" r:id="rId29"/>
    <p:sldId id="269" r:id="rId30"/>
    <p:sldId id="270" r:id="rId31"/>
    <p:sldId id="278" r:id="rId32"/>
    <p:sldId id="279" r:id="rId33"/>
    <p:sldId id="280" r:id="rId34"/>
    <p:sldId id="281" r:id="rId35"/>
    <p:sldId id="282" r:id="rId36"/>
    <p:sldId id="271" r:id="rId37"/>
    <p:sldId id="272" r:id="rId38"/>
    <p:sldId id="273" r:id="rId39"/>
    <p:sldId id="27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6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1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57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56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22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787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96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3850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14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5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9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40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4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7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38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49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1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22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13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88006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79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8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DDFBF0-A837-4083-84F3-D55E12D28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84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90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30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128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042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6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033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305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92020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9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766D-3CAA-4B51-92E4-617F55089B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016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7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36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22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011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59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153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78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037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5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12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FB986-2DB4-450C-A39D-AE4FBE5B4C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35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749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07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56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659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07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27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168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5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57DEE-D0A6-4836-8736-C3A437CC32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64434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42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1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10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805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046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569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21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89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0AF1-EE66-4843-8167-0A83AEE082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0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B5A6F-18A4-4AB5-B53A-D5211A9DCD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8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23A6-799E-44E4-B12E-2E6E8E7321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1123D-775E-49CD-B149-4DDCD45DAB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8AA46-4745-4863-A4F2-1234FE45A77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E7BC-DA93-4AF7-8A2B-02CBB58CE5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ADF8-1400-47CA-A705-738152BF5F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30FF-5DB7-4C0F-8870-EBF63F14B3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8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DDFBF0-A837-4083-84F3-D55E12D28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9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766D-3CAA-4B51-92E4-617F55089B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1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FB986-2DB4-450C-A39D-AE4FBE5B4C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6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57DEE-D0A6-4836-8736-C3A437CC32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0AF1-EE66-4843-8167-0A83AEE082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B5A6F-18A4-4AB5-B53A-D5211A9DCD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4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23A6-799E-44E4-B12E-2E6E8E7321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9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1123D-775E-49CD-B149-4DDCD45DAB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3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8AA46-4745-4863-A4F2-1234FE45A77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47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E7BC-DA93-4AF7-8A2B-02CBB58CE5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10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ADF8-1400-47CA-A705-738152BF5F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97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30FF-5DB7-4C0F-8870-EBF63F14B3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9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DDFBF0-A837-4083-84F3-D55E12D28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9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766D-3CAA-4B51-92E4-617F55089B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5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FB986-2DB4-450C-A39D-AE4FBE5B4C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57DEE-D0A6-4836-8736-C3A437CC32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9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0AF1-EE66-4843-8167-0A83AEE082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4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B5A6F-18A4-4AB5-B53A-D5211A9DCD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23A6-799E-44E4-B12E-2E6E8E7321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1123D-775E-49CD-B149-4DDCD45DAB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8AA46-4745-4863-A4F2-1234FE45A77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8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E7BC-DA93-4AF7-8A2B-02CBB58CE5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87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ADF8-1400-47CA-A705-738152BF5F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02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30FF-5DB7-4C0F-8870-EBF63F14B3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6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DDFBF0-A837-4083-84F3-D55E12D28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2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766D-3CAA-4B51-92E4-617F55089B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6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FB986-2DB4-450C-A39D-AE4FBE5B4C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5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57DEE-D0A6-4836-8736-C3A437CC32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0AF1-EE66-4843-8167-0A83AEE082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B5A6F-18A4-4AB5-B53A-D5211A9DCD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23A6-799E-44E4-B12E-2E6E8E7321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1123D-775E-49CD-B149-4DDCD45DAB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8AA46-4745-4863-A4F2-1234FE45A77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E7BC-DA93-4AF7-8A2B-02CBB58CE5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3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ADF8-1400-47CA-A705-738152BF5F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88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30FF-5DB7-4C0F-8870-EBF63F14B3E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4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686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0928-741D-4BC6-B4C3-7E3F454D6376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60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458A-A32B-46A3-9AE5-1CF11ADBF173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7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1824-F75C-4354-92EC-8DB678CBE985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80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E64C-9FD0-4834-937F-DC33E34F80CE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84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49DE-96B5-4166-AD36-0E76633D3E10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3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7A3E-0BD5-4678-B8C0-E67E6EBBD220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60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EB1F-C4F5-4444-AA40-E1D8B822DB95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9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06DC-0193-4A82-AB7B-3921877BB32C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9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F159-15F1-4CE4-9ED6-0D30C8D7A036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754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628D-139E-4044-AB05-160BC818F55D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5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726B-FA3C-4A3A-8907-B3A7D65982CD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890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B7E70-FC3D-4F20-9149-0497CFF6BD1A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7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686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0928-741D-4BC6-B4C3-7E3F454D6376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21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458A-A32B-46A3-9AE5-1CF11ADBF173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10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1824-F75C-4354-92EC-8DB678CBE985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68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E64C-9FD0-4834-937F-DC33E34F80CE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06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49DE-96B5-4166-AD36-0E76633D3E10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23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7A3E-0BD5-4678-B8C0-E67E6EBBD220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14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EB1F-C4F5-4444-AA40-E1D8B822DB95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81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06DC-0193-4A82-AB7B-3921877BB32C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F159-15F1-4CE4-9ED6-0D30C8D7A036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58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628D-139E-4044-AB05-160BC818F55D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38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726B-FA3C-4A3A-8907-B3A7D65982CD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10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B7E70-FC3D-4F20-9149-0497CFF6BD1A}" type="slidenum">
              <a:rPr 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47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0075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02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5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68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9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7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22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5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638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942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5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394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02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0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C8B4-0121-43A9-975F-4851213BA25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9DA7-D6D0-4077-A8AA-8CB2BCC8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5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60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15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9DF6-57D6-47A2-8FE1-0B8312FEE49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9DF6-57D6-47A2-8FE1-0B8312FEE49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9DF6-57D6-47A2-8FE1-0B8312FEE49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9DF6-57D6-47A2-8FE1-0B8312FEE49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8F954-8754-43F0-B057-DF4AD4D4728B}" type="slidenum">
              <a:rPr lang="en-US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24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8F954-8754-43F0-B057-DF4AD4D4728B}" type="slidenum">
              <a:rPr lang="en-US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9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6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1D781-5DE1-4719-9781-0767B1A4AE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9/25/2013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2D78C1-5E77-4236-B9CA-CF1BE824E7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4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THE ODYSSEY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BY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HOMER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2742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oper Black" pitchFamily="18" charset="0"/>
              </a:rPr>
              <a:t>The epic poem of a hero’s journey…  yet to be rivaled by modern man!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background . . 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fighting in the Trojan War, the three great warriors Odysseus, Agamemnon, and Menelaus sailed home on different ships.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Agamemnon and Menelaus were brothers. They married two sisters: </a:t>
            </a:r>
            <a:r>
              <a:rPr lang="en-US" sz="2400" dirty="0" err="1" smtClean="0"/>
              <a:t>Klytemnestra</a:t>
            </a:r>
            <a:r>
              <a:rPr lang="en-US" sz="2400" dirty="0" smtClean="0"/>
              <a:t> and Helen (yes, the Helen that started the Trojan War).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Agamemnon returned home, he was murdered by </a:t>
            </a:r>
            <a:r>
              <a:rPr lang="en-US" sz="2400" dirty="0" err="1" smtClean="0"/>
              <a:t>Agisthos</a:t>
            </a:r>
            <a:r>
              <a:rPr lang="en-US" sz="2400" dirty="0" smtClean="0"/>
              <a:t>, his wife </a:t>
            </a:r>
            <a:r>
              <a:rPr lang="en-US" sz="2400" dirty="0" err="1" smtClean="0"/>
              <a:t>Klytemnestra’s</a:t>
            </a:r>
            <a:r>
              <a:rPr lang="en-US" sz="2400" dirty="0" smtClean="0"/>
              <a:t> lover.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Agamemnon’s son, Orestes, then slew </a:t>
            </a:r>
            <a:r>
              <a:rPr lang="en-US" sz="2400" dirty="0" err="1" smtClean="0"/>
              <a:t>Agisthos</a:t>
            </a:r>
            <a:r>
              <a:rPr lang="en-US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2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Epic Hero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638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The </a:t>
            </a:r>
            <a:r>
              <a:rPr lang="en-US" sz="2400" b="1" u="sng" smtClean="0">
                <a:solidFill>
                  <a:schemeClr val="hlink"/>
                </a:solidFill>
              </a:rPr>
              <a:t>Epic Hero</a:t>
            </a:r>
            <a:r>
              <a:rPr lang="en-US" sz="24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chemeClr val="folHlink"/>
                </a:solidFill>
              </a:rPr>
              <a:t>	a) has mysterious origins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		b) has supernatural strength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		c) is a mighty leader and superior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               human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		d) usually possesses a human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               weakness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		e) undergoes difficult challenges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               but always conquers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		f) represents the values of his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              her culture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* Not </a:t>
            </a:r>
            <a:r>
              <a:rPr lang="en-US" sz="2400" i="1" smtClean="0">
                <a:solidFill>
                  <a:schemeClr val="folHlink"/>
                </a:solidFill>
              </a:rPr>
              <a:t>all</a:t>
            </a:r>
            <a:r>
              <a:rPr lang="en-US" sz="2400" smtClean="0">
                <a:solidFill>
                  <a:schemeClr val="folHlink"/>
                </a:solidFill>
              </a:rPr>
              <a:t> traits match </a:t>
            </a:r>
            <a:r>
              <a:rPr lang="en-US" sz="2400" i="1" smtClean="0">
                <a:solidFill>
                  <a:schemeClr val="folHlink"/>
                </a:solidFill>
              </a:rPr>
              <a:t>all</a:t>
            </a:r>
            <a:r>
              <a:rPr lang="en-US" sz="2400" smtClean="0">
                <a:solidFill>
                  <a:schemeClr val="folHlink"/>
                </a:solidFill>
              </a:rPr>
              <a:t> epic heroes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chemeClr val="folHlink"/>
              </a:solidFill>
            </a:endParaRPr>
          </a:p>
        </p:txBody>
      </p:sp>
      <p:pic>
        <p:nvPicPr>
          <p:cNvPr id="8196" name="Picture 4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20110816110003%21Hercules_KH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"/>
            <a:ext cx="9164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THE ODYSSEY COMES FROM HOMER’S </a:t>
            </a:r>
            <a:br>
              <a:rPr lang="en-US" sz="2800" dirty="0" smtClean="0">
                <a:latin typeface="Cooper Black" pitchFamily="18" charset="0"/>
              </a:rPr>
            </a:br>
            <a:r>
              <a:rPr lang="en-US" sz="2800" dirty="0" smtClean="0">
                <a:latin typeface="Cooper Black" pitchFamily="18" charset="0"/>
              </a:rPr>
              <a:t>THE ILLIAD AND THE ODYSSEY 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Cooper Black" pitchFamily="18" charset="0"/>
              </a:rPr>
              <a:t>THE ILLIAD DEPICTS ODYSSEUS IN Troy during the TROJAN WAR	…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err="1" smtClean="0">
                <a:latin typeface="Cooper Black" pitchFamily="18" charset="0"/>
              </a:rPr>
              <a:t>THe</a:t>
            </a:r>
            <a:r>
              <a:rPr lang="en-US" sz="2000" dirty="0" smtClean="0">
                <a:latin typeface="Cooper Black" pitchFamily="18" charset="0"/>
              </a:rPr>
              <a:t> ODYSSEY DEPICTS ODYSSEUS’ JOURNEY from Troy BACK HOME TO ITHACA</a:t>
            </a:r>
            <a:endParaRPr lang="en-US" sz="2000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3528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7338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21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odyssey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9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Style of The Odyssey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Tells the story of Odysseus on his </a:t>
            </a:r>
            <a:r>
              <a:rPr lang="en-US" sz="2400" i="1" u="sng" smtClean="0"/>
              <a:t>nostos*</a:t>
            </a:r>
            <a:r>
              <a:rPr lang="en-US" sz="2400" smtClean="0"/>
              <a:t> (journey home).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Starts </a:t>
            </a:r>
            <a:r>
              <a:rPr lang="en-US" sz="2400" i="1" u="sng" smtClean="0"/>
              <a:t>in medias res*</a:t>
            </a:r>
            <a:r>
              <a:rPr lang="en-US" sz="2400" u="sng" smtClean="0"/>
              <a:t> </a:t>
            </a:r>
            <a:r>
              <a:rPr lang="en-US" sz="2400" smtClean="0"/>
              <a:t>(in the middle of things), different from </a:t>
            </a:r>
            <a:r>
              <a:rPr lang="en-US" sz="2400" i="1" u="sng" smtClean="0"/>
              <a:t>ab ovo* </a:t>
            </a:r>
            <a:r>
              <a:rPr lang="en-US" sz="2400" smtClean="0"/>
              <a:t>(at the beginning), with Odysseus having been gone twenty years, leaving his wife and son to battle a bunch of suitors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* Latin or Greek term</a:t>
            </a:r>
          </a:p>
        </p:txBody>
      </p:sp>
      <p:pic>
        <p:nvPicPr>
          <p:cNvPr id="9220" name="Picture 6" descr="Head_Odysseus_MAR_Sperlo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6591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3800" smtClean="0"/>
              <a:t>* Pantheon of </a:t>
            </a:r>
            <a:br>
              <a:rPr lang="en-US" sz="3800" smtClean="0"/>
            </a:br>
            <a:r>
              <a:rPr lang="en-US" sz="3800" smtClean="0"/>
              <a:t>Ancient Greece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CCFF"/>
                </a:solidFill>
              </a:rPr>
              <a:t>Major Gods: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00CC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Zeus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Dionysus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Hermes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Poseidon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Apollo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Hephaestus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Ares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Hades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CCFF"/>
                </a:solidFill>
              </a:rPr>
              <a:t>Major Goddesses: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00CC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Hera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Artemis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Aphrodite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Demeter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folHlink"/>
                </a:solidFill>
              </a:rPr>
              <a:t>Athena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Cooper Black" pitchFamily="18" charset="0"/>
              </a:rPr>
              <a:t>ODYSSEUS ENCOUNTERS …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CALYPSO – THE SEA GODDESS WHO LOVED him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CIRCE – THE WITCH THAT HELPED him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3528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3528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8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oper Black" pitchFamily="18" charset="0"/>
              </a:rPr>
              <a:t>HE ALSO ENCOUNTERS…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THE </a:t>
            </a:r>
            <a:r>
              <a:rPr lang="en-US" smtClean="0">
                <a:latin typeface="Cooper Black" pitchFamily="18" charset="0"/>
              </a:rPr>
              <a:t>CYCLOPS POLYPHEMUS </a:t>
            </a:r>
            <a:r>
              <a:rPr lang="en-US" dirty="0" smtClean="0">
                <a:latin typeface="Cooper Black" pitchFamily="18" charset="0"/>
              </a:rPr>
              <a:t>… SON </a:t>
            </a:r>
            <a:r>
              <a:rPr lang="en-US" smtClean="0">
                <a:latin typeface="Cooper Black" pitchFamily="18" charset="0"/>
              </a:rPr>
              <a:t>OF POSEIDON</a:t>
            </a:r>
            <a:r>
              <a:rPr lang="en-US" dirty="0" smtClean="0">
                <a:latin typeface="Cooper Black" pitchFamily="18" charset="0"/>
              </a:rPr>
              <a:t>	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THE BLIND PROPHET TIRESIAS IN THE LAND OF THE DEAD (HADES;HELL)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505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31242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32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/>
            <a:r>
              <a:rPr lang="en-US" sz="2500" b="1" u="sng" smtClean="0"/>
              <a:t>Archetypes</a:t>
            </a:r>
            <a:r>
              <a:rPr lang="en-US" sz="2500" smtClean="0"/>
              <a:t> (Gk. </a:t>
            </a:r>
            <a:r>
              <a:rPr lang="en-US" sz="2500" i="1" smtClean="0"/>
              <a:t>arche</a:t>
            </a:r>
            <a:r>
              <a:rPr lang="en-US" sz="2500" smtClean="0"/>
              <a:t> = first + </a:t>
            </a:r>
            <a:r>
              <a:rPr lang="en-US" sz="2500" i="1" smtClean="0"/>
              <a:t>typos</a:t>
            </a:r>
            <a:r>
              <a:rPr lang="en-US" sz="2500" smtClean="0"/>
              <a:t> = mold) are </a:t>
            </a:r>
            <a:r>
              <a:rPr lang="en-US" sz="2500" u="sng" smtClean="0"/>
              <a:t>universal, instinctive patterns or images</a:t>
            </a:r>
            <a:r>
              <a:rPr lang="en-US" sz="2500" b="1" smtClean="0"/>
              <a:t> </a:t>
            </a:r>
            <a:r>
              <a:rPr lang="en-US" sz="2500" smtClean="0"/>
              <a:t>from ancient myths and stories </a:t>
            </a:r>
            <a:r>
              <a:rPr lang="en-US" sz="2500" u="sng" smtClean="0"/>
              <a:t>that are originals (prototypes) for all similar patterns and images</a:t>
            </a:r>
            <a:r>
              <a:rPr lang="en-US" sz="2500" b="1" smtClean="0"/>
              <a:t> </a:t>
            </a:r>
            <a:r>
              <a:rPr lang="en-US" sz="2500" smtClean="0"/>
              <a:t>since.</a:t>
            </a:r>
          </a:p>
          <a:p>
            <a:pPr eaLnBrk="1" hangingPunct="1"/>
            <a:r>
              <a:rPr lang="en-US" sz="2500" u="sng" smtClean="0"/>
              <a:t>Archetypes exist in humans’ collective unconscious.</a:t>
            </a:r>
          </a:p>
          <a:p>
            <a:pPr eaLnBrk="1" hangingPunct="1"/>
            <a:r>
              <a:rPr lang="en-US" sz="2500" u="sng" smtClean="0"/>
              <a:t>In literature, </a:t>
            </a:r>
            <a:r>
              <a:rPr lang="en-US" sz="2500" smtClean="0"/>
              <a:t>archetypes are </a:t>
            </a:r>
            <a:r>
              <a:rPr lang="en-US" sz="2500" u="sng" smtClean="0"/>
              <a:t>symbols, settings, story structures, or character types that recur </a:t>
            </a:r>
            <a:r>
              <a:rPr lang="en-US" sz="2500" smtClean="0"/>
              <a:t>in different times and places, suggesting that they </a:t>
            </a:r>
            <a:r>
              <a:rPr lang="en-US" sz="2500" u="sng" smtClean="0"/>
              <a:t>embody some universal human experience</a:t>
            </a:r>
          </a:p>
          <a:p>
            <a:pPr eaLnBrk="1" hangingPunct="1"/>
            <a:r>
              <a:rPr lang="en-US" sz="2500" smtClean="0"/>
              <a:t>Jung believed we can study archetypes to try to understand the human psyche.</a:t>
            </a:r>
          </a:p>
          <a:p>
            <a:pPr eaLnBrk="1" hangingPunct="1"/>
            <a:endParaRPr lang="en-US" sz="25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87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Archetype</a:t>
            </a:r>
          </a:p>
        </p:txBody>
      </p:sp>
      <p:pic>
        <p:nvPicPr>
          <p:cNvPr id="21508" name="Picture 5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Cooper Black" pitchFamily="18" charset="0"/>
              </a:rPr>
              <a:t>ODYSSEUS ENCOUNTERS …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</a:rPr>
              <a:t>THE SIRENS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SCYLLA AND CHARYBDIS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3276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14600"/>
            <a:ext cx="4041775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70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oper Black" pitchFamily="18" charset="0"/>
              </a:rPr>
              <a:t>ODYSSEUS ENCOUNTERS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THE CATTLE OF THE SUN GOD (HELOIS)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</a:rPr>
              <a:t>PENELOPE’S SUITORS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350520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1"/>
            <a:ext cx="33528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97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oper Black" pitchFamily="18" charset="0"/>
              </a:rPr>
              <a:t>ODYSSEUS ENCOUNTERS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</a:rPr>
              <a:t>HIS REVENGE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AND, FINALLY PASSES PENELOPE’S TEST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657599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3428999" cy="3428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238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* Literary Devices: Epithet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Epithet: a descriptive term accompanying or in place of a name.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Examples from Book I: </a:t>
            </a:r>
          </a:p>
          <a:p>
            <a:pPr lvl="2" eaLnBrk="1" hangingPunct="1"/>
            <a:r>
              <a:rPr lang="en-US" smtClean="0"/>
              <a:t>Lord of Olympos (I:81) = Zeus</a:t>
            </a:r>
          </a:p>
          <a:p>
            <a:pPr lvl="2" eaLnBrk="1" hangingPunct="1"/>
            <a:r>
              <a:rPr lang="en-US" smtClean="0"/>
              <a:t>The gre-eyed goddess (I:221) = Athena</a:t>
            </a:r>
          </a:p>
          <a:p>
            <a:pPr lvl="2" eaLnBrk="1" hangingPunct="1"/>
            <a:r>
              <a:rPr lang="en-US" smtClean="0"/>
              <a:t>The red-haired king at Sparta (I:330-331) = Menelaos</a:t>
            </a:r>
          </a:p>
          <a:p>
            <a:pPr lvl="2" eaLnBrk="1" hangingPunct="1"/>
            <a:r>
              <a:rPr lang="en-US" smtClean="0"/>
              <a:t>The nymph with pretty braids (I:111) = Kalypso</a:t>
            </a:r>
          </a:p>
          <a:p>
            <a:pPr lvl="2" eaLnBrk="1" hangingPunct="1"/>
            <a:endParaRPr lang="en-US" smtClean="0"/>
          </a:p>
        </p:txBody>
      </p:sp>
      <p:pic>
        <p:nvPicPr>
          <p:cNvPr id="15364" name="Picture 4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* Foil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u="sng" smtClean="0"/>
              <a:t>Foil</a:t>
            </a:r>
            <a:r>
              <a:rPr lang="en-US" sz="2600" smtClean="0"/>
              <a:t>: </a:t>
            </a:r>
            <a:r>
              <a:rPr lang="en-US" sz="2600" u="sng" smtClean="0"/>
              <a:t>a foil character is one that contrasts specifically with another</a:t>
            </a:r>
            <a:r>
              <a:rPr lang="en-US" sz="2600" smtClean="0"/>
              <a:t> (often the protagonist) </a:t>
            </a:r>
            <a:r>
              <a:rPr lang="en-US" sz="2600" u="sng" smtClean="0"/>
              <a:t>in order to highlight particular qualities of that person</a:t>
            </a:r>
            <a:r>
              <a:rPr lang="en-US" sz="2600" smtClean="0"/>
              <a:t>. Usually, the main antagonist is not a foil for a protagonist.</a:t>
            </a:r>
          </a:p>
          <a:p>
            <a:pPr>
              <a:lnSpc>
                <a:spcPct val="90000"/>
              </a:lnSpc>
            </a:pPr>
            <a:endParaRPr lang="en-US" sz="2600" smtClean="0"/>
          </a:p>
          <a:p>
            <a:pPr>
              <a:lnSpc>
                <a:spcPct val="90000"/>
              </a:lnSpc>
            </a:pPr>
            <a:r>
              <a:rPr lang="en-US" sz="2600" smtClean="0"/>
              <a:t>Examples: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Watson is a foil for Sherlock Holmes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Tom Sawyer and Huck Finn are foils for one another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you think of others?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19460" name="Picture 4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2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Literary Devices: * The Epic Simile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Simile</a:t>
            </a:r>
            <a:r>
              <a:rPr lang="en-US" smtClean="0"/>
              <a:t>: a comparison between two things, saying one thing is like or similar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 Hermes flew like a bird to see Calypso.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Epic Simile</a:t>
            </a:r>
            <a:r>
              <a:rPr lang="en-US" smtClean="0"/>
              <a:t>: a simile that meets the above definition but that carries on for several lines, delineates how those two things are alike.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 V:381, V:411, V:451, V:513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Later Examples: X: 456, XII:324, XIII:39, XIII:100, XV: 214, XVI: 23, XVI: 253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2532" name="Picture 4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27663"/>
            <a:ext cx="16764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* Literary Devices: Allusion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u="sng" smtClean="0"/>
              <a:t>allusion</a:t>
            </a:r>
            <a:r>
              <a:rPr lang="en-US" smtClean="0"/>
              <a:t> is a casual reference to something or someone from history or literature.</a:t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are so many allusions to mythological characters and events throughout </a:t>
            </a:r>
            <a:r>
              <a:rPr lang="en-US" i="1" smtClean="0"/>
              <a:t>The Odyssey </a:t>
            </a:r>
            <a:r>
              <a:rPr lang="en-US" smtClean="0"/>
              <a:t>that they are almost too difficult to count!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homework, complete the Allusion Phrases worksheet.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1988" name="Picture 4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158" y="274638"/>
            <a:ext cx="7910469" cy="10987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Examples of Character Archetypes</a:t>
            </a:r>
            <a:endParaRPr lang="en-US" dirty="0"/>
          </a:p>
        </p:txBody>
      </p:sp>
      <p:sp>
        <p:nvSpPr>
          <p:cNvPr id="22530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smtClean="0"/>
              <a:t>The temptress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warrior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trickster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guide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sage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wicked stepmother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22535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143000"/>
            <a:ext cx="4038600" cy="4864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smtClean="0"/>
              <a:t>The embodiment of evil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mother figure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damsel in distress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underdog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innocent or naïve one</a:t>
            </a:r>
          </a:p>
          <a:p>
            <a:pPr>
              <a:lnSpc>
                <a:spcPct val="80000"/>
              </a:lnSpc>
            </a:pPr>
            <a:r>
              <a:rPr lang="en-US" sz="2100" smtClean="0"/>
              <a:t>The villain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pic>
        <p:nvPicPr>
          <p:cNvPr id="22533" name="Picture 5" descr="ITW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Hero’s quest</a:t>
            </a:r>
          </a:p>
          <a:p>
            <a:pPr>
              <a:defRPr/>
            </a:pPr>
            <a:r>
              <a:rPr lang="en-US" dirty="0" smtClean="0"/>
              <a:t>Journey to hell and back</a:t>
            </a:r>
          </a:p>
          <a:p>
            <a:pPr>
              <a:defRPr/>
            </a:pPr>
            <a:r>
              <a:rPr lang="en-US" dirty="0" smtClean="0"/>
              <a:t>Transformation from child to adult</a:t>
            </a:r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ags to riches</a:t>
            </a:r>
          </a:p>
          <a:p>
            <a:pPr>
              <a:defRPr/>
            </a:pPr>
            <a:r>
              <a:rPr lang="en-US" dirty="0" smtClean="0"/>
              <a:t>Triumph over evil</a:t>
            </a:r>
          </a:p>
          <a:p>
            <a:pPr>
              <a:defRPr/>
            </a:pPr>
            <a:r>
              <a:rPr lang="en-US" dirty="0" smtClean="0"/>
              <a:t>Guy gets girl</a:t>
            </a:r>
          </a:p>
          <a:p>
            <a:pPr>
              <a:defRPr/>
            </a:pPr>
            <a:r>
              <a:rPr lang="en-US" dirty="0" smtClean="0"/>
              <a:t>Fall from grace</a:t>
            </a:r>
          </a:p>
          <a:p>
            <a:pPr>
              <a:defRPr/>
            </a:pPr>
            <a:r>
              <a:rPr lang="en-US" dirty="0" smtClean="0"/>
              <a:t>Avoidance of temptation</a:t>
            </a:r>
          </a:p>
          <a:p>
            <a:pPr lvl="1">
              <a:defRPr/>
            </a:pPr>
            <a:r>
              <a:rPr lang="en-US" dirty="0" smtClean="0"/>
              <a:t>Etc.</a:t>
            </a:r>
          </a:p>
          <a:p>
            <a:pPr>
              <a:defRPr/>
            </a:pPr>
            <a:endParaRPr lang="en-US" dirty="0" smtClean="0"/>
          </a:p>
          <a:p>
            <a:pPr marL="109537" indent="0">
              <a:buFont typeface="Wingdings 3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of Pattern Archetypes</a:t>
            </a:r>
            <a:endParaRPr lang="en-US" dirty="0"/>
          </a:p>
        </p:txBody>
      </p:sp>
      <p:pic>
        <p:nvPicPr>
          <p:cNvPr id="23557" name="Picture 5" descr="acelebrationofadiversified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96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086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smtClean="0">
                <a:effectLst/>
              </a:rPr>
              <a:t>Archetype Example #1: The Creation Myth</a:t>
            </a:r>
          </a:p>
        </p:txBody>
      </p:sp>
      <p:sp>
        <p:nvSpPr>
          <p:cNvPr id="24579" name="AutoShape 4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4724400" y="1371600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u="sng" smtClean="0"/>
              <a:t>One common archetype</a:t>
            </a:r>
            <a:r>
              <a:rPr lang="en-US" sz="2600" smtClean="0"/>
              <a:t> is the </a:t>
            </a:r>
            <a:r>
              <a:rPr lang="en-US" sz="2600" u="sng" smtClean="0"/>
              <a:t>creation myth.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Creation myths are </a:t>
            </a:r>
            <a:r>
              <a:rPr lang="en-US" sz="2600" u="sng" smtClean="0"/>
              <a:t>in every culture, throughout every time period.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Examples? Adam and Eve story, Greek beginning of the world, even the Big Bang Theory!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Creation myths </a:t>
            </a:r>
            <a:r>
              <a:rPr lang="en-US" sz="2600" u="sng" smtClean="0"/>
              <a:t>share many commonalities</a:t>
            </a:r>
            <a:r>
              <a:rPr lang="en-US" sz="2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4572000" cy="2992438"/>
          </a:xfrm>
        </p:spPr>
      </p:pic>
      <p:pic>
        <p:nvPicPr>
          <p:cNvPr id="24582" name="Picture 5" descr="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9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</a:rPr>
              <a:t>What is the difference?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smtClean="0"/>
              <a:t>Myth</a:t>
            </a:r>
            <a:r>
              <a:rPr lang="en-US" smtClean="0"/>
              <a:t>: a story humans created in order to explain something, like how the earth was made, why rain falls, why there is evil, etc.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Legend</a:t>
            </a:r>
            <a:r>
              <a:rPr lang="en-US" smtClean="0"/>
              <a:t>: an exaggerated story about a real-life character or event.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Fairytale or Folktale</a:t>
            </a:r>
            <a:r>
              <a:rPr lang="en-US" smtClean="0"/>
              <a:t>: a magical, improbable story told for fun, mostly intended for children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mtClean="0"/>
              <a:t>** Almost all cultures contain all three archetypes!</a:t>
            </a:r>
          </a:p>
        </p:txBody>
      </p:sp>
    </p:spTree>
    <p:extLst>
      <p:ext uri="{BB962C8B-B14F-4D97-AF65-F5344CB8AC3E}">
        <p14:creationId xmlns:p14="http://schemas.microsoft.com/office/powerpoint/2010/main" val="274223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7543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smtClean="0">
                <a:effectLst/>
              </a:rPr>
              <a:t>Archetype Example #2: The Monomythic Cycle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C07B8A"/>
                </a:solidFill>
              </a:rPr>
              <a:t>The </a:t>
            </a:r>
            <a:r>
              <a:rPr lang="en-US" sz="2600" b="1" u="sng" smtClean="0">
                <a:solidFill>
                  <a:srgbClr val="C07B8A"/>
                </a:solidFill>
              </a:rPr>
              <a:t>monomyth</a:t>
            </a:r>
            <a:r>
              <a:rPr lang="en-US" sz="2600" b="1" smtClean="0">
                <a:solidFill>
                  <a:srgbClr val="C07B8A"/>
                </a:solidFill>
              </a:rPr>
              <a:t> </a:t>
            </a:r>
            <a:r>
              <a:rPr lang="en-US" sz="2600" smtClean="0">
                <a:solidFill>
                  <a:srgbClr val="C07B8A"/>
                </a:solidFill>
              </a:rPr>
              <a:t>is an </a:t>
            </a:r>
            <a:r>
              <a:rPr lang="en-US" sz="2600" b="1" u="sng" smtClean="0">
                <a:solidFill>
                  <a:srgbClr val="C07B8A"/>
                </a:solidFill>
              </a:rPr>
              <a:t>archetype</a:t>
            </a:r>
            <a:r>
              <a:rPr lang="en-US" sz="2600" smtClean="0">
                <a:solidFill>
                  <a:srgbClr val="C07B8A"/>
                </a:solidFill>
              </a:rPr>
              <a:t> found in numerous tales around the world.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A3171E"/>
                </a:solidFill>
              </a:rPr>
              <a:t>The monomyth describes </a:t>
            </a:r>
            <a:r>
              <a:rPr lang="en-US" sz="2600" b="1" u="sng" smtClean="0">
                <a:solidFill>
                  <a:srgbClr val="A3171E"/>
                </a:solidFill>
              </a:rPr>
              <a:t>a journey, metaphorical or literal</a:t>
            </a:r>
            <a:r>
              <a:rPr lang="en-US" sz="2600" smtClean="0">
                <a:solidFill>
                  <a:srgbClr val="A3171E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u="sng" smtClean="0">
                <a:solidFill>
                  <a:schemeClr val="accent1"/>
                </a:solidFill>
              </a:rPr>
              <a:t>Countless stories, ancient and modern, follow the monomythic cycle</a:t>
            </a:r>
            <a:r>
              <a:rPr lang="en-US" sz="2600" smtClean="0">
                <a:solidFill>
                  <a:schemeClr val="accent1"/>
                </a:solidFill>
              </a:rPr>
              <a:t>, including everything from the life of Jesus Christ and the Harry Potter series to Cinderella and the Bible tale of Moses.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</a:rPr>
              <a:t>The </a:t>
            </a:r>
            <a:r>
              <a:rPr lang="en-US" sz="2600" b="1" u="sng" smtClean="0">
                <a:solidFill>
                  <a:schemeClr val="hlink"/>
                </a:solidFill>
              </a:rPr>
              <a:t>monomythic cycle is divided into three main parts: Departure, Initiation / Struggle, and Return.</a:t>
            </a:r>
            <a:r>
              <a:rPr lang="en-US" sz="2600" smtClean="0">
                <a:solidFill>
                  <a:schemeClr val="hlink"/>
                </a:solidFill>
              </a:rPr>
              <a:t> Also, the character always returns with a </a:t>
            </a:r>
            <a:r>
              <a:rPr lang="en-US" sz="2600" b="1" u="sng" smtClean="0">
                <a:solidFill>
                  <a:schemeClr val="hlink"/>
                </a:solidFill>
              </a:rPr>
              <a:t>gift</a:t>
            </a:r>
            <a:r>
              <a:rPr lang="en-US" sz="2600" smtClean="0">
                <a:solidFill>
                  <a:schemeClr val="hlink"/>
                </a:solidFill>
              </a:rPr>
              <a:t> in the end.</a:t>
            </a:r>
          </a:p>
          <a:p>
            <a:pPr eaLnBrk="1" hangingPunct="1"/>
            <a:endParaRPr lang="en-US" sz="2600" smtClean="0"/>
          </a:p>
        </p:txBody>
      </p:sp>
      <p:pic>
        <p:nvPicPr>
          <p:cNvPr id="29701" name="Picture 5" descr="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smtClean="0">
                <a:effectLst/>
              </a:rPr>
              <a:t>Archetype Example #3: The Epic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talk about what an epic is, we need to get some background on the one we’ll read in class: </a:t>
            </a:r>
            <a:r>
              <a:rPr lang="en-US" i="1" dirty="0" smtClean="0"/>
              <a:t>The Odyssey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92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* The Epic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600200"/>
            <a:ext cx="487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u="sng" smtClean="0"/>
              <a:t>The Odyssey is an epic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chemeClr val="bg2"/>
                </a:solidFill>
              </a:rPr>
              <a:t>Directions</a:t>
            </a:r>
            <a:r>
              <a:rPr lang="en-US" smtClean="0"/>
              <a:t>: as you listen to the oral definition of what an epic is, fill in the traits on the handout you have been given.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chemeClr val="bg2"/>
                </a:solidFill>
              </a:rPr>
              <a:t>Actual Definition</a:t>
            </a:r>
            <a:r>
              <a:rPr lang="en-US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800" u="sng" smtClean="0"/>
              <a:t>Epic</a:t>
            </a:r>
            <a:r>
              <a:rPr lang="en-US" sz="2800" smtClean="0"/>
              <a:t>: A long narrative (story) that recounts the deeds of a larger-than-life hero who embodies the values of a particular society.</a:t>
            </a:r>
          </a:p>
          <a:p>
            <a:pPr eaLnBrk="1" hangingPunct="1">
              <a:lnSpc>
                <a:spcPct val="80000"/>
              </a:lnSpc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b="1" u="sng" smtClean="0"/>
          </a:p>
          <a:p>
            <a:pPr eaLnBrk="1" hangingPunct="1">
              <a:lnSpc>
                <a:spcPct val="80000"/>
              </a:lnSpc>
            </a:pPr>
            <a:endParaRPr lang="en-US" b="1" smtClean="0"/>
          </a:p>
        </p:txBody>
      </p:sp>
      <p:pic>
        <p:nvPicPr>
          <p:cNvPr id="7172" name="Picture 6" descr="Hero%27s%20Journe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4194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yers">
  <a:themeElements>
    <a:clrScheme name="Layer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ayers">
  <a:themeElements>
    <a:clrScheme name="Layer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1009</Words>
  <Application>Microsoft Office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Office Theme</vt:lpstr>
      <vt:lpstr>Concourse</vt:lpstr>
      <vt:lpstr>1_Concourse</vt:lpstr>
      <vt:lpstr>2_Concourse</vt:lpstr>
      <vt:lpstr>3_Concourse</vt:lpstr>
      <vt:lpstr>Layers</vt:lpstr>
      <vt:lpstr>1_Layers</vt:lpstr>
      <vt:lpstr>Apex</vt:lpstr>
      <vt:lpstr>1_Apex</vt:lpstr>
      <vt:lpstr>2_Apex</vt:lpstr>
      <vt:lpstr>3_Apex</vt:lpstr>
      <vt:lpstr>4_Apex</vt:lpstr>
      <vt:lpstr>5_Apex</vt:lpstr>
      <vt:lpstr>6_Apex</vt:lpstr>
      <vt:lpstr>THE ODYSSEY  BY HOMER</vt:lpstr>
      <vt:lpstr>Archetype</vt:lpstr>
      <vt:lpstr>Examples of Character Archetypes</vt:lpstr>
      <vt:lpstr>Examples of Pattern Archetypes</vt:lpstr>
      <vt:lpstr>Archetype Example #1: The Creation Myth</vt:lpstr>
      <vt:lpstr>What is the difference?</vt:lpstr>
      <vt:lpstr>Archetype Example #2: The Monomythic Cycle</vt:lpstr>
      <vt:lpstr>Archetype Example #3: The Epic</vt:lpstr>
      <vt:lpstr>* The Epic</vt:lpstr>
      <vt:lpstr>Some background . . .</vt:lpstr>
      <vt:lpstr>The Epic Hero</vt:lpstr>
      <vt:lpstr>PowerPoint Presentation</vt:lpstr>
      <vt:lpstr>THE ODYSSEY COMES FROM HOMER’S  THE ILLIAD AND THE ODYSSEY </vt:lpstr>
      <vt:lpstr>PowerPoint Presentation</vt:lpstr>
      <vt:lpstr>Style of The Odyssey</vt:lpstr>
      <vt:lpstr>* Pantheon of  Ancient Greece</vt:lpstr>
      <vt:lpstr>PowerPoint Presentation</vt:lpstr>
      <vt:lpstr>ODYSSEUS ENCOUNTERS …</vt:lpstr>
      <vt:lpstr>HE ALSO ENCOUNTERS…</vt:lpstr>
      <vt:lpstr>ODYSSEUS ENCOUNTERS …</vt:lpstr>
      <vt:lpstr>ODYSSEUS ENCOUNTERS</vt:lpstr>
      <vt:lpstr>ODYSSEUS ENCOUNTERS</vt:lpstr>
      <vt:lpstr>* Literary Devices: Epithet</vt:lpstr>
      <vt:lpstr>* Foil</vt:lpstr>
      <vt:lpstr>Literary Devices: * The Epic Simile</vt:lpstr>
      <vt:lpstr>* Literary Devices: Allusion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Matunas, Nicole</dc:creator>
  <cp:lastModifiedBy>Cruce, Jonathan</cp:lastModifiedBy>
  <cp:revision>4</cp:revision>
  <dcterms:created xsi:type="dcterms:W3CDTF">2013-08-28T09:46:23Z</dcterms:created>
  <dcterms:modified xsi:type="dcterms:W3CDTF">2013-09-25T20:47:47Z</dcterms:modified>
</cp:coreProperties>
</file>