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C3766E2-8E3E-4D3D-A5F5-E0B29EE49219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2FF8D45-2005-47DD-BB11-7FF1380824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bg2"/>
                </a:solidFill>
              </a:rPr>
              <a:t>The Five Parts of a Classical Argument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Part 1: Introduction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r>
              <a:rPr lang="en-US" dirty="0" smtClean="0"/>
              <a:t>Warms up the audience</a:t>
            </a:r>
          </a:p>
          <a:p>
            <a:r>
              <a:rPr lang="en-US" dirty="0" smtClean="0"/>
              <a:t>Establishes goodwill and rapport with the readers</a:t>
            </a:r>
          </a:p>
          <a:p>
            <a:r>
              <a:rPr lang="en-US" dirty="0" smtClean="0"/>
              <a:t>Announces the general theme or </a:t>
            </a:r>
            <a:r>
              <a:rPr lang="en-US" i="1" dirty="0" smtClean="0"/>
              <a:t>thesis</a:t>
            </a:r>
            <a:r>
              <a:rPr lang="en-US" dirty="0" smtClean="0"/>
              <a:t> of the </a:t>
            </a:r>
            <a:r>
              <a:rPr lang="en-US" dirty="0" smtClean="0"/>
              <a:t>argument</a:t>
            </a: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4370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2: Narration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Summarizes relevant background </a:t>
            </a:r>
            <a:r>
              <a:rPr lang="en-US" dirty="0" smtClean="0"/>
              <a:t>material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Provides any information the audience needs to know about the environment and circumstances that produce the argument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2754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3: Confirmation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Reveals, in a logical order (usually strongest to weakest or most obvious to most subtle), the claims that support the thesis</a:t>
            </a:r>
          </a:p>
          <a:p>
            <a:r>
              <a:rPr lang="en-US" dirty="0" smtClean="0"/>
              <a:t>Provides evidence for each </a:t>
            </a:r>
            <a:r>
              <a:rPr lang="en-US" dirty="0" smtClean="0"/>
              <a:t>claim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7670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Part 4: Refutation and Concession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Looks at opposing viewpoints to the writer’s </a:t>
            </a:r>
            <a:r>
              <a:rPr lang="en-US" dirty="0" smtClean="0"/>
              <a:t>claims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Anticipates objections from the </a:t>
            </a:r>
            <a:r>
              <a:rPr lang="en-US" dirty="0" smtClean="0"/>
              <a:t>audience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Allows as much of the opposing viewpoints as possible without weakening the thesis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296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5: Summation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a strong conclusion, amplifying the force of the </a:t>
            </a:r>
            <a:r>
              <a:rPr lang="en-US" dirty="0" smtClean="0"/>
              <a:t>argument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Shows the readers that this solution is the best at meeting the circumstances.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40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1143000"/>
          </a:xfrm>
        </p:spPr>
        <p:txBody>
          <a:bodyPr/>
          <a:lstStyle/>
          <a:p>
            <a:r>
              <a:rPr lang="en-US" dirty="0" smtClean="0"/>
              <a:t>Devices / Strategies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smtClean="0"/>
              <a:t>Diction – choice of words</a:t>
            </a:r>
          </a:p>
          <a:p>
            <a:r>
              <a:rPr lang="en-US" sz="2800" smtClean="0"/>
              <a:t>Syntax – sentence structure</a:t>
            </a:r>
          </a:p>
          <a:p>
            <a:r>
              <a:rPr lang="en-US" sz="2800" smtClean="0"/>
              <a:t>Figurative Language / Rhetorical Strategies</a:t>
            </a:r>
          </a:p>
          <a:p>
            <a:endParaRPr lang="en-US" smtClean="0"/>
          </a:p>
          <a:p>
            <a:r>
              <a:rPr lang="en-US" sz="2800" smtClean="0"/>
              <a:t>It is not enough to be able to identify these components in a text; one must be able to </a:t>
            </a:r>
            <a:r>
              <a:rPr lang="en-US" sz="2800" i="1" u="sng" smtClean="0"/>
              <a:t>connect them </a:t>
            </a:r>
            <a:r>
              <a:rPr lang="en-US" sz="2800" smtClean="0"/>
              <a:t>to the meaning (purpose) and </a:t>
            </a:r>
            <a:r>
              <a:rPr lang="en-US" sz="2800" i="1" u="sng" smtClean="0"/>
              <a:t>explain how </a:t>
            </a:r>
            <a:r>
              <a:rPr lang="en-US" sz="2800" smtClean="0"/>
              <a:t>they help the writer achieve that meaning. </a:t>
            </a:r>
          </a:p>
        </p:txBody>
      </p:sp>
    </p:spTree>
    <p:extLst>
      <p:ext uri="{BB962C8B-B14F-4D97-AF65-F5344CB8AC3E}">
        <p14:creationId xmlns:p14="http://schemas.microsoft.com/office/powerpoint/2010/main" val="4259229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5278</TotalTime>
  <Words>206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The Five Parts of a Classical Argument   </vt:lpstr>
      <vt:lpstr>Part 2: Narration</vt:lpstr>
      <vt:lpstr>Part 3: Confirmation</vt:lpstr>
      <vt:lpstr>Part 4: Refutation and Concession </vt:lpstr>
      <vt:lpstr>Part 5: Summation</vt:lpstr>
      <vt:lpstr>Devices / Strategies</vt:lpstr>
    </vt:vector>
  </TitlesOfParts>
  <Company>Gwinnett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Parts of a Classical Argument   </dc:title>
  <dc:creator>Johnson, Dionne</dc:creator>
  <cp:lastModifiedBy>Johnson, Dionne</cp:lastModifiedBy>
  <cp:revision>4</cp:revision>
  <dcterms:created xsi:type="dcterms:W3CDTF">2013-01-04T20:42:08Z</dcterms:created>
  <dcterms:modified xsi:type="dcterms:W3CDTF">2013-01-08T12:40:18Z</dcterms:modified>
</cp:coreProperties>
</file>