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  <p:sldMasterId id="2147483659" r:id="rId3"/>
    <p:sldMasterId id="2147483661" r:id="rId4"/>
    <p:sldMasterId id="2147483669" r:id="rId5"/>
    <p:sldMasterId id="2147483671" r:id="rId6"/>
  </p:sldMasterIdLst>
  <p:notesMasterIdLst>
    <p:notesMasterId r:id="rId31"/>
  </p:notesMasterIdLst>
  <p:sldIdLst>
    <p:sldId id="256" r:id="rId7"/>
    <p:sldId id="257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00FF"/>
    <a:srgbClr val="FF99FF"/>
    <a:srgbClr val="FF00FF"/>
    <a:srgbClr val="FF9933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C162A8EC-B6A8-4395-82B8-178ACC0D2C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10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DFFAB-B1CF-4967-86C7-549FB7D7C55E}" type="slidenum">
              <a:rPr lang="en-GB"/>
              <a:pPr/>
              <a:t>1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0070C-13ED-4CC8-B810-AD2FF59A732F}" type="slidenum">
              <a:rPr lang="en-GB"/>
              <a:pPr/>
              <a:t>10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B5144-80B6-4269-8D0F-B4345326DF24}" type="slidenum">
              <a:rPr lang="en-GB"/>
              <a:pPr/>
              <a:t>11</a:t>
            </a:fld>
            <a:endParaRPr 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76E53-8FFD-4C90-AEB5-6906C9C5D960}" type="slidenum">
              <a:rPr lang="en-GB"/>
              <a:pPr/>
              <a:t>12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A323F-3E48-43F2-A3F5-6ECB86343FDD}" type="slidenum">
              <a:rPr lang="en-GB"/>
              <a:pPr/>
              <a:t>13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65D9F-D32E-4064-BB1C-1DB60835AB81}" type="slidenum">
              <a:rPr lang="en-GB"/>
              <a:pPr/>
              <a:t>14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2A0B-364D-4319-9831-56A533BBCB6C}" type="slidenum">
              <a:rPr lang="en-GB"/>
              <a:pPr/>
              <a:t>15</a:t>
            </a:fld>
            <a:endParaRPr 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83855-DBE4-459D-848D-352E83AFDC91}" type="slidenum">
              <a:rPr lang="en-GB"/>
              <a:pPr/>
              <a:t>16</a:t>
            </a:fld>
            <a:endParaRPr lang="en-GB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6B962-97B7-4B46-AB79-EE2E7040BD4E}" type="slidenum">
              <a:rPr lang="en-GB"/>
              <a:pPr/>
              <a:t>17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CE561-77F4-4CBE-AF5E-0C87402F5916}" type="slidenum">
              <a:rPr lang="en-GB"/>
              <a:pPr/>
              <a:t>18</a:t>
            </a:fld>
            <a:endParaRPr lang="en-GB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AC088-B6F4-4A26-AFFE-E7960319DEB8}" type="slidenum">
              <a:rPr lang="en-GB"/>
              <a:pPr/>
              <a:t>19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63BCC-6AB8-47FC-8663-8FAE6EB0E9DB}" type="slidenum">
              <a:rPr lang="en-GB"/>
              <a:pPr/>
              <a:t>2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45B36-E388-4F47-B4D8-2CFC35362C43}" type="slidenum">
              <a:rPr lang="en-GB"/>
              <a:pPr/>
              <a:t>20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9A970-2DDC-4FE6-8F90-24E9F1BD0304}" type="slidenum">
              <a:rPr lang="en-GB"/>
              <a:pPr/>
              <a:t>21</a:t>
            </a:fld>
            <a:endParaRPr lang="en-GB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81971-F060-4CD1-AD4E-8CD4D16242D6}" type="slidenum">
              <a:rPr lang="en-GB"/>
              <a:pPr/>
              <a:t>22</a:t>
            </a:fld>
            <a:endParaRPr 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70012-C8D6-4ABB-AD0E-7225A1FC5E87}" type="slidenum">
              <a:rPr lang="en-GB"/>
              <a:pPr/>
              <a:t>23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401D5-0ED4-476E-8AA1-8AB8BED5F3B1}" type="slidenum">
              <a:rPr lang="en-GB"/>
              <a:pPr/>
              <a:t>24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853FC-2FBD-44BD-8BDB-9E1416E7C488}" type="slidenum">
              <a:rPr lang="en-GB"/>
              <a:pPr/>
              <a:t>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DD6D7-335C-4CBF-99CA-FE82C71462BB}" type="slidenum">
              <a:rPr lang="en-GB"/>
              <a:pPr/>
              <a:t>4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D69D5-769E-4C6E-8E8F-C1D0FE6971C3}" type="slidenum">
              <a:rPr lang="en-GB"/>
              <a:pPr/>
              <a:t>5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2A8E7-BFF5-412E-B798-0F4CAB57E6D1}" type="slidenum">
              <a:rPr lang="en-GB"/>
              <a:pPr/>
              <a:t>6</a:t>
            </a:fld>
            <a:endParaRPr lang="en-GB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8B5DD-319A-4B62-93AC-A37E8C23641B}" type="slidenum">
              <a:rPr lang="en-GB"/>
              <a:pPr/>
              <a:t>7</a:t>
            </a:fld>
            <a:endParaRPr 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05307-D8AF-437C-8AAB-25B2D8482E87}" type="slidenum">
              <a:rPr lang="en-GB"/>
              <a:pPr/>
              <a:t>8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DD294-0AC7-4636-85E5-30CBFF827A89}" type="slidenum">
              <a:rPr lang="en-GB"/>
              <a:pPr/>
              <a:t>9</a:t>
            </a:fld>
            <a:endParaRPr 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Haga clic para cambiar el estilo de título	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8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B663D8-C392-4B11-BAEB-9085D1D94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5F52-5900-46EE-95EC-BC8C0BABA5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F2D1-0EA0-49DD-935A-756335E74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cambiar el estilo de título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ACA3E3-DD8C-4EFD-B636-8F00E0B25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81E5D-5DE4-4362-AF25-AF6F64960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9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D2F1-33E9-49A0-B98D-0CB4D6982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0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350AA-E78F-4278-9B5E-49779DE45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59330-4319-49A8-A87E-8FAE88F350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23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94C80-5CA4-401F-8F6B-710EE5DF5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48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ECF90-E3DA-41BB-A44E-1FE53D1A9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0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6C18D-678D-4548-927B-000D7B5EE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72AA-223C-4299-83B7-94CE5DF6F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53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3C87-BC71-4676-9BBE-A9F0FF1A3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2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FCA4-10B7-4F09-8605-CDA7A1C35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02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B87CA-34B1-49A3-8EAF-731C1ADAE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10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4B74E5-B190-48A4-96C7-402284B8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8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63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63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63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63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63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3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563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63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63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63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63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cambiar el estilo de título	</a:t>
            </a:r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563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78607F-8BD8-488D-AE1F-B45E6E423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C46D3-AFF9-4169-BD2D-A2B3A7283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106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4ACD-ED70-4A76-ACD9-0076766AE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25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53037-A3CA-46D4-BD85-24A6E34FBC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6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2674-29EF-477D-B620-E64036261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91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866B1-7894-4BBE-A73F-18B5EE8DC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0163F-6602-4329-AE83-D42E31DE1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9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1433-B805-4EC3-8DEA-E5B0404BBA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2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19BC8-CE2F-4368-843D-D4588EC31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854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6AEA2-4B40-4B41-A5B3-DC3534126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7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49CFE-BB7F-41D4-B300-BDDB25F89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631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2903A-FA36-49A0-A491-B8265816F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907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6861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 título del patrón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9D4D5A-96C6-424B-8B3C-36505BBFA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7EF6A-283F-4FFF-BA3A-689F6DFEE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41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4399-0A8E-447A-A784-E522A041F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2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70705-7771-47CF-9091-963E202A5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5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1ED3-CEB3-4C6F-8821-ABBB362DC7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9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69CB2-B18A-492A-A9BD-8C288F3F7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56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6C1CF-2654-4A21-9ADE-D0E10BB8E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35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9666A-2C99-4F77-8B9B-18D5B7D4E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2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B72C-F7A4-4C6B-85FC-D5BAF7916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41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E0576-57EA-4871-884A-242990BF5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08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01E8-25EC-4A8C-82CB-7B6D5C9AB9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16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C0349-3ADF-4349-AEAF-4C553E64D5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54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69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0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1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6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7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8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9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0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1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2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3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4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5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6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8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0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1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3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5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6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7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8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9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0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11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9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1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2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3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4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5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6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52400"/>
            <a:ext cx="70866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</a:t>
            </a:r>
            <a:br>
              <a:rPr lang="en-US" noProof="0" smtClean="0"/>
            </a:br>
            <a:r>
              <a:rPr lang="en-US" noProof="0" smtClean="0"/>
              <a:t>título del patrón</a:t>
            </a:r>
          </a:p>
        </p:txBody>
      </p:sp>
      <p:sp>
        <p:nvSpPr>
          <p:cNvPr id="92237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92238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92239" name="Rectangle 7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40" name="Rectangle 8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41" name="Rectangle 8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354C70-02C1-4A07-9D65-875990BD3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01C15-23BF-4CA1-8990-DE37F899CE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00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77888-C3C0-4C58-8980-C49CA7B4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20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C153C-4DE1-41E0-A1C0-11F12B7E0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6E8E-2172-404D-BA3D-26EDC9277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68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2CDE-092C-497C-A601-4CF78B5CE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281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228D-643F-46A0-B0E2-CD88BE07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93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900B7-7F8E-4793-B355-BD8ADCD6B2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21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F958D-AEF4-4642-B9E8-8E0DD4DF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30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B93B9-6C02-46CE-89F1-DE79009B5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532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9A048-561B-416B-AC77-A7C5FD2A4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643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228600"/>
            <a:ext cx="1790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219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1D47-4296-4B3B-BFBA-B59CD4F26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6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1898-79F2-4CEA-9E0B-58658045B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08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DB20-619A-4191-976A-79E5FAE849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144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6C49-A4C5-4284-AD70-D458417B3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EBA2E-B03C-4248-B931-B4B7E7FA2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955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76A7A-0405-4AFD-8428-EECC91CAD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18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9AB39-4295-4858-B4C0-B95C10CF3F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62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C2DC4-F357-460E-A04F-69369F954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77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42FF-865E-4B5A-827F-42EFBB35C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083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87297-E1A5-4282-A928-B2784BBEA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458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76C0-3F30-4541-85A4-0C08DA223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12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97B66-32E1-4B8A-9F33-3CFAE207D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925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6F008-D815-463A-A3E0-265563236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FE2C0-ACD7-4E1C-9491-8B305DB05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0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AAAF-EFCF-4A04-8A7E-5425966E9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B80B8-503B-42FE-94CE-A90F5E2CD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6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DA93A336-A3EE-406F-B2A4-0615FD72A1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E1CC599-03E9-46C4-B413-821EBE7C852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3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53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53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53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553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53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53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</p:grpSp>
      <p:sp>
        <p:nvSpPr>
          <p:cNvPr id="553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553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25FB169C-7B25-4516-AD0E-67FEB65E9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6758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C7085AAA-0843-478C-9943-AEC281AD24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grpSp>
        <p:nvGrpSpPr>
          <p:cNvPr id="91142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0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4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5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6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7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8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9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0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1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2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3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4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5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6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7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8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9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0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1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2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3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4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5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6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7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8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89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1190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1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2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3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4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5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6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7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8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9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0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1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2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3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4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5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6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207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8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9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0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1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2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3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214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/>
          </a:p>
        </p:txBody>
      </p:sp>
      <p:sp>
        <p:nvSpPr>
          <p:cNvPr id="91215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91216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27DE244-8174-4444-9CAC-3E681822D6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1217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1B4838F0-E25D-4B77-B9DC-0CC2D1052E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8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Bookman Old Style" pitchFamily="18" charset="0"/>
              </a:rPr>
              <a:t>POPULATIONS</a:t>
            </a:r>
          </a:p>
        </p:txBody>
      </p:sp>
      <p:pic>
        <p:nvPicPr>
          <p:cNvPr id="2052" name="Picture 4" descr="j04069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2303463"/>
            <a:ext cx="2816225" cy="42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71600"/>
          </a:xfrm>
        </p:spPr>
        <p:txBody>
          <a:bodyPr/>
          <a:lstStyle/>
          <a:p>
            <a:r>
              <a:rPr lang="en-US" sz="3200" dirty="0"/>
              <a:t>PREDICTING POPULATION </a:t>
            </a:r>
            <a:r>
              <a:rPr lang="en-US" sz="3200" dirty="0" smtClean="0"/>
              <a:t>GROWTH</a:t>
            </a:r>
            <a:endParaRPr lang="en-US" sz="32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Logistic model:</a:t>
            </a:r>
            <a:r>
              <a:rPr lang="en-US" sz="2800"/>
              <a:t>  This model accounts for the declining resources available to populations as they grow.</a:t>
            </a:r>
          </a:p>
          <a:p>
            <a:pPr>
              <a:lnSpc>
                <a:spcPct val="90000"/>
              </a:lnSpc>
            </a:pPr>
            <a:r>
              <a:rPr lang="en-US" sz="2800"/>
              <a:t>It assumes the birth and death rates are not constant.</a:t>
            </a:r>
          </a:p>
          <a:p>
            <a:pPr>
              <a:lnSpc>
                <a:spcPct val="90000"/>
              </a:lnSpc>
            </a:pPr>
            <a:r>
              <a:rPr lang="en-US" sz="2800"/>
              <a:t>As the population grows, births decline and death rises.  </a:t>
            </a:r>
          </a:p>
          <a:p>
            <a:pPr>
              <a:lnSpc>
                <a:spcPct val="90000"/>
              </a:lnSpc>
            </a:pPr>
            <a:r>
              <a:rPr lang="en-US" sz="2800"/>
              <a:t>Eventually birth=death so the population stops growing.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Carrying capacity (K):</a:t>
            </a:r>
            <a:r>
              <a:rPr lang="en-US" sz="2800"/>
              <a:t> The number of organisms of one species that an environment can support indefinitely.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600075"/>
          </a:xfrm>
        </p:spPr>
        <p:txBody>
          <a:bodyPr/>
          <a:lstStyle/>
          <a:p>
            <a:r>
              <a:rPr lang="en-US" sz="3600" dirty="0"/>
              <a:t>PREDICTING POPULATION </a:t>
            </a:r>
            <a:r>
              <a:rPr lang="en-US" sz="3600" dirty="0" smtClean="0"/>
              <a:t>GROWTH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kumimoji="1" lang="en-US" sz="4000" dirty="0">
                <a:solidFill>
                  <a:schemeClr val="tx1"/>
                </a:solidFill>
                <a:effectLst/>
              </a:rPr>
              <a:t>Two modes of population </a:t>
            </a:r>
            <a:r>
              <a:rPr kumimoji="1" lang="en-US" sz="4000" dirty="0" smtClean="0">
                <a:solidFill>
                  <a:schemeClr val="tx1"/>
                </a:solidFill>
                <a:effectLst/>
              </a:rPr>
              <a:t>growth</a:t>
            </a:r>
            <a:r>
              <a:rPr kumimoji="1" lang="en-US" sz="4000" dirty="0" smtClean="0"/>
              <a:t> </a:t>
            </a:r>
            <a:endParaRPr kumimoji="1" lang="en-US" sz="4000" dirty="0"/>
          </a:p>
        </p:txBody>
      </p:sp>
      <p:pic>
        <p:nvPicPr>
          <p:cNvPr id="39944" name="Picture 8" descr="expgrow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7775575" cy="470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58775" y="5734050"/>
            <a:ext cx="42846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ahoma" pitchFamily="34" charset="0"/>
              </a:rPr>
              <a:t>The Exponential curve (also known as a J-curve)</a:t>
            </a:r>
            <a:r>
              <a:rPr lang="en-US" sz="1600">
                <a:latin typeface="Tahoma" pitchFamily="34" charset="0"/>
              </a:rPr>
              <a:t> occurs when there is no limit to population size. 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500563" y="5734050"/>
            <a:ext cx="4643437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The Logistic curve (also known as an S-curve)</a:t>
            </a:r>
            <a:r>
              <a:rPr lang="en-US"/>
              <a:t> shows the effect of a </a:t>
            </a:r>
            <a:r>
              <a:rPr lang="en-US">
                <a:solidFill>
                  <a:srgbClr val="FF0000"/>
                </a:solidFill>
              </a:rPr>
              <a:t>limiting factor</a:t>
            </a:r>
            <a:r>
              <a:rPr lang="en-US"/>
              <a:t> (in this case the </a:t>
            </a:r>
            <a:r>
              <a:rPr lang="en-US">
                <a:solidFill>
                  <a:srgbClr val="FF0000"/>
                </a:solidFill>
              </a:rPr>
              <a:t>carrying capacity</a:t>
            </a:r>
            <a:r>
              <a:rPr lang="en-US"/>
              <a:t> of the environment).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 GROWTH STRATEGIES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There are 2 ways a population can prosper: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Depends on the rate of growth (r)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Influenced by the carrying capacity 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chemeClr val="folHlink"/>
                </a:solidFill>
              </a:rPr>
              <a:t>r</a:t>
            </a:r>
            <a:r>
              <a:rPr lang="en-US" sz="2800">
                <a:solidFill>
                  <a:schemeClr val="folHlink"/>
                </a:solidFill>
              </a:rPr>
              <a:t>-strategists:</a:t>
            </a:r>
            <a:r>
              <a:rPr lang="en-US" sz="2800"/>
              <a:t>  characterized by exponential growth, which results in temporarily large populations, followed by sudden crashes in population size.  Ex. Insects, bacteria, some plants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live in unpredictable and rapidly changing environments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Reproduce quickly when conditions are favorable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 offspring: small, mature rapidly, no parental care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r </a:t>
            </a:r>
            <a:r>
              <a:rPr lang="en-US" sz="2400"/>
              <a:t>= rate of growth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i="1">
                <a:solidFill>
                  <a:schemeClr val="folHlink"/>
                </a:solidFill>
              </a:rPr>
              <a:t>K-</a:t>
            </a:r>
            <a:r>
              <a:rPr lang="en-US" sz="2800">
                <a:solidFill>
                  <a:schemeClr val="folHlink"/>
                </a:solidFill>
              </a:rPr>
              <a:t>strategists:</a:t>
            </a:r>
            <a:r>
              <a:rPr lang="en-US" sz="2800"/>
              <a:t>  characterized by a high degree of specialization.  Ex. Trees, whales, tigers, etc.</a:t>
            </a:r>
          </a:p>
          <a:p>
            <a:pPr lvl="1"/>
            <a:r>
              <a:rPr lang="en-US" sz="2400"/>
              <a:t>Live in stable and predictable environments</a:t>
            </a:r>
          </a:p>
          <a:p>
            <a:pPr lvl="1"/>
            <a:r>
              <a:rPr lang="en-US" sz="2400"/>
              <a:t>Can compete effectively</a:t>
            </a:r>
          </a:p>
          <a:p>
            <a:pPr lvl="1"/>
            <a:r>
              <a:rPr lang="en-US" sz="2400"/>
              <a:t>Reproduce late in life</a:t>
            </a:r>
          </a:p>
          <a:p>
            <a:pPr lvl="1"/>
            <a:r>
              <a:rPr lang="en-US" sz="2400"/>
              <a:t>Few offspring: large, mature slowly, often much parental care</a:t>
            </a:r>
          </a:p>
          <a:p>
            <a:pPr lvl="1"/>
            <a:r>
              <a:rPr lang="en-US" sz="2400" i="1"/>
              <a:t>K </a:t>
            </a:r>
            <a:r>
              <a:rPr lang="en-US" sz="2400"/>
              <a:t>= carrying capacity</a:t>
            </a:r>
            <a:endParaRPr lang="en-US" sz="2400" i="1"/>
          </a:p>
          <a:p>
            <a:endParaRPr lang="en-US" sz="28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593013" cy="465137"/>
          </a:xfrm>
        </p:spPr>
        <p:txBody>
          <a:bodyPr/>
          <a:lstStyle/>
          <a:p>
            <a:r>
              <a:rPr lang="en-US" sz="2800" dirty="0"/>
              <a:t>POPULATION GROWTH </a:t>
            </a:r>
            <a:r>
              <a:rPr lang="en-US" sz="2800" dirty="0" smtClean="0"/>
              <a:t>STRATEGIES</a:t>
            </a:r>
            <a:endParaRPr lang="en-US" sz="28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7386638" cy="4497387"/>
          </a:xfrm>
        </p:spPr>
        <p:txBody>
          <a:bodyPr/>
          <a:lstStyle/>
          <a:p>
            <a:r>
              <a:rPr lang="en-US" sz="4000">
                <a:solidFill>
                  <a:srgbClr val="FFFFFF"/>
                </a:solidFill>
              </a:rPr>
              <a:t>Human Populations:</a:t>
            </a:r>
          </a:p>
          <a:p>
            <a:r>
              <a:rPr lang="en-US" sz="2800" i="1"/>
              <a:t>K- </a:t>
            </a:r>
            <a:r>
              <a:rPr lang="en-US" sz="2800"/>
              <a:t>strategist characteristics</a:t>
            </a:r>
          </a:p>
          <a:p>
            <a:r>
              <a:rPr lang="en-US" sz="2800"/>
              <a:t>In recent times however, man has learned to expand the carrying capacity of his environment by increasing food supply, combating pests and curing diseases.</a:t>
            </a:r>
          </a:p>
          <a:p>
            <a:r>
              <a:rPr lang="en-US" sz="2800"/>
              <a:t>Can Earth support this increase?</a:t>
            </a:r>
          </a:p>
          <a:p>
            <a:r>
              <a:rPr lang="en-US" sz="2800"/>
              <a:t>Damage to the planet will eventually reduce the carrying capacity for humanity and slow the growth of the human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POPULATIONS EVOLVE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Charles Darwin:</a:t>
            </a:r>
          </a:p>
          <a:p>
            <a:pPr lvl="1"/>
            <a:r>
              <a:rPr lang="en-US" sz="2400"/>
              <a:t>Natural selection causes biological diversity.</a:t>
            </a:r>
          </a:p>
          <a:p>
            <a:r>
              <a:rPr lang="en-US" sz="2800"/>
              <a:t>Modern version:</a:t>
            </a:r>
          </a:p>
          <a:p>
            <a:pPr lvl="1"/>
            <a:r>
              <a:rPr lang="en-US" sz="2400"/>
              <a:t>Populations contain individuals with different versions of genes called alleles.</a:t>
            </a:r>
          </a:p>
          <a:p>
            <a:pPr lvl="1"/>
            <a:r>
              <a:rPr lang="en-US" sz="2400"/>
              <a:t>Alleles that improve the chances of survival and reproduction are favored and become more common.</a:t>
            </a:r>
          </a:p>
          <a:p>
            <a:pPr lvl="1"/>
            <a:r>
              <a:rPr lang="en-US" sz="2400"/>
              <a:t>Changes are caused by mutations in DNA.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Hardy-Weinberg Principle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1908 G.H. Hardy and Wilhelm Weinberg showed that dominant alleles do not replace recessive ones.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CC00CC"/>
                </a:solidFill>
              </a:rPr>
              <a:t>Hardy-Weinberg Principle</a:t>
            </a:r>
            <a:r>
              <a:rPr lang="en-US"/>
              <a:t> states: </a:t>
            </a:r>
            <a:r>
              <a:rPr lang="en-US">
                <a:solidFill>
                  <a:srgbClr val="CC00CC"/>
                </a:solidFill>
              </a:rPr>
              <a:t>populations do not change unless evolutionary forces act upon them.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Hardy-Weinberg Principle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CC00CC"/>
                </a:solidFill>
              </a:rPr>
              <a:t>Background Information</a:t>
            </a:r>
            <a:r>
              <a:rPr lang="en-US" sz="1800">
                <a:solidFill>
                  <a:srgbClr val="CC00CC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Recall, it is at the population level that evolution occurs. </a:t>
            </a:r>
          </a:p>
          <a:p>
            <a:pPr>
              <a:lnSpc>
                <a:spcPct val="80000"/>
              </a:lnSpc>
            </a:pPr>
            <a:r>
              <a:rPr lang="en-US" sz="1800"/>
              <a:t>A population is a group of individuals of the same species in a given area whose members can interbreed. </a:t>
            </a:r>
          </a:p>
          <a:p>
            <a:pPr>
              <a:lnSpc>
                <a:spcPct val="80000"/>
              </a:lnSpc>
            </a:pPr>
            <a:r>
              <a:rPr lang="en-US" sz="1800"/>
              <a:t>Because the individuals of a population can interbreed, they share </a:t>
            </a:r>
            <a:r>
              <a:rPr lang="en-US" sz="1800">
                <a:solidFill>
                  <a:srgbClr val="CC00CC"/>
                </a:solidFill>
              </a:rPr>
              <a:t>a common group of genes known as the gene pool</a:t>
            </a:r>
            <a:r>
              <a:rPr lang="en-US" sz="1800"/>
              <a:t>. </a:t>
            </a:r>
          </a:p>
          <a:p>
            <a:pPr>
              <a:lnSpc>
                <a:spcPct val="80000"/>
              </a:lnSpc>
            </a:pPr>
            <a:r>
              <a:rPr lang="en-US" sz="1800"/>
              <a:t>Each gene pool contains all the alleles for all the traits of all the population. 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CC00CC"/>
                </a:solidFill>
              </a:rPr>
              <a:t>For evolution to occur in real populations, some of the gene frequencies must change with time.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The gene frequency of an allele is the number of times an allele for a particular trait occurs compared to the total number of alleles for that trait. 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CC00CC"/>
                </a:solidFill>
              </a:rPr>
              <a:t>Gene frequency = the number of a specific type of allele / the total number of alleles in the gene pool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00CC"/>
                </a:solidFill>
              </a:rPr>
              <a:t>Hardy-Weinberg </a:t>
            </a:r>
            <a:r>
              <a:rPr lang="en-US" dirty="0" smtClean="0">
                <a:solidFill>
                  <a:srgbClr val="CC00CC"/>
                </a:solidFill>
              </a:rPr>
              <a:t>Principle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An important way of discovering why real populations change with time is to construct a model of a population that does not change.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This is just what Hardy and Weinberg did.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Their principle describes a hypothetical situation in which there is no change in the gene pool (frequencies of alleles), hence no evolution.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276475"/>
            <a:ext cx="6478587" cy="38862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Population</a:t>
            </a:r>
            <a:r>
              <a:rPr lang="en-US"/>
              <a:t>-all of the individuals of a species that live together in one place at one time.</a:t>
            </a:r>
          </a:p>
          <a:p>
            <a:r>
              <a:rPr lang="en-US">
                <a:solidFill>
                  <a:schemeClr val="hlink"/>
                </a:solidFill>
              </a:rPr>
              <a:t>Demography</a:t>
            </a:r>
            <a:r>
              <a:rPr lang="en-US"/>
              <a:t>-the statistical study of populations.  It is used to predict how the size of a population will change.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00CC"/>
                </a:solidFill>
              </a:rPr>
              <a:t>Hardy-Weinberg </a:t>
            </a:r>
            <a:r>
              <a:rPr lang="en-US" dirty="0" smtClean="0">
                <a:solidFill>
                  <a:srgbClr val="CC00CC"/>
                </a:solidFill>
              </a:rPr>
              <a:t>Principle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frequencies of the alleles will remain unchanged generation after generation if the following conditions are met: </a:t>
            </a:r>
          </a:p>
          <a:p>
            <a:pPr>
              <a:lnSpc>
                <a:spcPct val="80000"/>
              </a:lnSpc>
            </a:pPr>
            <a:r>
              <a:rPr lang="en-US" sz="2000"/>
              <a:t>1. </a:t>
            </a:r>
            <a:r>
              <a:rPr lang="en-US" sz="2000">
                <a:solidFill>
                  <a:srgbClr val="CC00CC"/>
                </a:solidFill>
              </a:rPr>
              <a:t>Large population.</a:t>
            </a:r>
            <a:r>
              <a:rPr lang="en-US" sz="2000"/>
              <a:t> The population must be large to minimize random sampling errors. </a:t>
            </a:r>
            <a:r>
              <a:rPr lang="en-US" sz="2000">
                <a:solidFill>
                  <a:srgbClr val="CC00CC"/>
                </a:solidFill>
              </a:rPr>
              <a:t>Genetic drift, the random change in allele frequency in a population</a:t>
            </a:r>
            <a:r>
              <a:rPr lang="en-US" sz="2000"/>
              <a:t>, can cause great change in small populations.</a:t>
            </a:r>
          </a:p>
          <a:p>
            <a:pPr>
              <a:lnSpc>
                <a:spcPct val="80000"/>
              </a:lnSpc>
            </a:pPr>
            <a:r>
              <a:rPr lang="en-US" sz="2000"/>
              <a:t>2. </a:t>
            </a:r>
            <a:r>
              <a:rPr lang="en-US" sz="2000">
                <a:solidFill>
                  <a:srgbClr val="CC00CC"/>
                </a:solidFill>
              </a:rPr>
              <a:t>Random mating.</a:t>
            </a:r>
            <a:r>
              <a:rPr lang="en-US" sz="2000"/>
              <a:t> There is no mating preference. </a:t>
            </a:r>
          </a:p>
          <a:p>
            <a:pPr>
              <a:lnSpc>
                <a:spcPct val="80000"/>
              </a:lnSpc>
            </a:pPr>
            <a:r>
              <a:rPr lang="en-US" sz="2000"/>
              <a:t>3. </a:t>
            </a:r>
            <a:r>
              <a:rPr lang="en-US" sz="2000">
                <a:solidFill>
                  <a:srgbClr val="CC00CC"/>
                </a:solidFill>
              </a:rPr>
              <a:t>No mutation.</a:t>
            </a:r>
            <a:r>
              <a:rPr lang="en-US" sz="2000"/>
              <a:t> The alleles must not change. </a:t>
            </a:r>
          </a:p>
          <a:p>
            <a:pPr>
              <a:lnSpc>
                <a:spcPct val="80000"/>
              </a:lnSpc>
            </a:pPr>
            <a:r>
              <a:rPr lang="en-US" sz="2000"/>
              <a:t>4. </a:t>
            </a:r>
            <a:r>
              <a:rPr lang="en-US" sz="2000">
                <a:solidFill>
                  <a:srgbClr val="CC00CC"/>
                </a:solidFill>
              </a:rPr>
              <a:t>No migration.</a:t>
            </a:r>
            <a:r>
              <a:rPr lang="en-US" sz="2000"/>
              <a:t> Exchange of genes between the population and another population (</a:t>
            </a:r>
            <a:r>
              <a:rPr lang="en-US" sz="2000">
                <a:solidFill>
                  <a:srgbClr val="CC00CC"/>
                </a:solidFill>
              </a:rPr>
              <a:t>gene flow</a:t>
            </a:r>
            <a:r>
              <a:rPr lang="en-US" sz="2000"/>
              <a:t>) must not occur. </a:t>
            </a:r>
          </a:p>
          <a:p>
            <a:pPr>
              <a:lnSpc>
                <a:spcPct val="80000"/>
              </a:lnSpc>
            </a:pPr>
            <a:r>
              <a:rPr lang="en-US" sz="2000"/>
              <a:t>5. </a:t>
            </a:r>
            <a:r>
              <a:rPr lang="en-US" sz="2000">
                <a:solidFill>
                  <a:srgbClr val="CC00CC"/>
                </a:solidFill>
              </a:rPr>
              <a:t>No natural selection.</a:t>
            </a:r>
            <a:r>
              <a:rPr lang="en-US" sz="2000"/>
              <a:t> Natural selection must not favor any particular individual. </a:t>
            </a:r>
            <a:br>
              <a:rPr lang="en-US" sz="2000"/>
            </a:br>
            <a:r>
              <a:rPr lang="en-US" sz="2000">
                <a:solidFill>
                  <a:srgbClr val="CC00CC"/>
                </a:solidFill>
              </a:rPr>
              <a:t>Natural selection is the process by which populations change in response to their environment.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Natural Selection Shapes Populations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Natural selection is a powerful agent of genetic change.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HOWEVER: there are limits to what it can accomplish because selection does not act directly on genes.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Natural selection acts on phenotype, NOT geneotype.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THEREFORE: selection against unfavorable recessive alleles is SLOW.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Natural Selection Shapes </a:t>
            </a:r>
            <a:r>
              <a:rPr lang="en-US" sz="3600" dirty="0" smtClean="0"/>
              <a:t>Populations</a:t>
            </a:r>
            <a:endParaRPr lang="en-US" sz="36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Polygenic trait</a:t>
            </a:r>
            <a:r>
              <a:rPr lang="en-US"/>
              <a:t>: A characteristic influenced by several genes.</a:t>
            </a:r>
          </a:p>
          <a:p>
            <a:r>
              <a:rPr lang="en-US"/>
              <a:t>There are three types of selection on polygenic traits.</a:t>
            </a:r>
          </a:p>
          <a:p>
            <a:pPr lvl="1"/>
            <a:r>
              <a:rPr lang="en-US"/>
              <a:t>1. directional </a:t>
            </a:r>
          </a:p>
          <a:p>
            <a:pPr lvl="1"/>
            <a:r>
              <a:rPr lang="en-US"/>
              <a:t>2.  stabilizing</a:t>
            </a:r>
          </a:p>
          <a:p>
            <a:pPr lvl="1"/>
            <a:r>
              <a:rPr lang="en-US"/>
              <a:t>3.  disruptive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6600"/>
                </a:solidFill>
              </a:rPr>
              <a:t>Natural Selection Shapes </a:t>
            </a:r>
            <a:r>
              <a:rPr lang="en-US" sz="4000" dirty="0" smtClean="0">
                <a:solidFill>
                  <a:srgbClr val="FF6600"/>
                </a:solidFill>
              </a:rPr>
              <a:t>Populations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000000"/>
                </a:solidFill>
              </a:rPr>
              <a:t>NATURAL SELECTION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1547813" y="2205038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1547813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572000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524750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6672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CC00CC"/>
                </a:solidFill>
              </a:rPr>
              <a:t>DIRECTIONAL</a:t>
            </a:r>
          </a:p>
          <a:p>
            <a:pPr algn="ctr"/>
            <a:r>
              <a:rPr lang="en-US"/>
              <a:t>SELECTION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341947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STABILIZING</a:t>
            </a:r>
          </a:p>
          <a:p>
            <a:pPr algn="ctr"/>
            <a:r>
              <a:rPr lang="en-US"/>
              <a:t>SELECTION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637222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DISRUPTIVE</a:t>
            </a:r>
          </a:p>
          <a:p>
            <a:pPr algn="ctr"/>
            <a:r>
              <a:rPr lang="en-US"/>
              <a:t>SELECTION</a:t>
            </a:r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1547813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4572000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7524750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3" name="Oval 19"/>
          <p:cNvSpPr>
            <a:spLocks noChangeArrowheads="1"/>
          </p:cNvSpPr>
          <p:nvPr/>
        </p:nvSpPr>
        <p:spPr bwMode="auto">
          <a:xfrm>
            <a:off x="468313" y="4005263"/>
            <a:ext cx="2232025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>
                <a:solidFill>
                  <a:srgbClr val="CC00CC"/>
                </a:solidFill>
              </a:rPr>
              <a:t>Favors one extreme</a:t>
            </a:r>
            <a:r>
              <a:rPr lang="en-US"/>
              <a:t> </a:t>
            </a:r>
          </a:p>
          <a:p>
            <a:pPr algn="ctr"/>
            <a:r>
              <a:rPr lang="en-US"/>
              <a:t>phenotype</a:t>
            </a:r>
          </a:p>
          <a:p>
            <a:pPr algn="ctr"/>
            <a:endParaRPr lang="en-US"/>
          </a:p>
        </p:txBody>
      </p:sp>
      <p:sp>
        <p:nvSpPr>
          <p:cNvPr id="82964" name="Oval 20"/>
          <p:cNvSpPr>
            <a:spLocks noChangeArrowheads="1"/>
          </p:cNvSpPr>
          <p:nvPr/>
        </p:nvSpPr>
        <p:spPr bwMode="auto">
          <a:xfrm>
            <a:off x="3492500" y="4005263"/>
            <a:ext cx="22320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Favors the average</a:t>
            </a:r>
          </a:p>
          <a:p>
            <a:pPr algn="ctr"/>
            <a:r>
              <a:rPr lang="en-US"/>
              <a:t>phenotype</a:t>
            </a:r>
          </a:p>
        </p:txBody>
      </p:sp>
      <p:sp>
        <p:nvSpPr>
          <p:cNvPr id="82965" name="Oval 21"/>
          <p:cNvSpPr>
            <a:spLocks noChangeArrowheads="1"/>
          </p:cNvSpPr>
          <p:nvPr/>
        </p:nvSpPr>
        <p:spPr bwMode="auto">
          <a:xfrm>
            <a:off x="6443663" y="4005263"/>
            <a:ext cx="22320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Favors both extreme</a:t>
            </a:r>
          </a:p>
          <a:p>
            <a:pPr algn="ctr"/>
            <a:r>
              <a:rPr lang="en-US"/>
              <a:t>phenotypes</a:t>
            </a:r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7596188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6300788" y="5589588"/>
            <a:ext cx="2735262" cy="1268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6443663" y="5589588"/>
            <a:ext cx="252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Possible reason: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Predators can identify easier and eat the average type organism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GB" sz="2400">
                <a:latin typeface="Arial" charset="0"/>
                <a:cs typeface="Arial" charset="0"/>
              </a:rPr>
              <a:t>This powerpoint was kindly donated to </a:t>
            </a:r>
            <a:r>
              <a:rPr kumimoji="0" lang="en-GB" sz="2400">
                <a:latin typeface="Arial" charset="0"/>
                <a:cs typeface="Arial" charset="0"/>
                <a:hlinkClick r:id="rId3"/>
              </a:rPr>
              <a:t>www.worldofteaching.com</a:t>
            </a:r>
            <a:endParaRPr kumimoji="0" lang="en-GB" sz="2400">
              <a:latin typeface="Arial" charset="0"/>
              <a:cs typeface="Arial" charset="0"/>
            </a:endParaRPr>
          </a:p>
          <a:p>
            <a:endParaRPr kumimoji="0" lang="en-GB" sz="2400">
              <a:latin typeface="Arial" charset="0"/>
              <a:cs typeface="Arial" charset="0"/>
            </a:endParaRPr>
          </a:p>
          <a:p>
            <a:endParaRPr kumimoji="0" lang="en-GB" sz="2400">
              <a:latin typeface="Arial" charset="0"/>
              <a:cs typeface="Arial" charset="0"/>
            </a:endParaRPr>
          </a:p>
          <a:p>
            <a:endParaRPr kumimoji="0" lang="en-GB" sz="2400">
              <a:latin typeface="Arial" charset="0"/>
              <a:cs typeface="Arial" charset="0"/>
            </a:endParaRPr>
          </a:p>
          <a:p>
            <a:endParaRPr kumimoji="0" lang="en-GB" sz="2400">
              <a:latin typeface="Arial" charset="0"/>
              <a:cs typeface="Arial" charset="0"/>
            </a:endParaRPr>
          </a:p>
          <a:p>
            <a:r>
              <a:rPr kumimoji="0" lang="en-GB" sz="2400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kumimoji="0" lang="en-GB" sz="2400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kumimoji="0" lang="en-US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FEATURES OF POPULATIONS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1. 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size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– is the number of individuals in a population.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– has an important effect on the ability of the population to survive.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small population is more likely to become extinct: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-in the case of random events or natural disaster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-due to inbreeding where the population is more genetically </a:t>
            </a:r>
            <a:r>
              <a:rPr lang="en-US" sz="2000" dirty="0" smtClean="0"/>
              <a:t>alike because recessive </a:t>
            </a:r>
            <a:r>
              <a:rPr lang="en-US" sz="2000" dirty="0"/>
              <a:t>traits are more likely to </a:t>
            </a:r>
            <a:r>
              <a:rPr lang="en-US" sz="2000" dirty="0" smtClean="0"/>
              <a:t>appear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-with reduced variability it is harder to adapt to </a:t>
            </a:r>
            <a:r>
              <a:rPr lang="en-US" sz="2000" dirty="0" smtClean="0"/>
              <a:t>changes</a:t>
            </a:r>
            <a:endParaRPr lang="en-US" sz="2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OF </a:t>
            </a:r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2.  </a:t>
            </a:r>
            <a:r>
              <a:rPr 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density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/>
              <a:t>– the number of individuals in a given area.</a:t>
            </a:r>
          </a:p>
          <a:p>
            <a:r>
              <a:rPr lang="en-US"/>
              <a:t>– if they are too far apart they may only rarely encounter one another resulting in little reproduction.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FEATURES OF </a:t>
            </a:r>
            <a:r>
              <a:rPr lang="en-US" sz="3200" dirty="0" smtClean="0"/>
              <a:t>POPULATIONS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chemeClr val="folHlink"/>
                </a:solidFill>
              </a:rPr>
              <a:t>Population size is limited by: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endParaRPr lang="en-US" sz="3600" dirty="0">
              <a:solidFill>
                <a:schemeClr val="folHlink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density-dependent factors</a:t>
            </a:r>
          </a:p>
          <a:p>
            <a:pPr lvl="2">
              <a:lnSpc>
                <a:spcPct val="80000"/>
              </a:lnSpc>
            </a:pPr>
            <a:endParaRPr lang="en-US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Disease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Competition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Predators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Parasites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Food </a:t>
            </a:r>
          </a:p>
          <a:p>
            <a:pPr lvl="2">
              <a:lnSpc>
                <a:spcPct val="80000"/>
              </a:lnSpc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Crowding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greater the population, the greater effect these factors have.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Ex. Black plague in the Middle Ages – more deaths in cities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density-independent factors</a:t>
            </a:r>
          </a:p>
          <a:p>
            <a:pPr lvl="1">
              <a:lnSpc>
                <a:spcPct val="80000"/>
              </a:lnSpc>
            </a:pP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Volcanic eruptions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Temperature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Storms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Floods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Drought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Chemical pesticides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Major habitat disruption (as in the New Orleans flooding)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Most are abiotic factors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OF </a:t>
            </a:r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Dispersion</a:t>
            </a:r>
            <a:r>
              <a:rPr lang="en-US"/>
              <a:t> </a:t>
            </a:r>
          </a:p>
          <a:p>
            <a:r>
              <a:rPr lang="en-US"/>
              <a:t>– the way in which the individuals are arranged.</a:t>
            </a:r>
          </a:p>
        </p:txBody>
      </p:sp>
      <p:pic>
        <p:nvPicPr>
          <p:cNvPr id="21509" name="Picture 5" descr="Fig. 6.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6263"/>
            <a:ext cx="9144000" cy="374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30078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Most common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  <p:bldP spid="21510" grpId="0"/>
      <p:bldP spid="215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PREDICTING POPULATION GROWTH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Model:</a:t>
            </a:r>
            <a:r>
              <a:rPr lang="en-US"/>
              <a:t>  </a:t>
            </a:r>
          </a:p>
          <a:p>
            <a:r>
              <a:rPr lang="en-US"/>
              <a:t>A hypothetical population that has key characteristics of the real population being studied.</a:t>
            </a:r>
          </a:p>
          <a:p>
            <a:r>
              <a:rPr lang="en-US"/>
              <a:t>Used by demographers to predict how a population will grow.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POPULATION </a:t>
            </a:r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Nearly all populations will tend to grow </a:t>
            </a:r>
            <a:r>
              <a:rPr lang="en-US">
                <a:solidFill>
                  <a:schemeClr val="folHlink"/>
                </a:solidFill>
              </a:rPr>
              <a:t>exponentially</a:t>
            </a:r>
            <a:r>
              <a:rPr lang="en-US"/>
              <a:t> as long as there are resources available. </a:t>
            </a:r>
          </a:p>
          <a:p>
            <a:r>
              <a:rPr lang="en-US"/>
              <a:t> Two of the most basic factors that affect the rate of population growth are the birth rate, and the death rate. </a:t>
            </a:r>
          </a:p>
          <a:p>
            <a:r>
              <a:rPr lang="en-US">
                <a:solidFill>
                  <a:schemeClr val="folHlink"/>
                </a:solidFill>
              </a:rPr>
              <a:t>r(rate of growth)=birth rate – death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POPULATION </a:t>
            </a:r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Exponential growth curve:</a:t>
            </a:r>
            <a:r>
              <a:rPr lang="en-US" sz="2400"/>
              <a:t> population growth plotted against time.</a:t>
            </a:r>
          </a:p>
          <a:p>
            <a:pPr>
              <a:lnSpc>
                <a:spcPct val="90000"/>
              </a:lnSpc>
            </a:pPr>
            <a:r>
              <a:rPr lang="en-US" sz="2400"/>
              <a:t>As a population gets larger, it also grows at a faster rate. </a:t>
            </a:r>
          </a:p>
          <a:p>
            <a:pPr>
              <a:lnSpc>
                <a:spcPct val="90000"/>
              </a:lnSpc>
            </a:pPr>
            <a:r>
              <a:rPr lang="en-US" sz="2400"/>
              <a:t>This is the maximum population growth under ideal circumstances. </a:t>
            </a:r>
          </a:p>
          <a:p>
            <a:pPr>
              <a:lnSpc>
                <a:spcPct val="90000"/>
              </a:lnSpc>
            </a:pPr>
            <a:r>
              <a:rPr lang="en-US" sz="2400"/>
              <a:t> Includes plenty of room for each member, unlimited resources (food, water) and no hindrances (predators). </a:t>
            </a:r>
            <a:br>
              <a:rPr lang="en-US" sz="2400"/>
            </a:br>
            <a:endParaRPr lang="en-US" sz="2400"/>
          </a:p>
        </p:txBody>
      </p:sp>
      <p:sp>
        <p:nvSpPr>
          <p:cNvPr id="33801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4392612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0" y="6237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ahoma" pitchFamily="34" charset="0"/>
              </a:rPr>
              <a:t>FACT:  No population exhibits this type of growth for long.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uiExpand="1" build="p"/>
    </p:bldLst>
  </p:timing>
</p:sld>
</file>

<file path=ppt/theme/theme1.xml><?xml version="1.0" encoding="utf-8"?>
<a:theme xmlns:a="http://schemas.openxmlformats.org/drawingml/2006/main" name="Arce">
  <a:themeElements>
    <a:clrScheme name="Arc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a">
  <a:themeElements>
    <a:clrScheme name="Textura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iseño predeterminado">
  <a:themeElements>
    <a:clrScheme name="Diseño predeterminado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1316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Arce</vt:lpstr>
      <vt:lpstr>Textura</vt:lpstr>
      <vt:lpstr>Quimono</vt:lpstr>
      <vt:lpstr>default</vt:lpstr>
      <vt:lpstr>Communicating Bad News</vt:lpstr>
      <vt:lpstr>Diseño predeterminado</vt:lpstr>
      <vt:lpstr>POPULATIONS</vt:lpstr>
      <vt:lpstr>POPULATIONS</vt:lpstr>
      <vt:lpstr>KEY FEATURES OF POPULATIONS</vt:lpstr>
      <vt:lpstr>KEY FEATURES OF POPULATIONS</vt:lpstr>
      <vt:lpstr>KEY FEATURES OF POPULATIONS Population size is limited by: </vt:lpstr>
      <vt:lpstr>KEY FEATURES OF POPULATIONS</vt:lpstr>
      <vt:lpstr>PREDICTING POPULATION GROWTH</vt:lpstr>
      <vt:lpstr>PREDICTING POPULATION GROWTH</vt:lpstr>
      <vt:lpstr>PREDICTING POPULATION GROWTH</vt:lpstr>
      <vt:lpstr>PREDICTING POPULATION GROWTH</vt:lpstr>
      <vt:lpstr>PREDICTING POPULATION GROWTH  Two modes of population growth </vt:lpstr>
      <vt:lpstr>POPULATION GROWTH STRATEGIES</vt:lpstr>
      <vt:lpstr>POPULATION GROWTH STRATEGIES</vt:lpstr>
      <vt:lpstr>POPULATION GROWTH STRATEGIES</vt:lpstr>
      <vt:lpstr>POPULATION GROWTH STRATEGIES</vt:lpstr>
      <vt:lpstr>HOW POPULATIONS EVOLVE</vt:lpstr>
      <vt:lpstr>Hardy-Weinberg Principle</vt:lpstr>
      <vt:lpstr>Hardy-Weinberg Principle</vt:lpstr>
      <vt:lpstr>Hardy-Weinberg Principle</vt:lpstr>
      <vt:lpstr>Hardy-Weinberg Principle</vt:lpstr>
      <vt:lpstr>Natural Selection Shapes Populations</vt:lpstr>
      <vt:lpstr>Natural Selection Shapes Populations</vt:lpstr>
      <vt:lpstr>Natural Selection Shapes Populations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</dc:title>
  <dc:subject>POPULATIONS</dc:subject>
  <dc:creator>Pati</dc:creator>
  <cp:keywords>POPULATIONS</cp:keywords>
  <cp:lastModifiedBy>Kinney, Jenifer</cp:lastModifiedBy>
  <cp:revision>58</cp:revision>
  <dcterms:created xsi:type="dcterms:W3CDTF">2007-02-19T23:09:15Z</dcterms:created>
  <dcterms:modified xsi:type="dcterms:W3CDTF">2015-01-06T17:31:00Z</dcterms:modified>
  <cp:category>POPULATIONS</cp:category>
</cp:coreProperties>
</file>