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3" r:id="rId3"/>
    <p:sldId id="310" r:id="rId4"/>
    <p:sldId id="311" r:id="rId5"/>
    <p:sldId id="312" r:id="rId6"/>
    <p:sldId id="287" r:id="rId7"/>
    <p:sldId id="288" r:id="rId8"/>
    <p:sldId id="286" r:id="rId9"/>
    <p:sldId id="308" r:id="rId10"/>
    <p:sldId id="267" r:id="rId11"/>
    <p:sldId id="313" r:id="rId12"/>
    <p:sldId id="314" r:id="rId13"/>
    <p:sldId id="306" r:id="rId14"/>
    <p:sldId id="270" r:id="rId15"/>
    <p:sldId id="268" r:id="rId16"/>
    <p:sldId id="261" r:id="rId17"/>
    <p:sldId id="265" r:id="rId18"/>
    <p:sldId id="273" r:id="rId19"/>
    <p:sldId id="271" r:id="rId20"/>
    <p:sldId id="305" r:id="rId21"/>
    <p:sldId id="275" r:id="rId22"/>
    <p:sldId id="276" r:id="rId23"/>
    <p:sldId id="309" r:id="rId24"/>
    <p:sldId id="295" r:id="rId25"/>
    <p:sldId id="272" r:id="rId26"/>
    <p:sldId id="274" r:id="rId27"/>
    <p:sldId id="260" r:id="rId28"/>
    <p:sldId id="298" r:id="rId29"/>
    <p:sldId id="269" r:id="rId30"/>
    <p:sldId id="259" r:id="rId31"/>
    <p:sldId id="282" r:id="rId32"/>
    <p:sldId id="279" r:id="rId33"/>
    <p:sldId id="280" r:id="rId34"/>
    <p:sldId id="281" r:id="rId35"/>
    <p:sldId id="291" r:id="rId36"/>
    <p:sldId id="283" r:id="rId3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BA4"/>
    <a:srgbClr val="990033"/>
    <a:srgbClr val="7E36B4"/>
    <a:srgbClr val="CC0000"/>
    <a:srgbClr val="000000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rgbClr val="084BA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9th</c:v>
                </c:pt>
                <c:pt idx="1">
                  <c:v>10th</c:v>
                </c:pt>
                <c:pt idx="2">
                  <c:v>11th</c:v>
                </c:pt>
                <c:pt idx="3">
                  <c:v>12th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283</c:v>
                </c:pt>
                <c:pt idx="2">
                  <c:v>154</c:v>
                </c:pt>
                <c:pt idx="3">
                  <c:v>208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IB</c:v>
                </c:pt>
              </c:strCache>
            </c:strRef>
          </c:tx>
          <c:spPr>
            <a:solidFill>
              <a:srgbClr val="99003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9th</c:v>
                </c:pt>
                <c:pt idx="1">
                  <c:v>10th</c:v>
                </c:pt>
                <c:pt idx="2">
                  <c:v>11th</c:v>
                </c:pt>
                <c:pt idx="3">
                  <c:v>12th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149</c:v>
                </c:pt>
                <c:pt idx="3">
                  <c:v>183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AP/IB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9th</c:v>
                </c:pt>
                <c:pt idx="1">
                  <c:v>10th</c:v>
                </c:pt>
                <c:pt idx="2">
                  <c:v>11th</c:v>
                </c:pt>
                <c:pt idx="3">
                  <c:v>12th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120</c:v>
                </c:pt>
                <c:pt idx="3">
                  <c:v>143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7E36B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9th</c:v>
                </c:pt>
                <c:pt idx="1">
                  <c:v>10th</c:v>
                </c:pt>
                <c:pt idx="2">
                  <c:v>11th</c:v>
                </c:pt>
                <c:pt idx="3">
                  <c:v>12th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1047</c:v>
                </c:pt>
                <c:pt idx="1">
                  <c:v>760</c:v>
                </c:pt>
                <c:pt idx="2">
                  <c:v>431</c:v>
                </c:pt>
                <c:pt idx="3">
                  <c:v>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343168"/>
        <c:axId val="34344960"/>
        <c:axId val="0"/>
      </c:bar3DChart>
      <c:catAx>
        <c:axId val="3434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34344960"/>
        <c:crosses val="autoZero"/>
        <c:auto val="1"/>
        <c:lblAlgn val="ctr"/>
        <c:lblOffset val="100"/>
        <c:noMultiLvlLbl val="0"/>
      </c:catAx>
      <c:valAx>
        <c:axId val="3434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4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6DC49-B6D5-4E4E-A94B-2C814C0D78E7}" type="doc">
      <dgm:prSet loTypeId="urn:microsoft.com/office/officeart/2005/8/layout/venn3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3B2FF46-86EF-49D6-8367-F43B5B17F1B0}">
      <dgm:prSet phldrT="[Text]"/>
      <dgm:spPr/>
      <dgm:t>
        <a:bodyPr/>
        <a:lstStyle/>
        <a:p>
          <a:r>
            <a:rPr lang="en-US" dirty="0" smtClean="0"/>
            <a:t>Strong GPA</a:t>
          </a:r>
          <a:endParaRPr lang="en-US" dirty="0"/>
        </a:p>
      </dgm:t>
    </dgm:pt>
    <dgm:pt modelId="{EB6FB647-E55E-46F8-A523-E0443524A757}" type="parTrans" cxnId="{49289501-4B4A-4E36-B83F-15865F565D46}">
      <dgm:prSet/>
      <dgm:spPr/>
      <dgm:t>
        <a:bodyPr/>
        <a:lstStyle/>
        <a:p>
          <a:endParaRPr lang="en-US"/>
        </a:p>
      </dgm:t>
    </dgm:pt>
    <dgm:pt modelId="{F6F72AD9-CA6E-4416-B0DB-01AFA347AE14}" type="sibTrans" cxnId="{49289501-4B4A-4E36-B83F-15865F565D46}">
      <dgm:prSet/>
      <dgm:spPr/>
      <dgm:t>
        <a:bodyPr/>
        <a:lstStyle/>
        <a:p>
          <a:endParaRPr lang="en-US"/>
        </a:p>
      </dgm:t>
    </dgm:pt>
    <dgm:pt modelId="{F5F4F9E1-324C-40CF-92A7-7267FABE41CB}">
      <dgm:prSet phldrT="[Text]"/>
      <dgm:spPr/>
      <dgm:t>
        <a:bodyPr/>
        <a:lstStyle/>
        <a:p>
          <a:r>
            <a:rPr lang="en-US" dirty="0" smtClean="0"/>
            <a:t>Rigorous Course Selection </a:t>
          </a:r>
          <a:endParaRPr lang="en-US" dirty="0"/>
        </a:p>
      </dgm:t>
    </dgm:pt>
    <dgm:pt modelId="{D82880D5-E729-4B2B-A3F8-E88C2917AB7F}" type="parTrans" cxnId="{AFFC904D-C702-45F6-9769-C6E48730D785}">
      <dgm:prSet/>
      <dgm:spPr/>
      <dgm:t>
        <a:bodyPr/>
        <a:lstStyle/>
        <a:p>
          <a:endParaRPr lang="en-US"/>
        </a:p>
      </dgm:t>
    </dgm:pt>
    <dgm:pt modelId="{5FED582F-497C-47FC-9F6C-475AF47FB6CC}" type="sibTrans" cxnId="{AFFC904D-C702-45F6-9769-C6E48730D785}">
      <dgm:prSet/>
      <dgm:spPr/>
      <dgm:t>
        <a:bodyPr/>
        <a:lstStyle/>
        <a:p>
          <a:endParaRPr lang="en-US"/>
        </a:p>
      </dgm:t>
    </dgm:pt>
    <dgm:pt modelId="{EF26CE45-57D8-4FCF-A576-CAC10680EB14}">
      <dgm:prSet phldrT="[Text]"/>
      <dgm:spPr/>
      <dgm:t>
        <a:bodyPr/>
        <a:lstStyle/>
        <a:p>
          <a:r>
            <a:rPr lang="en-US" dirty="0" smtClean="0"/>
            <a:t>Well Rounded Student</a:t>
          </a:r>
          <a:endParaRPr lang="en-US" dirty="0"/>
        </a:p>
      </dgm:t>
    </dgm:pt>
    <dgm:pt modelId="{BCB14C83-4C49-4FDC-9466-F4E4C5935CDC}" type="parTrans" cxnId="{19D23ACB-9FB8-418B-BC8F-F69AA646D35E}">
      <dgm:prSet/>
      <dgm:spPr/>
      <dgm:t>
        <a:bodyPr/>
        <a:lstStyle/>
        <a:p>
          <a:endParaRPr lang="en-US"/>
        </a:p>
      </dgm:t>
    </dgm:pt>
    <dgm:pt modelId="{513A4816-009F-41B0-8A09-1123713307C0}" type="sibTrans" cxnId="{19D23ACB-9FB8-418B-BC8F-F69AA646D35E}">
      <dgm:prSet/>
      <dgm:spPr/>
      <dgm:t>
        <a:bodyPr/>
        <a:lstStyle/>
        <a:p>
          <a:endParaRPr lang="en-US"/>
        </a:p>
      </dgm:t>
    </dgm:pt>
    <dgm:pt modelId="{CB0628C4-F1E8-44BA-8C9D-5B0BE355DBEF}">
      <dgm:prSet phldrT="[Text]"/>
      <dgm:spPr/>
      <dgm:t>
        <a:bodyPr/>
        <a:lstStyle/>
        <a:p>
          <a:r>
            <a:rPr lang="en-US" dirty="0" smtClean="0"/>
            <a:t>Strong SAT or </a:t>
          </a:r>
          <a:r>
            <a:rPr lang="en-US" smtClean="0"/>
            <a:t>ACT Scores</a:t>
          </a:r>
          <a:endParaRPr lang="en-US" dirty="0"/>
        </a:p>
      </dgm:t>
    </dgm:pt>
    <dgm:pt modelId="{F65D4A29-18F9-4B79-BB02-0A0D45AB9B86}" type="parTrans" cxnId="{4428228F-0407-45EA-B775-75B8B0A577D5}">
      <dgm:prSet/>
      <dgm:spPr/>
      <dgm:t>
        <a:bodyPr/>
        <a:lstStyle/>
        <a:p>
          <a:endParaRPr lang="en-US"/>
        </a:p>
      </dgm:t>
    </dgm:pt>
    <dgm:pt modelId="{24F8C435-56C6-4229-BC4A-6349C8CB71DC}" type="sibTrans" cxnId="{4428228F-0407-45EA-B775-75B8B0A577D5}">
      <dgm:prSet/>
      <dgm:spPr/>
      <dgm:t>
        <a:bodyPr/>
        <a:lstStyle/>
        <a:p>
          <a:endParaRPr lang="en-US"/>
        </a:p>
      </dgm:t>
    </dgm:pt>
    <dgm:pt modelId="{82038C51-B982-4668-83F4-FAE71F698B98}" type="pres">
      <dgm:prSet presAssocID="{52B6DC49-B6D5-4E4E-A94B-2C814C0D78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05B478-47CF-4734-8BFF-0F95FC05C7CA}" type="pres">
      <dgm:prSet presAssocID="{73B2FF46-86EF-49D6-8367-F43B5B17F1B0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43838-F1FD-4C0E-BE2B-A657B7532870}" type="pres">
      <dgm:prSet presAssocID="{F6F72AD9-CA6E-4416-B0DB-01AFA347AE14}" presName="space" presStyleCnt="0"/>
      <dgm:spPr/>
    </dgm:pt>
    <dgm:pt modelId="{1642F7E7-7C2B-4872-8974-54CA973C1DE0}" type="pres">
      <dgm:prSet presAssocID="{F5F4F9E1-324C-40CF-92A7-7267FABE41CB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F3031-F87E-4922-84B6-F01AD2568CA8}" type="pres">
      <dgm:prSet presAssocID="{5FED582F-497C-47FC-9F6C-475AF47FB6CC}" presName="space" presStyleCnt="0"/>
      <dgm:spPr/>
    </dgm:pt>
    <dgm:pt modelId="{7CD0901D-81DA-44CB-BB8F-FDCF26D4E14C}" type="pres">
      <dgm:prSet presAssocID="{EF26CE45-57D8-4FCF-A576-CAC10680EB14}" presName="Name5" presStyleLbl="vennNode1" presStyleIdx="2" presStyleCnt="4" custLinFactNeighborX="10257" custLinFactNeighborY="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1BB34-B759-42BD-A56C-22B186CBC65A}" type="pres">
      <dgm:prSet presAssocID="{513A4816-009F-41B0-8A09-1123713307C0}" presName="space" presStyleCnt="0"/>
      <dgm:spPr/>
    </dgm:pt>
    <dgm:pt modelId="{2D25369D-AD4D-46B7-A744-F98ED48688A1}" type="pres">
      <dgm:prSet presAssocID="{CB0628C4-F1E8-44BA-8C9D-5B0BE355DBEF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21074D-3718-480A-8B96-437748A7F17B}" type="presOf" srcId="{F5F4F9E1-324C-40CF-92A7-7267FABE41CB}" destId="{1642F7E7-7C2B-4872-8974-54CA973C1DE0}" srcOrd="0" destOrd="0" presId="urn:microsoft.com/office/officeart/2005/8/layout/venn3"/>
    <dgm:cxn modelId="{49289501-4B4A-4E36-B83F-15865F565D46}" srcId="{52B6DC49-B6D5-4E4E-A94B-2C814C0D78E7}" destId="{73B2FF46-86EF-49D6-8367-F43B5B17F1B0}" srcOrd="0" destOrd="0" parTransId="{EB6FB647-E55E-46F8-A523-E0443524A757}" sibTransId="{F6F72AD9-CA6E-4416-B0DB-01AFA347AE14}"/>
    <dgm:cxn modelId="{05A3A775-AE09-4F79-A6A0-243EB9B580E8}" type="presOf" srcId="{EF26CE45-57D8-4FCF-A576-CAC10680EB14}" destId="{7CD0901D-81DA-44CB-BB8F-FDCF26D4E14C}" srcOrd="0" destOrd="0" presId="urn:microsoft.com/office/officeart/2005/8/layout/venn3"/>
    <dgm:cxn modelId="{18E6737C-6B5E-41C4-9F4C-62EE03F01852}" type="presOf" srcId="{73B2FF46-86EF-49D6-8367-F43B5B17F1B0}" destId="{4705B478-47CF-4734-8BFF-0F95FC05C7CA}" srcOrd="0" destOrd="0" presId="urn:microsoft.com/office/officeart/2005/8/layout/venn3"/>
    <dgm:cxn modelId="{19D23ACB-9FB8-418B-BC8F-F69AA646D35E}" srcId="{52B6DC49-B6D5-4E4E-A94B-2C814C0D78E7}" destId="{EF26CE45-57D8-4FCF-A576-CAC10680EB14}" srcOrd="2" destOrd="0" parTransId="{BCB14C83-4C49-4FDC-9466-F4E4C5935CDC}" sibTransId="{513A4816-009F-41B0-8A09-1123713307C0}"/>
    <dgm:cxn modelId="{0B531F82-36BB-4587-A010-87773FA640BA}" type="presOf" srcId="{52B6DC49-B6D5-4E4E-A94B-2C814C0D78E7}" destId="{82038C51-B982-4668-83F4-FAE71F698B98}" srcOrd="0" destOrd="0" presId="urn:microsoft.com/office/officeart/2005/8/layout/venn3"/>
    <dgm:cxn modelId="{4428228F-0407-45EA-B775-75B8B0A577D5}" srcId="{52B6DC49-B6D5-4E4E-A94B-2C814C0D78E7}" destId="{CB0628C4-F1E8-44BA-8C9D-5B0BE355DBEF}" srcOrd="3" destOrd="0" parTransId="{F65D4A29-18F9-4B79-BB02-0A0D45AB9B86}" sibTransId="{24F8C435-56C6-4229-BC4A-6349C8CB71DC}"/>
    <dgm:cxn modelId="{AFFC904D-C702-45F6-9769-C6E48730D785}" srcId="{52B6DC49-B6D5-4E4E-A94B-2C814C0D78E7}" destId="{F5F4F9E1-324C-40CF-92A7-7267FABE41CB}" srcOrd="1" destOrd="0" parTransId="{D82880D5-E729-4B2B-A3F8-E88C2917AB7F}" sibTransId="{5FED582F-497C-47FC-9F6C-475AF47FB6CC}"/>
    <dgm:cxn modelId="{5D153D94-732A-4F0E-8FB6-4523A591BC84}" type="presOf" srcId="{CB0628C4-F1E8-44BA-8C9D-5B0BE355DBEF}" destId="{2D25369D-AD4D-46B7-A744-F98ED48688A1}" srcOrd="0" destOrd="0" presId="urn:microsoft.com/office/officeart/2005/8/layout/venn3"/>
    <dgm:cxn modelId="{EE505242-103B-4CE0-8D12-8C31C65178FC}" type="presParOf" srcId="{82038C51-B982-4668-83F4-FAE71F698B98}" destId="{4705B478-47CF-4734-8BFF-0F95FC05C7CA}" srcOrd="0" destOrd="0" presId="urn:microsoft.com/office/officeart/2005/8/layout/venn3"/>
    <dgm:cxn modelId="{FD4F60E0-BBFB-46BF-B320-C4B43211D70A}" type="presParOf" srcId="{82038C51-B982-4668-83F4-FAE71F698B98}" destId="{85D43838-F1FD-4C0E-BE2B-A657B7532870}" srcOrd="1" destOrd="0" presId="urn:microsoft.com/office/officeart/2005/8/layout/venn3"/>
    <dgm:cxn modelId="{20E0C65D-5402-4D59-90EB-2121999A0491}" type="presParOf" srcId="{82038C51-B982-4668-83F4-FAE71F698B98}" destId="{1642F7E7-7C2B-4872-8974-54CA973C1DE0}" srcOrd="2" destOrd="0" presId="urn:microsoft.com/office/officeart/2005/8/layout/venn3"/>
    <dgm:cxn modelId="{754A06AA-B347-4816-90EA-7CEE6FB73638}" type="presParOf" srcId="{82038C51-B982-4668-83F4-FAE71F698B98}" destId="{E4DF3031-F87E-4922-84B6-F01AD2568CA8}" srcOrd="3" destOrd="0" presId="urn:microsoft.com/office/officeart/2005/8/layout/venn3"/>
    <dgm:cxn modelId="{ED2A797D-38E7-46E5-9B22-FFC65C1332F9}" type="presParOf" srcId="{82038C51-B982-4668-83F4-FAE71F698B98}" destId="{7CD0901D-81DA-44CB-BB8F-FDCF26D4E14C}" srcOrd="4" destOrd="0" presId="urn:microsoft.com/office/officeart/2005/8/layout/venn3"/>
    <dgm:cxn modelId="{177F0AB5-7A0C-406F-A037-AC30175ACF38}" type="presParOf" srcId="{82038C51-B982-4668-83F4-FAE71F698B98}" destId="{1C81BB34-B759-42BD-A56C-22B186CBC65A}" srcOrd="5" destOrd="0" presId="urn:microsoft.com/office/officeart/2005/8/layout/venn3"/>
    <dgm:cxn modelId="{7EEEC377-7E65-4760-A2DB-B59B4C7C8F47}" type="presParOf" srcId="{82038C51-B982-4668-83F4-FAE71F698B98}" destId="{2D25369D-AD4D-46B7-A744-F98ED48688A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5B478-47CF-4734-8BFF-0F95FC05C7CA}">
      <dsp:nvSpPr>
        <dsp:cNvPr id="0" name=""/>
        <dsp:cNvSpPr/>
      </dsp:nvSpPr>
      <dsp:spPr>
        <a:xfrm>
          <a:off x="2411" y="85873"/>
          <a:ext cx="2419052" cy="241905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alpha val="5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6830" rIns="133129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Strong GPA</a:t>
          </a:r>
          <a:endParaRPr lang="en-US" sz="2900" kern="1200" dirty="0"/>
        </a:p>
      </dsp:txBody>
      <dsp:txXfrm>
        <a:off x="356673" y="440135"/>
        <a:ext cx="1710528" cy="1710528"/>
      </dsp:txXfrm>
    </dsp:sp>
    <dsp:sp modelId="{1642F7E7-7C2B-4872-8974-54CA973C1DE0}">
      <dsp:nvSpPr>
        <dsp:cNvPr id="0" name=""/>
        <dsp:cNvSpPr/>
      </dsp:nvSpPr>
      <dsp:spPr>
        <a:xfrm>
          <a:off x="1937652" y="85873"/>
          <a:ext cx="2419052" cy="241905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alpha val="5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6830" rIns="133129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Rigorous Course Selection </a:t>
          </a:r>
          <a:endParaRPr lang="en-US" sz="2900" kern="1200" dirty="0"/>
        </a:p>
      </dsp:txBody>
      <dsp:txXfrm>
        <a:off x="2291914" y="440135"/>
        <a:ext cx="1710528" cy="1710528"/>
      </dsp:txXfrm>
    </dsp:sp>
    <dsp:sp modelId="{7CD0901D-81DA-44CB-BB8F-FDCF26D4E14C}">
      <dsp:nvSpPr>
        <dsp:cNvPr id="0" name=""/>
        <dsp:cNvSpPr/>
      </dsp:nvSpPr>
      <dsp:spPr>
        <a:xfrm>
          <a:off x="3922519" y="141729"/>
          <a:ext cx="2419052" cy="241905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alpha val="5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6830" rIns="133129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Well Rounded Student</a:t>
          </a:r>
          <a:endParaRPr lang="en-US" sz="2900" kern="1200" dirty="0"/>
        </a:p>
      </dsp:txBody>
      <dsp:txXfrm>
        <a:off x="4276781" y="495991"/>
        <a:ext cx="1710528" cy="1710528"/>
      </dsp:txXfrm>
    </dsp:sp>
    <dsp:sp modelId="{2D25369D-AD4D-46B7-A744-F98ED48688A1}">
      <dsp:nvSpPr>
        <dsp:cNvPr id="0" name=""/>
        <dsp:cNvSpPr/>
      </dsp:nvSpPr>
      <dsp:spPr>
        <a:xfrm>
          <a:off x="5808136" y="85873"/>
          <a:ext cx="2419052" cy="241905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alpha val="5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6830" rIns="133129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Strong SAT or </a:t>
          </a:r>
          <a:r>
            <a:rPr lang="en-US" sz="2900" kern="1200" smtClean="0"/>
            <a:t>ACT Scores</a:t>
          </a:r>
          <a:endParaRPr lang="en-US" sz="2900" kern="1200" dirty="0"/>
        </a:p>
      </dsp:txBody>
      <dsp:txXfrm>
        <a:off x="6162398" y="440135"/>
        <a:ext cx="1710528" cy="1710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E3AE2F8-B7A9-471B-A519-794898E4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9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14A66AF5-C114-45B4-94D2-5C40155BD9B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6"/>
            <a:ext cx="5486400" cy="4183063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174F261-5B76-44FF-9B4F-3272B69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7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Beginning course details and/or books/materials needed for a class/project.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743789-6268-449C-92F4-CADE4DB6D2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D8C90-CCA6-41A2-B212-76BBCCB6B4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26A4-6F43-4BEF-A932-C118BE240B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1EF58-C580-46AA-9E0E-22E09A8171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34559-85B0-4B72-9AC8-260B5018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B0974-5DC4-4083-AECE-93C5965CD5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9A865-C3B1-43A3-BB59-3B7F69D15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0A370-F160-47F5-B33C-53462D47D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BDFA8-28C0-41DD-8576-2ED4FEBA38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9A1B4-E35B-4F6A-937D-1300B8CD7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E695-1CAF-4D85-8D11-3076B652E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3AE29-30E1-4EF7-B253-4A43D3851B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E4A67-F181-411C-A6AB-C1E042AEC5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424D65-9A60-4909-9A6F-6468F56C0B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8763000" cy="2590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NHS Advanced Classes: </a:t>
            </a:r>
            <a:br>
              <a:rPr lang="en-US" sz="4400" dirty="0" smtClean="0"/>
            </a:br>
            <a:r>
              <a:rPr lang="en-US" sz="3200" dirty="0" smtClean="0"/>
              <a:t>Advanced Preparation for the Future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dirty="0" smtClean="0"/>
          </a:p>
        </p:txBody>
      </p:sp>
      <p:pic>
        <p:nvPicPr>
          <p:cNvPr id="4099" name="Picture 10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5193977" cy="92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4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3256" y="2915629"/>
            <a:ext cx="2396344" cy="234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“One of the best standard predictors of academic success at Harvard is performance on Advanced Placement Examinations.”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—William R. Fitzsimmons</a:t>
            </a:r>
            <a:br>
              <a:rPr lang="en-US" sz="1600" smtClean="0"/>
            </a:br>
            <a:r>
              <a:rPr lang="en-US" sz="1600" smtClean="0"/>
              <a:t>Dean of Admissions, Harvard University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“AP Exams affirm the rigor of a student’s course work. Though admissions policies vary, if I were a student, I wouldn’t assume that the college of my dreams didn’t care about AP Exams in the admissions process.”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—Bruce Walker, Director of Admissions</a:t>
            </a:r>
            <a:br>
              <a:rPr lang="en-US" sz="1600" smtClean="0"/>
            </a:br>
            <a:r>
              <a:rPr lang="en-US" sz="1600" smtClean="0"/>
              <a:t>	University of Texas at Austin</a:t>
            </a: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505093"/>
            <a:ext cx="6466358" cy="9427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do highly competitive colleges say about AP?</a:t>
            </a:r>
          </a:p>
        </p:txBody>
      </p:sp>
      <p:pic>
        <p:nvPicPr>
          <p:cNvPr id="11268" name="Picture 8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7358" y="238342"/>
            <a:ext cx="2068042" cy="37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is AP Beneficial?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2362200"/>
            <a:ext cx="4724400" cy="4267200"/>
          </a:xfrm>
          <a:prstGeom prst="rect">
            <a:avLst/>
          </a:prstGeo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AP courses help students acquire the skills and habits needed to be successful in college and life.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Students develop their study habits, organizational skills and academic discipline;   time-management; conceptual, analytical, research, creative, and critical thinking skills; writing skills; and practical problem-solving abilities.</a:t>
            </a:r>
          </a:p>
        </p:txBody>
      </p:sp>
      <p:pic>
        <p:nvPicPr>
          <p:cNvPr id="17412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819400"/>
            <a:ext cx="3886200" cy="3586163"/>
          </a:xfrm>
          <a:prstGeom prst="rect">
            <a:avLst/>
          </a:prstGeom>
          <a:noFill/>
        </p:spPr>
      </p:pic>
      <p:pic>
        <p:nvPicPr>
          <p:cNvPr id="5" name="Picture 8" descr="logo-2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7358" y="238342"/>
            <a:ext cx="2068042" cy="37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73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935183"/>
            <a:ext cx="8610601" cy="446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339435" y="228600"/>
            <a:ext cx="57538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Prepares Students for College</a:t>
            </a:r>
          </a:p>
        </p:txBody>
      </p:sp>
      <p:pic>
        <p:nvPicPr>
          <p:cNvPr id="4" name="Picture 8" descr="logo-2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7358" y="238342"/>
            <a:ext cx="2068042" cy="37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399"/>
            <a:ext cx="8381999" cy="358140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don’t have to wait for college, because AP is college in a high school setting</a:t>
            </a:r>
          </a:p>
          <a:p>
            <a:r>
              <a:rPr lang="en-US" sz="2400" dirty="0" smtClean="0"/>
              <a:t>You don’t just read about things, you get to learn how things really work</a:t>
            </a:r>
          </a:p>
          <a:p>
            <a:r>
              <a:rPr lang="en-US" sz="2400" dirty="0" smtClean="0"/>
              <a:t>You not only learn by doing, but by sharing and speaking out</a:t>
            </a:r>
          </a:p>
          <a:p>
            <a:r>
              <a:rPr lang="en-US" sz="2400" dirty="0" smtClean="0"/>
              <a:t>You’ll explore new ideas with your classmates and AP teachers</a:t>
            </a:r>
          </a:p>
          <a:p>
            <a:r>
              <a:rPr lang="en-US" sz="2400" dirty="0" smtClean="0"/>
              <a:t>You find yourself doing things you never thought possible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http://apstudent.collegeboard.org/exploreap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5676900" cy="1414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an AP class like?</a:t>
            </a:r>
            <a:endParaRPr lang="en-US" dirty="0"/>
          </a:p>
        </p:txBody>
      </p:sp>
      <p:pic>
        <p:nvPicPr>
          <p:cNvPr id="4" name="Picture 8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42455"/>
            <a:ext cx="2971800" cy="53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1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52664"/>
            <a:ext cx="8229600" cy="938392"/>
          </a:xfrm>
        </p:spPr>
        <p:txBody>
          <a:bodyPr/>
          <a:lstStyle/>
          <a:p>
            <a:pPr eaLnBrk="1" hangingPunct="1"/>
            <a:r>
              <a:rPr lang="en-US" dirty="0" smtClean="0"/>
              <a:t>What AP courses does NHS offer?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762000" y="2362200"/>
            <a:ext cx="38862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Language &amp; Composition</a:t>
            </a:r>
          </a:p>
          <a:p>
            <a:pPr eaLnBrk="1" hangingPunct="1"/>
            <a:r>
              <a:rPr lang="en-US" sz="2000" dirty="0" smtClean="0"/>
              <a:t>Literature &amp; Composition</a:t>
            </a:r>
          </a:p>
          <a:p>
            <a:pPr eaLnBrk="1" hangingPunct="1"/>
            <a:r>
              <a:rPr lang="en-US" sz="2000" dirty="0" smtClean="0"/>
              <a:t>Calculus AB</a:t>
            </a:r>
          </a:p>
          <a:p>
            <a:pPr eaLnBrk="1" hangingPunct="1"/>
            <a:r>
              <a:rPr lang="en-US" sz="2000" dirty="0" smtClean="0"/>
              <a:t>Calculus BC</a:t>
            </a:r>
          </a:p>
          <a:p>
            <a:pPr eaLnBrk="1" hangingPunct="1"/>
            <a:r>
              <a:rPr lang="en-US" sz="2000" dirty="0" smtClean="0"/>
              <a:t>Statistics</a:t>
            </a:r>
          </a:p>
          <a:p>
            <a:pPr eaLnBrk="1" hangingPunct="1"/>
            <a:r>
              <a:rPr lang="en-US" sz="2000" dirty="0" smtClean="0"/>
              <a:t>Biology</a:t>
            </a:r>
          </a:p>
          <a:p>
            <a:pPr eaLnBrk="1" hangingPunct="1"/>
            <a:r>
              <a:rPr lang="en-US" sz="2000" dirty="0" smtClean="0"/>
              <a:t>Chemistry</a:t>
            </a:r>
          </a:p>
          <a:p>
            <a:pPr eaLnBrk="1" hangingPunct="1"/>
            <a:r>
              <a:rPr lang="en-US" sz="2000" dirty="0" smtClean="0"/>
              <a:t>Computer Science</a:t>
            </a:r>
          </a:p>
          <a:p>
            <a:pPr eaLnBrk="1" hangingPunct="1"/>
            <a:r>
              <a:rPr lang="en-US" sz="2000" dirty="0" smtClean="0"/>
              <a:t>Physics I</a:t>
            </a:r>
            <a:endParaRPr lang="en-US" sz="1600" dirty="0" smtClean="0"/>
          </a:p>
          <a:p>
            <a:pPr eaLnBrk="1" hangingPunct="1"/>
            <a:r>
              <a:rPr lang="en-US" sz="2000" dirty="0" smtClean="0"/>
              <a:t>Environmental Science</a:t>
            </a:r>
          </a:p>
          <a:p>
            <a:pPr eaLnBrk="1" hangingPunct="1"/>
            <a:r>
              <a:rPr lang="en-US" sz="2000" dirty="0" smtClean="0"/>
              <a:t>World History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US History</a:t>
            </a:r>
          </a:p>
          <a:p>
            <a:pPr eaLnBrk="1" hangingPunct="1"/>
            <a:r>
              <a:rPr lang="en-US" sz="2000" dirty="0" smtClean="0"/>
              <a:t>American Government</a:t>
            </a:r>
          </a:p>
          <a:p>
            <a:pPr eaLnBrk="1" hangingPunct="1"/>
            <a:r>
              <a:rPr lang="en-US" sz="2000" dirty="0" smtClean="0"/>
              <a:t>Macroeconomics</a:t>
            </a:r>
          </a:p>
          <a:p>
            <a:pPr eaLnBrk="1" hangingPunct="1"/>
            <a:r>
              <a:rPr lang="en-US" sz="2000" dirty="0" smtClean="0"/>
              <a:t>Psychology</a:t>
            </a:r>
          </a:p>
          <a:p>
            <a:pPr eaLnBrk="1" hangingPunct="1"/>
            <a:r>
              <a:rPr lang="en-US" sz="2000" dirty="0" smtClean="0"/>
              <a:t>French</a:t>
            </a:r>
          </a:p>
          <a:p>
            <a:pPr eaLnBrk="1" hangingPunct="1"/>
            <a:r>
              <a:rPr lang="en-US" sz="2000" dirty="0" smtClean="0"/>
              <a:t>Spanish</a:t>
            </a:r>
          </a:p>
          <a:p>
            <a:pPr eaLnBrk="1" hangingPunct="1"/>
            <a:r>
              <a:rPr lang="en-US" sz="2000" dirty="0" smtClean="0"/>
              <a:t>2D Design</a:t>
            </a:r>
          </a:p>
          <a:p>
            <a:pPr eaLnBrk="1" hangingPunct="1"/>
            <a:r>
              <a:rPr lang="en-US" sz="2000" dirty="0" smtClean="0"/>
              <a:t>3D Design</a:t>
            </a:r>
          </a:p>
          <a:p>
            <a:pPr eaLnBrk="1" hangingPunct="1"/>
            <a:r>
              <a:rPr lang="en-US" sz="2000" dirty="0" smtClean="0"/>
              <a:t>Drawing</a:t>
            </a:r>
          </a:p>
        </p:txBody>
      </p:sp>
      <p:pic>
        <p:nvPicPr>
          <p:cNvPr id="12293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14919"/>
            <a:ext cx="2438400" cy="43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There is an $</a:t>
            </a:r>
            <a:r>
              <a:rPr lang="en-US" dirty="0" smtClean="0"/>
              <a:t>92 </a:t>
            </a:r>
            <a:r>
              <a:rPr lang="en-US" dirty="0" smtClean="0"/>
              <a:t>fee for each AP Exam, which the College Board uses to: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1) develop, print, ship, and score the exams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2) subsidize teacher training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3) develop classroom resources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4) support educational initiatives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GCPS asks students to pay $10 for the first exam and $</a:t>
            </a:r>
            <a:r>
              <a:rPr lang="en-US" dirty="0" smtClean="0"/>
              <a:t>92 </a:t>
            </a:r>
            <a:r>
              <a:rPr lang="en-US" dirty="0" smtClean="0"/>
              <a:t>for each additional exam per year.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461152"/>
            <a:ext cx="6553200" cy="1215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How much does an </a:t>
            </a:r>
            <a:br>
              <a:rPr lang="en-US" dirty="0" smtClean="0"/>
            </a:br>
            <a:r>
              <a:rPr lang="en-US" dirty="0" smtClean="0"/>
              <a:t>AP exam cost?</a:t>
            </a:r>
          </a:p>
        </p:txBody>
      </p:sp>
      <p:pic>
        <p:nvPicPr>
          <p:cNvPr id="13316" name="Picture 8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2590800" cy="4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534400" cy="3429000"/>
          </a:xfrm>
        </p:spPr>
        <p:txBody>
          <a:bodyPr/>
          <a:lstStyle/>
          <a:p>
            <a:pPr eaLnBrk="1" hangingPunct="1"/>
            <a:r>
              <a:rPr lang="en-US" dirty="0" smtClean="0"/>
              <a:t>Recognized as the “gold standard” for educational curriculum world-wide</a:t>
            </a:r>
          </a:p>
          <a:p>
            <a:pPr eaLnBrk="1" hangingPunct="1"/>
            <a:r>
              <a:rPr lang="en-US" dirty="0" smtClean="0"/>
              <a:t>Founded in 1968, IB Diploma Program now works with 3,968 schools in 147 countries</a:t>
            </a:r>
          </a:p>
          <a:p>
            <a:pPr eaLnBrk="1" hangingPunct="1"/>
            <a:r>
              <a:rPr lang="en-US" dirty="0" smtClean="0"/>
              <a:t> A high school diploma option that teaches the integration of knowledge, that expects community service, and seeks to instill an academic ethic</a:t>
            </a: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7818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the </a:t>
            </a:r>
            <a:br>
              <a:rPr lang="en-US" dirty="0" smtClean="0"/>
            </a:br>
            <a:r>
              <a:rPr lang="en-US" dirty="0" smtClean="0"/>
              <a:t>IB Diploma Program?</a:t>
            </a:r>
          </a:p>
        </p:txBody>
      </p:sp>
      <p:pic>
        <p:nvPicPr>
          <p:cNvPr id="14340" name="Picture 14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1274" y="304800"/>
            <a:ext cx="13255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84143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What is the </a:t>
            </a:r>
            <a:br>
              <a:rPr lang="en-US" sz="3200" dirty="0" smtClean="0"/>
            </a:br>
            <a:r>
              <a:rPr lang="en-US" sz="3200" dirty="0" smtClean="0"/>
              <a:t>IB Diploma curriculum?</a:t>
            </a:r>
          </a:p>
        </p:txBody>
      </p:sp>
      <p:pic>
        <p:nvPicPr>
          <p:cNvPr id="15363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5056" y="2347913"/>
            <a:ext cx="4510087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04800"/>
            <a:ext cx="1295400" cy="126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71800"/>
            <a:ext cx="7823200" cy="34506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 may choose to study in an area of strength only.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 IB requirements and assessments apply.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 Diploma is awarded, but an IB certificate is earned.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Candidates may take HL courses in the following areas:  Language Arts, Modern and Classical Languages, History, Mathematics, Physics, and Visual Arts.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32509"/>
            <a:ext cx="5943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an IB Course Candidate?</a:t>
            </a:r>
          </a:p>
        </p:txBody>
      </p:sp>
      <p:pic>
        <p:nvPicPr>
          <p:cNvPr id="16388" name="Picture 6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371600" cy="134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4008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IB courses are offered at NHS?</a:t>
            </a:r>
          </a:p>
        </p:txBody>
      </p:sp>
      <p:sp>
        <p:nvSpPr>
          <p:cNvPr id="17411" name="Rectangle 8"/>
          <p:cNvSpPr>
            <a:spLocks noGrp="1" noChangeArrowheads="1"/>
          </p:cNvSpPr>
          <p:nvPr>
            <p:ph sz="quarter" idx="13"/>
          </p:nvPr>
        </p:nvSpPr>
        <p:spPr>
          <a:xfrm>
            <a:off x="685800" y="2590800"/>
            <a:ext cx="4038600" cy="37242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English Literature HL</a:t>
            </a:r>
          </a:p>
          <a:p>
            <a:pPr eaLnBrk="1" hangingPunct="1"/>
            <a:r>
              <a:rPr lang="en-US" sz="2400" dirty="0" smtClean="0"/>
              <a:t>Spanish HL/SL</a:t>
            </a:r>
          </a:p>
          <a:p>
            <a:pPr eaLnBrk="1" hangingPunct="1"/>
            <a:r>
              <a:rPr lang="en-US" sz="2400" dirty="0" smtClean="0"/>
              <a:t>French HL/SL</a:t>
            </a:r>
          </a:p>
          <a:p>
            <a:pPr eaLnBrk="1" hangingPunct="1"/>
            <a:r>
              <a:rPr lang="en-US" sz="2200" dirty="0" smtClean="0"/>
              <a:t>History of the Americas HL</a:t>
            </a:r>
          </a:p>
          <a:p>
            <a:pPr eaLnBrk="1" hangingPunct="1"/>
            <a:r>
              <a:rPr lang="en-US" sz="2400" dirty="0" smtClean="0"/>
              <a:t>Biology SL</a:t>
            </a:r>
          </a:p>
          <a:p>
            <a:pPr eaLnBrk="1" hangingPunct="1"/>
            <a:r>
              <a:rPr lang="en-US" sz="2400" dirty="0" smtClean="0"/>
              <a:t>Physics HL</a:t>
            </a:r>
          </a:p>
          <a:p>
            <a:pPr eaLnBrk="1" hangingPunct="1"/>
            <a:r>
              <a:rPr lang="en-US" sz="2400" dirty="0"/>
              <a:t>Environmental Systems and </a:t>
            </a:r>
            <a:r>
              <a:rPr lang="en-US" sz="2400" dirty="0" smtClean="0"/>
              <a:t>Societies SL</a:t>
            </a:r>
            <a:endParaRPr lang="en-US" sz="2400" dirty="0"/>
          </a:p>
        </p:txBody>
      </p:sp>
      <p:sp>
        <p:nvSpPr>
          <p:cNvPr id="17412" name="Rectangle 9"/>
          <p:cNvSpPr>
            <a:spLocks noGrp="1" noChangeArrowheads="1"/>
          </p:cNvSpPr>
          <p:nvPr>
            <p:ph sz="quarter" idx="14"/>
          </p:nvPr>
        </p:nvSpPr>
        <p:spPr>
          <a:xfrm>
            <a:off x="5105400" y="2743200"/>
            <a:ext cx="3361944" cy="338328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Mathematics HL/SL</a:t>
            </a:r>
          </a:p>
          <a:p>
            <a:pPr eaLnBrk="1" hangingPunct="1"/>
            <a:r>
              <a:rPr lang="en-US" sz="2400" dirty="0" smtClean="0"/>
              <a:t>Visual Arts HL/SL</a:t>
            </a:r>
          </a:p>
          <a:p>
            <a:pPr eaLnBrk="1" hangingPunct="1"/>
            <a:r>
              <a:rPr lang="en-US" sz="2400" dirty="0" smtClean="0"/>
              <a:t>Music SL</a:t>
            </a:r>
          </a:p>
          <a:p>
            <a:pPr eaLnBrk="1" hangingPunct="1"/>
            <a:r>
              <a:rPr lang="en-US" sz="2400" dirty="0" smtClean="0"/>
              <a:t>Psychology SL</a:t>
            </a:r>
          </a:p>
          <a:p>
            <a:pPr eaLnBrk="1" hangingPunct="1"/>
            <a:r>
              <a:rPr lang="en-US" dirty="0" smtClean="0"/>
              <a:t>Sports Exercise and Health Science SL</a:t>
            </a:r>
            <a:endParaRPr lang="en-US" sz="2400" dirty="0" smtClean="0"/>
          </a:p>
          <a:p>
            <a:r>
              <a:rPr lang="en-US" sz="2400" dirty="0" smtClean="0"/>
              <a:t>Theory of Knowledge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17413" name="Picture 11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1274" y="304800"/>
            <a:ext cx="13255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1995	2.5 million graduates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2015	3.2 million graduates</a:t>
            </a:r>
          </a:p>
          <a:p>
            <a:pPr eaLnBrk="1" hangingPunct="1"/>
            <a:r>
              <a:rPr lang="en-US" dirty="0" smtClean="0"/>
              <a:t>Numbers are projected to stay at or above 3.2 million at least until 2022. </a:t>
            </a:r>
          </a:p>
          <a:p>
            <a:pPr eaLnBrk="1" hangingPunct="1"/>
            <a:r>
              <a:rPr lang="en-US" dirty="0" smtClean="0"/>
              <a:t>Children of the Baby Boom generation known as the “echo boomers” or the </a:t>
            </a:r>
            <a:r>
              <a:rPr lang="en-US" dirty="0" err="1" smtClean="0"/>
              <a:t>Millennials</a:t>
            </a:r>
            <a:r>
              <a:rPr lang="en-US" dirty="0" smtClean="0"/>
              <a:t>, are part of the largest group of high school graduates ever. </a:t>
            </a:r>
          </a:p>
        </p:txBody>
      </p:sp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466725"/>
            <a:ext cx="6477000" cy="11430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Why has college admission</a:t>
            </a:r>
            <a:br>
              <a:rPr lang="en-US" sz="3400" dirty="0" smtClean="0"/>
            </a:br>
            <a:r>
              <a:rPr lang="en-US" sz="3400" dirty="0" smtClean="0"/>
              <a:t>become so competitive?</a:t>
            </a:r>
          </a:p>
        </p:txBody>
      </p:sp>
      <p:pic>
        <p:nvPicPr>
          <p:cNvPr id="5124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"/>
            <a:ext cx="1752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33400"/>
            <a:ext cx="13716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sz="1800" kern="1200" dirty="0">
                <a:solidFill>
                  <a:srgbClr val="004B8D"/>
                </a:solidFill>
                <a:latin typeface="Arial" charset="0"/>
              </a:rPr>
              <a:t>A 2009 study looked at the standards for seven Diploma </a:t>
            </a:r>
            <a:r>
              <a:rPr lang="en-US" sz="1800" kern="1200" dirty="0" err="1">
                <a:solidFill>
                  <a:srgbClr val="004B8D"/>
                </a:solidFill>
                <a:latin typeface="Arial" charset="0"/>
              </a:rPr>
              <a:t>Programme</a:t>
            </a:r>
            <a:r>
              <a:rPr lang="en-US" sz="1800" kern="1200" dirty="0">
                <a:solidFill>
                  <a:srgbClr val="004B8D"/>
                </a:solidFill>
                <a:latin typeface="Arial" charset="0"/>
              </a:rPr>
              <a:t> courses and compared them to a set of standards for college-readiness.  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US" sz="1800" kern="1200" dirty="0">
              <a:solidFill>
                <a:srgbClr val="004B8D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sz="1800" kern="1200" dirty="0">
                <a:solidFill>
                  <a:srgbClr val="004B8D"/>
                </a:solidFill>
                <a:latin typeface="Arial" charset="0"/>
              </a:rPr>
              <a:t>Researchers found:</a:t>
            </a:r>
          </a:p>
          <a:p>
            <a:pPr marL="457200" lvl="0" indent="-457200">
              <a:spcBef>
                <a:spcPts val="1200"/>
              </a:spcBef>
              <a:buClr>
                <a:srgbClr val="004B8D"/>
              </a:buClr>
              <a:buSzTx/>
              <a:buFont typeface="Arial" pitchFamily="34" charset="0"/>
              <a:buChar char="•"/>
            </a:pPr>
            <a:r>
              <a:rPr lang="en-US" sz="1800" b="1" kern="1200" dirty="0">
                <a:solidFill>
                  <a:srgbClr val="004B8D"/>
                </a:solidFill>
                <a:latin typeface="Arial" charset="0"/>
              </a:rPr>
              <a:t>a high degree of alignment with college readiness standards</a:t>
            </a:r>
            <a:r>
              <a:rPr lang="en-US" sz="1800" kern="1200" dirty="0">
                <a:solidFill>
                  <a:srgbClr val="004B8D"/>
                </a:solidFill>
                <a:latin typeface="Arial" charset="0"/>
              </a:rPr>
              <a:t> in all subject areas </a:t>
            </a:r>
          </a:p>
          <a:p>
            <a:pPr marL="457200" lvl="0" indent="-457200">
              <a:spcBef>
                <a:spcPts val="1200"/>
              </a:spcBef>
              <a:buClr>
                <a:srgbClr val="004B8D"/>
              </a:buClr>
              <a:buSzTx/>
              <a:buFont typeface="Arial" pitchFamily="34" charset="0"/>
              <a:buChar char="•"/>
            </a:pPr>
            <a:r>
              <a:rPr lang="en-US" sz="1800" b="1" kern="1200" dirty="0">
                <a:solidFill>
                  <a:srgbClr val="004B8D"/>
                </a:solidFill>
                <a:latin typeface="Arial" charset="0"/>
              </a:rPr>
              <a:t>many individual IB standards were more advanced </a:t>
            </a:r>
            <a:r>
              <a:rPr lang="en-US" sz="1800" kern="1200" dirty="0">
                <a:solidFill>
                  <a:srgbClr val="004B8D"/>
                </a:solidFill>
                <a:latin typeface="Arial" charset="0"/>
              </a:rPr>
              <a:t>than those required for success in entry-level college courses </a:t>
            </a:r>
          </a:p>
          <a:p>
            <a:pPr marL="457200" lvl="0" indent="-457200">
              <a:spcBef>
                <a:spcPts val="1200"/>
              </a:spcBef>
              <a:buClr>
                <a:srgbClr val="004B8D"/>
              </a:buClr>
              <a:buSzTx/>
              <a:buFont typeface="Arial" pitchFamily="34" charset="0"/>
              <a:buChar char="•"/>
            </a:pPr>
            <a:r>
              <a:rPr lang="en-US" sz="1800" b="1" kern="1200" dirty="0">
                <a:solidFill>
                  <a:srgbClr val="004B8D"/>
                </a:solidFill>
                <a:latin typeface="Arial" charset="0"/>
              </a:rPr>
              <a:t>IB standards address key cognitive strategies</a:t>
            </a:r>
            <a:r>
              <a:rPr lang="en-US" sz="1800" kern="1200" dirty="0">
                <a:solidFill>
                  <a:srgbClr val="004B8D"/>
                </a:solidFill>
                <a:latin typeface="Arial" charset="0"/>
              </a:rPr>
              <a:t> (critical thinking, intellectual inquisitiveness and interpretation skills) that have been identified by college instructors as necessary for college success.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781800" cy="1028700"/>
          </a:xfrm>
        </p:spPr>
        <p:txBody>
          <a:bodyPr>
            <a:normAutofit fontScale="90000"/>
          </a:bodyPr>
          <a:lstStyle/>
          <a:p>
            <a:r>
              <a:rPr lang="en-US" sz="3200" b="0" dirty="0">
                <a:latin typeface="Arial Black" charset="0"/>
              </a:rPr>
              <a:t>The DP curriculum prepares students for college</a:t>
            </a:r>
            <a:endParaRPr lang="en-US" sz="3200" dirty="0"/>
          </a:p>
        </p:txBody>
      </p:sp>
      <p:pic>
        <p:nvPicPr>
          <p:cNvPr id="4" name="Picture 6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04800"/>
            <a:ext cx="1371600" cy="134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33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744653"/>
            <a:ext cx="7408862" cy="331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1722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does IB affect college acceptance rates?</a:t>
            </a:r>
          </a:p>
        </p:txBody>
      </p:sp>
      <p:pic>
        <p:nvPicPr>
          <p:cNvPr id="19460" name="Picture 6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219200" cy="11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122" y="2674938"/>
            <a:ext cx="701569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6248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More IB acceptance rates . . .</a:t>
            </a:r>
          </a:p>
        </p:txBody>
      </p:sp>
      <p:pic>
        <p:nvPicPr>
          <p:cNvPr id="20484" name="Picture 6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676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662333" cy="3649133"/>
          </a:xfrm>
        </p:spPr>
        <p:txBody>
          <a:bodyPr/>
          <a:lstStyle/>
          <a:p>
            <a:r>
              <a:rPr lang="en-US" dirty="0" smtClean="0"/>
              <a:t>Georgia Tech accepted 32% of freshmen who applied in 2015.</a:t>
            </a:r>
          </a:p>
          <a:p>
            <a:pPr lvl="1"/>
            <a:r>
              <a:rPr lang="en-US" dirty="0" smtClean="0"/>
              <a:t>The acceptance rate of IB students at Georgia Tech is 90%</a:t>
            </a:r>
          </a:p>
          <a:p>
            <a:r>
              <a:rPr lang="en-US" dirty="0" smtClean="0"/>
              <a:t>The University of Georgia </a:t>
            </a:r>
            <a:r>
              <a:rPr lang="en-US" dirty="0"/>
              <a:t>accepted </a:t>
            </a:r>
            <a:r>
              <a:rPr lang="en-US" dirty="0" smtClean="0"/>
              <a:t>52.2% </a:t>
            </a:r>
            <a:r>
              <a:rPr lang="en-US" dirty="0"/>
              <a:t>of freshmen who applied in </a:t>
            </a:r>
            <a:r>
              <a:rPr lang="en-US" dirty="0" smtClean="0"/>
              <a:t>2015.</a:t>
            </a:r>
            <a:endParaRPr lang="en-US" dirty="0"/>
          </a:p>
          <a:p>
            <a:pPr lvl="1"/>
            <a:r>
              <a:rPr lang="en-US" dirty="0"/>
              <a:t>The acceptance rate of IB students at </a:t>
            </a:r>
            <a:r>
              <a:rPr lang="en-US" dirty="0" smtClean="0"/>
              <a:t>UGA is 82%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086600" cy="914400"/>
          </a:xfrm>
        </p:spPr>
        <p:txBody>
          <a:bodyPr/>
          <a:lstStyle/>
          <a:p>
            <a:r>
              <a:rPr lang="en-US" dirty="0" smtClean="0"/>
              <a:t>Georgia Acceptance Rates</a:t>
            </a:r>
            <a:endParaRPr lang="en-US" dirty="0"/>
          </a:p>
        </p:txBody>
      </p:sp>
      <p:pic>
        <p:nvPicPr>
          <p:cNvPr id="4" name="Picture 6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3255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03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074025" cy="44958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73% said writing skills developed in IB helped</a:t>
            </a:r>
          </a:p>
          <a:p>
            <a:pPr eaLnBrk="1" hangingPunct="1"/>
            <a:r>
              <a:rPr lang="en-US" sz="2600" dirty="0" smtClean="0"/>
              <a:t>60% said study skills developed in IB helped</a:t>
            </a:r>
          </a:p>
          <a:p>
            <a:pPr eaLnBrk="1" hangingPunct="1"/>
            <a:r>
              <a:rPr lang="en-US" sz="2600" dirty="0" smtClean="0"/>
              <a:t>47% said IB was harder than college</a:t>
            </a:r>
          </a:p>
          <a:p>
            <a:pPr eaLnBrk="1" hangingPunct="1"/>
            <a:r>
              <a:rPr lang="en-US" sz="2600" dirty="0" smtClean="0"/>
              <a:t>83% of respondents received advanced placement/credit</a:t>
            </a:r>
          </a:p>
          <a:p>
            <a:pPr eaLnBrk="1" hangingPunct="1"/>
            <a:r>
              <a:rPr lang="en-US" sz="2600" dirty="0" smtClean="0"/>
              <a:t>23 % received sophomore standing</a:t>
            </a:r>
          </a:p>
          <a:p>
            <a:pPr eaLnBrk="1" hangingPunct="1"/>
            <a:r>
              <a:rPr lang="en-US" sz="2600" dirty="0" smtClean="0"/>
              <a:t>36% of respondents who took AP tests took them with no preparation other than IB w/ 80% receiving &gt;4 on AP tests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Analysis and Survey Design by Strategic Technology Solutions, Rich La Valley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6705600" cy="118567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do students report about </a:t>
            </a:r>
            <a:br>
              <a:rPr lang="en-US" sz="3200" dirty="0" smtClean="0"/>
            </a:br>
            <a:r>
              <a:rPr lang="en-US" sz="3200" dirty="0" smtClean="0"/>
              <a:t>IB and college preparation?</a:t>
            </a:r>
          </a:p>
        </p:txBody>
      </p:sp>
      <p:pic>
        <p:nvPicPr>
          <p:cNvPr id="21509" name="Picture 7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7388" y="381000"/>
            <a:ext cx="124809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399"/>
            <a:ext cx="8229599" cy="3581401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   At this time, the costs for the IB program are a part of the GCPS budget for Norcross High School.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   Future funding may involve a scale such as is currently in place with AP courses.</a:t>
            </a:r>
          </a:p>
        </p:txBody>
      </p:sp>
      <p:sp>
        <p:nvSpPr>
          <p:cNvPr id="22531" name="AutoShape 5"/>
          <p:cNvSpPr>
            <a:spLocks noGrp="1" noChangeArrowheads="1"/>
          </p:cNvSpPr>
          <p:nvPr>
            <p:ph type="title"/>
          </p:nvPr>
        </p:nvSpPr>
        <p:spPr>
          <a:xfrm>
            <a:off x="457200" y="332509"/>
            <a:ext cx="60960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much does an </a:t>
            </a:r>
            <a:br>
              <a:rPr lang="en-US" sz="3200" dirty="0" smtClean="0"/>
            </a:br>
            <a:r>
              <a:rPr lang="en-US" sz="3200" dirty="0" smtClean="0"/>
              <a:t>IB course cost a student?</a:t>
            </a:r>
          </a:p>
        </p:txBody>
      </p:sp>
      <p:pic>
        <p:nvPicPr>
          <p:cNvPr id="22532" name="Picture 8" descr="WorldSchool2Colour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1274" y="304800"/>
            <a:ext cx="13255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172200" cy="1295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do our </a:t>
            </a:r>
            <a:r>
              <a:rPr lang="en-US" sz="3200" dirty="0" smtClean="0"/>
              <a:t>recent graduates </a:t>
            </a:r>
            <a:r>
              <a:rPr lang="en-US" sz="3200" dirty="0" smtClean="0"/>
              <a:t>say about </a:t>
            </a:r>
            <a:r>
              <a:rPr lang="en-US" sz="3200" dirty="0" smtClean="0"/>
              <a:t>IB and AP?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610599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“AP, and especially IB, have made college academics fairly easy for me.  I’m able to produce work that is as high-quality as my peers, but in a shorter amount of time.  I accredit that to IB”  </a:t>
            </a:r>
          </a:p>
          <a:p>
            <a:r>
              <a:rPr lang="en-US" dirty="0" smtClean="0"/>
              <a:t>“Once I got to UGA, the AP/IB classes that I had taken really started to pay off.  I came into UGA with 28 credit hours…it meant that I started at UGA close to sophomore status.”</a:t>
            </a:r>
          </a:p>
          <a:p>
            <a:r>
              <a:rPr lang="en-US" dirty="0" smtClean="0"/>
              <a:t>“The amazing thing about AP and IB classes is they give you a taste of what college is like and they challenge you, but there is also a lovely 10-point cushion!”</a:t>
            </a:r>
          </a:p>
          <a:p>
            <a:r>
              <a:rPr lang="en-US" dirty="0" smtClean="0"/>
              <a:t>“Through IB, I gained skills that have proven useful to me in college.  I took a course this semester that was similar to IB Lang,; in it, we read and analyzed and wrote about plays.  It was easy for me to transfer my IB skills into this college setting.”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90800"/>
            <a:ext cx="8458200" cy="3763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Taking </a:t>
            </a:r>
            <a:r>
              <a:rPr lang="en-US" sz="2400" dirty="0" smtClean="0"/>
              <a:t>an AP or IB course </a:t>
            </a:r>
            <a:r>
              <a:rPr lang="en-US" sz="2400" dirty="0"/>
              <a:t>and exam sends </a:t>
            </a:r>
            <a:br>
              <a:rPr lang="en-US" sz="2400" dirty="0"/>
            </a:br>
            <a:r>
              <a:rPr lang="en-US" sz="2400" dirty="0"/>
              <a:t>a powerful message to colleges and universities that a student is ready for them, and can enable students to gain admission, college credit, and placement into advanced courses.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 is optional for AP courses, but is not optional for IB courses because all assessments are built into the course.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Colleges and universities take note of those who took the class and who did not follow through with the exam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466725"/>
            <a:ext cx="6400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Why take the exam?</a:t>
            </a:r>
          </a:p>
        </p:txBody>
      </p:sp>
      <p:pic>
        <p:nvPicPr>
          <p:cNvPr id="23556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4932" y="203489"/>
            <a:ext cx="2264376" cy="40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120" y="609600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494434"/>
            <a:ext cx="7162800" cy="112654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do NHS students perform</a:t>
            </a:r>
            <a:br>
              <a:rPr lang="en-US" sz="3200" dirty="0" smtClean="0"/>
            </a:br>
            <a:r>
              <a:rPr lang="en-US" sz="3200" dirty="0" smtClean="0"/>
              <a:t>on AP and IB exams?</a:t>
            </a:r>
          </a:p>
        </p:txBody>
      </p:sp>
      <p:graphicFrame>
        <p:nvGraphicFramePr>
          <p:cNvPr id="86241" name="Group 2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94718391"/>
              </p:ext>
            </p:extLst>
          </p:nvPr>
        </p:nvGraphicFramePr>
        <p:xfrm>
          <a:off x="990600" y="2590800"/>
          <a:ext cx="7543800" cy="4187952"/>
        </p:xfrm>
        <a:graphic>
          <a:graphicData uri="http://schemas.openxmlformats.org/drawingml/2006/table">
            <a:tbl>
              <a:tblPr/>
              <a:tblGrid>
                <a:gridCol w="1425600"/>
                <a:gridCol w="2346301"/>
                <a:gridCol w="1762782"/>
                <a:gridCol w="2009117"/>
              </a:tblGrid>
              <a:tr h="790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M15 Subject Registrations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NHS % Passing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0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of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57%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57.5%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Georgia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56.5%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3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 of 7)</a:t>
                      </a:r>
                      <a:endParaRPr kumimoji="0" lang="en-US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87.4%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World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79.94%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68.49%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Georgia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55.5%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579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8961" y="152400"/>
            <a:ext cx="2240239" cy="40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120" y="554182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743200"/>
            <a:ext cx="8271164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Colleges and universities vary in their policies for awarding credit for AP exam scores and IB course scores.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660033"/>
                </a:solidFill>
              </a:rPr>
              <a:t>FOR AP:</a:t>
            </a:r>
            <a:r>
              <a:rPr lang="en-US" dirty="0" smtClean="0"/>
              <a:t>  You can to go to the College Board website to get further information on a specific university’s policy.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www.collegeboard.com/ap/creditpolicy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660033"/>
                </a:solidFill>
              </a:rPr>
              <a:t>FOR IB:</a:t>
            </a:r>
            <a:r>
              <a:rPr lang="en-US" dirty="0" smtClean="0"/>
              <a:t>  Check the with the university for their specific policy</a:t>
            </a:r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44198"/>
            <a:ext cx="6629400" cy="106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How do colleges accept AP exam scores and IB course scores as college credit?</a:t>
            </a:r>
          </a:p>
        </p:txBody>
      </p:sp>
      <p:pic>
        <p:nvPicPr>
          <p:cNvPr id="25604" name="Picture 7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4836" y="152400"/>
            <a:ext cx="21243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0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2484" y="533400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 #1—Graduate from High School</a:t>
            </a:r>
          </a:p>
          <a:p>
            <a:r>
              <a:rPr lang="en-US" dirty="0" smtClean="0"/>
              <a:t>Goal #2—Admission to College of Choice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Goal #3—Earn College credit while still in high school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Selection Factors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0632665"/>
              </p:ext>
            </p:extLst>
          </p:nvPr>
        </p:nvGraphicFramePr>
        <p:xfrm>
          <a:off x="457200" y="3352800"/>
          <a:ext cx="8229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3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90800"/>
            <a:ext cx="8458200" cy="3352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 “ Intelligence is not how much you know or how fast you learn, </a:t>
            </a:r>
            <a:r>
              <a:rPr lang="en-US" sz="3200" b="1" dirty="0" smtClean="0"/>
              <a:t>but </a:t>
            </a:r>
            <a:r>
              <a:rPr lang="en-US" sz="3200" dirty="0" smtClean="0"/>
              <a:t>how you behave when you don’t know the answer.”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1800" dirty="0" smtClean="0"/>
              <a:t>--Dr. Carole </a:t>
            </a:r>
            <a:r>
              <a:rPr lang="en-US" sz="1800" dirty="0" err="1" smtClean="0"/>
              <a:t>Morreale</a:t>
            </a:r>
            <a:r>
              <a:rPr lang="en-US" sz="1800" dirty="0" smtClean="0"/>
              <a:t>, Professor of Gifted Education, 		       	   Northwestern University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323417"/>
            <a:ext cx="6324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Why take the AP/IB challenge?</a:t>
            </a:r>
          </a:p>
        </p:txBody>
      </p:sp>
      <p:pic>
        <p:nvPicPr>
          <p:cNvPr id="26628" name="Picture 6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9203" y="152400"/>
            <a:ext cx="2008488" cy="36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0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2970" y="512618"/>
            <a:ext cx="117008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6796" y="2667000"/>
            <a:ext cx="854704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 dirty="0" smtClean="0"/>
              <a:t>Neither program is "better" . . . </a:t>
            </a: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Both programs offer students academically challenging courses.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 Both programs may enable students to take advantage of advanced placement opportunities offered by some colleges.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both programs, it is the individual  student's motivation and work ethic that will be the primary factors of a successful high school career. </a:t>
            </a:r>
          </a:p>
        </p:txBody>
      </p:sp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452870"/>
            <a:ext cx="6477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 or IB—which is better?</a:t>
            </a:r>
          </a:p>
        </p:txBody>
      </p:sp>
      <p:pic>
        <p:nvPicPr>
          <p:cNvPr id="28676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46784"/>
            <a:ext cx="1787236" cy="32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7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756" y="561109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standard of excellence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Comprehensive curriculum of college level work with international focus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Integration among IB disciplines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Teachers are evaluated, monitored, given feedback 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sz="quarter" idx="14"/>
          </p:nvPr>
        </p:nvSpPr>
        <p:spPr>
          <a:xfrm>
            <a:off x="4876800" y="2743200"/>
            <a:ext cx="3654424" cy="3848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National standard of excellence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Encourages academically talented, highly motivated students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 courses stand alone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feedback to teachers other than test results </a:t>
            </a:r>
          </a:p>
        </p:txBody>
      </p:sp>
      <p:pic>
        <p:nvPicPr>
          <p:cNvPr id="29700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136469"/>
            <a:ext cx="3429000" cy="614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702" name="Rectangle 10"/>
          <p:cNvSpPr>
            <a:spLocks noChangeArrowheads="1"/>
          </p:cNvSpPr>
          <p:nvPr/>
        </p:nvSpPr>
        <p:spPr bwMode="auto">
          <a:xfrm>
            <a:off x="762000" y="1905000"/>
            <a:ext cx="1066800" cy="419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9704" name="Picture 13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33017"/>
            <a:ext cx="1673992" cy="16356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9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73050" indent="-273050"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Six exams in six subject areas required, with two levels of mastery to accommodate strengths and weaknesses </a:t>
            </a:r>
          </a:p>
          <a:p>
            <a:pPr marL="273050" indent="-273050"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Evaluation includes teacher’s assessment, submitted work, and oral exams</a:t>
            </a:r>
          </a:p>
          <a:p>
            <a:pPr marL="273050" indent="-273050"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Exams are primarily essay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Exams selected by student only in area of strength with one level of mastery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Evaluation is only by exam.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Exams also emphasize multiple choice.</a:t>
            </a:r>
          </a:p>
        </p:txBody>
      </p:sp>
      <p:pic>
        <p:nvPicPr>
          <p:cNvPr id="30724" name="Picture 6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3429000" cy="614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6" name="Rectangle 13"/>
          <p:cNvSpPr>
            <a:spLocks noChangeArrowheads="1"/>
          </p:cNvSpPr>
          <p:nvPr/>
        </p:nvSpPr>
        <p:spPr bwMode="auto">
          <a:xfrm>
            <a:off x="762000" y="1905000"/>
            <a:ext cx="1066800" cy="419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28" name="Picture 16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931862"/>
            <a:ext cx="1524000" cy="1489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diploma with international recognition is issued. </a:t>
            </a: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Other requirements: CAS EE, </a:t>
            </a:r>
            <a:r>
              <a:rPr lang="en-US" sz="2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ToK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Exams are marked internationally </a:t>
            </a: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must be authorized.</a:t>
            </a:r>
            <a:r>
              <a:rPr lang="en-US" sz="2200" dirty="0" smtClean="0"/>
              <a:t> 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sz="quarter" idx="14"/>
          </p:nvPr>
        </p:nvSpPr>
        <p:spPr>
          <a:xfrm>
            <a:off x="4724400" y="2667000"/>
            <a:ext cx="4002087" cy="37242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specific AP diploma.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other requirements </a:t>
            </a:r>
          </a:p>
          <a:p>
            <a:pPr eaLnBrk="1" hangingPunct="1"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Exams are marked by US educators </a:t>
            </a:r>
          </a:p>
          <a:p>
            <a:pPr eaLnBrk="1" hangingPunct="1"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Schools are not authorized as AP schools</a:t>
            </a:r>
          </a:p>
        </p:txBody>
      </p:sp>
      <p:pic>
        <p:nvPicPr>
          <p:cNvPr id="31748" name="Picture 7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3727" y="1290637"/>
            <a:ext cx="3429000" cy="614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750" name="Rectangle 13"/>
          <p:cNvSpPr>
            <a:spLocks noChangeArrowheads="1"/>
          </p:cNvSpPr>
          <p:nvPr/>
        </p:nvSpPr>
        <p:spPr bwMode="auto">
          <a:xfrm>
            <a:off x="762000" y="1905000"/>
            <a:ext cx="1066800" cy="419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752" name="Picture 16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914400"/>
            <a:ext cx="1524000" cy="1489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may be tempted to avoid AP/IB classes in hopes of getting a higher GPA and enhancing HOPE eligibility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Students are better prepared for college and more likely to keep HOPE if they take the most challenging classes that they can. (50% lose Hope in the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year)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who are successful on AP and IB tests for college credit have fewer class hours to pay for in college!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Studies also show that a student who takes tough high school classes is more likely to finish college, and a college degree means extra money in the bank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309562"/>
            <a:ext cx="68580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do AP and IB Classes </a:t>
            </a:r>
            <a:br>
              <a:rPr lang="en-US" sz="3200" dirty="0" smtClean="0"/>
            </a:br>
            <a:r>
              <a:rPr lang="en-US" sz="3200" dirty="0" smtClean="0"/>
              <a:t>affect the Hope Scholarship?</a:t>
            </a:r>
          </a:p>
        </p:txBody>
      </p:sp>
      <p:pic>
        <p:nvPicPr>
          <p:cNvPr id="32772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4836" y="152400"/>
            <a:ext cx="21243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9115" y="533400"/>
            <a:ext cx="117008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14600"/>
            <a:ext cx="86868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Talk to your current subject area teacher about the </a:t>
            </a:r>
            <a:r>
              <a:rPr lang="en-US" sz="2400" b="1" dirty="0" smtClean="0">
                <a:solidFill>
                  <a:srgbClr val="660033"/>
                </a:solidFill>
              </a:rPr>
              <a:t>AP CLASSES</a:t>
            </a:r>
            <a:r>
              <a:rPr lang="en-US" sz="2400" dirty="0" smtClean="0"/>
              <a:t> that you are interested in.  Complete a NHS AP contract with the required signatures and present to the subject area teacher for registration.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660033"/>
                </a:solidFill>
              </a:rPr>
              <a:t>IB CLASSES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660033"/>
                </a:solidFill>
              </a:rPr>
              <a:t>	</a:t>
            </a:r>
            <a:r>
              <a:rPr lang="en-US" sz="2400" b="1" dirty="0" smtClean="0">
                <a:solidFill>
                  <a:srgbClr val="660033"/>
                </a:solidFill>
              </a:rPr>
              <a:t>DIPLOMA: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Go to the NHS website (www.norcrosshigh.org) and download the application and submit to Mrs. Sanchez in the IB Office.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660033"/>
                </a:solidFill>
              </a:rPr>
              <a:t>COURSE CANDIDATE: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Talk to your current subject area teacher and then submit the application to Mrs. Sanchez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in the IB Office.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kathy_sanchez@gwinnett.k12.ga.us     770 453-2092</a:t>
            </a:r>
          </a:p>
        </p:txBody>
      </p:sp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337271"/>
            <a:ext cx="6553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How do I sign up?</a:t>
            </a:r>
          </a:p>
        </p:txBody>
      </p:sp>
      <p:pic>
        <p:nvPicPr>
          <p:cNvPr id="33796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4836" y="152400"/>
            <a:ext cx="21243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7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120" y="533400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153400" cy="4191000"/>
          </a:xfrm>
        </p:spPr>
        <p:txBody>
          <a:bodyPr/>
          <a:lstStyle/>
          <a:p>
            <a:r>
              <a:rPr lang="en-US" sz="2200" b="1" dirty="0" smtClean="0"/>
              <a:t>University of Georgia’s Admissions Office:</a:t>
            </a:r>
            <a:endParaRPr lang="en-US" sz="2200" dirty="0" smtClean="0"/>
          </a:p>
          <a:p>
            <a:pPr lvl="1"/>
            <a:r>
              <a:rPr lang="en-US" sz="1800" dirty="0" smtClean="0"/>
              <a:t>“</a:t>
            </a:r>
            <a:r>
              <a:rPr lang="en-US" sz="1800" i="1" dirty="0" smtClean="0"/>
              <a:t>While </a:t>
            </a:r>
            <a:r>
              <a:rPr lang="en-US" sz="1800" i="1" dirty="0"/>
              <a:t>GPA is the most important factor in the admissions process, rigor of curriculum is a close second. We expect students to take advantage of the most challenging courses offered at their high schools. It is possible that a student with a 4.0 GPA who has avoided the challenging courses offered at their high school may not be admitted while a student with a lower GPA who has attempted the most rigorous courses at their school is offered admission</a:t>
            </a:r>
            <a:r>
              <a:rPr lang="en-US" sz="1800" i="1" dirty="0" smtClean="0"/>
              <a:t>.”</a:t>
            </a:r>
          </a:p>
          <a:p>
            <a:r>
              <a:rPr lang="en-US" sz="2200" b="1" dirty="0" smtClean="0"/>
              <a:t>Georgia Tech Admissions:</a:t>
            </a:r>
          </a:p>
          <a:p>
            <a:pPr lvl="1"/>
            <a:r>
              <a:rPr lang="en-US" sz="1800" dirty="0" smtClean="0"/>
              <a:t>Considers GPA and rigor to be the top factors in determining admission and uses a </a:t>
            </a:r>
            <a:r>
              <a:rPr lang="en-US" sz="1800" b="1" i="1" dirty="0" smtClean="0"/>
              <a:t>weighted 4.0 grading scale</a:t>
            </a:r>
            <a:r>
              <a:rPr lang="en-US" sz="1800" dirty="0" smtClean="0"/>
              <a:t>.  Awarding an extra .5 percentage points for each AP, IB, or college course a student has taken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Colleges </a:t>
            </a:r>
            <a:r>
              <a:rPr lang="en-US" sz="3200" dirty="0"/>
              <a:t>are looking for more than a 4.0 when admitting </a:t>
            </a:r>
            <a:r>
              <a:rPr lang="en-US" sz="3200" dirty="0" smtClean="0"/>
              <a:t>students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5431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3058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i="1" dirty="0" smtClean="0"/>
              <a:t>Build a good academic record</a:t>
            </a:r>
            <a:r>
              <a:rPr lang="en-US" sz="2400" i="1" dirty="0" smtClean="0"/>
              <a:t>.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000" dirty="0" smtClean="0"/>
              <a:t>Hands down, the high-school record is most important element</a:t>
            </a:r>
          </a:p>
          <a:p>
            <a:pPr lvl="1" eaLnBrk="1" hangingPunct="1"/>
            <a:r>
              <a:rPr lang="en-US" sz="2000" dirty="0" smtClean="0"/>
              <a:t>Show the ability to earning high marks in demanding courses</a:t>
            </a:r>
          </a:p>
          <a:p>
            <a:pPr eaLnBrk="1" hangingPunct="1"/>
            <a:r>
              <a:rPr lang="en-US" sz="2400" b="1" i="1" dirty="0" smtClean="0"/>
              <a:t>Pursue competitive courses throughout high school</a:t>
            </a:r>
            <a:r>
              <a:rPr lang="en-US" sz="2400" i="1" dirty="0" smtClean="0"/>
              <a:t>.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000" dirty="0" smtClean="0"/>
              <a:t>Colleges/universities expect students to seek out a challenge co</a:t>
            </a:r>
          </a:p>
          <a:p>
            <a:pPr lvl="1" eaLnBrk="1" hangingPunct="1"/>
            <a:r>
              <a:rPr lang="en-US" sz="2000" dirty="0" smtClean="0"/>
              <a:t>All freshmen are expected to take an accelerated course</a:t>
            </a:r>
          </a:p>
          <a:p>
            <a:pPr eaLnBrk="1" hangingPunct="1"/>
            <a:r>
              <a:rPr lang="en-US" sz="2400" b="1" i="1" dirty="0" smtClean="0"/>
              <a:t>Be a serious student.</a:t>
            </a:r>
            <a:endParaRPr lang="en-US" sz="2400" b="1" dirty="0" smtClean="0"/>
          </a:p>
          <a:p>
            <a:pPr lvl="1" eaLnBrk="1" hangingPunct="1"/>
            <a:r>
              <a:rPr lang="en-US" sz="2000" dirty="0" smtClean="0"/>
              <a:t>Good grades in demanding courses taken during the first semester of the senior year can make a vital difference </a:t>
            </a:r>
          </a:p>
          <a:p>
            <a:pPr eaLnBrk="1" hangingPunct="1"/>
            <a:r>
              <a:rPr lang="en-US" sz="2400" b="1" i="1" dirty="0" smtClean="0"/>
              <a:t>Do something that demonstrates leadership, creativity, initiative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can a student do to earn </a:t>
            </a:r>
            <a:br>
              <a:rPr lang="en-US" sz="3200" dirty="0" smtClean="0"/>
            </a:br>
            <a:r>
              <a:rPr lang="en-US" sz="3200" dirty="0" smtClean="0"/>
              <a:t>an edge for college admissions?</a:t>
            </a:r>
          </a:p>
        </p:txBody>
      </p:sp>
    </p:spTree>
    <p:extLst>
      <p:ext uri="{BB962C8B-B14F-4D97-AF65-F5344CB8AC3E}">
        <p14:creationId xmlns:p14="http://schemas.microsoft.com/office/powerpoint/2010/main" val="2607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90800"/>
            <a:ext cx="8686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GPA and rigor of curriculum weigh roughly three to two to standardized tests in predicting academic success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student with a 4.0 GPA in a superior curriculum of Advanced Placement (AP) or International Baccalaureate (IB) courses might be admitted with an SAT score at or below 1000.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student with a 3.0 GPA and an SAT score of 1400 might not be admitted, if the student opts for few if any Honors, AP or IB courses.</a:t>
            </a:r>
          </a:p>
          <a:p>
            <a:pPr>
              <a:lnSpc>
                <a:spcPct val="80000"/>
              </a:lnSpc>
            </a:pPr>
            <a:r>
              <a:rPr lang="en-US" dirty="0"/>
              <a:t>GPA's above a 4.00 include added weight for AP/IB </a:t>
            </a:r>
            <a:r>
              <a:rPr lang="en-US" dirty="0" smtClean="0"/>
              <a:t>grades.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94% of the 2015 freshmen completed either AP or IB classes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The average </a:t>
            </a:r>
            <a:r>
              <a:rPr lang="en-US" sz="2400" dirty="0" smtClean="0"/>
              <a:t>number of AP or IB courses taken by incoming freshmen were 6.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900" dirty="0" smtClean="0"/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7239000" cy="126187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does UGA admissions office </a:t>
            </a:r>
            <a:br>
              <a:rPr lang="en-US" sz="3200" dirty="0" smtClean="0"/>
            </a:br>
            <a:r>
              <a:rPr lang="en-US" sz="3200" dirty="0" smtClean="0"/>
              <a:t>look at a student’s academic record?</a:t>
            </a:r>
          </a:p>
        </p:txBody>
      </p:sp>
      <p:pic>
        <p:nvPicPr>
          <p:cNvPr id="8196" name="Picture 4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189" y="152400"/>
            <a:ext cx="169901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57200"/>
            <a:ext cx="1143000" cy="111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6858000" cy="126187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is Georgia Tech </a:t>
            </a:r>
            <a:br>
              <a:rPr lang="en-US" sz="3200" dirty="0" smtClean="0"/>
            </a:br>
            <a:r>
              <a:rPr lang="en-US" sz="3200" dirty="0" smtClean="0"/>
              <a:t>looking for?</a:t>
            </a:r>
          </a:p>
        </p:txBody>
      </p:sp>
      <p:pic>
        <p:nvPicPr>
          <p:cNvPr id="9220" name="Picture 5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4836" y="152400"/>
            <a:ext cx="21243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4720" y="533400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51816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pPr algn="ctr"/>
            <a:r>
              <a:rPr lang="en-US" sz="2400" b="1" dirty="0" smtClean="0"/>
              <a:t>Average </a:t>
            </a:r>
            <a:r>
              <a:rPr lang="en-US" sz="2400" b="1" dirty="0"/>
              <a:t># of AP/IB/Dual Enrollment classes taken: </a:t>
            </a:r>
            <a:r>
              <a:rPr lang="en-US" sz="2400" b="1" dirty="0" smtClean="0"/>
              <a:t>7-12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6" y="2819400"/>
            <a:ext cx="8025869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263236" y="337270"/>
            <a:ext cx="6823364" cy="1186729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pervasive are advanced</a:t>
            </a:r>
            <a:br>
              <a:rPr lang="en-US" sz="3200" dirty="0" smtClean="0"/>
            </a:br>
            <a:r>
              <a:rPr lang="en-US" sz="3200" dirty="0" smtClean="0"/>
              <a:t>classes at NHS?</a:t>
            </a:r>
          </a:p>
        </p:txBody>
      </p:sp>
      <p:graphicFrame>
        <p:nvGraphicFramePr>
          <p:cNvPr id="58534" name="Group 1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79637002"/>
              </p:ext>
            </p:extLst>
          </p:nvPr>
        </p:nvGraphicFramePr>
        <p:xfrm>
          <a:off x="873262" y="2286000"/>
          <a:ext cx="7415530" cy="4190998"/>
        </p:xfrm>
        <a:graphic>
          <a:graphicData uri="http://schemas.openxmlformats.org/drawingml/2006/table">
            <a:tbl>
              <a:tblPr/>
              <a:tblGrid>
                <a:gridCol w="2200691"/>
                <a:gridCol w="2107610"/>
                <a:gridCol w="1633897"/>
                <a:gridCol w="1255258"/>
                <a:gridCol w="218074"/>
              </a:tblGrid>
              <a:tr h="469974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School Year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AP/IB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Courses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Sections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Student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Seats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2012-13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2013-14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2015-16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4792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86" name="Picture 167" descr="logo-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398" y="152400"/>
            <a:ext cx="212436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7" name="Picture 168" descr="WorldSchool2Colour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750" y="533400"/>
            <a:ext cx="117008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90340534"/>
              </p:ext>
            </p:extLst>
          </p:nvPr>
        </p:nvGraphicFramePr>
        <p:xfrm>
          <a:off x="1663411" y="255293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553200" cy="1219200"/>
          </a:xfrm>
        </p:spPr>
        <p:txBody>
          <a:bodyPr/>
          <a:lstStyle/>
          <a:p>
            <a:r>
              <a:rPr lang="en-US" sz="2800" dirty="0" smtClean="0"/>
              <a:t>How many NHS students are currently taking advanced classes?</a:t>
            </a:r>
            <a:endParaRPr lang="en-US" sz="2800" dirty="0"/>
          </a:p>
        </p:txBody>
      </p:sp>
      <p:pic>
        <p:nvPicPr>
          <p:cNvPr id="5" name="Picture 167" descr="logo-2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19075"/>
            <a:ext cx="1752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8" descr="WorldSchool2Colour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4720" y="533400"/>
            <a:ext cx="10920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63836" y="4870846"/>
            <a:ext cx="727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50%</a:t>
            </a:r>
            <a:endParaRPr lang="en-US" sz="1400" b="1" dirty="0">
              <a:solidFill>
                <a:srgbClr val="CC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873" y="4558574"/>
            <a:ext cx="718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66%</a:t>
            </a:r>
            <a:endParaRPr lang="en-US" sz="1400" b="1" dirty="0">
              <a:solidFill>
                <a:srgbClr val="CC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5638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7%</a:t>
            </a:r>
            <a:endParaRPr lang="en-US" sz="1400" b="1" dirty="0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6364" y="5178623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C0000"/>
                </a:solidFill>
              </a:rPr>
              <a:t>27%</a:t>
            </a:r>
            <a:endParaRPr lang="en-US" sz="1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6189</TotalTime>
  <Words>1929</Words>
  <Application>Microsoft Office PowerPoint</Application>
  <PresentationFormat>On-screen Show (4:3)</PresentationFormat>
  <Paragraphs>262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Waveform</vt:lpstr>
      <vt:lpstr>   NHS Advanced Classes:  Advanced Preparation for the Future </vt:lpstr>
      <vt:lpstr>Why has college admission become so competitive?</vt:lpstr>
      <vt:lpstr>Course Selection Factors</vt:lpstr>
      <vt:lpstr>Colleges are looking for more than a 4.0 when admitting students</vt:lpstr>
      <vt:lpstr>What can a student do to earn  an edge for college admissions?</vt:lpstr>
      <vt:lpstr>How does UGA admissions office  look at a student’s academic record?</vt:lpstr>
      <vt:lpstr>What is Georgia Tech  looking for?</vt:lpstr>
      <vt:lpstr>How pervasive are advanced classes at NHS?</vt:lpstr>
      <vt:lpstr>How many NHS students are currently taking advanced classes?</vt:lpstr>
      <vt:lpstr>What do highly competitive colleges say about AP?</vt:lpstr>
      <vt:lpstr>How is AP Beneficial?</vt:lpstr>
      <vt:lpstr>PowerPoint Presentation</vt:lpstr>
      <vt:lpstr>What is an AP class like?</vt:lpstr>
      <vt:lpstr>What AP courses does NHS offer?</vt:lpstr>
      <vt:lpstr>How much does an  AP exam cost?</vt:lpstr>
      <vt:lpstr>What is the  IB Diploma Program?</vt:lpstr>
      <vt:lpstr>What is the  IB Diploma curriculum?</vt:lpstr>
      <vt:lpstr>What is an IB Course Candidate?</vt:lpstr>
      <vt:lpstr>What IB courses are offered at NHS?</vt:lpstr>
      <vt:lpstr>The DP curriculum prepares students for college</vt:lpstr>
      <vt:lpstr>How does IB affect college acceptance rates?</vt:lpstr>
      <vt:lpstr>More IB acceptance rates . . .</vt:lpstr>
      <vt:lpstr>Georgia Acceptance Rates</vt:lpstr>
      <vt:lpstr>What do students report about  IB and college preparation?</vt:lpstr>
      <vt:lpstr>How much does an  IB course cost a student?</vt:lpstr>
      <vt:lpstr>What do our recent graduates say about IB and AP?</vt:lpstr>
      <vt:lpstr>Why take the exam?</vt:lpstr>
      <vt:lpstr>How do NHS students perform on AP and IB exams?</vt:lpstr>
      <vt:lpstr>How do colleges accept AP exam scores and IB course scores as college credit?</vt:lpstr>
      <vt:lpstr>Why take the AP/IB challenge?</vt:lpstr>
      <vt:lpstr>AP or IB—which is better?</vt:lpstr>
      <vt:lpstr>PowerPoint Presentation</vt:lpstr>
      <vt:lpstr>PowerPoint Presentation</vt:lpstr>
      <vt:lpstr>PowerPoint Presentation</vt:lpstr>
      <vt:lpstr>How do AP and IB Classes  affect the Hope Scholarship?</vt:lpstr>
      <vt:lpstr>How do I sign up?</vt:lpstr>
    </vt:vector>
  </TitlesOfParts>
  <Company>Netvantage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 Greeson</dc:creator>
  <cp:lastModifiedBy>Sanchez, Kathryn</cp:lastModifiedBy>
  <cp:revision>121</cp:revision>
  <cp:lastPrinted>2016-01-13T19:21:08Z</cp:lastPrinted>
  <dcterms:created xsi:type="dcterms:W3CDTF">2007-01-26T01:24:25Z</dcterms:created>
  <dcterms:modified xsi:type="dcterms:W3CDTF">2016-01-14T16:35:27Z</dcterms:modified>
</cp:coreProperties>
</file>