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sldIdLst>
    <p:sldId id="256" r:id="rId2"/>
    <p:sldId id="257" r:id="rId3"/>
    <p:sldId id="258" r:id="rId4"/>
    <p:sldId id="274" r:id="rId5"/>
    <p:sldId id="259" r:id="rId6"/>
    <p:sldId id="260" r:id="rId7"/>
    <p:sldId id="261" r:id="rId8"/>
    <p:sldId id="262" r:id="rId9"/>
    <p:sldId id="263" r:id="rId10"/>
    <p:sldId id="264" r:id="rId11"/>
    <p:sldId id="275" r:id="rId12"/>
    <p:sldId id="265" r:id="rId13"/>
    <p:sldId id="266" r:id="rId14"/>
    <p:sldId id="267" r:id="rId15"/>
    <p:sldId id="268" r:id="rId16"/>
    <p:sldId id="269" r:id="rId17"/>
    <p:sldId id="270" r:id="rId18"/>
    <p:sldId id="271" r:id="rId19"/>
    <p:sldId id="272" r:id="rId20"/>
    <p:sldId id="273" r:id="rId21"/>
    <p:sldId id="280" r:id="rId22"/>
    <p:sldId id="276" r:id="rId23"/>
    <p:sldId id="277" r:id="rId24"/>
    <p:sldId id="278" r:id="rId25"/>
    <p:sldId id="279" r:id="rId26"/>
    <p:sldId id="281" r:id="rId27"/>
    <p:sldId id="282" r:id="rId28"/>
    <p:sldId id="283" r:id="rId29"/>
    <p:sldId id="284" r:id="rId30"/>
    <p:sldId id="285" r:id="rId31"/>
    <p:sldId id="292" r:id="rId32"/>
    <p:sldId id="287" r:id="rId33"/>
    <p:sldId id="288" r:id="rId34"/>
    <p:sldId id="286" r:id="rId35"/>
    <p:sldId id="293" r:id="rId36"/>
    <p:sldId id="289" r:id="rId37"/>
    <p:sldId id="291" r:id="rId38"/>
    <p:sldId id="294" r:id="rId39"/>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fld id="{8DFAA826-A2D8-412B-A7F1-B9C8B3821ADD}" type="datetimeFigureOut">
              <a:rPr lang="en-US" smtClean="0"/>
              <a:pPr/>
              <a:t>8/28/2014</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1440" tIns="45720" rIns="91440" bIns="45720" rtlCol="0" anchor="b"/>
          <a:lstStyle>
            <a:lvl1pPr algn="r">
              <a:defRPr sz="1200"/>
            </a:lvl1pPr>
          </a:lstStyle>
          <a:p>
            <a:fld id="{5357D939-EB13-4ED8-A8DE-A790EFFE07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7D939-EB13-4ED8-A8DE-A790EFFE07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934200"/>
            <a:chOff x="0" y="0"/>
            <a:chExt cx="5760" cy="4368"/>
          </a:xfrm>
        </p:grpSpPr>
        <p:sp>
          <p:nvSpPr>
            <p:cNvPr id="819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819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819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19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19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20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820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820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820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820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820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820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820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820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820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821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821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821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821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82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215" name="Rectangle 23"/>
          <p:cNvSpPr>
            <a:spLocks noGrp="1" noChangeArrowheads="1"/>
          </p:cNvSpPr>
          <p:nvPr>
            <p:ph type="dt" sz="quarter" idx="2"/>
          </p:nvPr>
        </p:nvSpPr>
        <p:spPr/>
        <p:txBody>
          <a:bodyPr/>
          <a:lstStyle>
            <a:lvl1pPr>
              <a:defRPr/>
            </a:lvl1pPr>
          </a:lstStyle>
          <a:p>
            <a:endParaRPr lang="en-US"/>
          </a:p>
        </p:txBody>
      </p:sp>
      <p:sp>
        <p:nvSpPr>
          <p:cNvPr id="8216" name="Rectangle 24"/>
          <p:cNvSpPr>
            <a:spLocks noGrp="1" noChangeArrowheads="1"/>
          </p:cNvSpPr>
          <p:nvPr>
            <p:ph type="ftr" sz="quarter" idx="3"/>
          </p:nvPr>
        </p:nvSpPr>
        <p:spPr/>
        <p:txBody>
          <a:bodyPr/>
          <a:lstStyle>
            <a:lvl1pPr>
              <a:defRPr/>
            </a:lvl1pPr>
          </a:lstStyle>
          <a:p>
            <a:endParaRPr lang="en-US"/>
          </a:p>
        </p:txBody>
      </p:sp>
      <p:sp>
        <p:nvSpPr>
          <p:cNvPr id="8217" name="Rectangle 25"/>
          <p:cNvSpPr>
            <a:spLocks noGrp="1" noChangeArrowheads="1"/>
          </p:cNvSpPr>
          <p:nvPr>
            <p:ph type="sldNum" sz="quarter" idx="4"/>
          </p:nvPr>
        </p:nvSpPr>
        <p:spPr/>
        <p:txBody>
          <a:bodyPr/>
          <a:lstStyle>
            <a:lvl1pPr>
              <a:defRPr/>
            </a:lvl1pPr>
          </a:lstStyle>
          <a:p>
            <a:fld id="{7E7E9140-2453-4613-9F52-34595A4F76DD}"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C1EF14-3A40-4F21-ABC2-9C724E49E9E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7E3836-4AD5-4E3F-A90F-FBBCE85A649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E2440EF-7615-400C-AAE6-A5F6E1DDEA9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3EF9300-AF32-4982-B0CB-7D3BFF5C9E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36DC5E-338D-4BC7-A3AD-6B77E664EE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9B8467-B6A2-47A1-A1A2-5B4C4D9019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68E2B9-61C6-435E-A47A-367E30BE11A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DB64383-945A-48AF-964D-84BB981E6F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7FEA84-68C9-4EFE-AE55-3E71F6CB91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E0892A-73A5-4FDC-8B7F-028CA338165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17859E-1B3A-4689-A1BB-532E6117447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4B695A-9BCF-49AE-8D53-F7BFE94B4A7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718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9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9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endParaRPr lang="en-US"/>
          </a:p>
        </p:txBody>
      </p:sp>
      <p:sp>
        <p:nvSpPr>
          <p:cNvPr id="719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endParaRPr lang="en-US"/>
          </a:p>
        </p:txBody>
      </p:sp>
      <p:sp>
        <p:nvSpPr>
          <p:cNvPr id="719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fld id="{A714BCBA-6A94-4D71-988D-01816F0D699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javascript:%20ShowAddress1()" TargetMode="External"/><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images.google.com/imgres?imgurl=http://texnat.tamu.edu/ranchref/predator/bobcats/bobcat.jpg&amp;imgrefurl=http://texnat.tamu.edu/ranchref/predator/bobcats/bobcats.htm&amp;h=360&amp;w=235&amp;sz=26&amp;hl=en&amp;start=1&amp;tbnid=60yOCN2e6hhRwM:&amp;tbnh=121&amp;tbnw=79&amp;prev=/images?q=bobcats&amp;svnum=10&amp;hl=en&amp;lr=" TargetMode="Externa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198.234.44.227/wildlife/Images/resources/black%20bear.jpg&amp;imgrefurl=http://198.234.44.227/wildlife/Resources/wildnotes/pub378.htm&amp;h=288&amp;w=399&amp;sz=16&amp;hl=en&amp;start=5&amp;tbnid=44eyGo1M4SE-8M:&amp;tbnh=90&amp;tbnw=124&amp;prev=/images?q=black+bear&amp;svnum=10&amp;hl=en&amp;lr=" TargetMode="External"/><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ellijaycabin.com/203f4770.jpg"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http://a1410.g.akamai.net/f/1410/1633/7d/images.enature.com/fishes/fishes_m/FI0045_1m.jpg"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azcolt.com/images/animals0217_2005.jpg&amp;imgrefurl=http://www.azcolt.com/February172005.asp&amp;h=603&amp;w=850&amp;sz=143&amp;hl=en&amp;start=4&amp;tbnid=cPL5D3q7NRPFVM:&amp;tbnh=103&amp;tbnw=145&amp;prev=/images?q=mountain+animals&amp;svnum=10&amp;hl=en&amp;lr=" TargetMode="External"/><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images.google.com/imgres?imgurl=http://www.canoe-suwannee.com/Great%20Tupelo%20treeAx1.jpg&amp;imgrefurl=http://www.canoe-suwannee.com/4-17-06trip.htm&amp;h=432&amp;w=576&amp;sz=206&amp;hl=en&amp;start=8&amp;tbnid=i7Flb2ab3OZXoM:&amp;tbnh=101&amp;tbnw=134&amp;prev=/images?q=tupelo+trees&amp;svnum=10&amp;hl=en&amp;lr=" TargetMode="External"/><Relationship Id="rId7" Type="http://schemas.openxmlformats.org/officeDocument/2006/relationships/hyperlink" Target="http://images.google.com/imgres?imgurl=http://www.dnr.state.md.us/baylinks/baldcypress.jpg&amp;imgrefurl=http://www.dnr.state.md.us/baylinks/13.html&amp;h=315&amp;w=225&amp;sz=30&amp;hl=en&amp;start=12&amp;tbnid=IvU4JiyloleXIM:&amp;tbnh=117&amp;tbnw=84&amp;prev=/images?q=swamp+cypresses&amp;svnum=10&amp;hl=en&amp;l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images.google.com/imgres?imgurl=http://www1.istockphoto.com/file_thumbview_approve/784257/2/istockphoto_784257_deep_swamp.jpg&amp;imgrefurl=http://www.istockphoto.com/imageindex/784/2/784257/Deep_Swamp.html&amp;h=285&amp;w=380&amp;sz=60&amp;hl=en&amp;start=9&amp;tbnid=vqsDHZvSMUcUIM:&amp;tbnh=92&amp;tbnw=123&amp;prev=/images?q=swamp+cypresses&amp;svnum=10&amp;hl=en&amp;lr="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images.google.com/imgres?imgurl=http://www.apsaf.org/sc/na/beidler2.jpg&amp;imgrefurl=http://www.apsaf.org/sc/na/beidler.htm&amp;h=194&amp;w=296&amp;sz=17&amp;hl=en&amp;start=16&amp;tbnid=aZ_VQ4uvTHl4CM:&amp;tbnh=76&amp;tbnw=116&amp;prev=/images?q=swamp+tupelo&amp;svnum=10&amp;hl=en&amp;l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images.google.com/imgres?imgurl=http://www.conservancy.bc.ca/imagecatalog/tlcforkids/bladderwort_plant.jpg&amp;imgrefurl=http://www.conservancy.bc.ca/content.asp?sectionid=177&amp;h=293&amp;w=440&amp;sz=31&amp;hl=en&amp;start=1&amp;tbnid=qrngjLA_FpvvkM:&amp;tbnh=85&amp;tbnw=127&amp;prev=/images?q=bladderwort+plant&amp;svnum=10&amp;hl=en&amp;lr=&amp;sa=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hyperlink" Target="http://images.google.com/imgres?imgurl=http://www.corkscrew.audubon.org/PageMill_Resources/DWart/DWracoon.gif&amp;imgrefurl=http://www.corkscrew.audubon.org/Wildlife/ListMammals.html&amp;h=240&amp;w=247&amp;sz=39&amp;hl=en&amp;start=20&amp;tbnid=0FEwJj--lWtJoM:&amp;tbnh=107&amp;tbnw=110&amp;prev=/images?q=swamp+mammals&amp;svnum=10&amp;hl=en&amp;lr=" TargetMode="Externa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5.jpeg"/><Relationship Id="rId7" Type="http://schemas.openxmlformats.org/officeDocument/2006/relationships/hyperlink" Target="http://images.google.com/imgres?imgurl=http://www.inhs.uiuc.edu/chf/pub/ifwis/birds/images/anhinga.jpg&amp;imgrefurl=http://www.inhs.uiuc.edu/chf/pub/ifwis/birds/anhinga.html&amp;h=302&amp;w=283&amp;sz=47&amp;hl=en&amp;start=3&amp;tbnid=7rykQCOmQgAoWM:&amp;tbnh=116&amp;tbnw=109&amp;prev=/images?q=Anhinga&amp;svnum=10&amp;hl=en&amp;lr="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hyperlink" Target="http://images.google.com/imgres?imgurl=http://www.friendsofblackwater.org/large_wall.jpg&amp;imgrefurl=http://www.friendsofblackwater.org/osprey_cam_blog/archives/2004/06/index.html&amp;h=768&amp;w=1024&amp;sz=188&amp;hl=en&amp;start=1&amp;tbnid=YItlN5aWyZVZvM:&amp;tbnh=113&amp;tbnw=150&amp;prev=/images?q=Ospreys&amp;svnum=10&amp;hl=en&amp;lr=" TargetMode="Externa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hyperlink" Target="http://www.coastalgeorgiaexperience.com/site/502999/page/8539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hyperlink" Target="http://www.uga.edu/gardenclub/m2s/coastalplain.html" TargetMode="External"/><Relationship Id="rId7"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hyperlink" Target="http://www.plant-talk.org/stories/17altam.html" TargetMode="External"/><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hyperlink" Target="http://images.google.com/imgres?imgurl=http://www.camacdonald.com/birding/tripreports/WhitePelican.jpeg&amp;imgrefurl=http://www.camacdonald.com/birding/tripreports/TexasPhotos.html&amp;h=272&amp;w=265&amp;sz=26&amp;hl=en&amp;start=5&amp;tbnid=W6UuiL5-dxG_QM:&amp;tbnh=113&amp;tbnw=110&amp;prev=/images?q=coastal+birds&amp;svnum=10&amp;hl=en&amp;l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http://www.cviog.uga.edu/Projects/gainfo/wildlife/snowyegret.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http://animaldiversity.ummz.umich.edu/site/resources/james_harding/Pseudemys_concinna_2.jpg/medium.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uga.edu/gardenclub/m2s/sea.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1.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212.227.92.102/img/15832/pd580524_s.jpg" TargetMode="External"/><Relationship Id="rId5" Type="http://schemas.openxmlformats.org/officeDocument/2006/relationships/image" Target="../media/image80.jpeg"/><Relationship Id="rId4" Type="http://schemas.openxmlformats.org/officeDocument/2006/relationships/hyperlink" Target="http://images.google.com/imgres?imgurl=http://www.geocities.com/solidarus/mano1.jpg&amp;imgrefurl=http://www.geocities.com/solidarus/shark.html&amp;h=204&amp;w=255&amp;sz=8&amp;hl=en&amp;start=12&amp;tbnid=og6d7kCWKhhWbM:&amp;tbnh=89&amp;tbnw=111&amp;prev=/images?q=sharks&amp;svnum=10&amp;hl=en&amp;lr="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chbr.noaa.gov/categories/stressors/images/pollution.jp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83.jpeg"/><Relationship Id="rId4" Type="http://schemas.openxmlformats.org/officeDocument/2006/relationships/image" Target="../media/image82.jpeg"/></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7.jpeg"/></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89.jpeg"/></Relationships>
</file>

<file path=ppt/slides/_rels/slide37.xml.rels><?xml version="1.0" encoding="UTF-8" standalone="yes"?>
<Relationships xmlns="http://schemas.openxmlformats.org/package/2006/relationships"><Relationship Id="rId3" Type="http://schemas.openxmlformats.org/officeDocument/2006/relationships/hyperlink" Target="http://sofia.usgs.gov/publications/papers/mang_hurr_lightning/images/regen_gapx.jpg"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91.jpeg"/><Relationship Id="rId4" Type="http://schemas.openxmlformats.org/officeDocument/2006/relationships/image" Target="../media/image90.jpeg"/></Relationships>
</file>

<file path=ppt/slides/_rels/slide38.xml.rels><?xml version="1.0" encoding="UTF-8" standalone="yes"?>
<Relationships xmlns="http://schemas.openxmlformats.org/package/2006/relationships"><Relationship Id="rId3" Type="http://schemas.openxmlformats.org/officeDocument/2006/relationships/hyperlink" Target="http://i11.photobucket.com/albums/a182/rissaroo59/Tornados.gif"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93.jpeg"/><Relationship Id="rId5" Type="http://schemas.openxmlformats.org/officeDocument/2006/relationships/hyperlink" Target="http://www.crh.noaa.gov/grr/science/19560403/bangor_alto/99.png" TargetMode="External"/><Relationship Id="rId4" Type="http://schemas.openxmlformats.org/officeDocument/2006/relationships/image" Target="../media/image92.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images.google.com/imgres?imgurl=http://www.urbanwildlifecontrol.com/images/squirrel.jpg&amp;imgrefurl=http://www.urbanwildlifecontrol.com/animals/squirrel_removal.htm&amp;h=240&amp;w=160&amp;sz=12&amp;hl=en&amp;start=2&amp;tbnid=tbVd-9N4xXr9TM:&amp;tbnh=110&amp;tbnw=73&amp;prev=/images?q=Georgia+squirrels&amp;svnum=10&amp;hl=en&amp;lr=&amp;rls=GGLR,GGLR:2006-28,GGLR:en" TargetMode="External"/><Relationship Id="rId7" Type="http://schemas.openxmlformats.org/officeDocument/2006/relationships/hyperlink" Target="http://images.google.com/imgres?imgurl=http://www.laspilitas.com/easy/pictures/cotton_tail_rabbit.jpg&amp;imgrefurl=http://www.laspilitas.com/easy/easycritters.htm&amp;h=433&amp;w=422&amp;sz=27&amp;hl=en&amp;start=1&amp;tbnid=ww5_MBpC-NtdpM:&amp;tbnh=126&amp;tbnw=123&amp;prev=/images?q=wild+rabbits&amp;svnum=10&amp;hl=en&amp;l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images.google.com/imgres?imgurl=http://www.americantrapping.com/possum.jpg&amp;imgrefurl=http://www.americantrapping.com/index.html&amp;h=191&amp;w=288&amp;sz=27&amp;hl=en&amp;start=6&amp;tbnid=T8K5gVWLYUDBiM:&amp;tbnh=76&amp;tbnw=115&amp;prev=/images?q=Georgia+possums&amp;svnum=10&amp;hl=en&amp;lr=&amp;rls=GGLR,GGLR:2006-28,GGLR:en" TargetMode="External"/><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hyperlink" Target="http://images.google.com/imgres?imgurl=http://static.flickr.com/46/125690362_97e4f386ed_m.jpg&amp;imgrefurl=http://www.flickr.com/photos/19991674@N00/page8/&amp;h=240&amp;w=229&amp;sz=26&amp;hl=en&amp;start=6&amp;tbnid=OQ7pHve59ErQ4M:&amp;tbnh=110&amp;tbnw=105&amp;prev=/images?q=Georgia+Dogwoods&amp;svnum=10&amp;hl=en&amp;lr=&amp;rls=GGLR,GGLR:2006-28,GGLR:en"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hercules.gcsu.edu/~jrhode/jessie%20community%20ecology/piedmont%20forest.htm" TargetMode="External"/><Relationship Id="rId5" Type="http://schemas.openxmlformats.org/officeDocument/2006/relationships/image" Target="../media/image17.jpeg"/><Relationship Id="rId4" Type="http://schemas.openxmlformats.org/officeDocument/2006/relationships/hyperlink" Target="http://www.netstate.com/states/symb/trees/images/live_oak.jpg" TargetMode="Externa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images.google.com/imgres?imgurl=http://www.netstate.com/states/symb/flowers/images/cherokee_rose2.jpg&amp;imgrefurl=http://www.netstate.com/states/symb/flowers/ga_cherokee_rose.htm&amp;h=300&amp;w=300&amp;sz=22&amp;hl=en&amp;start=4&amp;tbnid=biB_89zd65gllM:&amp;tbnh=116&amp;tbnw=116&amp;prev=/images?q=Georgia+flowers&amp;svnum=10&amp;hl=en&amp;lr=&amp;rls=GGLR,GGLR:2006-28,GGLR:en" TargetMode="External"/><Relationship Id="rId7" Type="http://schemas.openxmlformats.org/officeDocument/2006/relationships/hyperlink" Target="http://images.google.com/imgres?imgurl=http://www.debisty.com/tuts/ec-weave/pink-azaleas.jpg&amp;imgrefurl=http://www.debisty.com/tuts/ec-weave/frame.htm&amp;h=480&amp;w=640&amp;sz=119&amp;hl=en&amp;start=2&amp;tbnid=4n6W_1pp2fT0HM:&amp;tbnh=103&amp;tbnw=137&amp;prev=/images?q=azaleas&amp;svnum=10&amp;hl=en&amp;l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images.google.com/imgres?imgurl=http://www.skolaiimages.com/stock/albums/plants/flowers/gaflowers/thumb_ga_swampiris_013.jpg&amp;imgrefurl=http://www.skolaiimages.com/stock/index.php&amp;h=210&amp;w=143&amp;sz=7&amp;hl=en&amp;start=28&amp;tbnid=--rsTJI3CUeP1M:&amp;tbnh=106&amp;tbnw=72&amp;prev=/images?q=Georgia+plants&amp;start=20&amp;ndsp=20&amp;svnum=10&amp;hl=en&amp;lr=&amp;sa=N"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info-map.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3962400" cy="4800600"/>
          </a:xfrm>
        </p:spPr>
        <p:txBody>
          <a:bodyPr/>
          <a:lstStyle/>
          <a:p>
            <a:r>
              <a:rPr lang="en-US" sz="7200"/>
              <a:t>Georgia Habitats</a:t>
            </a:r>
          </a:p>
        </p:txBody>
      </p:sp>
      <p:pic>
        <p:nvPicPr>
          <p:cNvPr id="2054" name="Picture 6" descr="georgia relief map"/>
          <p:cNvPicPr>
            <a:picLocks noChangeAspect="1" noChangeArrowheads="1"/>
          </p:cNvPicPr>
          <p:nvPr/>
        </p:nvPicPr>
        <p:blipFill>
          <a:blip r:embed="rId3" cstate="print"/>
          <a:srcRect/>
          <a:stretch>
            <a:fillRect/>
          </a:stretch>
        </p:blipFill>
        <p:spPr bwMode="auto">
          <a:xfrm>
            <a:off x="4724400" y="990600"/>
            <a:ext cx="4175125" cy="4895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81000" y="228600"/>
            <a:ext cx="8229600" cy="1143000"/>
          </a:xfrm>
        </p:spPr>
        <p:txBody>
          <a:bodyPr/>
          <a:lstStyle/>
          <a:p>
            <a:r>
              <a:rPr lang="en-US" sz="4000"/>
              <a:t>Mountain Habitat</a:t>
            </a:r>
            <a:br>
              <a:rPr lang="en-US" sz="4000"/>
            </a:br>
            <a:r>
              <a:rPr lang="en-US" sz="4000"/>
              <a:t>Land Animals</a:t>
            </a:r>
          </a:p>
        </p:txBody>
      </p:sp>
      <p:pic>
        <p:nvPicPr>
          <p:cNvPr id="18437" name="Picture 5" descr="dudeon_01">
            <a:hlinkClick r:id="rId3"/>
          </p:cNvPr>
          <p:cNvPicPr>
            <a:picLocks noChangeAspect="1" noChangeArrowheads="1"/>
          </p:cNvPicPr>
          <p:nvPr/>
        </p:nvPicPr>
        <p:blipFill>
          <a:blip r:embed="rId4" cstate="print"/>
          <a:srcRect/>
          <a:stretch>
            <a:fillRect/>
          </a:stretch>
        </p:blipFill>
        <p:spPr bwMode="auto">
          <a:xfrm>
            <a:off x="228600" y="1447800"/>
            <a:ext cx="2908300" cy="3352800"/>
          </a:xfrm>
          <a:prstGeom prst="rect">
            <a:avLst/>
          </a:prstGeom>
          <a:noFill/>
        </p:spPr>
      </p:pic>
      <p:sp>
        <p:nvSpPr>
          <p:cNvPr id="18438" name="Text Box 6"/>
          <p:cNvSpPr txBox="1">
            <a:spLocks noChangeArrowheads="1"/>
          </p:cNvSpPr>
          <p:nvPr/>
        </p:nvSpPr>
        <p:spPr bwMode="auto">
          <a:xfrm>
            <a:off x="533400" y="4876800"/>
            <a:ext cx="2290763" cy="457200"/>
          </a:xfrm>
          <a:prstGeom prst="rect">
            <a:avLst/>
          </a:prstGeom>
          <a:noFill/>
          <a:ln w="9525">
            <a:noFill/>
            <a:miter lim="800000"/>
            <a:headEnd/>
            <a:tailEnd/>
          </a:ln>
          <a:effectLst/>
        </p:spPr>
        <p:txBody>
          <a:bodyPr wrap="none">
            <a:spAutoFit/>
          </a:bodyPr>
          <a:lstStyle/>
          <a:p>
            <a:r>
              <a:rPr lang="en-US" sz="2400"/>
              <a:t>Mountain Lions</a:t>
            </a:r>
          </a:p>
        </p:txBody>
      </p:sp>
      <p:pic>
        <p:nvPicPr>
          <p:cNvPr id="18440" name="Picture 8" descr="dude_rabbit"/>
          <p:cNvPicPr>
            <a:picLocks noChangeAspect="1" noChangeArrowheads="1"/>
          </p:cNvPicPr>
          <p:nvPr/>
        </p:nvPicPr>
        <p:blipFill>
          <a:blip r:embed="rId5" cstate="print"/>
          <a:srcRect/>
          <a:stretch>
            <a:fillRect/>
          </a:stretch>
        </p:blipFill>
        <p:spPr bwMode="auto">
          <a:xfrm>
            <a:off x="6019800" y="3581400"/>
            <a:ext cx="2743200" cy="2743200"/>
          </a:xfrm>
          <a:prstGeom prst="rect">
            <a:avLst/>
          </a:prstGeom>
          <a:noFill/>
        </p:spPr>
      </p:pic>
      <p:sp>
        <p:nvSpPr>
          <p:cNvPr id="18441" name="Text Box 9"/>
          <p:cNvSpPr txBox="1">
            <a:spLocks noChangeArrowheads="1"/>
          </p:cNvSpPr>
          <p:nvPr/>
        </p:nvSpPr>
        <p:spPr bwMode="auto">
          <a:xfrm>
            <a:off x="6629400" y="2514600"/>
            <a:ext cx="1616075" cy="915988"/>
          </a:xfrm>
          <a:prstGeom prst="rect">
            <a:avLst/>
          </a:prstGeom>
          <a:noFill/>
          <a:ln w="9525">
            <a:noFill/>
            <a:miter lim="800000"/>
            <a:headEnd/>
            <a:tailEnd/>
          </a:ln>
          <a:effectLst/>
        </p:spPr>
        <p:txBody>
          <a:bodyPr>
            <a:spAutoFit/>
          </a:bodyPr>
          <a:lstStyle/>
          <a:p>
            <a:pPr algn="ctr"/>
            <a:r>
              <a:rPr lang="en-US"/>
              <a:t>Eastern Cottontail Rabbit</a:t>
            </a:r>
          </a:p>
        </p:txBody>
      </p:sp>
      <p:pic>
        <p:nvPicPr>
          <p:cNvPr id="18452" name="Picture 20" descr="bobcat">
            <a:hlinkClick r:id="rId6"/>
          </p:cNvPr>
          <p:cNvPicPr>
            <a:picLocks noChangeAspect="1" noChangeArrowheads="1"/>
          </p:cNvPicPr>
          <p:nvPr/>
        </p:nvPicPr>
        <p:blipFill>
          <a:blip r:embed="rId7" cstate="print"/>
          <a:srcRect/>
          <a:stretch>
            <a:fillRect/>
          </a:stretch>
        </p:blipFill>
        <p:spPr bwMode="auto">
          <a:xfrm>
            <a:off x="3733800" y="2819400"/>
            <a:ext cx="1839913" cy="2819400"/>
          </a:xfrm>
          <a:prstGeom prst="rect">
            <a:avLst/>
          </a:prstGeom>
          <a:noFill/>
        </p:spPr>
      </p:pic>
      <p:sp>
        <p:nvSpPr>
          <p:cNvPr id="18453" name="Text Box 21"/>
          <p:cNvSpPr txBox="1">
            <a:spLocks noChangeArrowheads="1"/>
          </p:cNvSpPr>
          <p:nvPr/>
        </p:nvSpPr>
        <p:spPr bwMode="auto">
          <a:xfrm>
            <a:off x="4191000" y="2438400"/>
            <a:ext cx="927100" cy="366713"/>
          </a:xfrm>
          <a:prstGeom prst="rect">
            <a:avLst/>
          </a:prstGeom>
          <a:noFill/>
          <a:ln w="9525">
            <a:noFill/>
            <a:miter lim="800000"/>
            <a:headEnd/>
            <a:tailEnd/>
          </a:ln>
          <a:effectLst/>
        </p:spPr>
        <p:txBody>
          <a:bodyPr wrap="none">
            <a:spAutoFit/>
          </a:bodyPr>
          <a:lstStyle/>
          <a:p>
            <a:r>
              <a:rPr lang="en-US"/>
              <a:t>Bobcat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sz="4000"/>
              <a:t>Mountain Habitat </a:t>
            </a:r>
            <a:br>
              <a:rPr lang="en-US" sz="4000"/>
            </a:br>
            <a:r>
              <a:rPr lang="en-US" sz="4000"/>
              <a:t>Land Animals</a:t>
            </a:r>
          </a:p>
        </p:txBody>
      </p:sp>
      <p:pic>
        <p:nvPicPr>
          <p:cNvPr id="43013" name="Picture 5" descr="black%2520bear">
            <a:hlinkClick r:id="rId3"/>
          </p:cNvPr>
          <p:cNvPicPr>
            <a:picLocks noChangeAspect="1" noChangeArrowheads="1"/>
          </p:cNvPicPr>
          <p:nvPr/>
        </p:nvPicPr>
        <p:blipFill>
          <a:blip r:embed="rId4" cstate="print"/>
          <a:srcRect/>
          <a:stretch>
            <a:fillRect/>
          </a:stretch>
        </p:blipFill>
        <p:spPr bwMode="auto">
          <a:xfrm>
            <a:off x="1752600" y="4038600"/>
            <a:ext cx="3314700" cy="2405063"/>
          </a:xfrm>
          <a:prstGeom prst="rect">
            <a:avLst/>
          </a:prstGeom>
          <a:noFill/>
        </p:spPr>
      </p:pic>
      <p:sp>
        <p:nvSpPr>
          <p:cNvPr id="43014" name="Text Box 6"/>
          <p:cNvSpPr txBox="1">
            <a:spLocks noChangeArrowheads="1"/>
          </p:cNvSpPr>
          <p:nvPr/>
        </p:nvSpPr>
        <p:spPr bwMode="auto">
          <a:xfrm>
            <a:off x="365125" y="4384675"/>
            <a:ext cx="1314450" cy="366713"/>
          </a:xfrm>
          <a:prstGeom prst="rect">
            <a:avLst/>
          </a:prstGeom>
          <a:noFill/>
          <a:ln w="9525">
            <a:noFill/>
            <a:miter lim="800000"/>
            <a:headEnd/>
            <a:tailEnd/>
          </a:ln>
          <a:effectLst/>
        </p:spPr>
        <p:txBody>
          <a:bodyPr wrap="none">
            <a:spAutoFit/>
          </a:bodyPr>
          <a:lstStyle/>
          <a:p>
            <a:r>
              <a:rPr lang="en-US"/>
              <a:t>Black Bear</a:t>
            </a:r>
          </a:p>
        </p:txBody>
      </p:sp>
      <p:pic>
        <p:nvPicPr>
          <p:cNvPr id="43015" name="Picture 7" descr="dude_fox"/>
          <p:cNvPicPr>
            <a:picLocks noChangeAspect="1" noChangeArrowheads="1"/>
          </p:cNvPicPr>
          <p:nvPr/>
        </p:nvPicPr>
        <p:blipFill>
          <a:blip r:embed="rId5" cstate="print"/>
          <a:srcRect/>
          <a:stretch>
            <a:fillRect/>
          </a:stretch>
        </p:blipFill>
        <p:spPr bwMode="auto">
          <a:xfrm>
            <a:off x="5562600" y="1752600"/>
            <a:ext cx="2895600" cy="2895600"/>
          </a:xfrm>
          <a:prstGeom prst="rect">
            <a:avLst/>
          </a:prstGeom>
          <a:noFill/>
        </p:spPr>
      </p:pic>
      <p:sp>
        <p:nvSpPr>
          <p:cNvPr id="43016" name="Text Box 8"/>
          <p:cNvSpPr txBox="1">
            <a:spLocks noChangeArrowheads="1"/>
          </p:cNvSpPr>
          <p:nvPr/>
        </p:nvSpPr>
        <p:spPr bwMode="auto">
          <a:xfrm>
            <a:off x="6553200" y="4800600"/>
            <a:ext cx="1049338" cy="366713"/>
          </a:xfrm>
          <a:prstGeom prst="rect">
            <a:avLst/>
          </a:prstGeom>
          <a:noFill/>
          <a:ln w="9525">
            <a:noFill/>
            <a:miter lim="800000"/>
            <a:headEnd/>
            <a:tailEnd/>
          </a:ln>
          <a:effectLst/>
        </p:spPr>
        <p:txBody>
          <a:bodyPr wrap="none">
            <a:spAutoFit/>
          </a:bodyPr>
          <a:lstStyle/>
          <a:p>
            <a:r>
              <a:rPr lang="en-US"/>
              <a:t>Red Fox</a:t>
            </a:r>
          </a:p>
        </p:txBody>
      </p:sp>
      <p:pic>
        <p:nvPicPr>
          <p:cNvPr id="43017" name="Picture 9" descr="203f4770">
            <a:hlinkClick r:id="rId6"/>
          </p:cNvPr>
          <p:cNvPicPr>
            <a:picLocks noChangeAspect="1" noChangeArrowheads="1"/>
          </p:cNvPicPr>
          <p:nvPr/>
        </p:nvPicPr>
        <p:blipFill>
          <a:blip r:embed="rId7" cstate="print"/>
          <a:srcRect/>
          <a:stretch>
            <a:fillRect/>
          </a:stretch>
        </p:blipFill>
        <p:spPr bwMode="auto">
          <a:xfrm>
            <a:off x="381000" y="1447800"/>
            <a:ext cx="2895600" cy="218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dude_toad"/>
          <p:cNvPicPr>
            <a:picLocks noChangeAspect="1" noChangeArrowheads="1"/>
          </p:cNvPicPr>
          <p:nvPr/>
        </p:nvPicPr>
        <p:blipFill>
          <a:blip r:embed="rId3" cstate="print"/>
          <a:srcRect/>
          <a:stretch>
            <a:fillRect/>
          </a:stretch>
        </p:blipFill>
        <p:spPr bwMode="auto">
          <a:xfrm>
            <a:off x="3200400" y="1600200"/>
            <a:ext cx="2590800" cy="2590800"/>
          </a:xfrm>
          <a:prstGeom prst="rect">
            <a:avLst/>
          </a:prstGeom>
          <a:noFill/>
        </p:spPr>
      </p:pic>
      <p:sp>
        <p:nvSpPr>
          <p:cNvPr id="19458" name="Rectangle 2"/>
          <p:cNvSpPr>
            <a:spLocks noGrp="1" noChangeArrowheads="1"/>
          </p:cNvSpPr>
          <p:nvPr>
            <p:ph type="title" idx="4294967295"/>
          </p:nvPr>
        </p:nvSpPr>
        <p:spPr>
          <a:xfrm>
            <a:off x="457200" y="228600"/>
            <a:ext cx="8229600" cy="1143000"/>
          </a:xfrm>
        </p:spPr>
        <p:txBody>
          <a:bodyPr/>
          <a:lstStyle/>
          <a:p>
            <a:r>
              <a:rPr lang="en-US" sz="4000"/>
              <a:t>Mountain Habitat </a:t>
            </a:r>
            <a:br>
              <a:rPr lang="en-US" sz="4000"/>
            </a:br>
            <a:r>
              <a:rPr lang="en-US" sz="4000"/>
              <a:t>Water Animals</a:t>
            </a:r>
          </a:p>
        </p:txBody>
      </p:sp>
      <p:sp>
        <p:nvSpPr>
          <p:cNvPr id="19462" name="Text Box 6"/>
          <p:cNvSpPr txBox="1">
            <a:spLocks noChangeArrowheads="1"/>
          </p:cNvSpPr>
          <p:nvPr/>
        </p:nvSpPr>
        <p:spPr bwMode="auto">
          <a:xfrm>
            <a:off x="3200400" y="4191000"/>
            <a:ext cx="3200400" cy="1739900"/>
          </a:xfrm>
          <a:prstGeom prst="rect">
            <a:avLst/>
          </a:prstGeom>
          <a:noFill/>
          <a:ln w="9525">
            <a:noFill/>
            <a:miter lim="800000"/>
            <a:headEnd/>
            <a:tailEnd/>
          </a:ln>
          <a:effectLst/>
        </p:spPr>
        <p:txBody>
          <a:bodyPr>
            <a:spAutoFit/>
          </a:bodyPr>
          <a:lstStyle/>
          <a:p>
            <a:r>
              <a:rPr lang="en-US"/>
              <a:t>American Toad</a:t>
            </a:r>
          </a:p>
          <a:p>
            <a:r>
              <a:rPr lang="en-US"/>
              <a:t>This frog prefers to be in rocky, mountainous places, but you can find it in lots of other habitats too!</a:t>
            </a:r>
          </a:p>
          <a:p>
            <a:endParaRPr lang="en-US"/>
          </a:p>
        </p:txBody>
      </p:sp>
      <p:pic>
        <p:nvPicPr>
          <p:cNvPr id="19469" name="Picture 13" descr="otter"/>
          <p:cNvPicPr>
            <a:picLocks noChangeAspect="1" noChangeArrowheads="1"/>
          </p:cNvPicPr>
          <p:nvPr/>
        </p:nvPicPr>
        <p:blipFill>
          <a:blip r:embed="rId4" cstate="print"/>
          <a:srcRect/>
          <a:stretch>
            <a:fillRect/>
          </a:stretch>
        </p:blipFill>
        <p:spPr bwMode="auto">
          <a:xfrm>
            <a:off x="6315075" y="3810000"/>
            <a:ext cx="2828925" cy="2219325"/>
          </a:xfrm>
          <a:prstGeom prst="rect">
            <a:avLst/>
          </a:prstGeom>
          <a:noFill/>
        </p:spPr>
      </p:pic>
      <p:sp>
        <p:nvSpPr>
          <p:cNvPr id="19470" name="Text Box 14"/>
          <p:cNvSpPr txBox="1">
            <a:spLocks noChangeArrowheads="1"/>
          </p:cNvSpPr>
          <p:nvPr/>
        </p:nvSpPr>
        <p:spPr bwMode="auto">
          <a:xfrm>
            <a:off x="6477000" y="3657600"/>
            <a:ext cx="1549400" cy="366713"/>
          </a:xfrm>
          <a:prstGeom prst="rect">
            <a:avLst/>
          </a:prstGeom>
          <a:noFill/>
          <a:ln w="9525">
            <a:noFill/>
            <a:miter lim="800000"/>
            <a:headEnd/>
            <a:tailEnd/>
          </a:ln>
          <a:effectLst/>
        </p:spPr>
        <p:txBody>
          <a:bodyPr wrap="none">
            <a:spAutoFit/>
          </a:bodyPr>
          <a:lstStyle/>
          <a:p>
            <a:r>
              <a:rPr lang="en-US"/>
              <a:t>River Otters</a:t>
            </a:r>
          </a:p>
        </p:txBody>
      </p:sp>
      <p:pic>
        <p:nvPicPr>
          <p:cNvPr id="19476" name="Picture 20" descr="http://a1410.g.akamai.net/f/1410/1633/7d/images.enature.com/fishes/fishes_m/FI0045_1m.jpg"/>
          <p:cNvPicPr>
            <a:picLocks noChangeAspect="1" noChangeArrowheads="1"/>
          </p:cNvPicPr>
          <p:nvPr/>
        </p:nvPicPr>
        <p:blipFill>
          <a:blip r:embed="rId5" r:link="rId6" cstate="print"/>
          <a:srcRect/>
          <a:stretch>
            <a:fillRect/>
          </a:stretch>
        </p:blipFill>
        <p:spPr bwMode="auto">
          <a:xfrm>
            <a:off x="0" y="2295525"/>
            <a:ext cx="2590800" cy="1733550"/>
          </a:xfrm>
          <a:prstGeom prst="rect">
            <a:avLst/>
          </a:prstGeom>
          <a:noFill/>
        </p:spPr>
      </p:pic>
      <p:sp>
        <p:nvSpPr>
          <p:cNvPr id="19477" name="Text Box 21"/>
          <p:cNvSpPr txBox="1">
            <a:spLocks noChangeArrowheads="1"/>
          </p:cNvSpPr>
          <p:nvPr/>
        </p:nvSpPr>
        <p:spPr bwMode="auto">
          <a:xfrm>
            <a:off x="1257300" y="3616325"/>
            <a:ext cx="1257300" cy="342900"/>
          </a:xfrm>
          <a:prstGeom prst="rect">
            <a:avLst/>
          </a:prstGeom>
          <a:noFill/>
          <a:ln w="9525">
            <a:noFill/>
            <a:miter lim="800000"/>
            <a:headEnd/>
            <a:tailEnd/>
          </a:ln>
        </p:spPr>
        <p:txBody>
          <a:bodyPr/>
          <a:lstStyle/>
          <a:p>
            <a:pPr eaLnBrk="1" hangingPunct="1"/>
            <a:r>
              <a:rPr lang="en-US" sz="1200">
                <a:solidFill>
                  <a:srgbClr val="FFFFFF"/>
                </a:solidFill>
                <a:latin typeface="Arial" charset="0"/>
                <a:cs typeface="Times New Roman" pitchFamily="18" charset="0"/>
              </a:rPr>
              <a:t>Brown trout</a:t>
            </a:r>
            <a:endParaRPr lang="en-US">
              <a:latin typeface="Arial" charset="0"/>
            </a:endParaRPr>
          </a:p>
        </p:txBody>
      </p:sp>
      <p:sp>
        <p:nvSpPr>
          <p:cNvPr id="19478" name="Rectangle 22"/>
          <p:cNvSpPr>
            <a:spLocks noChangeArrowheads="1"/>
          </p:cNvSpPr>
          <p:nvPr/>
        </p:nvSpPr>
        <p:spPr bwMode="auto">
          <a:xfrm>
            <a:off x="0" y="2295525"/>
            <a:ext cx="9144000" cy="0"/>
          </a:xfrm>
          <a:prstGeom prst="rect">
            <a:avLst/>
          </a:prstGeom>
          <a:noFill/>
          <a:ln w="9525">
            <a:noFill/>
            <a:miter lim="800000"/>
            <a:headEnd/>
            <a:tailEnd/>
          </a:ln>
          <a:effectLst/>
        </p:spPr>
        <p:txBody>
          <a:bodyPr wrap="none" anchor="ctr">
            <a:spAutoFit/>
          </a:bodyPr>
          <a:lstStyle/>
          <a:p>
            <a:endParaRPr lang="en-US"/>
          </a:p>
        </p:txBody>
      </p:sp>
      <p:sp>
        <p:nvSpPr>
          <p:cNvPr id="19479" name="Rectangle 23"/>
          <p:cNvSpPr>
            <a:spLocks noChangeArrowheads="1"/>
          </p:cNvSpPr>
          <p:nvPr/>
        </p:nvSpPr>
        <p:spPr bwMode="auto">
          <a:xfrm>
            <a:off x="0" y="2286000"/>
            <a:ext cx="9144000" cy="0"/>
          </a:xfrm>
          <a:prstGeom prst="rect">
            <a:avLst/>
          </a:prstGeom>
          <a:noFill/>
          <a:ln w="9525">
            <a:noFill/>
            <a:miter lim="800000"/>
            <a:headEnd/>
            <a:tailEnd/>
          </a:ln>
          <a:effectLst/>
        </p:spPr>
        <p:txBody>
          <a:bodyPr anchor="ctr">
            <a:spAutoFit/>
          </a:bodyPr>
          <a:lstStyle/>
          <a:p>
            <a:endParaRPr lang="en-US"/>
          </a:p>
        </p:txBody>
      </p:sp>
      <p:sp>
        <p:nvSpPr>
          <p:cNvPr id="19480" name="Rectangle 24"/>
          <p:cNvSpPr>
            <a:spLocks noChangeArrowheads="1"/>
          </p:cNvSpPr>
          <p:nvPr/>
        </p:nvSpPr>
        <p:spPr bwMode="auto">
          <a:xfrm>
            <a:off x="0" y="4029075"/>
            <a:ext cx="311150" cy="534988"/>
          </a:xfrm>
          <a:prstGeom prst="rect">
            <a:avLst/>
          </a:prstGeom>
          <a:noFill/>
          <a:ln w="9525">
            <a:noFill/>
            <a:miter lim="800000"/>
            <a:headEnd/>
            <a:tailEnd/>
          </a:ln>
          <a:effectLst/>
        </p:spPr>
        <p:txBody>
          <a:bodyPr wrap="none" anchor="ctr">
            <a:spAutoFit/>
          </a:bodyPr>
          <a:lstStyle/>
          <a:p>
            <a:pPr eaLnBrk="1" hangingPunct="1"/>
            <a:endParaRPr lang="en-US" sz="1100">
              <a:latin typeface="Arial" charset="0"/>
            </a:endParaRPr>
          </a:p>
          <a:p>
            <a:r>
              <a:rPr lang="en-US">
                <a:latin typeface="Arial" charset="0"/>
              </a:rPr>
              <a:t>  </a:t>
            </a:r>
          </a:p>
        </p:txBody>
      </p:sp>
      <p:pic>
        <p:nvPicPr>
          <p:cNvPr id="19481" name="Picture 25" descr="largemouthbassstamp"/>
          <p:cNvPicPr>
            <a:picLocks noChangeAspect="1" noChangeArrowheads="1"/>
          </p:cNvPicPr>
          <p:nvPr/>
        </p:nvPicPr>
        <p:blipFill>
          <a:blip r:embed="rId7" cstate="print"/>
          <a:srcRect/>
          <a:stretch>
            <a:fillRect/>
          </a:stretch>
        </p:blipFill>
        <p:spPr bwMode="auto">
          <a:xfrm>
            <a:off x="0" y="4419600"/>
            <a:ext cx="2743200" cy="1714500"/>
          </a:xfrm>
          <a:prstGeom prst="rect">
            <a:avLst/>
          </a:prstGeom>
          <a:noFill/>
          <a:ln w="9525">
            <a:noFill/>
            <a:miter lim="800000"/>
            <a:headEnd/>
            <a:tailEnd/>
          </a:ln>
        </p:spPr>
      </p:pic>
      <p:pic>
        <p:nvPicPr>
          <p:cNvPr id="19482" name="Picture 26" descr="rainbowtroutstamp"/>
          <p:cNvPicPr>
            <a:picLocks noChangeAspect="1" noChangeArrowheads="1"/>
          </p:cNvPicPr>
          <p:nvPr/>
        </p:nvPicPr>
        <p:blipFill>
          <a:blip r:embed="rId8" cstate="print"/>
          <a:srcRect/>
          <a:stretch>
            <a:fillRect/>
          </a:stretch>
        </p:blipFill>
        <p:spPr bwMode="auto">
          <a:xfrm>
            <a:off x="6096000" y="1447800"/>
            <a:ext cx="27432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277813"/>
            <a:ext cx="8229600" cy="712787"/>
          </a:xfrm>
        </p:spPr>
        <p:txBody>
          <a:bodyPr/>
          <a:lstStyle/>
          <a:p>
            <a:r>
              <a:rPr lang="en-US" sz="4000"/>
              <a:t>Mountain Animals</a:t>
            </a:r>
            <a:br>
              <a:rPr lang="en-US" sz="4000"/>
            </a:br>
            <a:r>
              <a:rPr lang="en-US" sz="4000"/>
              <a:t>Birds</a:t>
            </a:r>
          </a:p>
        </p:txBody>
      </p:sp>
      <p:pic>
        <p:nvPicPr>
          <p:cNvPr id="20501" name="Picture 21" descr="animals0217_2005">
            <a:hlinkClick r:id="rId3"/>
          </p:cNvPr>
          <p:cNvPicPr>
            <a:picLocks noChangeAspect="1" noChangeArrowheads="1"/>
          </p:cNvPicPr>
          <p:nvPr/>
        </p:nvPicPr>
        <p:blipFill>
          <a:blip r:embed="rId4" cstate="print"/>
          <a:srcRect/>
          <a:stretch>
            <a:fillRect/>
          </a:stretch>
        </p:blipFill>
        <p:spPr bwMode="auto">
          <a:xfrm>
            <a:off x="838200" y="3886200"/>
            <a:ext cx="3057525" cy="2171700"/>
          </a:xfrm>
          <a:prstGeom prst="rect">
            <a:avLst/>
          </a:prstGeom>
          <a:noFill/>
        </p:spPr>
      </p:pic>
      <p:pic>
        <p:nvPicPr>
          <p:cNvPr id="20502" name="Picture 22" descr="dude_owl"/>
          <p:cNvPicPr>
            <a:picLocks noChangeAspect="1" noChangeArrowheads="1"/>
          </p:cNvPicPr>
          <p:nvPr/>
        </p:nvPicPr>
        <p:blipFill>
          <a:blip r:embed="rId5" cstate="print"/>
          <a:srcRect/>
          <a:stretch>
            <a:fillRect/>
          </a:stretch>
        </p:blipFill>
        <p:spPr bwMode="auto">
          <a:xfrm>
            <a:off x="6172200" y="1219200"/>
            <a:ext cx="1981200" cy="1981200"/>
          </a:xfrm>
          <a:prstGeom prst="rect">
            <a:avLst/>
          </a:prstGeom>
          <a:noFill/>
        </p:spPr>
      </p:pic>
      <p:sp>
        <p:nvSpPr>
          <p:cNvPr id="20504" name="Text Box 24"/>
          <p:cNvSpPr txBox="1">
            <a:spLocks noChangeArrowheads="1"/>
          </p:cNvSpPr>
          <p:nvPr/>
        </p:nvSpPr>
        <p:spPr bwMode="auto">
          <a:xfrm>
            <a:off x="6553200" y="3276600"/>
            <a:ext cx="2124075" cy="366713"/>
          </a:xfrm>
          <a:prstGeom prst="rect">
            <a:avLst/>
          </a:prstGeom>
          <a:noFill/>
          <a:ln w="9525">
            <a:noFill/>
            <a:miter lim="800000"/>
            <a:headEnd/>
            <a:tailEnd/>
          </a:ln>
          <a:effectLst/>
        </p:spPr>
        <p:txBody>
          <a:bodyPr wrap="none">
            <a:spAutoFit/>
          </a:bodyPr>
          <a:lstStyle/>
          <a:p>
            <a:r>
              <a:rPr lang="en-US"/>
              <a:t>Great Horned Owl</a:t>
            </a:r>
          </a:p>
        </p:txBody>
      </p:sp>
      <p:pic>
        <p:nvPicPr>
          <p:cNvPr id="20505" name="Picture 25" descr="Image of: Eptesicus fuscus (big brown bat)"/>
          <p:cNvPicPr>
            <a:picLocks noChangeAspect="1" noChangeArrowheads="1"/>
          </p:cNvPicPr>
          <p:nvPr/>
        </p:nvPicPr>
        <p:blipFill>
          <a:blip r:embed="rId6" cstate="print"/>
          <a:srcRect/>
          <a:stretch>
            <a:fillRect/>
          </a:stretch>
        </p:blipFill>
        <p:spPr bwMode="auto">
          <a:xfrm>
            <a:off x="304800" y="1524000"/>
            <a:ext cx="4572000" cy="2017713"/>
          </a:xfrm>
          <a:prstGeom prst="rect">
            <a:avLst/>
          </a:prstGeom>
          <a:noFill/>
          <a:ln w="9525">
            <a:noFill/>
            <a:miter lim="800000"/>
            <a:headEnd/>
            <a:tailEnd/>
          </a:ln>
        </p:spPr>
      </p:pic>
      <p:pic>
        <p:nvPicPr>
          <p:cNvPr id="20506" name="Picture 26" descr="eaglestamp"/>
          <p:cNvPicPr>
            <a:picLocks noChangeAspect="1" noChangeArrowheads="1"/>
          </p:cNvPicPr>
          <p:nvPr/>
        </p:nvPicPr>
        <p:blipFill>
          <a:blip r:embed="rId7" cstate="print"/>
          <a:srcRect/>
          <a:stretch>
            <a:fillRect/>
          </a:stretch>
        </p:blipFill>
        <p:spPr bwMode="auto">
          <a:xfrm>
            <a:off x="5029200" y="3733800"/>
            <a:ext cx="18573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57200" y="228600"/>
            <a:ext cx="8229600" cy="1143000"/>
          </a:xfrm>
        </p:spPr>
        <p:txBody>
          <a:bodyPr/>
          <a:lstStyle/>
          <a:p>
            <a:r>
              <a:rPr lang="en-US"/>
              <a:t>Marsh / Swamp Habitat</a:t>
            </a:r>
          </a:p>
        </p:txBody>
      </p:sp>
      <p:sp>
        <p:nvSpPr>
          <p:cNvPr id="22537" name="Rectangle 9"/>
          <p:cNvSpPr>
            <a:spLocks noGrp="1" noChangeArrowheads="1"/>
          </p:cNvSpPr>
          <p:nvPr>
            <p:ph sz="half" idx="1"/>
          </p:nvPr>
        </p:nvSpPr>
        <p:spPr/>
        <p:txBody>
          <a:bodyPr/>
          <a:lstStyle/>
          <a:p>
            <a:endParaRPr lang="en-US" sz="2800"/>
          </a:p>
        </p:txBody>
      </p:sp>
      <p:sp>
        <p:nvSpPr>
          <p:cNvPr id="22538" name="Rectangle 10"/>
          <p:cNvSpPr>
            <a:spLocks noGrp="1" noChangeArrowheads="1"/>
          </p:cNvSpPr>
          <p:nvPr>
            <p:ph type="body" sz="half" idx="2"/>
          </p:nvPr>
        </p:nvSpPr>
        <p:spPr>
          <a:xfrm>
            <a:off x="4572000" y="2133600"/>
            <a:ext cx="4038600" cy="3276600"/>
          </a:xfrm>
        </p:spPr>
        <p:txBody>
          <a:bodyPr/>
          <a:lstStyle/>
          <a:p>
            <a:r>
              <a:rPr lang="en-US" sz="2800"/>
              <a:t>The Okefenokee Swamp is in the Georgia Plains region.</a:t>
            </a:r>
          </a:p>
          <a:p>
            <a:r>
              <a:rPr lang="en-US" sz="2800"/>
              <a:t>Okefenokee comes from the Indian word which means “Land of the Trembling Earth”</a:t>
            </a:r>
          </a:p>
          <a:p>
            <a:endParaRPr lang="en-US" sz="2800"/>
          </a:p>
        </p:txBody>
      </p:sp>
      <p:pic>
        <p:nvPicPr>
          <p:cNvPr id="22534" name="Picture 6" descr="Okefenokee Swamp"/>
          <p:cNvPicPr>
            <a:picLocks noChangeAspect="1" noChangeArrowheads="1"/>
          </p:cNvPicPr>
          <p:nvPr/>
        </p:nvPicPr>
        <p:blipFill>
          <a:blip r:embed="rId3" cstate="print"/>
          <a:srcRect/>
          <a:stretch>
            <a:fillRect/>
          </a:stretch>
        </p:blipFill>
        <p:spPr bwMode="auto">
          <a:xfrm>
            <a:off x="457200" y="1447800"/>
            <a:ext cx="3921125" cy="4876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t>Marsh / Swamp Habitat</a:t>
            </a:r>
          </a:p>
        </p:txBody>
      </p:sp>
      <p:sp>
        <p:nvSpPr>
          <p:cNvPr id="26629" name="Rectangle 5"/>
          <p:cNvSpPr>
            <a:spLocks noGrp="1" noChangeArrowheads="1"/>
          </p:cNvSpPr>
          <p:nvPr>
            <p:ph type="body" sz="half" idx="1"/>
          </p:nvPr>
        </p:nvSpPr>
        <p:spPr>
          <a:xfrm>
            <a:off x="457200" y="1905000"/>
            <a:ext cx="4038600" cy="3276600"/>
          </a:xfrm>
        </p:spPr>
        <p:txBody>
          <a:bodyPr/>
          <a:lstStyle/>
          <a:p>
            <a:r>
              <a:rPr lang="en-US" sz="2800"/>
              <a:t>Not all of the Okefenokee is a swamp. Part of it is a bog which is a mossy wetland. </a:t>
            </a:r>
          </a:p>
          <a:p>
            <a:r>
              <a:rPr lang="en-US" sz="2800"/>
              <a:t>It is so boggy that you can shake trees by stomping on the ground!</a:t>
            </a:r>
          </a:p>
        </p:txBody>
      </p:sp>
      <p:sp>
        <p:nvSpPr>
          <p:cNvPr id="26630" name="Rectangle 6"/>
          <p:cNvSpPr>
            <a:spLocks noGrp="1" noChangeArrowheads="1"/>
          </p:cNvSpPr>
          <p:nvPr>
            <p:ph sz="half" idx="2"/>
          </p:nvPr>
        </p:nvSpPr>
        <p:spPr/>
        <p:txBody>
          <a:bodyPr/>
          <a:lstStyle/>
          <a:p>
            <a:endParaRPr lang="en-US" sz="2800"/>
          </a:p>
        </p:txBody>
      </p:sp>
      <p:pic>
        <p:nvPicPr>
          <p:cNvPr id="26632" name="Picture 8" descr="Bog"/>
          <p:cNvPicPr>
            <a:picLocks noChangeAspect="1" noChangeArrowheads="1"/>
          </p:cNvPicPr>
          <p:nvPr/>
        </p:nvPicPr>
        <p:blipFill>
          <a:blip r:embed="rId3" cstate="print"/>
          <a:srcRect/>
          <a:stretch>
            <a:fillRect/>
          </a:stretch>
        </p:blipFill>
        <p:spPr bwMode="auto">
          <a:xfrm>
            <a:off x="4648200" y="2057400"/>
            <a:ext cx="4191000" cy="3059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sz="4000"/>
              <a:t>Marsh and Swamp Habitat </a:t>
            </a:r>
            <a:br>
              <a:rPr lang="en-US" sz="4000"/>
            </a:br>
            <a:r>
              <a:rPr lang="en-US" sz="4000"/>
              <a:t>Trees</a:t>
            </a:r>
          </a:p>
        </p:txBody>
      </p:sp>
      <p:sp>
        <p:nvSpPr>
          <p:cNvPr id="28677" name="Rectangle 5"/>
          <p:cNvSpPr>
            <a:spLocks noGrp="1" noChangeArrowheads="1"/>
          </p:cNvSpPr>
          <p:nvPr>
            <p:ph type="body" idx="1"/>
          </p:nvPr>
        </p:nvSpPr>
        <p:spPr/>
        <p:txBody>
          <a:bodyPr/>
          <a:lstStyle/>
          <a:p>
            <a:r>
              <a:rPr lang="en-US"/>
              <a:t>Trees include giant tupelos and bald cypresses.</a:t>
            </a:r>
          </a:p>
        </p:txBody>
      </p:sp>
      <p:pic>
        <p:nvPicPr>
          <p:cNvPr id="28679" name="Picture 7" descr="Great%2520Tupelo%2520treeAx1">
            <a:hlinkClick r:id="rId3"/>
          </p:cNvPr>
          <p:cNvPicPr>
            <a:picLocks noChangeAspect="1" noChangeArrowheads="1"/>
          </p:cNvPicPr>
          <p:nvPr/>
        </p:nvPicPr>
        <p:blipFill>
          <a:blip r:embed="rId4" cstate="print"/>
          <a:srcRect/>
          <a:stretch>
            <a:fillRect/>
          </a:stretch>
        </p:blipFill>
        <p:spPr bwMode="auto">
          <a:xfrm>
            <a:off x="533400" y="2209800"/>
            <a:ext cx="2743200" cy="2068513"/>
          </a:xfrm>
          <a:prstGeom prst="rect">
            <a:avLst/>
          </a:prstGeom>
          <a:noFill/>
        </p:spPr>
      </p:pic>
      <p:sp>
        <p:nvSpPr>
          <p:cNvPr id="28680" name="Text Box 8"/>
          <p:cNvSpPr txBox="1">
            <a:spLocks noChangeArrowheads="1"/>
          </p:cNvSpPr>
          <p:nvPr/>
        </p:nvSpPr>
        <p:spPr bwMode="auto">
          <a:xfrm>
            <a:off x="1066800" y="4343400"/>
            <a:ext cx="1584325" cy="366713"/>
          </a:xfrm>
          <a:prstGeom prst="rect">
            <a:avLst/>
          </a:prstGeom>
          <a:noFill/>
          <a:ln w="9525">
            <a:noFill/>
            <a:miter lim="800000"/>
            <a:headEnd/>
            <a:tailEnd/>
          </a:ln>
          <a:effectLst/>
        </p:spPr>
        <p:txBody>
          <a:bodyPr wrap="none">
            <a:spAutoFit/>
          </a:bodyPr>
          <a:lstStyle/>
          <a:p>
            <a:r>
              <a:rPr lang="en-US"/>
              <a:t>Tupelo Trees</a:t>
            </a:r>
          </a:p>
        </p:txBody>
      </p:sp>
      <p:pic>
        <p:nvPicPr>
          <p:cNvPr id="28682" name="Picture 10" descr="istockphoto_784257_deep_swamp">
            <a:hlinkClick r:id="rId5"/>
          </p:cNvPr>
          <p:cNvPicPr>
            <a:picLocks noChangeAspect="1" noChangeArrowheads="1"/>
          </p:cNvPicPr>
          <p:nvPr/>
        </p:nvPicPr>
        <p:blipFill>
          <a:blip r:embed="rId6" cstate="print"/>
          <a:srcRect/>
          <a:stretch>
            <a:fillRect/>
          </a:stretch>
        </p:blipFill>
        <p:spPr bwMode="auto">
          <a:xfrm>
            <a:off x="5943600" y="2209800"/>
            <a:ext cx="2847975" cy="2130425"/>
          </a:xfrm>
          <a:prstGeom prst="rect">
            <a:avLst/>
          </a:prstGeom>
          <a:noFill/>
        </p:spPr>
      </p:pic>
      <p:sp>
        <p:nvSpPr>
          <p:cNvPr id="28683" name="Text Box 11"/>
          <p:cNvSpPr txBox="1">
            <a:spLocks noChangeArrowheads="1"/>
          </p:cNvSpPr>
          <p:nvPr/>
        </p:nvSpPr>
        <p:spPr bwMode="auto">
          <a:xfrm>
            <a:off x="6781800" y="4343400"/>
            <a:ext cx="1716088" cy="366713"/>
          </a:xfrm>
          <a:prstGeom prst="rect">
            <a:avLst/>
          </a:prstGeom>
          <a:noFill/>
          <a:ln w="9525">
            <a:noFill/>
            <a:miter lim="800000"/>
            <a:headEnd/>
            <a:tailEnd/>
          </a:ln>
          <a:effectLst/>
        </p:spPr>
        <p:txBody>
          <a:bodyPr wrap="none">
            <a:spAutoFit/>
          </a:bodyPr>
          <a:lstStyle/>
          <a:p>
            <a:r>
              <a:rPr lang="en-US"/>
              <a:t>Cypress Trees</a:t>
            </a:r>
          </a:p>
        </p:txBody>
      </p:sp>
      <p:pic>
        <p:nvPicPr>
          <p:cNvPr id="28685" name="Picture 13" descr="baldcypress">
            <a:hlinkClick r:id="rId7"/>
          </p:cNvPr>
          <p:cNvPicPr>
            <a:picLocks noChangeAspect="1" noChangeArrowheads="1"/>
          </p:cNvPicPr>
          <p:nvPr/>
        </p:nvPicPr>
        <p:blipFill>
          <a:blip r:embed="rId8" cstate="print"/>
          <a:srcRect/>
          <a:stretch>
            <a:fillRect/>
          </a:stretch>
        </p:blipFill>
        <p:spPr bwMode="auto">
          <a:xfrm>
            <a:off x="3886200" y="3733800"/>
            <a:ext cx="2041525" cy="2843213"/>
          </a:xfrm>
          <a:prstGeom prst="rect">
            <a:avLst/>
          </a:prstGeom>
          <a:noFill/>
        </p:spPr>
      </p:pic>
      <p:pic>
        <p:nvPicPr>
          <p:cNvPr id="28687" name="Picture 15" descr="beidler2">
            <a:hlinkClick r:id="rId9"/>
          </p:cNvPr>
          <p:cNvPicPr>
            <a:picLocks noChangeAspect="1" noChangeArrowheads="1"/>
          </p:cNvPicPr>
          <p:nvPr/>
        </p:nvPicPr>
        <p:blipFill>
          <a:blip r:embed="rId10" cstate="print"/>
          <a:srcRect/>
          <a:stretch>
            <a:fillRect/>
          </a:stretch>
        </p:blipFill>
        <p:spPr bwMode="auto">
          <a:xfrm>
            <a:off x="609600" y="4800600"/>
            <a:ext cx="2667000" cy="17478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a:t>Marsh / Swamp Habitat </a:t>
            </a:r>
            <a:br>
              <a:rPr lang="en-US" sz="4000"/>
            </a:br>
            <a:r>
              <a:rPr lang="en-US" sz="4000"/>
              <a:t>Plants</a:t>
            </a:r>
          </a:p>
        </p:txBody>
      </p:sp>
      <p:pic>
        <p:nvPicPr>
          <p:cNvPr id="31749" name="Picture 5" descr="Catcher"/>
          <p:cNvPicPr>
            <a:picLocks noChangeAspect="1" noChangeArrowheads="1"/>
          </p:cNvPicPr>
          <p:nvPr/>
        </p:nvPicPr>
        <p:blipFill>
          <a:blip r:embed="rId3" cstate="print"/>
          <a:srcRect/>
          <a:stretch>
            <a:fillRect/>
          </a:stretch>
        </p:blipFill>
        <p:spPr bwMode="auto">
          <a:xfrm>
            <a:off x="7031038" y="1295400"/>
            <a:ext cx="1512887" cy="2590800"/>
          </a:xfrm>
          <a:prstGeom prst="rect">
            <a:avLst/>
          </a:prstGeom>
          <a:noFill/>
        </p:spPr>
      </p:pic>
      <p:sp>
        <p:nvSpPr>
          <p:cNvPr id="31750" name="Text Box 6"/>
          <p:cNvSpPr txBox="1">
            <a:spLocks noChangeArrowheads="1"/>
          </p:cNvSpPr>
          <p:nvPr/>
        </p:nvSpPr>
        <p:spPr bwMode="auto">
          <a:xfrm>
            <a:off x="4800600" y="1447800"/>
            <a:ext cx="2149475" cy="3387725"/>
          </a:xfrm>
          <a:prstGeom prst="rect">
            <a:avLst/>
          </a:prstGeom>
          <a:noFill/>
          <a:ln w="9525">
            <a:noFill/>
            <a:miter lim="800000"/>
            <a:headEnd/>
            <a:tailEnd/>
          </a:ln>
          <a:effectLst/>
        </p:spPr>
        <p:txBody>
          <a:bodyPr>
            <a:spAutoFit/>
          </a:bodyPr>
          <a:lstStyle/>
          <a:p>
            <a:pPr algn="ctr"/>
            <a:r>
              <a:rPr lang="en-US"/>
              <a:t>Pitcher Plants eat live bugs! The bugs are attracted to the smell and they crawl inside. Once inside, they are trapped. The flower has strong chemicals that immediately dissolve the bug.</a:t>
            </a:r>
          </a:p>
        </p:txBody>
      </p:sp>
      <p:pic>
        <p:nvPicPr>
          <p:cNvPr id="31752" name="Picture 8" descr="bladderwort_plant">
            <a:hlinkClick r:id="rId4"/>
          </p:cNvPr>
          <p:cNvPicPr>
            <a:picLocks noChangeAspect="1" noChangeArrowheads="1"/>
          </p:cNvPicPr>
          <p:nvPr/>
        </p:nvPicPr>
        <p:blipFill>
          <a:blip r:embed="rId5" cstate="print"/>
          <a:srcRect/>
          <a:stretch>
            <a:fillRect/>
          </a:stretch>
        </p:blipFill>
        <p:spPr bwMode="auto">
          <a:xfrm>
            <a:off x="533400" y="2209800"/>
            <a:ext cx="3276600" cy="2192338"/>
          </a:xfrm>
          <a:prstGeom prst="rect">
            <a:avLst/>
          </a:prstGeom>
          <a:noFill/>
        </p:spPr>
      </p:pic>
      <p:sp>
        <p:nvSpPr>
          <p:cNvPr id="31753" name="Text Box 9"/>
          <p:cNvSpPr txBox="1">
            <a:spLocks noChangeArrowheads="1"/>
          </p:cNvSpPr>
          <p:nvPr/>
        </p:nvSpPr>
        <p:spPr bwMode="auto">
          <a:xfrm>
            <a:off x="0" y="1219200"/>
            <a:ext cx="4038600" cy="915988"/>
          </a:xfrm>
          <a:prstGeom prst="rect">
            <a:avLst/>
          </a:prstGeom>
          <a:noFill/>
          <a:ln w="9525">
            <a:noFill/>
            <a:miter lim="800000"/>
            <a:headEnd/>
            <a:tailEnd/>
          </a:ln>
          <a:effectLst/>
        </p:spPr>
        <p:txBody>
          <a:bodyPr>
            <a:spAutoFit/>
          </a:bodyPr>
          <a:lstStyle/>
          <a:p>
            <a:r>
              <a:rPr lang="en-US"/>
              <a:t>Bladderworts live in shallow water and have small air sacs that catch small bugs, water fleas, and worms.</a:t>
            </a:r>
          </a:p>
        </p:txBody>
      </p:sp>
      <p:pic>
        <p:nvPicPr>
          <p:cNvPr id="31755" name="Picture 11" descr="Dew"/>
          <p:cNvPicPr>
            <a:picLocks noChangeAspect="1" noChangeArrowheads="1"/>
          </p:cNvPicPr>
          <p:nvPr/>
        </p:nvPicPr>
        <p:blipFill>
          <a:blip r:embed="rId6" cstate="print"/>
          <a:srcRect/>
          <a:stretch>
            <a:fillRect/>
          </a:stretch>
        </p:blipFill>
        <p:spPr bwMode="auto">
          <a:xfrm>
            <a:off x="1143000" y="4800600"/>
            <a:ext cx="2438400" cy="1692275"/>
          </a:xfrm>
          <a:prstGeom prst="rect">
            <a:avLst/>
          </a:prstGeom>
          <a:noFill/>
        </p:spPr>
      </p:pic>
      <p:sp>
        <p:nvSpPr>
          <p:cNvPr id="31756" name="Text Box 12"/>
          <p:cNvSpPr txBox="1">
            <a:spLocks noChangeArrowheads="1"/>
          </p:cNvSpPr>
          <p:nvPr/>
        </p:nvSpPr>
        <p:spPr bwMode="auto">
          <a:xfrm>
            <a:off x="3657600" y="5029200"/>
            <a:ext cx="4283075" cy="1190625"/>
          </a:xfrm>
          <a:prstGeom prst="rect">
            <a:avLst/>
          </a:prstGeom>
          <a:noFill/>
          <a:ln w="9525">
            <a:noFill/>
            <a:miter lim="800000"/>
            <a:headEnd/>
            <a:tailEnd/>
          </a:ln>
          <a:effectLst/>
        </p:spPr>
        <p:txBody>
          <a:bodyPr>
            <a:spAutoFit/>
          </a:bodyPr>
          <a:lstStyle/>
          <a:p>
            <a:r>
              <a:rPr lang="en-US"/>
              <a:t>The Sundew flower has sticky stuff on the plant. </a:t>
            </a:r>
          </a:p>
          <a:p>
            <a:r>
              <a:rPr lang="en-US"/>
              <a:t>When bugs land, they are stuck. Then the flower can eat the bug.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sz="4000"/>
              <a:t>Marsh and Swamp Habitat </a:t>
            </a:r>
            <a:br>
              <a:rPr lang="en-US" sz="4000"/>
            </a:br>
            <a:r>
              <a:rPr lang="en-US" sz="4000"/>
              <a:t>Land Animals</a:t>
            </a:r>
          </a:p>
        </p:txBody>
      </p:sp>
      <p:pic>
        <p:nvPicPr>
          <p:cNvPr id="33798" name="Picture 6" descr="Bear"/>
          <p:cNvPicPr>
            <a:picLocks noChangeAspect="1" noChangeArrowheads="1"/>
          </p:cNvPicPr>
          <p:nvPr/>
        </p:nvPicPr>
        <p:blipFill>
          <a:blip r:embed="rId3" cstate="print"/>
          <a:srcRect/>
          <a:stretch>
            <a:fillRect/>
          </a:stretch>
        </p:blipFill>
        <p:spPr bwMode="auto">
          <a:xfrm>
            <a:off x="381000" y="3810000"/>
            <a:ext cx="3962400" cy="2635250"/>
          </a:xfrm>
          <a:prstGeom prst="rect">
            <a:avLst/>
          </a:prstGeom>
          <a:noFill/>
        </p:spPr>
      </p:pic>
      <p:sp>
        <p:nvSpPr>
          <p:cNvPr id="33799" name="Text Box 7"/>
          <p:cNvSpPr txBox="1">
            <a:spLocks noChangeArrowheads="1"/>
          </p:cNvSpPr>
          <p:nvPr/>
        </p:nvSpPr>
        <p:spPr bwMode="auto">
          <a:xfrm>
            <a:off x="4495800" y="4800600"/>
            <a:ext cx="2209800" cy="915988"/>
          </a:xfrm>
          <a:prstGeom prst="rect">
            <a:avLst/>
          </a:prstGeom>
          <a:noFill/>
          <a:ln w="9525">
            <a:noFill/>
            <a:miter lim="800000"/>
            <a:headEnd/>
            <a:tailEnd/>
          </a:ln>
          <a:effectLst/>
        </p:spPr>
        <p:txBody>
          <a:bodyPr>
            <a:spAutoFit/>
          </a:bodyPr>
          <a:lstStyle/>
          <a:p>
            <a:r>
              <a:rPr lang="en-US"/>
              <a:t>The black bear eats plants and animals.</a:t>
            </a:r>
          </a:p>
        </p:txBody>
      </p:sp>
      <p:pic>
        <p:nvPicPr>
          <p:cNvPr id="33801" name="Picture 9" descr="Deer"/>
          <p:cNvPicPr>
            <a:picLocks noChangeAspect="1" noChangeArrowheads="1"/>
          </p:cNvPicPr>
          <p:nvPr/>
        </p:nvPicPr>
        <p:blipFill>
          <a:blip r:embed="rId4" cstate="print"/>
          <a:srcRect/>
          <a:stretch>
            <a:fillRect/>
          </a:stretch>
        </p:blipFill>
        <p:spPr bwMode="auto">
          <a:xfrm>
            <a:off x="5486400" y="1676400"/>
            <a:ext cx="2847975" cy="2227263"/>
          </a:xfrm>
          <a:prstGeom prst="rect">
            <a:avLst/>
          </a:prstGeom>
          <a:noFill/>
        </p:spPr>
      </p:pic>
      <p:sp>
        <p:nvSpPr>
          <p:cNvPr id="33802" name="Text Box 10"/>
          <p:cNvSpPr txBox="1">
            <a:spLocks noChangeArrowheads="1"/>
          </p:cNvSpPr>
          <p:nvPr/>
        </p:nvSpPr>
        <p:spPr bwMode="auto">
          <a:xfrm>
            <a:off x="4267200" y="1828800"/>
            <a:ext cx="1235075" cy="915988"/>
          </a:xfrm>
          <a:prstGeom prst="rect">
            <a:avLst/>
          </a:prstGeom>
          <a:noFill/>
          <a:ln w="9525">
            <a:noFill/>
            <a:miter lim="800000"/>
            <a:headEnd/>
            <a:tailEnd/>
          </a:ln>
          <a:effectLst/>
        </p:spPr>
        <p:txBody>
          <a:bodyPr>
            <a:spAutoFit/>
          </a:bodyPr>
          <a:lstStyle/>
          <a:p>
            <a:pPr algn="r"/>
            <a:r>
              <a:rPr lang="en-US"/>
              <a:t>White Tailed Deer</a:t>
            </a:r>
          </a:p>
        </p:txBody>
      </p:sp>
      <p:pic>
        <p:nvPicPr>
          <p:cNvPr id="33807" name="Picture 15" descr="DWracoon">
            <a:hlinkClick r:id="rId5"/>
          </p:cNvPr>
          <p:cNvPicPr>
            <a:picLocks noChangeAspect="1" noChangeArrowheads="1"/>
          </p:cNvPicPr>
          <p:nvPr/>
        </p:nvPicPr>
        <p:blipFill>
          <a:blip r:embed="rId6" cstate="print"/>
          <a:srcRect/>
          <a:stretch>
            <a:fillRect/>
          </a:stretch>
        </p:blipFill>
        <p:spPr bwMode="auto">
          <a:xfrm>
            <a:off x="1066800" y="1447800"/>
            <a:ext cx="1981200" cy="1927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sz="4000"/>
              <a:t>Marsh and Swamp Habitat</a:t>
            </a:r>
            <a:br>
              <a:rPr lang="en-US" sz="4000"/>
            </a:br>
            <a:r>
              <a:rPr lang="en-US" sz="4000"/>
              <a:t>Water Animals</a:t>
            </a:r>
          </a:p>
        </p:txBody>
      </p:sp>
      <p:pic>
        <p:nvPicPr>
          <p:cNvPr id="35845" name="Picture 5" descr="Otter"/>
          <p:cNvPicPr>
            <a:picLocks noChangeAspect="1" noChangeArrowheads="1"/>
          </p:cNvPicPr>
          <p:nvPr/>
        </p:nvPicPr>
        <p:blipFill>
          <a:blip r:embed="rId3" cstate="print"/>
          <a:srcRect/>
          <a:stretch>
            <a:fillRect/>
          </a:stretch>
        </p:blipFill>
        <p:spPr bwMode="auto">
          <a:xfrm>
            <a:off x="609600" y="1676400"/>
            <a:ext cx="1951038" cy="2362200"/>
          </a:xfrm>
          <a:prstGeom prst="rect">
            <a:avLst/>
          </a:prstGeom>
          <a:noFill/>
        </p:spPr>
      </p:pic>
      <p:sp>
        <p:nvSpPr>
          <p:cNvPr id="35846" name="Text Box 6"/>
          <p:cNvSpPr txBox="1">
            <a:spLocks noChangeArrowheads="1"/>
          </p:cNvSpPr>
          <p:nvPr/>
        </p:nvSpPr>
        <p:spPr bwMode="auto">
          <a:xfrm>
            <a:off x="2590800" y="1676400"/>
            <a:ext cx="1549400" cy="366713"/>
          </a:xfrm>
          <a:prstGeom prst="rect">
            <a:avLst/>
          </a:prstGeom>
          <a:noFill/>
          <a:ln w="9525">
            <a:noFill/>
            <a:miter lim="800000"/>
            <a:headEnd/>
            <a:tailEnd/>
          </a:ln>
          <a:effectLst/>
        </p:spPr>
        <p:txBody>
          <a:bodyPr wrap="none">
            <a:spAutoFit/>
          </a:bodyPr>
          <a:lstStyle/>
          <a:p>
            <a:r>
              <a:rPr lang="en-US"/>
              <a:t>River Otters</a:t>
            </a:r>
          </a:p>
        </p:txBody>
      </p:sp>
      <p:pic>
        <p:nvPicPr>
          <p:cNvPr id="35848" name="Picture 8" descr="Snake"/>
          <p:cNvPicPr>
            <a:picLocks noChangeAspect="1" noChangeArrowheads="1"/>
          </p:cNvPicPr>
          <p:nvPr/>
        </p:nvPicPr>
        <p:blipFill>
          <a:blip r:embed="rId4" cstate="print"/>
          <a:srcRect/>
          <a:stretch>
            <a:fillRect/>
          </a:stretch>
        </p:blipFill>
        <p:spPr bwMode="auto">
          <a:xfrm>
            <a:off x="6096000" y="1447800"/>
            <a:ext cx="2733675" cy="2187575"/>
          </a:xfrm>
          <a:prstGeom prst="rect">
            <a:avLst/>
          </a:prstGeom>
          <a:noFill/>
        </p:spPr>
      </p:pic>
      <p:sp>
        <p:nvSpPr>
          <p:cNvPr id="35849" name="Text Box 9"/>
          <p:cNvSpPr txBox="1">
            <a:spLocks noChangeArrowheads="1"/>
          </p:cNvSpPr>
          <p:nvPr/>
        </p:nvSpPr>
        <p:spPr bwMode="auto">
          <a:xfrm>
            <a:off x="3429000" y="2209800"/>
            <a:ext cx="2667000" cy="1465263"/>
          </a:xfrm>
          <a:prstGeom prst="rect">
            <a:avLst/>
          </a:prstGeom>
          <a:noFill/>
          <a:ln w="9525">
            <a:noFill/>
            <a:miter lim="800000"/>
            <a:headEnd/>
            <a:tailEnd/>
          </a:ln>
          <a:effectLst/>
        </p:spPr>
        <p:txBody>
          <a:bodyPr>
            <a:spAutoFit/>
          </a:bodyPr>
          <a:lstStyle/>
          <a:p>
            <a:pPr algn="r"/>
            <a:r>
              <a:rPr lang="en-US"/>
              <a:t>Water Moccasin</a:t>
            </a:r>
          </a:p>
          <a:p>
            <a:pPr algn="r"/>
            <a:r>
              <a:rPr lang="en-US"/>
              <a:t>One of Georgia’s few venemous snakes. </a:t>
            </a:r>
          </a:p>
          <a:p>
            <a:pPr algn="r"/>
            <a:r>
              <a:rPr lang="en-US"/>
              <a:t>It can coil, bite, and coil again in ½ second!</a:t>
            </a:r>
          </a:p>
        </p:txBody>
      </p:sp>
      <p:pic>
        <p:nvPicPr>
          <p:cNvPr id="35851" name="Picture 11" descr="Gator"/>
          <p:cNvPicPr>
            <a:picLocks noChangeAspect="1" noChangeArrowheads="1"/>
          </p:cNvPicPr>
          <p:nvPr/>
        </p:nvPicPr>
        <p:blipFill>
          <a:blip r:embed="rId5" cstate="print"/>
          <a:srcRect/>
          <a:stretch>
            <a:fillRect/>
          </a:stretch>
        </p:blipFill>
        <p:spPr bwMode="auto">
          <a:xfrm>
            <a:off x="3810000" y="4114800"/>
            <a:ext cx="3657600" cy="2449513"/>
          </a:xfrm>
          <a:prstGeom prst="rect">
            <a:avLst/>
          </a:prstGeom>
          <a:noFill/>
        </p:spPr>
      </p:pic>
      <p:sp>
        <p:nvSpPr>
          <p:cNvPr id="35852" name="Text Box 12"/>
          <p:cNvSpPr txBox="1">
            <a:spLocks noChangeArrowheads="1"/>
          </p:cNvSpPr>
          <p:nvPr/>
        </p:nvSpPr>
        <p:spPr bwMode="auto">
          <a:xfrm>
            <a:off x="0" y="4953000"/>
            <a:ext cx="4054475" cy="915988"/>
          </a:xfrm>
          <a:prstGeom prst="rect">
            <a:avLst/>
          </a:prstGeom>
          <a:noFill/>
          <a:ln w="9525">
            <a:noFill/>
            <a:miter lim="800000"/>
            <a:headEnd/>
            <a:tailEnd/>
          </a:ln>
          <a:effectLst/>
        </p:spPr>
        <p:txBody>
          <a:bodyPr>
            <a:spAutoFit/>
          </a:bodyPr>
          <a:lstStyle/>
          <a:p>
            <a:r>
              <a:rPr lang="en-US"/>
              <a:t>Did you know a full grown alligator can grow up to 15 feet and weigh 700 pounds?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a:t>Georgia Piedmont Habitat</a:t>
            </a:r>
          </a:p>
        </p:txBody>
      </p:sp>
      <p:sp>
        <p:nvSpPr>
          <p:cNvPr id="10245" name="Rectangle 5"/>
          <p:cNvSpPr>
            <a:spLocks noGrp="1" noChangeArrowheads="1"/>
          </p:cNvSpPr>
          <p:nvPr>
            <p:ph type="body" sz="half" idx="1"/>
          </p:nvPr>
        </p:nvSpPr>
        <p:spPr>
          <a:xfrm>
            <a:off x="457200" y="2438400"/>
            <a:ext cx="4038600" cy="3124200"/>
          </a:xfrm>
        </p:spPr>
        <p:txBody>
          <a:bodyPr/>
          <a:lstStyle/>
          <a:p>
            <a:r>
              <a:rPr lang="en-US"/>
              <a:t>The Georgia Piedmont is between the mountains and the plains.</a:t>
            </a:r>
          </a:p>
          <a:p>
            <a:r>
              <a:rPr lang="en-US"/>
              <a:t>Known for weathered and nutrient poor soil.</a:t>
            </a:r>
          </a:p>
          <a:p>
            <a:pPr>
              <a:buFont typeface="Wingdings" pitchFamily="2" charset="2"/>
              <a:buNone/>
            </a:pPr>
            <a:endParaRPr lang="en-US"/>
          </a:p>
        </p:txBody>
      </p:sp>
      <p:sp>
        <p:nvSpPr>
          <p:cNvPr id="10246" name="Rectangle 6"/>
          <p:cNvSpPr>
            <a:spLocks noGrp="1" noChangeArrowheads="1"/>
          </p:cNvSpPr>
          <p:nvPr>
            <p:ph type="body" sz="half" idx="2"/>
          </p:nvPr>
        </p:nvSpPr>
        <p:spPr/>
        <p:txBody>
          <a:bodyPr/>
          <a:lstStyle/>
          <a:p>
            <a:endParaRPr lang="en-US"/>
          </a:p>
        </p:txBody>
      </p:sp>
      <p:pic>
        <p:nvPicPr>
          <p:cNvPr id="10250" name="Picture 10" descr="map-piedmont"/>
          <p:cNvPicPr>
            <a:picLocks noChangeAspect="1" noChangeArrowheads="1"/>
          </p:cNvPicPr>
          <p:nvPr/>
        </p:nvPicPr>
        <p:blipFill>
          <a:blip r:embed="rId3" cstate="print"/>
          <a:srcRect/>
          <a:stretch>
            <a:fillRect/>
          </a:stretch>
        </p:blipFill>
        <p:spPr bwMode="auto">
          <a:xfrm>
            <a:off x="4648200" y="1600200"/>
            <a:ext cx="4024313" cy="4800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p:txBody>
          <a:bodyPr/>
          <a:lstStyle/>
          <a:p>
            <a:r>
              <a:rPr lang="en-US" sz="4000"/>
              <a:t>Swamp and Marsh Habitat </a:t>
            </a:r>
            <a:br>
              <a:rPr lang="en-US" sz="4000"/>
            </a:br>
            <a:r>
              <a:rPr lang="en-US" sz="4000"/>
              <a:t>Birds</a:t>
            </a:r>
          </a:p>
        </p:txBody>
      </p:sp>
      <p:pic>
        <p:nvPicPr>
          <p:cNvPr id="37896" name="Picture 8" descr="Crane"/>
          <p:cNvPicPr>
            <a:picLocks noChangeAspect="1" noChangeArrowheads="1"/>
          </p:cNvPicPr>
          <p:nvPr/>
        </p:nvPicPr>
        <p:blipFill>
          <a:blip r:embed="rId3" cstate="print"/>
          <a:srcRect/>
          <a:stretch>
            <a:fillRect/>
          </a:stretch>
        </p:blipFill>
        <p:spPr bwMode="auto">
          <a:xfrm>
            <a:off x="5334000" y="1828800"/>
            <a:ext cx="3057525" cy="2125663"/>
          </a:xfrm>
          <a:prstGeom prst="rect">
            <a:avLst/>
          </a:prstGeom>
          <a:noFill/>
        </p:spPr>
      </p:pic>
      <p:sp>
        <p:nvSpPr>
          <p:cNvPr id="37897" name="Text Box 9"/>
          <p:cNvSpPr txBox="1">
            <a:spLocks noChangeArrowheads="1"/>
          </p:cNvSpPr>
          <p:nvPr/>
        </p:nvSpPr>
        <p:spPr bwMode="auto">
          <a:xfrm>
            <a:off x="5867400" y="1447800"/>
            <a:ext cx="2192338" cy="366713"/>
          </a:xfrm>
          <a:prstGeom prst="rect">
            <a:avLst/>
          </a:prstGeom>
          <a:noFill/>
          <a:ln w="9525">
            <a:noFill/>
            <a:miter lim="800000"/>
            <a:headEnd/>
            <a:tailEnd/>
          </a:ln>
          <a:effectLst/>
        </p:spPr>
        <p:txBody>
          <a:bodyPr wrap="none">
            <a:spAutoFit/>
          </a:bodyPr>
          <a:lstStyle/>
          <a:p>
            <a:r>
              <a:rPr lang="en-US"/>
              <a:t>The Sandhill Crane</a:t>
            </a:r>
          </a:p>
        </p:txBody>
      </p:sp>
      <p:pic>
        <p:nvPicPr>
          <p:cNvPr id="37899" name="Picture 11" descr="Osprey"/>
          <p:cNvPicPr>
            <a:picLocks noChangeAspect="1" noChangeArrowheads="1"/>
          </p:cNvPicPr>
          <p:nvPr/>
        </p:nvPicPr>
        <p:blipFill>
          <a:blip r:embed="rId4" cstate="print"/>
          <a:srcRect/>
          <a:stretch>
            <a:fillRect/>
          </a:stretch>
        </p:blipFill>
        <p:spPr bwMode="auto">
          <a:xfrm>
            <a:off x="228600" y="1295400"/>
            <a:ext cx="2209800" cy="2165350"/>
          </a:xfrm>
          <a:prstGeom prst="rect">
            <a:avLst/>
          </a:prstGeom>
          <a:noFill/>
        </p:spPr>
      </p:pic>
      <p:pic>
        <p:nvPicPr>
          <p:cNvPr id="37901" name="Picture 13" descr="large_wall">
            <a:hlinkClick r:id="rId5"/>
          </p:cNvPr>
          <p:cNvPicPr>
            <a:picLocks noChangeAspect="1" noChangeArrowheads="1"/>
          </p:cNvPicPr>
          <p:nvPr/>
        </p:nvPicPr>
        <p:blipFill>
          <a:blip r:embed="rId6" cstate="print"/>
          <a:srcRect/>
          <a:stretch>
            <a:fillRect/>
          </a:stretch>
        </p:blipFill>
        <p:spPr bwMode="auto">
          <a:xfrm>
            <a:off x="1905000" y="3124200"/>
            <a:ext cx="2438400" cy="1836738"/>
          </a:xfrm>
          <a:prstGeom prst="rect">
            <a:avLst/>
          </a:prstGeom>
          <a:noFill/>
        </p:spPr>
      </p:pic>
      <p:sp>
        <p:nvSpPr>
          <p:cNvPr id="37902" name="Text Box 14"/>
          <p:cNvSpPr txBox="1">
            <a:spLocks noChangeArrowheads="1"/>
          </p:cNvSpPr>
          <p:nvPr/>
        </p:nvSpPr>
        <p:spPr bwMode="auto">
          <a:xfrm>
            <a:off x="2514600" y="2438400"/>
            <a:ext cx="1065213" cy="366713"/>
          </a:xfrm>
          <a:prstGeom prst="rect">
            <a:avLst/>
          </a:prstGeom>
          <a:noFill/>
          <a:ln w="9525">
            <a:noFill/>
            <a:miter lim="800000"/>
            <a:headEnd/>
            <a:tailEnd/>
          </a:ln>
          <a:effectLst/>
        </p:spPr>
        <p:txBody>
          <a:bodyPr wrap="none">
            <a:spAutoFit/>
          </a:bodyPr>
          <a:lstStyle/>
          <a:p>
            <a:r>
              <a:rPr lang="en-US"/>
              <a:t>Ospreys</a:t>
            </a:r>
          </a:p>
        </p:txBody>
      </p:sp>
      <p:pic>
        <p:nvPicPr>
          <p:cNvPr id="37904" name="Picture 16" descr="anhinga">
            <a:hlinkClick r:id="rId7"/>
          </p:cNvPr>
          <p:cNvPicPr>
            <a:picLocks noChangeAspect="1" noChangeArrowheads="1"/>
          </p:cNvPicPr>
          <p:nvPr/>
        </p:nvPicPr>
        <p:blipFill>
          <a:blip r:embed="rId8" cstate="print"/>
          <a:srcRect/>
          <a:stretch>
            <a:fillRect/>
          </a:stretch>
        </p:blipFill>
        <p:spPr bwMode="auto">
          <a:xfrm>
            <a:off x="5715000" y="4343400"/>
            <a:ext cx="1933575" cy="2057400"/>
          </a:xfrm>
          <a:prstGeom prst="rect">
            <a:avLst/>
          </a:prstGeom>
          <a:noFill/>
        </p:spPr>
      </p:pic>
      <p:sp>
        <p:nvSpPr>
          <p:cNvPr id="37905" name="Text Box 17"/>
          <p:cNvSpPr txBox="1">
            <a:spLocks noChangeArrowheads="1"/>
          </p:cNvSpPr>
          <p:nvPr/>
        </p:nvSpPr>
        <p:spPr bwMode="auto">
          <a:xfrm>
            <a:off x="7772400" y="4876800"/>
            <a:ext cx="1133475" cy="366713"/>
          </a:xfrm>
          <a:prstGeom prst="rect">
            <a:avLst/>
          </a:prstGeom>
          <a:noFill/>
          <a:ln w="9525">
            <a:noFill/>
            <a:miter lim="800000"/>
            <a:headEnd/>
            <a:tailEnd/>
          </a:ln>
          <a:effectLst/>
        </p:spPr>
        <p:txBody>
          <a:bodyPr wrap="none">
            <a:spAutoFit/>
          </a:bodyPr>
          <a:lstStyle/>
          <a:p>
            <a:r>
              <a:rPr lang="en-US"/>
              <a:t>Anhingas</a:t>
            </a:r>
          </a:p>
        </p:txBody>
      </p:sp>
      <p:sp>
        <p:nvSpPr>
          <p:cNvPr id="37906" name="Text Box 18"/>
          <p:cNvSpPr txBox="1">
            <a:spLocks noChangeArrowheads="1"/>
          </p:cNvSpPr>
          <p:nvPr/>
        </p:nvSpPr>
        <p:spPr bwMode="auto">
          <a:xfrm>
            <a:off x="457200" y="5638800"/>
            <a:ext cx="3978275" cy="641350"/>
          </a:xfrm>
          <a:prstGeom prst="rect">
            <a:avLst/>
          </a:prstGeom>
          <a:noFill/>
          <a:ln w="9525">
            <a:noFill/>
            <a:miter lim="800000"/>
            <a:headEnd/>
            <a:tailEnd/>
          </a:ln>
          <a:effectLst/>
        </p:spPr>
        <p:txBody>
          <a:bodyPr>
            <a:spAutoFit/>
          </a:bodyPr>
          <a:lstStyle/>
          <a:p>
            <a:r>
              <a:rPr lang="en-US"/>
              <a:t>These birds feed on small prey such as lizards, rats, and snakes.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US"/>
              <a:t>Swamp and Marsh Birds</a:t>
            </a:r>
          </a:p>
        </p:txBody>
      </p:sp>
      <p:pic>
        <p:nvPicPr>
          <p:cNvPr id="54278" name="Picture 6" descr="egret">
            <a:hlinkClick r:id="rId3"/>
          </p:cNvPr>
          <p:cNvPicPr>
            <a:picLocks noChangeAspect="1" noChangeArrowheads="1"/>
          </p:cNvPicPr>
          <p:nvPr/>
        </p:nvPicPr>
        <p:blipFill>
          <a:blip r:embed="rId4" cstate="print"/>
          <a:srcRect/>
          <a:stretch>
            <a:fillRect/>
          </a:stretch>
        </p:blipFill>
        <p:spPr bwMode="auto">
          <a:xfrm>
            <a:off x="1981200" y="1447800"/>
            <a:ext cx="5143500" cy="3429000"/>
          </a:xfrm>
          <a:prstGeom prst="rect">
            <a:avLst/>
          </a:prstGeom>
          <a:noFill/>
        </p:spPr>
      </p:pic>
      <p:sp>
        <p:nvSpPr>
          <p:cNvPr id="54279" name="Text Box 7"/>
          <p:cNvSpPr txBox="1">
            <a:spLocks noChangeArrowheads="1"/>
          </p:cNvSpPr>
          <p:nvPr/>
        </p:nvSpPr>
        <p:spPr bwMode="auto">
          <a:xfrm>
            <a:off x="4038600" y="5029200"/>
            <a:ext cx="790575" cy="366713"/>
          </a:xfrm>
          <a:prstGeom prst="rect">
            <a:avLst/>
          </a:prstGeom>
          <a:noFill/>
          <a:ln w="9525">
            <a:noFill/>
            <a:miter lim="800000"/>
            <a:headEnd/>
            <a:tailEnd/>
          </a:ln>
          <a:effectLst/>
        </p:spPr>
        <p:txBody>
          <a:bodyPr wrap="none">
            <a:spAutoFit/>
          </a:bodyPr>
          <a:lstStyle/>
          <a:p>
            <a:r>
              <a:rPr lang="en-US"/>
              <a:t>Egret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US" dirty="0" smtClean="0"/>
              <a:t>Coastal Plains </a:t>
            </a:r>
            <a:r>
              <a:rPr lang="en-US" dirty="0"/>
              <a:t>Habitat</a:t>
            </a:r>
          </a:p>
        </p:txBody>
      </p:sp>
      <p:sp>
        <p:nvSpPr>
          <p:cNvPr id="45063" name="Rectangle 7"/>
          <p:cNvSpPr>
            <a:spLocks noGrp="1" noChangeArrowheads="1"/>
          </p:cNvSpPr>
          <p:nvPr>
            <p:ph sz="half" idx="1"/>
          </p:nvPr>
        </p:nvSpPr>
        <p:spPr/>
        <p:txBody>
          <a:bodyPr/>
          <a:lstStyle/>
          <a:p>
            <a:endParaRPr lang="en-US" sz="2800"/>
          </a:p>
        </p:txBody>
      </p:sp>
      <p:sp>
        <p:nvSpPr>
          <p:cNvPr id="45064" name="Rectangle 8"/>
          <p:cNvSpPr>
            <a:spLocks noGrp="1" noChangeArrowheads="1"/>
          </p:cNvSpPr>
          <p:nvPr>
            <p:ph type="body" sz="half" idx="2"/>
          </p:nvPr>
        </p:nvSpPr>
        <p:spPr>
          <a:xfrm>
            <a:off x="4572000" y="1295400"/>
            <a:ext cx="4038600" cy="4530725"/>
          </a:xfrm>
        </p:spPr>
        <p:txBody>
          <a:bodyPr/>
          <a:lstStyle/>
          <a:p>
            <a:r>
              <a:rPr lang="en-US" sz="2400" dirty="0"/>
              <a:t>The coastal habitat is the southeastern portion of the Coastal Plains region of Georgia. It is the coastline that separates the plains from the sea. </a:t>
            </a:r>
          </a:p>
          <a:p>
            <a:r>
              <a:rPr lang="en-US" sz="2400" dirty="0"/>
              <a:t>You can see the coastal </a:t>
            </a:r>
            <a:r>
              <a:rPr lang="en-US" sz="2400" dirty="0" smtClean="0"/>
              <a:t>plains </a:t>
            </a:r>
            <a:r>
              <a:rPr lang="en-US" sz="2400" dirty="0"/>
              <a:t>in the picture below.</a:t>
            </a:r>
          </a:p>
        </p:txBody>
      </p:sp>
      <p:pic>
        <p:nvPicPr>
          <p:cNvPr id="45062" name="Picture 6" descr="map-coastal"/>
          <p:cNvPicPr>
            <a:picLocks noChangeAspect="1" noChangeArrowheads="1"/>
          </p:cNvPicPr>
          <p:nvPr/>
        </p:nvPicPr>
        <p:blipFill>
          <a:blip r:embed="rId3" cstate="print"/>
          <a:srcRect/>
          <a:stretch>
            <a:fillRect/>
          </a:stretch>
        </p:blipFill>
        <p:spPr bwMode="auto">
          <a:xfrm>
            <a:off x="533400" y="1371600"/>
            <a:ext cx="3959225" cy="4724400"/>
          </a:xfrm>
          <a:prstGeom prst="rect">
            <a:avLst/>
          </a:prstGeom>
          <a:noFill/>
        </p:spPr>
      </p:pic>
      <p:pic>
        <p:nvPicPr>
          <p:cNvPr id="34818" name="Picture 2" descr="http://t3.gstatic.com/images?q=tbn:ANd9GcQ1OWzgDVoiNXYVX77_dGJ8QphE8WVDMX_N29V-YNuiHxEAKFGM"/>
          <p:cNvPicPr>
            <a:picLocks noChangeAspect="1" noChangeArrowheads="1"/>
          </p:cNvPicPr>
          <p:nvPr/>
        </p:nvPicPr>
        <p:blipFill>
          <a:blip r:embed="rId4" cstate="print"/>
          <a:srcRect/>
          <a:stretch>
            <a:fillRect/>
          </a:stretch>
        </p:blipFill>
        <p:spPr bwMode="auto">
          <a:xfrm>
            <a:off x="5334000" y="4572000"/>
            <a:ext cx="2514600" cy="18192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en-US" sz="4000"/>
              <a:t>Coastal Habitat </a:t>
            </a:r>
            <a:br>
              <a:rPr lang="en-US" sz="4000"/>
            </a:br>
            <a:r>
              <a:rPr lang="en-US" sz="4000"/>
              <a:t>Plants</a:t>
            </a:r>
          </a:p>
        </p:txBody>
      </p:sp>
      <p:sp>
        <p:nvSpPr>
          <p:cNvPr id="48135" name="Text Box 7"/>
          <p:cNvSpPr txBox="1">
            <a:spLocks noChangeArrowheads="1"/>
          </p:cNvSpPr>
          <p:nvPr/>
        </p:nvSpPr>
        <p:spPr bwMode="auto">
          <a:xfrm>
            <a:off x="3810000" y="2286000"/>
            <a:ext cx="1393825" cy="366713"/>
          </a:xfrm>
          <a:prstGeom prst="rect">
            <a:avLst/>
          </a:prstGeom>
          <a:noFill/>
          <a:ln w="9525">
            <a:noFill/>
            <a:miter lim="800000"/>
            <a:headEnd/>
            <a:tailEnd/>
          </a:ln>
          <a:effectLst/>
        </p:spPr>
        <p:txBody>
          <a:bodyPr wrap="none">
            <a:spAutoFit/>
          </a:bodyPr>
          <a:lstStyle/>
          <a:p>
            <a:r>
              <a:rPr lang="en-US"/>
              <a:t>Wire Grass</a:t>
            </a:r>
          </a:p>
        </p:txBody>
      </p:sp>
      <p:pic>
        <p:nvPicPr>
          <p:cNvPr id="48137" name="Picture 9" descr="grasslands">
            <a:hlinkClick r:id="rId3"/>
          </p:cNvPr>
          <p:cNvPicPr>
            <a:picLocks noChangeAspect="1" noChangeArrowheads="1"/>
          </p:cNvPicPr>
          <p:nvPr/>
        </p:nvPicPr>
        <p:blipFill>
          <a:blip r:embed="rId4" cstate="print"/>
          <a:srcRect/>
          <a:stretch>
            <a:fillRect/>
          </a:stretch>
        </p:blipFill>
        <p:spPr bwMode="auto">
          <a:xfrm>
            <a:off x="6019800" y="1447800"/>
            <a:ext cx="2884488" cy="3505200"/>
          </a:xfrm>
          <a:prstGeom prst="rect">
            <a:avLst/>
          </a:prstGeom>
          <a:noFill/>
        </p:spPr>
      </p:pic>
      <p:sp>
        <p:nvSpPr>
          <p:cNvPr id="48138" name="Text Box 10"/>
          <p:cNvSpPr txBox="1">
            <a:spLocks noChangeArrowheads="1"/>
          </p:cNvSpPr>
          <p:nvPr/>
        </p:nvSpPr>
        <p:spPr bwMode="auto">
          <a:xfrm>
            <a:off x="7086600" y="1066800"/>
            <a:ext cx="1333500" cy="366713"/>
          </a:xfrm>
          <a:prstGeom prst="rect">
            <a:avLst/>
          </a:prstGeom>
          <a:noFill/>
          <a:ln w="9525">
            <a:noFill/>
            <a:miter lim="800000"/>
            <a:headEnd/>
            <a:tailEnd/>
          </a:ln>
          <a:effectLst/>
        </p:spPr>
        <p:txBody>
          <a:bodyPr wrap="none">
            <a:spAutoFit/>
          </a:bodyPr>
          <a:lstStyle/>
          <a:p>
            <a:r>
              <a:rPr lang="en-US"/>
              <a:t>Grasslands</a:t>
            </a:r>
          </a:p>
        </p:txBody>
      </p:sp>
      <p:pic>
        <p:nvPicPr>
          <p:cNvPr id="48140" name="Picture 12" descr="coreopsis">
            <a:hlinkClick r:id="rId5"/>
          </p:cNvPr>
          <p:cNvPicPr>
            <a:picLocks noChangeAspect="1" noChangeArrowheads="1"/>
          </p:cNvPicPr>
          <p:nvPr/>
        </p:nvPicPr>
        <p:blipFill>
          <a:blip r:embed="rId6" cstate="print"/>
          <a:srcRect/>
          <a:stretch>
            <a:fillRect/>
          </a:stretch>
        </p:blipFill>
        <p:spPr bwMode="auto">
          <a:xfrm>
            <a:off x="1981200" y="4495800"/>
            <a:ext cx="5238750" cy="2124075"/>
          </a:xfrm>
          <a:prstGeom prst="rect">
            <a:avLst/>
          </a:prstGeom>
          <a:noFill/>
        </p:spPr>
      </p:pic>
      <p:sp>
        <p:nvSpPr>
          <p:cNvPr id="48141" name="Text Box 13"/>
          <p:cNvSpPr txBox="1">
            <a:spLocks noChangeArrowheads="1"/>
          </p:cNvSpPr>
          <p:nvPr/>
        </p:nvSpPr>
        <p:spPr bwMode="auto">
          <a:xfrm>
            <a:off x="3413125" y="4156075"/>
            <a:ext cx="2185988" cy="366713"/>
          </a:xfrm>
          <a:prstGeom prst="rect">
            <a:avLst/>
          </a:prstGeom>
          <a:noFill/>
          <a:ln w="9525">
            <a:noFill/>
            <a:miter lim="800000"/>
            <a:headEnd/>
            <a:tailEnd/>
          </a:ln>
          <a:effectLst/>
        </p:spPr>
        <p:txBody>
          <a:bodyPr wrap="none">
            <a:spAutoFit/>
          </a:bodyPr>
          <a:lstStyle/>
          <a:p>
            <a:r>
              <a:rPr lang="en-US"/>
              <a:t>A variety of plants</a:t>
            </a:r>
          </a:p>
        </p:txBody>
      </p:sp>
      <p:pic>
        <p:nvPicPr>
          <p:cNvPr id="48143" name="Picture 15" descr="tn_VKC00789"/>
          <p:cNvPicPr>
            <a:picLocks noChangeAspect="1" noChangeArrowheads="1"/>
          </p:cNvPicPr>
          <p:nvPr/>
        </p:nvPicPr>
        <p:blipFill>
          <a:blip r:embed="rId7" cstate="print"/>
          <a:srcRect/>
          <a:stretch>
            <a:fillRect/>
          </a:stretch>
        </p:blipFill>
        <p:spPr bwMode="auto">
          <a:xfrm>
            <a:off x="381000" y="1752600"/>
            <a:ext cx="3429000" cy="2286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en-US" sz="4000" dirty="0"/>
              <a:t>Coastal </a:t>
            </a:r>
            <a:r>
              <a:rPr lang="en-US" sz="4000" dirty="0" smtClean="0"/>
              <a:t>Plains Habitat</a:t>
            </a:r>
            <a:r>
              <a:rPr lang="en-US" sz="4000" dirty="0"/>
              <a:t/>
            </a:r>
            <a:br>
              <a:rPr lang="en-US" sz="4000" dirty="0"/>
            </a:br>
            <a:r>
              <a:rPr lang="en-US" sz="4000" dirty="0"/>
              <a:t>Trees</a:t>
            </a:r>
          </a:p>
        </p:txBody>
      </p:sp>
      <p:pic>
        <p:nvPicPr>
          <p:cNvPr id="50186" name="Picture 10" descr="Spanish moss on a live oak tree in the costal plain of Georgia"/>
          <p:cNvPicPr>
            <a:picLocks noChangeAspect="1" noChangeArrowheads="1"/>
          </p:cNvPicPr>
          <p:nvPr/>
        </p:nvPicPr>
        <p:blipFill>
          <a:blip r:embed="rId3" cstate="print"/>
          <a:srcRect/>
          <a:stretch>
            <a:fillRect/>
          </a:stretch>
        </p:blipFill>
        <p:spPr bwMode="auto">
          <a:xfrm>
            <a:off x="838200" y="1600200"/>
            <a:ext cx="3038929" cy="4572000"/>
          </a:xfrm>
          <a:prstGeom prst="rect">
            <a:avLst/>
          </a:prstGeom>
          <a:noFill/>
        </p:spPr>
      </p:pic>
      <p:sp>
        <p:nvSpPr>
          <p:cNvPr id="50187" name="Text Box 11"/>
          <p:cNvSpPr txBox="1">
            <a:spLocks noChangeArrowheads="1"/>
          </p:cNvSpPr>
          <p:nvPr/>
        </p:nvSpPr>
        <p:spPr bwMode="auto">
          <a:xfrm>
            <a:off x="381000" y="6248400"/>
            <a:ext cx="3613150" cy="366713"/>
          </a:xfrm>
          <a:prstGeom prst="rect">
            <a:avLst/>
          </a:prstGeom>
          <a:noFill/>
          <a:ln w="9525">
            <a:noFill/>
            <a:miter lim="800000"/>
            <a:headEnd/>
            <a:tailEnd/>
          </a:ln>
          <a:effectLst/>
        </p:spPr>
        <p:txBody>
          <a:bodyPr wrap="none">
            <a:spAutoFit/>
          </a:bodyPr>
          <a:lstStyle/>
          <a:p>
            <a:r>
              <a:rPr lang="en-US"/>
              <a:t>Spanish moss on a Live Oak tree</a:t>
            </a:r>
          </a:p>
        </p:txBody>
      </p:sp>
      <p:sp>
        <p:nvSpPr>
          <p:cNvPr id="30722" name="AutoShape 2" descr="data:image/jpeg;base64,/9j/4AAQSkZJRgABAQAAAQABAAD/2wCEAAkGBxMTEhUUExQWFhUXGBwbGBgYGBscHhofHiAdGx8bGyEcHSggHCAlHhobIjEhJikrLy4uGiAzODMsNygvLisBCgoKDg0OGxAQGzckICQsLCwsLDQ0LCwsNCwsLCwsLCwsLDQsLywsLCwsLCwsLCwsLCwsLCwsLCwsLCwsLCwsLP/AABEIAMIBAwMBIgACEQEDEQH/xAAcAAACAwEBAQEAAAAAAAAAAAAEBQADBgIBBwj/xABEEAACAQIEBAQEBAQFAQYHAQABAhEDIQAEEjEFIkFRBhNhcTJCgZFSobHwFCPB0QczYuHxkhUWU3KiwkNEVHOCk7Ik/8QAGQEAAwEBAQAAAAAAAAAAAAAAAQIDAAQF/8QALREAAgIBAwMDAgUFAAAAAAAAAAECESEDEjETQVEiMmGB0UJxsfDxUpGhweH/2gAMAwEAAhEDEQA/AMR4erIJViYJWQCQTcWBnadwZF/bGoy+Zq1K1JKZEU7FAINgYLMUYb7kjoBAkjHznLuZtYm1rYc5fimiCZNRiCWbeNjv8W0RfY4SWrqL2nK4Zsf8QStX82vVhCxGkgEBrBVCjomwUm3vJOPadfyKjIGXUqsrFwLsSeaRqPKBAgC4HrIx4o7mmBUQkVGPlvYAcpuYiDMi0WJmxxRmMxTdWOohwYsdStexuNQMDp3nvjj9TeTUM8nwladUeZUVG5SjI1jvOubg3iGF/wBfcs6PUarUDzVZdMAWCqdJaR8Og3mO5tIA60/MQikgEWJ38ywOgAe0+skdhi3K5WtLIif5kq2kiyxpaVuEIKq2okbztfF1pzWRsIecWydHLAsNBaV0MWgH5SrAidIEC8xzCfxKs1xBM4TVcRWhRpVSwLCYMqRpsLsLcmxnAOUWo+pVDNYJMsQqq6/MJAuF5p6noZwNn6i050jy21qyq5aTAIOq/NJiLDcx3wlSXf7GBK+QNQK9NGF9JYDlYLCqSQSCZEQO252wvrs5ZtZYhSFMySJ6de354a1ZkUk1Akc2lwQJaTEDeNG34evSnieT8nQhplSFLOSQSxaR0tAH6tjb2PYur5YkXBnSxHflgmesaZx5SU6RpF+pHrO/SCDH09TiVCB1nfuOnfqDJ949cF5Ehk0KnPuWn8oPL2M779MG3QexXmGIAVgIA3IjciD+Qvf4jjzLUiSTpaOu9vmE+kXGLs/ldKapMGIJ6AEQR33vE74mXblb8LCCCY03BMX3uokzufpk8GL/APs91WxUxfcdepk/X74Po0UIQlGJksZGwty23k484VULhVLKxBGlXAGsSIUjrczebYKyraar/CEpzEaoO0je9zIgbxvY4lK2A54gYoKw3+ExIuFXqd+h7wPXCzh06J9f9+8Yc53JVCAIqKrHUdQ2JkEQfYCR+E9sKcuSCCs8rSBvqMnf8r+mFVVQtGn4fmtgzBDG8nuSR2mJiL3A9jMrlajVdBWNShwVvyNEGJ1AEgk+4+maq1tLNOkf6AOvYgyAZA2nciYx5ls5UDCorFYHXaO1rzv7wcNVmrwbTivCgp51ncl1N1Im4gbQBMzHfbGN4hnyJ0qrS3SZJlSDE76bdheNzLfO8QqVkVabLqaF0gGW6An5RJ9YvhBxTJRUfW0aIDQDuJsJHSAdryBhYquWBIpyo1031qSSBoNzcEdjtBIj+uPMq1BaZ1JJBB1EbDURBUCCb9Tfa0CbMpUcOutmKJMMpJAt6TG83677nEzTMKuiQVa/IDdTee5P1+vd7fARdlQTULBSJae+xvOw7WjcbbYqDsKtrvq5QRvvJt9P9sMatZRSCorxJExOoAkkne5t2grMC+FCMDq1BhU6Ek7mTPUgxEd5w8Wx0E5ziD2UOTSMcsjTMkkLvC6ibdoFwBgN1aCWXSAIJ07m4mT+595wRTyY1BdS9JJJuCA1oB2H12tIjFD5kMpBUGNosB0n67/b1kp+Ai4DHVClqYC1yNzAHqT2746Hr+/TbDfw5kadTMUhUgU5GosYHtO9zHaAThpz2qwydGk8P/4fzq/in0hmTymosrzBlmAO4iBcWuYtjReIOJwvlsVUi4bzIeBtrJjUTEwJ3g7zhs3GkSipVhoI1Hy1JUBugLGbNqkRsQLdfn3GOJGtUZz/ADCrbEsqwslbB+YkGSABdReMeZGUtWTcuP4/twvqcjbm8hXl9qlQDcA3ibxM3x5hbmM2pYks0zeGUD6AqYHpOJjdKXn9PsbYzKqem/rhiFVlOppZboCCdU79bdfXAuYfWzMBpkjlXoI/Pb7k7YK4e143PU+htA7X6x9cepJ1wXYTmKYYD4RCnYgTuAPyt0xzl6RIO82j6i36beuLcrSOguq6lVgCWAMECRPSDIm159MNV4LUVBoHmF6SuYVhAIF5YAC0e8G/ce7gRsEpipREmQrfELGOh1Ce03I2xsfDlSUqBdSsyONQUajrEhp62i3Yt9Fxr+b5dgE8sgkkoIgAk6JM2mJ3XF6ZdctTR3+JSJQFkLAsFBDFjpswMx6AiZLRcqwBpNAOfqVELw6rTaQCSFJ1XiASY1QepAJNtsK6XB6lcPVAZ2Cl1YkkDQVYhtwbEiOhBEHoXki9SorU6TORJNNXJ0gkDlBMrfdYNmk4rzmarIxy5R0Gt3WlGl11CbmIOwIOxA26DRhFZaG44FuUzAQWC1CQSSQQFtFvUHaRE9O7ipnadVkeqJUkHSbhioELfZZkR0Ed5wFwajS1ANPlnSGfSTFioEQdOqQR1t32b08jSGgqCDAkuw1LJ9YVIm3UliNtpONxv+Q3mjIvRd2OlYUnYAxvY3vGogR01qOuGHCURWipJUbgXiJIMGARPfa074GrUmLOZa0sGjaDANhYetsWZ/U+mIhLBgSZiWjtuCQBHfDDsnEFliEjTBYHrH4ZIlov9um2K+G8ParVSlIBcxf29Y7RjvLc8iFBuYjTB7W2HYd4nDvh/DgNS1aIdysKC10JNiwNth8JE3HrK/oBcjvLcHFCCEp1BYCIbVf51YgRuYmwHqMLvEGXWnWptpGkEs6Cy09LWWCbjmIC23EWMYeLw9su1OahfXS5h5hkEmNKbSuxgyOVRcRgajlKlVhUZSaR1BAxsF2eo8kAcvU3mO5wrlbwNHkB4tmahC0+cMz2TrAEajBIC3iFBMrYmcDVMhUpuywdRH6CRHYX+2GvC+FzlxmKrMHdoOtwpKLBWLTIRNXqGmwvjugajoQQ9KD/ACnUmmXUAklz8RsRAkC95ucHYu+DONiDM5FwDUcqigi5InmnZSZMQfseuKqM1AdNMHXpUc0Na5IERBFuhAUeuNHxLguUoc1P+Yy85ZpkoQCAwk6Wg3BixW0kDC7LcodUpgSFIJEnoRuIAO8je0jaM6WDOjzhesBdCHWp5CY0zBm4aTB+UrJ2JBxXX4Y7EpS+Xm1QeWCYAHxC9r3P0szr6KZemSTK6lJE6SPjB7klY9Avrhdk8wzPyKwmw09SDImTe5BPt06zk8iSL6OXiyM3MAG+GNRkBRa4mJBOwwor5anQe7EnVAggCNj23EgdPpjT8UzIpCnoZS8gkmYtJljMdbDpf1OMFx6sajM0E3kxPUlpPrBA+gwsE2Cjs8S0Ox0IweSovNMGZiwgmx+gtgCpXZyznSNvhAEdAAN/eLxP1rpUw0y0WJuOoFgMH8J4YznVomnMMSdMWk3+swLkAwMWxHI6pA3GK4aozqCoYAKCSxEAC5IknqT3OBFSN+o/Z/f+2GmcorSqOtMq8zBiwB7TvaLmNzjvh3DWcQSqlV1AOQgINxBaBLWIjf74aLxgKYHl8kdYQ/MZmREQSJ+X79sNuDcOZszoVQhgEmppIB7QywARJuDYCNxiivSpBQSACAwbR8JKlgNJiJsOtxFsNfCR0IXqVTTQMrSmnUzCwC6lM9tIFwD7GbU5Xt5+RHdGq4w6axTrqq0lCkspGoQCtP5gwUkiAJhWk3+HA56uEXUlyCabBwwAYD5WVisDmHxSZJ2w98R8dChqZLOxUSXDCCYfVpqLvcEWAuOUhVOMXVrRqAaQ0E7LcX26kEsN7zPpgaWk4RpiwiQtq5mdpP8ApJ9gL7RiYsoZTlFm/wD2IPaxviYe15GwUZRtUzAJ2MdRFrAxNhPr64YNQAp03FNpQsKpMwDICjtE29Z2thbkEnUp03i5aAvruJ3I+uHi8Zby2okAIzansNbFdoIELcdOh6jHRcadglzg1fhbLZd9COC5YCoABzSS00+UyLgEE9D2w2r8NVP51PWap1A0jIaBIct0IB2N798YbIJUVfMUMXQAyNXKDF5kQbRAjb1xpf4yrVVHXydYIVU8okrcEGS2ibN2nmPsu+FVX3JSTvkdZfhdGklVlbTWpLr3lY1CQbCSB7QT6WoOcoVKmlWQuBqUnTY6ReBH4dxMBVIuZwZwqm1cGrWNN6yMQoZW02nnj5nM6hIhQLRck+lQSqrJXVKs2IdY0wYBU9wxBtFgd8TUs8/v94NdCWiqJlXWovl1aZZ6bqwVuYAQrBrjpsQ3UTjGVkcFCp8x1ZhcS14mb/zB9Ovrh9xLh9R9KebT0q+j+YwJWCByuDqbaLg7wMcGqadNWfLFQjctRGWCVgmz6XUdYKgybdI0Y6j9XYohVwU/ydUS1JxKmL3JOobgDSv3PbDLL512dy1FT5pFTUQHCG7FtJW8zsB94wBSZ6ea8+ijlHP8wMoN2Lalgj4SEbmgwZBOHXFKZzOZ16FoLTplNBJNoJk6BoMtIANmgbjD3CKUn2C0ZY0GWmFDahDnVpFwLRJuwkG3SSO8AxvrJM/FMT15gTvONzw1SXSm2goGA0iJAiQQ03EAg7biCMJvEdIis5WnABkGNWm89BYCOuwi3aHUcmMZmmxXUo/ObAGZ9NhjbeDc3TplhUpO9SoxVCourCZMEADv7T1xn6VGavmBDYglQT0gTIvY9uo+mHn8TXao2l2NTTqDsTKFyBpBAYSQOYgAgU1vvh4ON5ByaM8P/ii1KrpUKzIpUhyzaQSAzXcKSFAULJUjoZy3EuNmrSo5TSPMDFWqz8SqSFkfSYm8DaZxraHFf4YUwqUVZRzFQSSYbmMgBpLFh8NzbthD4E4RRrVq9eu0KwdVDjTvfXMgzZgIi43x0OUJOosaLpNsdV+F0l01cy483y1LFmHzSEOhYELFrkC56AYa8U40KuWYsqnUIKmOXcgBoLbFgSR0I90PiGg1F6VTMDzCZC0/NqcywsFSxJgyxEQdxYwAraqXd0TWKbHlANxJIAIYbmwJmbEdxiTxJoG5sd53I5hA9FmUo68u/K4G7RYJDu2vYFE2tIWT8OFNGYD6w1NbNBksAF2sYIgG0adhgngWbSPLqqwqXRZYk3iSbctkEmbAHBWZr1EoU6VQqaYUABYkoNRUoTBMgC4Bnl3gya3RtmsG43wQMuSA5qlaUFyeh1OQoiF1EW+aLRsbneEUsuFepVIJLfEoT4dUwLzNrmwAG2xV8AzC1A+aE6qegU1MkiZLVCegm5gfCqzPRp4h8QU64oVDEBgSCeZSL2sQV5QSDuIt2bZFrJn4MtXNHzwppP5bCQTaSQYJneCpiDNh1NsvnM2rK2m67CRDWJImPSdzsdpGNh4iytqIbToKEM0CCwYMyqVflAJIBIF5vBlV1PgVN6VV/Np0yt9EEFoG4EnUFFiVG++8lHC8IxksrRBdVcgSDc7CAd+tjaP6XxoKOZVabU5ZVYQvOw0mOYcp9Y2vJ9sBZnhxQ1SbnVZyw3FySZ39D1tckYEr5U6QwaxPJ1PXeN7wPrffEJxt57AZdw3LrPPI1SpaQIB3joOUN8QPxXxfnErGu9JtI2BkjQFWF1dgNjqGwBtGK8xQqh1ZySdMXuQumwm9yCABuZF7jBDu1Aq4Ko7cyqkNpHxDVIJYC49OhwFq3jya2L6GQV6mnWqrchm7KbwFNyeUC95PYHDehmKdDM85qVCFIIzCk2KcogHVe29gDEGLqHcuwaoZOmABFgCIBN4sDc3/AExpPDOTy4d3dEbQiljXYhVLcpITZ1OpTLRcnTtIbU1VGD/1yGTomc4kvEKlOmieWmh2rsKckNqYgk3DGFGmYuxEzjK/wlRSwIW8AsSGAadUSJE2g9N++N1U4o2VVBk2pJSasxkc4YzeShI0qGVYmbgbrJ5z66l1tTQMeeQBd+vmWBMECCSY9Yk83Wl4x2EujLrUSL5ZWPcOVn1gGMTHn8cO4EWiHERaLQPrAnfExWvj9QUIxl9J5pibEGDew/fr2xdSokmFG0EyN5F/TDDNKraWOmT8K/6VAAkz8sLA6+27ngWXSsGdtIKKNRJZtdxsJ3G5A9PXF5TfKQzlgY5LMg5M06apTqrpDTI8zmBJmbXVR6kCwmcG+F85Qp0GLNoqAaHMsNUiwtEQSfqdwNwKmYBy5VU1EypME/6oBNgoJ1fWPUEeF6pStTRFQgtq1JeAbgsTJHwmelyMLpXKV0T2j3KcTXlWTAmGjqAG0DUYAABANj6ADHmYzDVKrFUKyblnIMKCDKgWBuZN99sE8U4cKYRmdmYMWaQWDG5CoCbRPxRJjubqqniE11DEhNLaSZNwbdIufmvf8i0oxlFrv/gHBXwTjFOidQLLBKnorEk2gH0te2kTN48pcQRgGB0llYjSFtBEKZHb3JE7nGdZY1LG5MsrCSYiCDJItv6+uPcsrLU/lN1MEwTAvBIsI09JMnCvdtq6GUTniKOZSL8zNJ+GTJ9b2kGP7X5TOMlN2cahUVidQOpd15QBAERc9QYi+CDWmAnLKhXfSTYDQSCJIBuTJvB2sMK86gGqLhSQG7xIGm21wY7DpGJzS4sZYHnBc0hcyukBRLTJBsIF/wDy940j3xa1IeZqYlkqSF3Igi2w+K9xf07468P5BGHm1AFpFikAWVjEkSegJPWPWMP2QFooCbcwIJiCIlTabDYG56DE46myfpGqwGlwxzDVCANO+hjUKTsAFY79fW0gnCuvmaFMKARzN5nK7sxIb/UFuIHQC17gYt4lxOr5btrdRpmRvIBAIg2kjY7dMZHjufAIotTGqkoAcC5GkKQwO8QdovHa9dOL5HhDcM+J8UFQhixSkIXXZqhjcwLQTA+m3dhw7xDUoVKZShWCEQ5dObvqWQBG1uo9YOJ4a4VNNKqhaq6RI2ZQbhnkRBsJG8wDacMqtUqdDU2YiSIqE6VGy2mQL9oH3xXpJc/8NKceKGXFOKrWp066hKj0mkLoK6liHDrfpDgGJKruBGFcq9IuGUPWqM8AaQESQu45WI5gbmT1icLsxU+OiHFNqgKMRcC0zI6XKn0J+l9Dg9fynZ/JLAKnLp0kKCQBeI3uYJvbGjqPh8itRSNBSytGovlBlNR+ohQo0qSDuxcwgMzv6YWZzNUMw9KipANTmdjyskTqUPGoF4KXF9RIvhblWelNXTTmmkgBjaQH1xNwIubgctt8Ao9ZalVWXSKr6tVlOr5Q0GFJ6ztc9DNepLmsCqPyafP5E5MsappumoLoQ3KwJV9Mdokzt0kYSZ1KVWvVWgjMm4Cj4oAYsCZ+aYHeIELgOtkWCMauvUSSLrIm5LCSSTFr9Aewx5w6roqMaQknoomAB8I1XIW17bC9sJLUvjgyVDPiPEAQlOoGoikhYIzPLEfCCTeLxECR1gYKy/FmzLjQSuXSWZOZi5UCDJEFy/wmBAFxCwEHEnPma3ILLYBg14AEkKZ++x74ViusAqrLeLG30697nGWpJINUh/nKamkUSpa5VQimbc2plAJcBosIGmJudPKeH0pUufS9RlVgFfUF1GGYXAmQJJgcsSYnA9CsIDuGuGUHsBbcesX6EW9VWc4061C7RqKhZEkELETPoNsR19+p7XQHbRdTCjV5jmE1SvNJYAkMQTG+5JtERcSq4pT+JxI5juyzB2EBQLdh0MwMd8SzisqOBDCDEDTy97XufhMiMAVs8xNjEgTFttsHT065Gig7h2dqeYlwG/FoVmCgtbSwgzJt16g40y8PppVp1KlVlpFRrqyHYahABBUqG0kjYAhrSJJxJZ2eOtluf3En9cF6K0L5iMaZaJ6MeUhTMSIi1sW/IO35NVmc1lKNMrTqtWdlCtThgBfVILzPyrKk2nfAuXrzSc1i/mCRSRFJ0lwqqHUOIgTE3Jc7wAaaWYq1iqtTo050pqIVWXSLMTJfYyQPiMADvraTLSyhRKSIsM58wGNItr/zCQ3OB8RN4xGe1S8k3V0ZWpyHS1UI0AlQ1Tl1AMAYaAYNx0Mg3xMZ7NZwB2A5oO+kX9b3/e53xMPsj4KbV5NlmfD1egNQBeiCBAJ1gyBBAAnpa8gR1wAueApotKmPMktqAjSCxhBB2nuJ2x9DzyeYsIGOllZySf5kjfVNtrXtNsYXjGTC1gAvlrHzC4EkA9J2HWCfScLmqZFfI4zOWpmgsOqs4sdJAYzDGTeRCgme+04v8HZVJh1VWpEsNdMX2gguIMTI7SDciQiGVr1k1tmHp0AdCorEAgwSo5iSXgMZ33ExGKMlXq5dmV1etSUAAMW1KColSBciBpMj5flxf2q1gavk13HONq1NkpBQrc+oiJRgSTvJMd/rBtjC1ZUcrFtzAGkdyI3m59oxosjmaJpGpTCsC0uDPNMkyDJM6Ou0DqcKuIIAVaOQ3ECwjmjcRv8AnHpjlSd4VAxZVlqUnmFuUi9jFuncfW2DlRaaCWLaoOldryN+/T1vGB6Ob1IpXeWkITq7c0dCCw6bDoYwTQpA6npqCUvpZoBWLaiNIJtYAkmNjciu1vgZnObz7Ko0myqqpYmwWJBNtx6HY74DyjsXVVIECL/NqsZ3PMJG47WwJVzDPOreSQdQAW83G0GcW8EzSLVQuBGtdQJIt632/T1xCVrKNRt+F5ZaaimGHLcBiSrMRJJ0x0VjN7HrGC81n00updlYmGWiAFW8AFmIURuTbtjKcc42mtqFAyjGWurDURcGO24PWB64S5biQLmmx0Wks11MxMxIuOsHbE9LTdWOos0ma4kKYemVQ+YNQ0SZvM7iNJ1kncTjIcdYVa4KlmgcxiADa25+pJ7Y449TBqEh1kW5GBAsNiDF9x/TBfC0bRUGhQConobCREm0A79dsdSwrKJ7UpD7LVaCU0SijlyoBqqxBEKQ+lVNwDDXkSdjAxpWokUWWqyrTqnWlW2oql2RgANLwGMjla4tGMjk6lNEYGQUK6F3DdTNyGFp6RAv1xbWzbtlmDA6dQgz8IsgUFoY3YHe0n0xbqqq8kKt0eZ6mGghkIVZLKfiIIAUSLmIM/3x7Wp1qdJqlPMwQIamfcHVpm/cSJv7YPyNCnnK4WkyUlCAIhkRpvuF0mQSDN+uLfGSUqeVqANTLMRTRVbmCLEQoJTSYk3kSOpjEtPTdWyiu0hUnFg2WFSodUVCzCTLFRCmAAAvNBMG6p7Y5OZqMoEJriX0l+oBMk8oMMNUEmx73F4HWzGbp0ss1NPLVgvmQq2sAs2lthY3kT1ONLxLNJRpLKeTOpUUC6gjnJJu03JJ/F0vhnF/QMml6RY+XatRaAUiAdQN/msTZeptNiL3unXhaAElyx0q0rJuTFj2BmDFwNsEVM6sAq40yLkbTaRPQbgx0kYszteuabIgspP8o81yGnYzKg6b/nidMyjRXmcyf8qoGYjlUMSCYaL6pJ67/THVHLUmDKdZC6dJW4AkAzyAkwu0gx9sB8JLtTFUK7ahBJYXMkTA5mkyvppPqcGZvO+Wo06dLbCAwOxF4BA37WBjAaaFlhkrUsvT06TUabstQTIvtpbl0joe/SJCTi+dpOxhNLXAAkj3JJmbAbxfbBGd4qKqBXadI2ACgExtF/lAuDaNugbCWXWAWey7ze07RO39sBKssUAegf8AVHpf0j92xw6Ovcdb27fe0H7xhpxjLBG0ABSQCCrlgZOxkShH73GF9MsbrYeuxgggT1vGKRdjF3D6tJqwaohWmDJVI94GqdV+nr0x9E4PlsmMsy0qlSoOU84IWkCdmJAXcBTAAYgi5jHz1cmgphtS62YhknpJv6C35j1h14Z4nTo1JqPPK0IRqUnswHfSoNjIvuBiqdOhZII4tl6VB1QJVDpBI2D6oIZRAbVeQIIvuQIxluKZ9zUaWaL6VJPKL2vse8DvtjV8f8SpUqrUD1HhlOwEwO0z1Agsfm265Djjs9ZmYRrbVEQOa9vQ2uN7b4DjG7Roky9dtIjTHqiE/c3x5haR6fniYOCh9o8O8OaqoNV/LJCQJAWBciIkkFQIWOYnrYe+KkXKmnRBUuFLAQti95MDVpCqBY9Psro5padMh6zGkqGPh0lnKoW+FkXsLawCemEDVKJGny2qNJ1uXdQswFsTpJBloAFon4cPLVi40lRBQzY+4dmIpg01OtpRmJIdlMEadwFWwZV3i5M498RcS01XVKtIOuXIeq4QgiFamlODOs/iJuVnsMZvhfCQxqJTWWA/zPMICbGSFMi53Pa+GFLgNBWJOp5g6ajcsr6yJncX2t1wvUxTQ22KeWeeHMzQGULLUqeYSoeWGkMZO3YSOt46TGOOMUBUaUtYWmTvftAnoABc23xXxFdRUQFXpzWN+nrEfngivk6pCEBdd5gmy9BcWuYaPSwJxCSt2ZZdgXDM9UptyHQ5EEwANNvSIkTNvfHlXOIGVdYVSN9MgEi03E9JNuu/UKnlrM5fmkLpBA/6uwt0xHdXqqsBQIBAi/rcX/2xkiiruM+JhWqwCLDpN4vMGPX+mBOIZZqbLKshA2IAJBi8dP8AfHFfikcuuQplTcaSD8skwNjBxbQ4vQqL/OjVquxcyeoNgdrDDOUjbWhtwXKrT16kgvTUyJMiZB6gAdtpwt4xwlajM1Nww2DKNzuRFo3P1xfVzGmoIrUStidPwvBO2mwJBNjBk+k40XCeEDMaSjSXn4RG1n1H4lAgflfBhotu0Byccs+aZUGkxDLdTMESDExt3ONN/EltBD2gSR2IEyesCJ9tx1VeI8iqVmCEfCeXqLkQftP1x3wGs/lGCFNNpDE2vEiCYOw/LDNXktqZih3xF6VNQlJnaqdw1oFvS+qbCbfbFFHOVWHkVCAhEEN6xf6CNtpwGc0aqqqtBFpEkj5R0G5JEz9Bviqrn6lCiAFAqBoLEAwOgH3ufQYTbf5kVEIz3FsvRC+WjHMKbsGK04I2KHcieyz1nbFnAeFPmqgDEjzHHKAZIJ2X5VXpJMW+uFHAcj5lQM6moWPKtwXJ9YsCZ/c4+nUuN/8A+ZDVVqL0mGnSACxgjUwPyzBIB3O22D1IReQyk44XJdxVTlwvlA06OWVkggTvDE7hi4kwYvp3BBwmo8Up1SvmcxUXWoBo8w2DbEKNiNrAepwJxvjGZzafHYWMReZDgSdgo+GROrpOAuI8QonLuEVaZJSnBJ1uywS4gWAE2MfGLkiA2q4yl6RYQbYn41X8ypoG+sq0dZgR6gDr0kjpjXZrPrTVKqqoqBUIgMNUgg/KwYT0gzqi4EHE5LPrSPmuqVA2pNJaGWwhgLHqbi4j76Wjw+V1moS0q6rqBQAwsAMeaxgkgRuAN8JMpqtJgGTq6WHlqyq7nVzSsxdlW1jEE9MTjSl6hVRIj5dxG9z6CZ7Ye5PImtQKqF2YQY+EQRpNoO8gn3nHlDh48qXdWpiJmHcajbUIBYD/AFE7iJ3wnLsk5LkymVYGKYAfzdwqj7BjewvI9PXA9Bjq0mRcQRYzfTPTv0+uHXHOGlWSup1I5m0kysajMbAze0EdBGD24G1NlLxrfmB1AxBQQxUm/OBtE9SDgg3GazOXY3MPAkyNha8bneQR07Rjng/C/PqlSVEXlzEgtcbGWINvXrjV8XGjy8wCjyCq6WFzaGYReylbGQYM2xn34VmC0pTZS7Aqw0hRquBCzp3F7C3vDpPsG8YCqHA11NqSFIKqRtqkxvsOQy3qcLeIOUGlV0qWmIiCOt7zBjfr9t34br0qRFTMV1fSpsBAYyWJMQSYK27HrcYzfjTiS5ghqSrpMweXox3O8GzQYidu0XN7qX1FtsylYCRvHuP30/PFAruDKsQbxHSe354vCSyzHa373k45zAAbkJgCJned7wJ69NsVT7DoHDx0H2X+2PccE/6R98eYYY1+RqlWZtChx8BCLymRMATA7iR1HW3vEuIColNKOo01LklhpLNILPM7ned4kYU5WpLyTqvJLmb7y3UmRbvONRlc0nkwFUkwgkTcAES3LzQpJHYe8ykknfcR4LOEcdXL03dKcVCQpRgWkCyyZhVBPKAQbCZE4CTjJp1vNJZnaSRsCCDcMvMd9xFh64cUyieZSryTYAUwHZSJYsCwtcARHzkwYxl81lLu6yyEmDYWm7MAAoBvYCJjbFE7VmSTKM7xBH1BlEtB1EGVEgx62/rvifxlRUBlgpMA3AtNrAb72n3kGKqOVDNFEErcF2PKBFotc79Owjrh9wrJU41c1WoGBVd0uGGtRJVYgm8mWwcDuoiV6JMtV1q5vDLpkfCCJiRKgTHQ4c+GuHUMzl3pSKdVWDNWC3AgkSZkLKkRYSR7h/wzw/RzhK1KdgrQVJDBuhJklYM7G9gZjAFLw2lLVSaodIPIReoGJkldrSQSt5gdVnE98PIu9NVwzM/9jhalWnUJ1LYBGUAmbOxdSSpFwLHoTIx5Q8N65JrU6ZHykMWO9oAibDcjceuL+OcHqUMwoSqampCwar8xXVqpne9iR0O04s4TxajrUhdBPKynmF+p21exjYbm5bPYpvnymA/93syEdvKZ0AnUpBgbyR8Q5ZtAjCQfMVaJsRME9frBH5Y+sZ7xLRy2Xp02ZSwLXWQ/UAwDzIQxMDTEATjHVvGVNqtSoaK6XnlaDAZyXQ8t5QKsk20DTBvhk5IaOo5LKMzlfikm43wRVqQrIti1/tNh+v0wWOEO4LU6NYmJgU2KabsSGPQADqd++67NpGlhhu5S044CkyFUFWYaVdZEnvETe243xRTOsqoMao+/177+5w9yPEjWolGUlxpUtNmkqoMdDpmT6epxnAulysmQbH03B+sz9cZO+SUU2zX0+C1suoq1l8pAQE1A6mMHZZBFpuYBm3WPaHiKhUcrUBVhbU/rYzfcfnH0wpHFs9XQUULVBTBYzDEAXli5iBFie5xnGqM1QiGZyY6kk7R3wq008s3TVm44hUdSQaegOo21dI69NiP+MZ/MUyjurAqQYg7ib/eME8O425pKJ5kK6WIkELcT3I27R7nFWfqjzfMLczNrYkA9ZuNp9PXpjJVgfTTVsbZLLBG5EUqwKs1RNpBDIQbPOmQRe3tB+XCUTyyBBGhiSADGwb4bTYGxNu+LeEOr0fNFIq0yNZ1htIlWAtsSu/UE3wtrpUc1JIU8zAEXaObSD6iSB64ipOT2s5nl5NFkM0oUspBMEhWYjQdWkbwSbnafXsaK5l6oIK1ILCVBEleZZUiwkEAiRJ2m+aTiRAAqUiGSwYbcxkhh0BuffDThnHEYlmA1FiTE8zEn4gTyz3BFj9MUkvAHF8h+SoB6NRKmnVG63I+BSTtEGOnucUZTjSUSFqEMosRJ0upUAggzI+vynaJwu4nXIIY6RaDpnc9SPbr1AGE+ZrK7GIIMx1iegPYe84CVoyiHcR4k1QlqjArLaBfSPQdYA/rhvwnxIy0XUwS0SRvZgQB2Igf74xn8SUJX4gDb+/acErUMW2YCYAE9Qf8AjDba4DKDYy4vxKm/Kq6VIsAepgsWO7TH3+2F7ZwkaQQJPbf3/PHFGnqiAJJ5TI/9V7f84IzWT0WLAi9x6GP7bYG1IFUBVTbYfvqce5ZJBlSQAx5SJ29egPSPrtj2zAzPpHf16AdP3OJUqaBo0gFr6t5nqOwOF+AlWYeGIsYJEiYMWtBjEwyohI5xVdurX37b9NvpiYP0NYFRzcgJMDrMx0BsO4AmO2GfDtQZIb5jpWYGk7iSpgmNMkb4RoNz332/Lthhw/QU0vVKkSQL2MG3WQfS+KtIarNZ/G16NUl1+P5KifCZiWkAmL7etuyTP1zXrBqR5WOliq6J6yyg6ACIEzfSSR364fl3qszqkU4Klna8wJA6qSNyJ3HXHmS4Y4co2heYSASYG0aiCdIt7lvYYRyNSivkLckIuioiwCp6TeSJB7Xk7mR2nzL8SLuOXSTIJUQCVAgQIt036+lxNGnVT31GIlYMlSCDMdBcbwOm51TRSVfMelTNNSwLKSXLEEqg0kdokEXvaSUST5EofniBo01rkzVNtMSIkBYllG4Pwz+YxTS4wDVchAxAMs/LpuDvzaYYbyZ6QTbJ8Z8RZnOlKdLzPKoLFNVFwojmaO0Lc2Fr45zXDM4inWCykS3OrWAnUYJkLFyNoOHcYReB46a/E6L/ABfxp8waagsQoKwIA1bnSALiGFzc39cZrQRYiJE3/dtuv9cbjw74WUocwZKIQRLOpI08zE0yGVLhpB9DbGn8N/4YUM1TrVqgqUdVR/JA2CW0MAw1FTvDEGPvisYsdasE6SPlnC80q1qfn0/ORCBpZokdFkyIHQfS2NZmz5pStSelRo0opjzCASp5l5aakqygQSJuo2FsZ7ifh6pSaohBapTaGVFYkbzIAkL1V9iO0xhVSzLUySCeoO4/3Bm+M3igtKWUfXfD/E6VHLM/mJqCWdTuVE6AGgieUel79cfNeLZmlUr1TRXRSLWTcDpb33j3xTV4urUtHlrqYEO1xNwZsd7D898D/wAQX06QB0gQP+fc4koVY2lp7JWWZPOClUNpBAsDG18G8X4lSrUlIQrUV5DSCAp1SvQm+kzHTCTNKQ04YZVkqI4aFeAQdlbuD0B6gi2+HpcmlSlZXls09Oaib7T77/Qj9cUO4ar5hHMTqna+8iI63x26lAw9SPtgWtP2AwyQ9JjNCw5nPWbmZnr64EGZCuGZQwnY9MWZX+HDr5jki2rcD7rJge4/s2HB6NXmRmVTImQ4BvA6H0wjdciynFYY481K9NqtJ0pwJKzBU7GBvt9/vAeZquQrAlqmgy1pggg+pABA74DoeFaxLCjURjcETptHa4MkgQCfvbFOUerliPPBFMhhIN2uLAj6EbdfUYlUfwvghti/awmmjC7aYMTqNxMGd+/TfFNaiFMrIYm4sQd52OOk49Q1mFNNbEMTqMgGxGnae87STfFmTCVASrioZMgiHEmSd/U3wWmCpLk4rIHpjVqZtNhMEEkAW7X2P/IVGgAOY6XW8ESCNwQQd79u3tgko1JmdXjSYGu95lf0m0/acEU/EYenFVGeoJsqqF3sTues7D32h1xgar9ouz3Cyo1HUCwlJG4v72sdj0xbk6ZdNFoWC4sCLrcWn5+vZvTF+TytOpL1n53+ebrG402Gwi+1oiMDfxIoVxoqFqRGibTpsYawm8d7DfB7G5tIlbKBCjNpIupEgFTvcgkeoODjSQqSCDABXTqgCJM6lBG4E9Ym9jhdxvOa3kRJEEDsIubxgekzuZDFzblZiSep+Iwe0XwrVoWrVsLdFnfcdzYdPXbA1cFZkDedVrgwR1i0/n6YuDAf5giQegmxjpcxf7R6FplvIdadKSCzKCQDtPMbnrE7wdosDheAN0JRW027e2JjXr4Ofp5ajcKaZYib7mZ++PcLviDcjF0asW29d/8AjBWVpHUHMKkwWJIkAXAIBuRaBhcP364KpMFZWO0iRt1tt+74synBoM3nWZFSmQlIqWkTAMTpmJFoH1wlbiNRm00wHG5B+b/zEEFtyN9oxxxLMEHSsAvE3t1AaZ7Wv2w+y3CClJBpRdQDBybuCDBH5g/QQNsBJJWG1GO4S5rilZbMqoQRdRsenUx2E98D5bKGoddaoVDTBI1En1JIjp98Pq+UpbtoMvEAnsBN4gSev+2OeIcJ0QxWF+IWlW22MgHlJMg9Fte2UjKa7Gn8F57LZSkzUQgdljXVdpZl3ACghBJBk6fXvgdWoZhnrZioGJMKrGCkmDC3BUgG5BnUDaCMZzKUaUuzLKgWGojTe8mDJsbQMd5vKoH0+agFzztYi0MZ7zbvbE9rbEcW38mt8ScbYr/DUnVcuEFNiBzEaVJRYMAFHHNtJtsYZ0/Gz0UUmkx0j4SYkfCD1IEleb1x80q8VVlX+W5eILSpBZQqJFuaFWDq79cd5h6tealWo7PzSJG1hAHTm36R0tjdJdw9FVkd53xk7VxXSmtPmZSwUkkMI0kmxUkAmBNh2wXlKWSzjea1BUcLz6Z0u8fhAj01Ru1+mMkFZNaUajw0a1ggEDmlhtYjr64IyfGMxlg/JZra/wAiDFjJHvbDSi6qLC9P+l5GWZ4BRq0GzCp5YZi4hrIjadKaSYmTIUAnmtthLmuCtRUEOpkEkEBSI3HxXtfpba9sSjxbzAlOrVcUUAChAupQNoFldoAGomepmIJecp0Xy9SoASysgplyC+gCCGiBO9x1XDJNclI7k8sztZpAHQC0f74kWEbEb+uLs0yMRpgEg+1tvuPQYozSaG0hg0BTI9VDR7iYPqDh6K2pDKjT8+mTqAenBafmT4Qe5KmF9iL2xVWyLLeVII6HYgTBmLxeOxGBdekBh2IPsRBH79MMszSaiWpODpgcxBF4Olo+pHXr2jGJ8OhGKRbF2UrmmYlgDvpP9Nsabwd4epV1ermGcUlJH8veRF2sYF/6m2D+KeDqI1aXdNRBp/Mukkxqk6ptHSDO+Feqk9rFerFOmK+D8TqhwUioygMoIAYkGbAWY9f6YPHiOjVABUKvVI9I5SQYG5jaThPV8P1aAp1FrUy2qwUtyle5Kgb2wmcOjQyx2B29xgbIydoD04Tyj6Evg+nXo02p0wxYPdSAdQ2/ra9xfGM4nwqtk2DzpMwAbMLAww+vtjjLcUamFNJirq5YMIBEiN4uN7G2CuL5nz0p1iAEQ6KqokEN+PczrF5PUEdsFKSfwFRlHDdooFDMVhrKuwgkEC1viO3ocev8ppqEimBUGv4mBnUANrEW9Dgzg2YRSUdjou3LBJjmt6GDPY39x+L5kF5HKdKghVKqLQwAJnfvjd6Fbd0CVMwWtbtawEx2tGB6xdjLSTFz1tb62xyrQSVBAETOO6FWJ3B7zaLz0/frhqo3BZlaKnqQ34f7WI6/ljc5PglKsE8pSgAIcamIaoFjmAEQQTsVIA9sZzhfCGr1FFKnYfHDWM3+YzHKYxsvFXHVosyozK8TpRwFewBnSDO25jb7SlLNIjOTbwJKnBqwqQzBiZJXQsJItpEG0TsBMT3IRVcsFbWyvpG0R036ztJttYdZwwrZs1HDu+mUhQm8WHyiA253Fx6QfOKZ8VKSUtlVrwd/pvPc33sYwI33Cr7gD+JauwZwBYCdgLdvzxMVJlaUXfSe0Ex9SRiYfZHwPUfAClJvjCygO5Ft/wBMNKPDfMAPm01A3C3I9Y07DaP2QfIbUAplrgR2+vTF2U4NUdSaYfcbRve1j6GPQTh2G770HHhVOiTVD+bCsw2iYNz1kEbEXxocp4WrvTmiZhFKoGVgusjUCrVBFuYQCCBO+2YyPGzTV6dRBVDJoFwSpJJ1KSGgyxPa5t0wXxLjmaLM6CpTWFG5JAIsSYEyCbwN8JLd2C4y8hHEeB1MtWVapo1IA1KCQAYgBoF4MEkHriZLXWA5SaQmDqI0+0QbdR/e4CcWq1AzFizGNXvNiPt26emLOD5lqNVqVQsFee25EA/WAJHYdsbNZ5BTrPI8ydPLUpLjzECrJ1CD7X6gge4674RcLyxzDVSE1O9qYIkKCx5hIPUEDryt3OJ4jqIUGgQzsdVzf0Gq8T1PfD3L8UFCg1NQwrlRoIAApyLEyJ06YGm5MnY7JbSs2Yxtcsq/7G0uKVdiebSrU4Kpa6lnKhSSymSOvQkg3ZLJ1TVIpsKgWSYJuIAK6gLb2gxJ9ZwTW8UPmEZXpjUNwIUkQT0HMObb9L4Bq8TDODV1L0KgwDpsDMyDIAk7dNhE903ySbl3O8rllZ1TUtOppfzLMSRvsFkib2NoYAd1fiHidNWYonMwSCWlVCyPhiCSQDBMcu0Yd8RzFKtXIpDQLLb4l0BhZvYFrb++MTxGoKlR2/EZGre569z37knFtOV8oppR3OwVn11JUEliLADfrYW3nGkyXBKJSqa1eHGladOmW3MyWOg8v2xZ4KyDIKjsFBaFTWoIgSWMH6b2jVjScNyVFzrZbszQslQVJYkiLACWAEExF7YE5vdSQ89R8IW5DgWX8klsrJJIJerEXmaekBjAEAknY74y3E+HeU3lkgteGblkTpBnsY67X6jG2zuY1Hy8uV8tIBDFiGbTdhzCfvNuvTJ+KaMwA5cKtid777bCNNvr1wdOUpPIui5bsszwYm3THsbAYtqlS0oIBAt2MQf7/XHhTY4sdLG3B+PVcupFNoVrncw0DmAmNUKB9MEpnWYsyOGZp1CZY7ywETHW3fCTLUwSJEgSTvEesdJIH1wZ5WnRWpnRUDSpWQAR0F/z98TaVkZRjYxfNKQoOpkIBgGDI+KNwJEdD0x1QahrQsdvkemrgHqCCdp6b3M3wmr16tXXUMQrcxWYnuJO+32x3kaAaQTJ3sTMDcm3Yn7+uNSQjikP8nwTJ1qTaahpVweXcqYHURtM3BERN9sZbLZ16TMB8wIZSAwP0IIN8GIzIZOqLxv0sT9I/L0wfmc1SqUVQJJDWJiYJGxjeev0wMp5ygxk1h5Qny1ZQCsSCVN9wRO28XN+8YvoyWdiBf8AKd4H5xt09qc/k/IqtTdlYX5kM/pswIup/tgvh2YNLVTqDVSZtNRSY2kC/wApBMyOxw/a0UaT4OabHcajMAPYCwiAdtrdOmAc5Ook/X33w/djLUqQLarAKCWY2OwF7idt74ozfDaoCipTNM6hq1qw0ztrESvXpOAmTuuRfk+LtTAtMbX227YozebNV9RM7bnHuZyBBOmdN4mLgf3FwbAzgihlVjmiQJAA3F72gn39fTBxygJLlBnCQVIJYXFpgKDEdQfTpfHD1CVJMETCyJBJsBNvxb9p9iseuNXoCLHsOnrhg9YVQ4ZiDp5FCkzubCRpkdSLho6YFZDRTmcsdR1htXWBb9cTBWX4koUAkSBeVE/WTM4mN6jWzVeH8nlKWc11nVKS0ySrOGhiywnIza5XVbpYEdzuLeX5AfWv8O1RnNOm4DtT0sy6iQFBDnToue22LwuYYBUemAVEA/w6aY7EkqYHodx9F/F/D1Wr5TGlRY0wwIWpSYNMHVUFKJPUyegwt5K9NdjJ5XN5ddEqCQx1XO0C5HaZgfQ4aZ/jWUqLUPkLeAoRtJtuSDIQHrG+20yZRy1TSKXlZYAOHVdKRqAK80EFiASJMicUV/DenlNKgGY2KlybXsNcKPYYNoy0zMNwplDO7UkiIXXra+3wSLTeTPpjvNVjoVYdqdIsq1QrBWlp3O15j32xqKPh0izgJsI/hwCQdjqYf3x3/wB1nZQi1Mtfuy+o/CB9CDg7htpjHzis2ojlB5VP/uKxOw7SfthpS44syIVjALGSQFmCJJOxOHp8IOBzhCRA0h6BNh20np+mKcnwOjRqEimzEfjdTFxfSoH+2M9rBsTFI4pRVGg6mbT0vZiTJncj7aiBGLspxUOxFYtSpNeAJWBJAIiTNhO18PKxoM62hlOoFnJvBBBCiwv3BtvFsW5hQVjRQMyCZMSOx82PpH1wLDsRmeK8SDtTTLASBB8tSNTHsCNVrwTe+K14TXQxVotTaSR5nKLTMaoBnv8A3xqOE8OCFnWkssSYWBpEAQBrLC4n4euC6tKo0GrCKBpUOarA9hChtPTttgXXAHFtUhbw4nUqB6bELuhA62uwEmTc9ovhrkfDuYakFWkQYYkiskt0S2u0A7x1OBMzw1UYs7U2B2BWoTER0T8jGOSAoBFaktgQVp1Z6W+HT/xjKQnRYZwTgJVGFUF6pEIA6siRqOl4JgyvpB098JuM5DyfJRrGtSLRIOj4hE3sVvi7J5ugpL1dTwwARBpDD8RdoCgRGk3M9InC7i+aWodQRyoMJayi9gTvE7fn3yTTNGG12IM/lRTCKpJB1G/ewOw7AYoHT64vr05IibAC+57n74u4bwarXbTTUlomIb/2g/nGKdh7BMsrsdCDUWsBvOHAyWYRUFTLsVTmOk9Oxi4I7ifrg2j4SzlLnlaNRSNMMxa9pBoq+mx+YiQeuOq3C89UPM61CJHxub9+lzA+2FbQHBsQ5Og4Q6WDSb8yiPcTv6HBOVyyAnzNhJJ1D6fCZtf74bZrw1Wpr5tTLgg2LebN/rc/Y46p8IBAK0lafiCsDaLjlTUpJ/2wGwdN2LKlc1GDBW0+axMAMWUuW3MnUATcnri2tw0eWuhKqvJLfyyBAJCMGJuSIJG0k9hhivD6ROhcuwPdqmgHbqwAF/Xp0x0+Rj/NQAr1FZXJHSSCwtaI2jbAbCtMQZmmao/mVA0HTYMzSJC3AgyT0JmRvgCnwrMFNaU3ZAgZmiwHf9Y7wYmMaqtw+ixGhKe1w3m3NpBYb3vYdcd5bwuyi9agqfMG0Bj9GDd4uAftjb6Qdj7GJTMQJ1TeCDv7g7R074dUONvUGipmKmmPhZ6hBi4UgHm9J2w2r+HKEsTmAWYyf5Yf7SFjf5RFsdnw7l10nXSYRdGSopJNr6HEd7TguUQuLENXiaOw8wbCwFjeJ5txtb67dXGc4Fk3pU6mWzZWo66vIca9JkqV1jrY2KXEGce1fDeWJu4W3wolSD7M7MR9YxXS4BRplWWuRUB2XVI+uiPzxty7C9MEOSorzEVFdSuyFg1pJLOwhp2hAPcRhTWDAW2XrePWMOanAy7crvEAep6H3+2Pf+7tRB8TAnuIMe0asFNLuDpsW0vEL0wENOgxHzNSRifcxfEw1/7u1vxIf/xP9UnHmN6QdKPg/RtbhWXeA1FCFFrC0iDhfX8GZBxByyCeqiD9wZxhV8UO3M2erIeoFJCPpfF48SVBGjiFRj2eioH5sML9Q9SJoan+GuUvoaqkjaQR+ayfacC1f8NgTIzTEn8aTb/qwJkvGFRCGq5h2U7AZdBI99eNDl/HOVIlmYTtKj+jGMYKafDBaH+HtMR/NI9VWP1Y4Op+BctEE1Sd51AEe0LaP3OCqXizJt/8dBH4jE+047bxRk//AKin9Db77YAxVU8J0SoU1K8ARaoR+gjAL/4f5ZhGuvER/mC/W8rhkvinKf8AjqPe35xj1vFWTH/zCR9f7Y1GyJKn+GmVtD1QR1lTPvy4orf4dKPgqf8AWG37yrAH7Ye1fGWRED+Jpmeiy36A4ZZPitGoB5b6p2gH+1sbBsnzDN+AMzTuhDxYaT3md2n8sUP4UzbDSyPv/rIAJHQKR9u2PsIqDE1DAtG3M+Qt4OrIbIGj8NOodX3UX9jhnQ8HsQJBFohaT+/zER0vfH0stjg1lHUY2A2z5hm/Azkr/JqREWFM/wD9Vrfa2K18C5lZ8ukwMW1NRAI7EKb++PqvmDC/jHGUy6y28GBBgnsWCmPfGo1s+d5bwdm1M+QoA7VVE/mZHviyt4Mzbg/yKAgyA3lGftT6+uGTePq5nTSpgdNRZt/WVU/Q4vy3irMueXyNMxKjVftPmWNja31wdprZl08L16YaFy/KZKrU+E2vExPp+WK6X8ZTt5sdCNDAQNpZFEgkdDjWZ3j+dCkqyR0IouzD2CBhHWZOM3xDi3ETpVGzLkkyRTdAfYQJt7YG0O5IBSq5Yhq9OmepIb7TUmPuMX0lRHWaoqzMaKYIJ2lYMdOoxQXzisfMp1xqElnpswO/WbbYGXjtWmsAujG7LDCbz0APfeLHrjbQ70ailmnbkprmA8STFKmIBG7F7T7CcCZrhmdqh1FFCu5Y1Ed+5Biod8I38SOzBnR2cfAWIAVTFjKF29pwTlPFuaIlaiqwEBGV4b2J2OB02bejz+E0MVrOgZfhVQ5/IlR9ZOCM5TqVKdzSbood6SER2mpO3SPrhgvGM+9GRUqKx35dxfYmmY37zjJ8QOdcyy1KsR0qt+kAe4xlE246bh5kgBGIE8rKB94IP72xZw+lVUEOx8s3+ILETIlkP2GLaXAeIOsCjp6j+XBFrjVo1ye8zgnMeFs/ogZdDI3Ahh/1MJ9zg7QbgJa1F0gOSRsNSqOlv8mCT3Jw3o000ahlkeFnlroD/wCimpJE4Ay/gnPRq8kqxH/iU1+6x/X64c8K8F1SP5+XTV0apVLR7hGIPtJxnFeTKQkqcbpUzCZNUcfEHrVT2MgSAL747p+JqRDedlDJ6qzAEfn7Ya1P8Osw9Qs1TLqOgQEHt+D9Zxc/gJVtWzbInQB1B9bsl741RNuYhHinLiwyZj/7390xMFVPB/DwTGcqH1FTLn9cTB2wNczIrUMi5374NQcg9j+px5iYuczHvBqStq1AGx3E9DhJmDGqLQbYmJiMvcTfuA6Lkvcn4hiU2Mi52xMTAN4CkG+PCf39sTEwjEXIRl0BdAQItaPXH0vhSgKoFhpBgd+/viYmBfB0aJ3TzDwx1NOrufTHWczdQEQ7bD5jiYmHR1IynFuJVoP82pv+Nu/vgbg+Ydn5mYy15JPXExMOuBGb/hbnzGEmAFgdr4b1D+uJiYQYuXHNVAoOkAe1v0xMTAMXg2xxNsTEwrMdKcQKDuJ98TEwTE0iNsTUcTExjETHZGJiYZE3ye0x/XHaqIxMTDIDBhucVVMeYmFY6BM6JUz64+R+LDze5E+tuuJiY0TMy9SmJ2H2xMTEx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xMTEhUUExQWFhUXGBwbGBgYGBscHhofHiAdGx8bGyEcHSggHCAlHhobIjEhJikrLy4uGiAzODMsNygvLisBCgoKDg0OGxAQGzckICQsLCwsLDQ0LCwsNCwsLCwsLCwsLDQsLywsLCwsLCwsLCwsLCwsLCwsLCwsLCwsLCwsLP/AABEIAMIBAwMBIgACEQEDEQH/xAAcAAACAwEBAQEAAAAAAAAAAAAEBQADBgIBBwj/xABEEAACAQIEBAQEBAQFAQYHAQABAhEDIQAEEjEFIkFRBhNhcTJCgZFSobHwFCPB0QczYuHxkhUWU3KiwkNEVHOCk7Ik/8QAGQEAAwEBAQAAAAAAAAAAAAAAAQIDAAQF/8QALREAAgIBAwMDAgUFAAAAAAAAAAECESEDEjETQVEiMmGB0UJxsfDxUpGhweH/2gAMAwEAAhEDEQA/AMR4erIJViYJWQCQTcWBnadwZF/bGoy+Zq1K1JKZEU7FAINgYLMUYb7kjoBAkjHznLuZtYm1rYc5fimiCZNRiCWbeNjv8W0RfY4SWrqL2nK4Zsf8QStX82vVhCxGkgEBrBVCjomwUm3vJOPadfyKjIGXUqsrFwLsSeaRqPKBAgC4HrIx4o7mmBUQkVGPlvYAcpuYiDMi0WJmxxRmMxTdWOohwYsdStexuNQMDp3nvjj9TeTUM8nwladUeZUVG5SjI1jvOubg3iGF/wBfcs6PUarUDzVZdMAWCqdJaR8Og3mO5tIA60/MQikgEWJ38ywOgAe0+skdhi3K5WtLIif5kq2kiyxpaVuEIKq2okbztfF1pzWRsIecWydHLAsNBaV0MWgH5SrAidIEC8xzCfxKs1xBM4TVcRWhRpVSwLCYMqRpsLsLcmxnAOUWo+pVDNYJMsQqq6/MJAuF5p6noZwNn6i050jy21qyq5aTAIOq/NJiLDcx3wlSXf7GBK+QNQK9NGF9JYDlYLCqSQSCZEQO252wvrs5ZtZYhSFMySJ6de354a1ZkUk1Akc2lwQJaTEDeNG34evSnieT8nQhplSFLOSQSxaR0tAH6tjb2PYur5YkXBnSxHflgmesaZx5SU6RpF+pHrO/SCDH09TiVCB1nfuOnfqDJ949cF5Ehk0KnPuWn8oPL2M779MG3QexXmGIAVgIA3IjciD+Qvf4jjzLUiSTpaOu9vmE+kXGLs/ldKapMGIJ6AEQR33vE74mXblb8LCCCY03BMX3uokzufpk8GL/APs91WxUxfcdepk/X74Po0UIQlGJksZGwty23k484VULhVLKxBGlXAGsSIUjrczebYKyraar/CEpzEaoO0je9zIgbxvY4lK2A54gYoKw3+ExIuFXqd+h7wPXCzh06J9f9+8Yc53JVCAIqKrHUdQ2JkEQfYCR+E9sKcuSCCs8rSBvqMnf8r+mFVVQtGn4fmtgzBDG8nuSR2mJiL3A9jMrlajVdBWNShwVvyNEGJ1AEgk+4+maq1tLNOkf6AOvYgyAZA2nciYx5ls5UDCorFYHXaO1rzv7wcNVmrwbTivCgp51ncl1N1Im4gbQBMzHfbGN4hnyJ0qrS3SZJlSDE76bdheNzLfO8QqVkVabLqaF0gGW6An5RJ9YvhBxTJRUfW0aIDQDuJsJHSAdryBhYquWBIpyo1031qSSBoNzcEdjtBIj+uPMq1BaZ1JJBB1EbDURBUCCb9Tfa0CbMpUcOutmKJMMpJAt6TG83677nEzTMKuiQVa/IDdTee5P1+vd7fARdlQTULBSJae+xvOw7WjcbbYqDsKtrvq5QRvvJt9P9sMatZRSCorxJExOoAkkne5t2grMC+FCMDq1BhU6Ek7mTPUgxEd5w8Wx0E5ziD2UOTSMcsjTMkkLvC6ibdoFwBgN1aCWXSAIJ07m4mT+595wRTyY1BdS9JJJuCA1oB2H12tIjFD5kMpBUGNosB0n67/b1kp+Ai4DHVClqYC1yNzAHqT2746Hr+/TbDfw5kadTMUhUgU5GosYHtO9zHaAThpz2qwydGk8P/4fzq/in0hmTymosrzBlmAO4iBcWuYtjReIOJwvlsVUi4bzIeBtrJjUTEwJ3g7zhs3GkSipVhoI1Hy1JUBugLGbNqkRsQLdfn3GOJGtUZz/ADCrbEsqwslbB+YkGSABdReMeZGUtWTcuP4/twvqcjbm8hXl9qlQDcA3ibxM3x5hbmM2pYks0zeGUD6AqYHpOJjdKXn9PsbYzKqem/rhiFVlOppZboCCdU79bdfXAuYfWzMBpkjlXoI/Pb7k7YK4e143PU+htA7X6x9cepJ1wXYTmKYYD4RCnYgTuAPyt0xzl6RIO82j6i36beuLcrSOguq6lVgCWAMECRPSDIm159MNV4LUVBoHmF6SuYVhAIF5YAC0e8G/ce7gRsEpipREmQrfELGOh1Ce03I2xsfDlSUqBdSsyONQUajrEhp62i3Yt9Fxr+b5dgE8sgkkoIgAk6JM2mJ3XF6ZdctTR3+JSJQFkLAsFBDFjpswMx6AiZLRcqwBpNAOfqVELw6rTaQCSFJ1XiASY1QepAJNtsK6XB6lcPVAZ2Cl1YkkDQVYhtwbEiOhBEHoXki9SorU6TORJNNXJ0gkDlBMrfdYNmk4rzmarIxy5R0Gt3WlGl11CbmIOwIOxA26DRhFZaG44FuUzAQWC1CQSSQQFtFvUHaRE9O7ipnadVkeqJUkHSbhioELfZZkR0Ed5wFwajS1ANPlnSGfSTFioEQdOqQR1t32b08jSGgqCDAkuw1LJ9YVIm3UliNtpONxv+Q3mjIvRd2OlYUnYAxvY3vGogR01qOuGHCURWipJUbgXiJIMGARPfa074GrUmLOZa0sGjaDANhYetsWZ/U+mIhLBgSZiWjtuCQBHfDDsnEFliEjTBYHrH4ZIlov9um2K+G8ParVSlIBcxf29Y7RjvLc8iFBuYjTB7W2HYd4nDvh/DgNS1aIdysKC10JNiwNth8JE3HrK/oBcjvLcHFCCEp1BYCIbVf51YgRuYmwHqMLvEGXWnWptpGkEs6Cy09LWWCbjmIC23EWMYeLw9su1OahfXS5h5hkEmNKbSuxgyOVRcRgajlKlVhUZSaR1BAxsF2eo8kAcvU3mO5wrlbwNHkB4tmahC0+cMz2TrAEajBIC3iFBMrYmcDVMhUpuywdRH6CRHYX+2GvC+FzlxmKrMHdoOtwpKLBWLTIRNXqGmwvjugajoQQ9KD/ACnUmmXUAklz8RsRAkC95ucHYu+DONiDM5FwDUcqigi5InmnZSZMQfseuKqM1AdNMHXpUc0Na5IERBFuhAUeuNHxLguUoc1P+Yy85ZpkoQCAwk6Wg3BixW0kDC7LcodUpgSFIJEnoRuIAO8je0jaM6WDOjzhesBdCHWp5CY0zBm4aTB+UrJ2JBxXX4Y7EpS+Xm1QeWCYAHxC9r3P0szr6KZemSTK6lJE6SPjB7klY9Avrhdk8wzPyKwmw09SDImTe5BPt06zk8iSL6OXiyM3MAG+GNRkBRa4mJBOwwor5anQe7EnVAggCNj23EgdPpjT8UzIpCnoZS8gkmYtJljMdbDpf1OMFx6sajM0E3kxPUlpPrBA+gwsE2Cjs8S0Ox0IweSovNMGZiwgmx+gtgCpXZyznSNvhAEdAAN/eLxP1rpUw0y0WJuOoFgMH8J4YznVomnMMSdMWk3+swLkAwMWxHI6pA3GK4aozqCoYAKCSxEAC5IknqT3OBFSN+o/Z/f+2GmcorSqOtMq8zBiwB7TvaLmNzjvh3DWcQSqlV1AOQgINxBaBLWIjf74aLxgKYHl8kdYQ/MZmREQSJ+X79sNuDcOZszoVQhgEmppIB7QywARJuDYCNxiivSpBQSACAwbR8JKlgNJiJsOtxFsNfCR0IXqVTTQMrSmnUzCwC6lM9tIFwD7GbU5Xt5+RHdGq4w6axTrqq0lCkspGoQCtP5gwUkiAJhWk3+HA56uEXUlyCabBwwAYD5WVisDmHxSZJ2w98R8dChqZLOxUSXDCCYfVpqLvcEWAuOUhVOMXVrRqAaQ0E7LcX26kEsN7zPpgaWk4RpiwiQtq5mdpP8ApJ9gL7RiYsoZTlFm/wD2IPaxviYe15GwUZRtUzAJ2MdRFrAxNhPr64YNQAp03FNpQsKpMwDICjtE29Z2thbkEnUp03i5aAvruJ3I+uHi8Zby2okAIzansNbFdoIELcdOh6jHRcadglzg1fhbLZd9COC5YCoABzSS00+UyLgEE9D2w2r8NVP51PWap1A0jIaBIct0IB2N798YbIJUVfMUMXQAyNXKDF5kQbRAjb1xpf4yrVVHXydYIVU8okrcEGS2ibN2nmPsu+FVX3JSTvkdZfhdGklVlbTWpLr3lY1CQbCSB7QT6WoOcoVKmlWQuBqUnTY6ReBH4dxMBVIuZwZwqm1cGrWNN6yMQoZW02nnj5nM6hIhQLRck+lQSqrJXVKs2IdY0wYBU9wxBtFgd8TUs8/v94NdCWiqJlXWovl1aZZ6bqwVuYAQrBrjpsQ3UTjGVkcFCp8x1ZhcS14mb/zB9Ovrh9xLh9R9KebT0q+j+YwJWCByuDqbaLg7wMcGqadNWfLFQjctRGWCVgmz6XUdYKgybdI0Y6j9XYohVwU/ydUS1JxKmL3JOobgDSv3PbDLL512dy1FT5pFTUQHCG7FtJW8zsB94wBSZ6ea8+ijlHP8wMoN2Lalgj4SEbmgwZBOHXFKZzOZ16FoLTplNBJNoJk6BoMtIANmgbjD3CKUn2C0ZY0GWmFDahDnVpFwLRJuwkG3SSO8AxvrJM/FMT15gTvONzw1SXSm2goGA0iJAiQQ03EAg7biCMJvEdIis5WnABkGNWm89BYCOuwi3aHUcmMZmmxXUo/ObAGZ9NhjbeDc3TplhUpO9SoxVCourCZMEADv7T1xn6VGavmBDYglQT0gTIvY9uo+mHn8TXao2l2NTTqDsTKFyBpBAYSQOYgAgU1vvh4ON5ByaM8P/ii1KrpUKzIpUhyzaQSAzXcKSFAULJUjoZy3EuNmrSo5TSPMDFWqz8SqSFkfSYm8DaZxraHFf4YUwqUVZRzFQSSYbmMgBpLFh8NzbthD4E4RRrVq9eu0KwdVDjTvfXMgzZgIi43x0OUJOosaLpNsdV+F0l01cy483y1LFmHzSEOhYELFrkC56AYa8U40KuWYsqnUIKmOXcgBoLbFgSR0I90PiGg1F6VTMDzCZC0/NqcywsFSxJgyxEQdxYwAraqXd0TWKbHlANxJIAIYbmwJmbEdxiTxJoG5sd53I5hA9FmUo68u/K4G7RYJDu2vYFE2tIWT8OFNGYD6w1NbNBksAF2sYIgG0adhgngWbSPLqqwqXRZYk3iSbctkEmbAHBWZr1EoU6VQqaYUABYkoNRUoTBMgC4Bnl3gya3RtmsG43wQMuSA5qlaUFyeh1OQoiF1EW+aLRsbneEUsuFepVIJLfEoT4dUwLzNrmwAG2xV8AzC1A+aE6qegU1MkiZLVCegm5gfCqzPRp4h8QU64oVDEBgSCeZSL2sQV5QSDuIt2bZFrJn4MtXNHzwppP5bCQTaSQYJneCpiDNh1NsvnM2rK2m67CRDWJImPSdzsdpGNh4iytqIbToKEM0CCwYMyqVflAJIBIF5vBlV1PgVN6VV/Np0yt9EEFoG4EnUFFiVG++8lHC8IxksrRBdVcgSDc7CAd+tjaP6XxoKOZVabU5ZVYQvOw0mOYcp9Y2vJ9sBZnhxQ1SbnVZyw3FySZ39D1tckYEr5U6QwaxPJ1PXeN7wPrffEJxt57AZdw3LrPPI1SpaQIB3joOUN8QPxXxfnErGu9JtI2BkjQFWF1dgNjqGwBtGK8xQqh1ZySdMXuQumwm9yCABuZF7jBDu1Aq4Ko7cyqkNpHxDVIJYC49OhwFq3jya2L6GQV6mnWqrchm7KbwFNyeUC95PYHDehmKdDM85qVCFIIzCk2KcogHVe29gDEGLqHcuwaoZOmABFgCIBN4sDc3/AExpPDOTy4d3dEbQiljXYhVLcpITZ1OpTLRcnTtIbU1VGD/1yGTomc4kvEKlOmieWmh2rsKckNqYgk3DGFGmYuxEzjK/wlRSwIW8AsSGAadUSJE2g9N++N1U4o2VVBk2pJSasxkc4YzeShI0qGVYmbgbrJ5z66l1tTQMeeQBd+vmWBMECCSY9Yk83Wl4x2EujLrUSL5ZWPcOVn1gGMTHn8cO4EWiHERaLQPrAnfExWvj9QUIxl9J5pibEGDew/fr2xdSokmFG0EyN5F/TDDNKraWOmT8K/6VAAkz8sLA6+27ngWXSsGdtIKKNRJZtdxsJ3G5A9PXF5TfKQzlgY5LMg5M06apTqrpDTI8zmBJmbXVR6kCwmcG+F85Qp0GLNoqAaHMsNUiwtEQSfqdwNwKmYBy5VU1EypME/6oBNgoJ1fWPUEeF6pStTRFQgtq1JeAbgsTJHwmelyMLpXKV0T2j3KcTXlWTAmGjqAG0DUYAABANj6ADHmYzDVKrFUKyblnIMKCDKgWBuZN99sE8U4cKYRmdmYMWaQWDG5CoCbRPxRJjubqqniE11DEhNLaSZNwbdIufmvf8i0oxlFrv/gHBXwTjFOidQLLBKnorEk2gH0te2kTN48pcQRgGB0llYjSFtBEKZHb3JE7nGdZY1LG5MsrCSYiCDJItv6+uPcsrLU/lN1MEwTAvBIsI09JMnCvdtq6GUTniKOZSL8zNJ+GTJ9b2kGP7X5TOMlN2cahUVidQOpd15QBAERc9QYi+CDWmAnLKhXfSTYDQSCJIBuTJvB2sMK86gGqLhSQG7xIGm21wY7DpGJzS4sZYHnBc0hcyukBRLTJBsIF/wDy940j3xa1IeZqYlkqSF3Igi2w+K9xf07468P5BGHm1AFpFikAWVjEkSegJPWPWMP2QFooCbcwIJiCIlTabDYG56DE46myfpGqwGlwxzDVCANO+hjUKTsAFY79fW0gnCuvmaFMKARzN5nK7sxIb/UFuIHQC17gYt4lxOr5btrdRpmRvIBAIg2kjY7dMZHjufAIotTGqkoAcC5GkKQwO8QdovHa9dOL5HhDcM+J8UFQhixSkIXXZqhjcwLQTA+m3dhw7xDUoVKZShWCEQ5dObvqWQBG1uo9YOJ4a4VNNKqhaq6RI2ZQbhnkRBsJG8wDacMqtUqdDU2YiSIqE6VGy2mQL9oH3xXpJc/8NKceKGXFOKrWp066hKj0mkLoK6liHDrfpDgGJKruBGFcq9IuGUPWqM8AaQESQu45WI5gbmT1icLsxU+OiHFNqgKMRcC0zI6XKn0J+l9Dg9fynZ/JLAKnLp0kKCQBeI3uYJvbGjqPh8itRSNBSytGovlBlNR+ohQo0qSDuxcwgMzv6YWZzNUMw9KipANTmdjyskTqUPGoF4KXF9RIvhblWelNXTTmmkgBjaQH1xNwIubgctt8Ao9ZalVWXSKr6tVlOr5Q0GFJ6ztc9DNepLmsCqPyafP5E5MsappumoLoQ3KwJV9Mdokzt0kYSZ1KVWvVWgjMm4Cj4oAYsCZ+aYHeIELgOtkWCMauvUSSLrIm5LCSSTFr9Aewx5w6roqMaQknoomAB8I1XIW17bC9sJLUvjgyVDPiPEAQlOoGoikhYIzPLEfCCTeLxECR1gYKy/FmzLjQSuXSWZOZi5UCDJEFy/wmBAFxCwEHEnPma3ILLYBg14AEkKZ++x74ViusAqrLeLG30697nGWpJINUh/nKamkUSpa5VQimbc2plAJcBosIGmJudPKeH0pUufS9RlVgFfUF1GGYXAmQJJgcsSYnA9CsIDuGuGUHsBbcesX6EW9VWc4061C7RqKhZEkELETPoNsR19+p7XQHbRdTCjV5jmE1SvNJYAkMQTG+5JtERcSq4pT+JxI5juyzB2EBQLdh0MwMd8SzisqOBDCDEDTy97XufhMiMAVs8xNjEgTFttsHT065Gig7h2dqeYlwG/FoVmCgtbSwgzJt16g40y8PppVp1KlVlpFRrqyHYahABBUqG0kjYAhrSJJxJZ2eOtluf3En9cF6K0L5iMaZaJ6MeUhTMSIi1sW/IO35NVmc1lKNMrTqtWdlCtThgBfVILzPyrKk2nfAuXrzSc1i/mCRSRFJ0lwqqHUOIgTE3Jc7wAaaWYq1iqtTo050pqIVWXSLMTJfYyQPiMADvraTLSyhRKSIsM58wGNItr/zCQ3OB8RN4xGe1S8k3V0ZWpyHS1UI0AlQ1Tl1AMAYaAYNx0Mg3xMZ7NZwB2A5oO+kX9b3/e53xMPsj4KbV5NlmfD1egNQBeiCBAJ1gyBBAAnpa8gR1wAueApotKmPMktqAjSCxhBB2nuJ2x9DzyeYsIGOllZySf5kjfVNtrXtNsYXjGTC1gAvlrHzC4EkA9J2HWCfScLmqZFfI4zOWpmgsOqs4sdJAYzDGTeRCgme+04v8HZVJh1VWpEsNdMX2gguIMTI7SDciQiGVr1k1tmHp0AdCorEAgwSo5iSXgMZ33ExGKMlXq5dmV1etSUAAMW1KColSBciBpMj5flxf2q1gavk13HONq1NkpBQrc+oiJRgSTvJMd/rBtjC1ZUcrFtzAGkdyI3m59oxosjmaJpGpTCsC0uDPNMkyDJM6Ou0DqcKuIIAVaOQ3ECwjmjcRv8AnHpjlSd4VAxZVlqUnmFuUi9jFuncfW2DlRaaCWLaoOldryN+/T1vGB6Ob1IpXeWkITq7c0dCCw6bDoYwTQpA6npqCUvpZoBWLaiNIJtYAkmNjciu1vgZnObz7Ko0myqqpYmwWJBNtx6HY74DyjsXVVIECL/NqsZ3PMJG47WwJVzDPOreSQdQAW83G0GcW8EzSLVQuBGtdQJIt632/T1xCVrKNRt+F5ZaaimGHLcBiSrMRJJ0x0VjN7HrGC81n00updlYmGWiAFW8AFmIURuTbtjKcc42mtqFAyjGWurDURcGO24PWB64S5biQLmmx0Wks11MxMxIuOsHbE9LTdWOos0ma4kKYemVQ+YNQ0SZvM7iNJ1kncTjIcdYVa4KlmgcxiADa25+pJ7Y449TBqEh1kW5GBAsNiDF9x/TBfC0bRUGhQConobCREm0A79dsdSwrKJ7UpD7LVaCU0SijlyoBqqxBEKQ+lVNwDDXkSdjAxpWokUWWqyrTqnWlW2oql2RgANLwGMjla4tGMjk6lNEYGQUK6F3DdTNyGFp6RAv1xbWzbtlmDA6dQgz8IsgUFoY3YHe0n0xbqqq8kKt0eZ6mGghkIVZLKfiIIAUSLmIM/3x7Wp1qdJqlPMwQIamfcHVpm/cSJv7YPyNCnnK4WkyUlCAIhkRpvuF0mQSDN+uLfGSUqeVqANTLMRTRVbmCLEQoJTSYk3kSOpjEtPTdWyiu0hUnFg2WFSodUVCzCTLFRCmAAAvNBMG6p7Y5OZqMoEJriX0l+oBMk8oMMNUEmx73F4HWzGbp0ss1NPLVgvmQq2sAs2lthY3kT1ONLxLNJRpLKeTOpUUC6gjnJJu03JJ/F0vhnF/QMml6RY+XatRaAUiAdQN/msTZeptNiL3unXhaAElyx0q0rJuTFj2BmDFwNsEVM6sAq40yLkbTaRPQbgx0kYszteuabIgspP8o81yGnYzKg6b/nidMyjRXmcyf8qoGYjlUMSCYaL6pJ67/THVHLUmDKdZC6dJW4AkAzyAkwu0gx9sB8JLtTFUK7ahBJYXMkTA5mkyvppPqcGZvO+Wo06dLbCAwOxF4BA37WBjAaaFlhkrUsvT06TUabstQTIvtpbl0joe/SJCTi+dpOxhNLXAAkj3JJmbAbxfbBGd4qKqBXadI2ACgExtF/lAuDaNugbCWXWAWey7ze07RO39sBKssUAegf8AVHpf0j92xw6Ovcdb27fe0H7xhpxjLBG0ABSQCCrlgZOxkShH73GF9MsbrYeuxgggT1vGKRdjF3D6tJqwaohWmDJVI94GqdV+nr0x9E4PlsmMsy0qlSoOU84IWkCdmJAXcBTAAYgi5jHz1cmgphtS62YhknpJv6C35j1h14Z4nTo1JqPPK0IRqUnswHfSoNjIvuBiqdOhZII4tl6VB1QJVDpBI2D6oIZRAbVeQIIvuQIxluKZ9zUaWaL6VJPKL2vse8DvtjV8f8SpUqrUD1HhlOwEwO0z1Agsfm265Djjs9ZmYRrbVEQOa9vQ2uN7b4DjG7Roky9dtIjTHqiE/c3x5haR6fniYOCh9o8O8OaqoNV/LJCQJAWBciIkkFQIWOYnrYe+KkXKmnRBUuFLAQti95MDVpCqBY9Psro5padMh6zGkqGPh0lnKoW+FkXsLawCemEDVKJGny2qNJ1uXdQswFsTpJBloAFon4cPLVi40lRBQzY+4dmIpg01OtpRmJIdlMEadwFWwZV3i5M498RcS01XVKtIOuXIeq4QgiFamlODOs/iJuVnsMZvhfCQxqJTWWA/zPMICbGSFMi53Pa+GFLgNBWJOp5g6ajcsr6yJncX2t1wvUxTQ22KeWeeHMzQGULLUqeYSoeWGkMZO3YSOt46TGOOMUBUaUtYWmTvftAnoABc23xXxFdRUQFXpzWN+nrEfngivk6pCEBdd5gmy9BcWuYaPSwJxCSt2ZZdgXDM9UptyHQ5EEwANNvSIkTNvfHlXOIGVdYVSN9MgEi03E9JNuu/UKnlrM5fmkLpBA/6uwt0xHdXqqsBQIBAi/rcX/2xkiiruM+JhWqwCLDpN4vMGPX+mBOIZZqbLKshA2IAJBi8dP8AfHFfikcuuQplTcaSD8skwNjBxbQ4vQqL/OjVquxcyeoNgdrDDOUjbWhtwXKrT16kgvTUyJMiZB6gAdtpwt4xwlajM1Nww2DKNzuRFo3P1xfVzGmoIrUStidPwvBO2mwJBNjBk+k40XCeEDMaSjSXn4RG1n1H4lAgflfBhotu0Byccs+aZUGkxDLdTMESDExt3ONN/EltBD2gSR2IEyesCJ9tx1VeI8iqVmCEfCeXqLkQftP1x3wGs/lGCFNNpDE2vEiCYOw/LDNXktqZih3xF6VNQlJnaqdw1oFvS+qbCbfbFFHOVWHkVCAhEEN6xf6CNtpwGc0aqqqtBFpEkj5R0G5JEz9Bviqrn6lCiAFAqBoLEAwOgH3ufQYTbf5kVEIz3FsvRC+WjHMKbsGK04I2KHcieyz1nbFnAeFPmqgDEjzHHKAZIJ2X5VXpJMW+uFHAcj5lQM6moWPKtwXJ9YsCZ/c4+nUuN/8A+ZDVVqL0mGnSACxgjUwPyzBIB3O22D1IReQyk44XJdxVTlwvlA06OWVkggTvDE7hi4kwYvp3BBwmo8Up1SvmcxUXWoBo8w2DbEKNiNrAepwJxvjGZzafHYWMReZDgSdgo+GROrpOAuI8QonLuEVaZJSnBJ1uywS4gWAE2MfGLkiA2q4yl6RYQbYn41X8ypoG+sq0dZgR6gDr0kjpjXZrPrTVKqqoqBUIgMNUgg/KwYT0gzqi4EHE5LPrSPmuqVA2pNJaGWwhgLHqbi4j76Wjw+V1moS0q6rqBQAwsAMeaxgkgRuAN8JMpqtJgGTq6WHlqyq7nVzSsxdlW1jEE9MTjSl6hVRIj5dxG9z6CZ7Ye5PImtQKqF2YQY+EQRpNoO8gn3nHlDh48qXdWpiJmHcajbUIBYD/AFE7iJ3wnLsk5LkymVYGKYAfzdwqj7BjewvI9PXA9Bjq0mRcQRYzfTPTv0+uHXHOGlWSup1I5m0kysajMbAze0EdBGD24G1NlLxrfmB1AxBQQxUm/OBtE9SDgg3GazOXY3MPAkyNha8bneQR07Rjng/C/PqlSVEXlzEgtcbGWINvXrjV8XGjy8wCjyCq6WFzaGYReylbGQYM2xn34VmC0pTZS7Aqw0hRquBCzp3F7C3vDpPsG8YCqHA11NqSFIKqRtqkxvsOQy3qcLeIOUGlV0qWmIiCOt7zBjfr9t34br0qRFTMV1fSpsBAYyWJMQSYK27HrcYzfjTiS5ghqSrpMweXox3O8GzQYidu0XN7qX1FtsylYCRvHuP30/PFAruDKsQbxHSe354vCSyzHa373k45zAAbkJgCJned7wJ69NsVT7DoHDx0H2X+2PccE/6R98eYYY1+RqlWZtChx8BCLymRMATA7iR1HW3vEuIColNKOo01LklhpLNILPM7ned4kYU5WpLyTqvJLmb7y3UmRbvONRlc0nkwFUkwgkTcAES3LzQpJHYe8ykknfcR4LOEcdXL03dKcVCQpRgWkCyyZhVBPKAQbCZE4CTjJp1vNJZnaSRsCCDcMvMd9xFh64cUyieZSryTYAUwHZSJYsCwtcARHzkwYxl81lLu6yyEmDYWm7MAAoBvYCJjbFE7VmSTKM7xBH1BlEtB1EGVEgx62/rvifxlRUBlgpMA3AtNrAb72n3kGKqOVDNFEErcF2PKBFotc79Owjrh9wrJU41c1WoGBVd0uGGtRJVYgm8mWwcDuoiV6JMtV1q5vDLpkfCCJiRKgTHQ4c+GuHUMzl3pSKdVWDNWC3AgkSZkLKkRYSR7h/wzw/RzhK1KdgrQVJDBuhJklYM7G9gZjAFLw2lLVSaodIPIReoGJkldrSQSt5gdVnE98PIu9NVwzM/9jhalWnUJ1LYBGUAmbOxdSSpFwLHoTIx5Q8N65JrU6ZHykMWO9oAibDcjceuL+OcHqUMwoSqampCwar8xXVqpne9iR0O04s4TxajrUhdBPKynmF+p21exjYbm5bPYpvnymA/93syEdvKZ0AnUpBgbyR8Q5ZtAjCQfMVaJsRME9frBH5Y+sZ7xLRy2Xp02ZSwLXWQ/UAwDzIQxMDTEATjHVvGVNqtSoaK6XnlaDAZyXQ8t5QKsk20DTBvhk5IaOo5LKMzlfikm43wRVqQrIti1/tNh+v0wWOEO4LU6NYmJgU2KabsSGPQADqd++67NpGlhhu5S044CkyFUFWYaVdZEnvETe243xRTOsqoMao+/177+5w9yPEjWolGUlxpUtNmkqoMdDpmT6epxnAulysmQbH03B+sz9cZO+SUU2zX0+C1suoq1l8pAQE1A6mMHZZBFpuYBm3WPaHiKhUcrUBVhbU/rYzfcfnH0wpHFs9XQUULVBTBYzDEAXli5iBFie5xnGqM1QiGZyY6kk7R3wq008s3TVm44hUdSQaegOo21dI69NiP+MZ/MUyjurAqQYg7ib/eME8O425pKJ5kK6WIkELcT3I27R7nFWfqjzfMLczNrYkA9ZuNp9PXpjJVgfTTVsbZLLBG5EUqwKs1RNpBDIQbPOmQRe3tB+XCUTyyBBGhiSADGwb4bTYGxNu+LeEOr0fNFIq0yNZ1htIlWAtsSu/UE3wtrpUc1JIU8zAEXaObSD6iSB64ipOT2s5nl5NFkM0oUspBMEhWYjQdWkbwSbnafXsaK5l6oIK1ILCVBEleZZUiwkEAiRJ2m+aTiRAAqUiGSwYbcxkhh0BuffDThnHEYlmA1FiTE8zEn4gTyz3BFj9MUkvAHF8h+SoB6NRKmnVG63I+BSTtEGOnucUZTjSUSFqEMosRJ0upUAggzI+vynaJwu4nXIIY6RaDpnc9SPbr1AGE+ZrK7GIIMx1iegPYe84CVoyiHcR4k1QlqjArLaBfSPQdYA/rhvwnxIy0XUwS0SRvZgQB2Igf74xn8SUJX4gDb+/acErUMW2YCYAE9Qf8AjDba4DKDYy4vxKm/Kq6VIsAepgsWO7TH3+2F7ZwkaQQJPbf3/PHFGnqiAJJ5TI/9V7f84IzWT0WLAi9x6GP7bYG1IFUBVTbYfvqce5ZJBlSQAx5SJ29egPSPrtj2zAzPpHf16AdP3OJUqaBo0gFr6t5nqOwOF+AlWYeGIsYJEiYMWtBjEwyohI5xVdurX37b9NvpiYP0NYFRzcgJMDrMx0BsO4AmO2GfDtQZIb5jpWYGk7iSpgmNMkb4RoNz332/Lthhw/QU0vVKkSQL2MG3WQfS+KtIarNZ/G16NUl1+P5KifCZiWkAmL7etuyTP1zXrBqR5WOliq6J6yyg6ACIEzfSSR364fl3qszqkU4Klna8wJA6qSNyJ3HXHmS4Y4co2heYSASYG0aiCdIt7lvYYRyNSivkLckIuioiwCp6TeSJB7Xk7mR2nzL8SLuOXSTIJUQCVAgQIt036+lxNGnVT31GIlYMlSCDMdBcbwOm51TRSVfMelTNNSwLKSXLEEqg0kdokEXvaSUST5EofniBo01rkzVNtMSIkBYllG4Pwz+YxTS4wDVchAxAMs/LpuDvzaYYbyZ6QTbJ8Z8RZnOlKdLzPKoLFNVFwojmaO0Lc2Fr45zXDM4inWCykS3OrWAnUYJkLFyNoOHcYReB46a/E6L/ABfxp8waagsQoKwIA1bnSALiGFzc39cZrQRYiJE3/dtuv9cbjw74WUocwZKIQRLOpI08zE0yGVLhpB9DbGn8N/4YUM1TrVqgqUdVR/JA2CW0MAw1FTvDEGPvisYsdasE6SPlnC80q1qfn0/ORCBpZokdFkyIHQfS2NZmz5pStSelRo0opjzCASp5l5aakqygQSJuo2FsZ7ifh6pSaohBapTaGVFYkbzIAkL1V9iO0xhVSzLUySCeoO4/3Bm+M3igtKWUfXfD/E6VHLM/mJqCWdTuVE6AGgieUel79cfNeLZmlUr1TRXRSLWTcDpb33j3xTV4urUtHlrqYEO1xNwZsd7D898D/wAQX06QB0gQP+fc4koVY2lp7JWWZPOClUNpBAsDG18G8X4lSrUlIQrUV5DSCAp1SvQm+kzHTCTNKQ04YZVkqI4aFeAQdlbuD0B6gi2+HpcmlSlZXls09Oaib7T77/Qj9cUO4ar5hHMTqna+8iI63x26lAw9SPtgWtP2AwyQ9JjNCw5nPWbmZnr64EGZCuGZQwnY9MWZX+HDr5jki2rcD7rJge4/s2HB6NXmRmVTImQ4BvA6H0wjdciynFYY481K9NqtJ0pwJKzBU7GBvt9/vAeZquQrAlqmgy1pggg+pABA74DoeFaxLCjURjcETptHa4MkgQCfvbFOUerliPPBFMhhIN2uLAj6EbdfUYlUfwvghti/awmmjC7aYMTqNxMGd+/TfFNaiFMrIYm4sQd52OOk49Q1mFNNbEMTqMgGxGnae87STfFmTCVASrioZMgiHEmSd/U3wWmCpLk4rIHpjVqZtNhMEEkAW7X2P/IVGgAOY6XW8ESCNwQQd79u3tgko1JmdXjSYGu95lf0m0/acEU/EYenFVGeoJsqqF3sTues7D32h1xgar9ouz3Cyo1HUCwlJG4v72sdj0xbk6ZdNFoWC4sCLrcWn5+vZvTF+TytOpL1n53+ebrG402Gwi+1oiMDfxIoVxoqFqRGibTpsYawm8d7DfB7G5tIlbKBCjNpIupEgFTvcgkeoODjSQqSCDABXTqgCJM6lBG4E9Ym9jhdxvOa3kRJEEDsIubxgekzuZDFzblZiSep+Iwe0XwrVoWrVsLdFnfcdzYdPXbA1cFZkDedVrgwR1i0/n6YuDAf5giQegmxjpcxf7R6FplvIdadKSCzKCQDtPMbnrE7wdosDheAN0JRW027e2JjXr4Ofp5ajcKaZYib7mZ++PcLviDcjF0asW29d/8AjBWVpHUHMKkwWJIkAXAIBuRaBhcP364KpMFZWO0iRt1tt+74synBoM3nWZFSmQlIqWkTAMTpmJFoH1wlbiNRm00wHG5B+b/zEEFtyN9oxxxLMEHSsAvE3t1AaZ7Wv2w+y3CClJBpRdQDBybuCDBH5g/QQNsBJJWG1GO4S5rilZbMqoQRdRsenUx2E98D5bKGoddaoVDTBI1En1JIjp98Pq+UpbtoMvEAnsBN4gSev+2OeIcJ0QxWF+IWlW22MgHlJMg9Fte2UjKa7Gn8F57LZSkzUQgdljXVdpZl3ACghBJBk6fXvgdWoZhnrZioGJMKrGCkmDC3BUgG5BnUDaCMZzKUaUuzLKgWGojTe8mDJsbQMd5vKoH0+agFzztYi0MZ7zbvbE9rbEcW38mt8ScbYr/DUnVcuEFNiBzEaVJRYMAFHHNtJtsYZ0/Gz0UUmkx0j4SYkfCD1IEleb1x80q8VVlX+W5eILSpBZQqJFuaFWDq79cd5h6tealWo7PzSJG1hAHTm36R0tjdJdw9FVkd53xk7VxXSmtPmZSwUkkMI0kmxUkAmBNh2wXlKWSzjea1BUcLz6Z0u8fhAj01Ru1+mMkFZNaUajw0a1ggEDmlhtYjr64IyfGMxlg/JZra/wAiDFjJHvbDSi6qLC9P+l5GWZ4BRq0GzCp5YZi4hrIjadKaSYmTIUAnmtthLmuCtRUEOpkEkEBSI3HxXtfpba9sSjxbzAlOrVcUUAChAupQNoFldoAGomepmIJecp0Xy9SoASysgplyC+gCCGiBO9x1XDJNclI7k8sztZpAHQC0f74kWEbEb+uLs0yMRpgEg+1tvuPQYozSaG0hg0BTI9VDR7iYPqDh6K2pDKjT8+mTqAenBafmT4Qe5KmF9iL2xVWyLLeVII6HYgTBmLxeOxGBdekBh2IPsRBH79MMszSaiWpODpgcxBF4Olo+pHXr2jGJ8OhGKRbF2UrmmYlgDvpP9Nsabwd4epV1ermGcUlJH8veRF2sYF/6m2D+KeDqI1aXdNRBp/Mukkxqk6ptHSDO+Feqk9rFerFOmK+D8TqhwUioygMoIAYkGbAWY9f6YPHiOjVABUKvVI9I5SQYG5jaThPV8P1aAp1FrUy2qwUtyle5Kgb2wmcOjQyx2B29xgbIydoD04Tyj6Evg+nXo02p0wxYPdSAdQ2/ra9xfGM4nwqtk2DzpMwAbMLAww+vtjjLcUamFNJirq5YMIBEiN4uN7G2CuL5nz0p1iAEQ6KqokEN+PczrF5PUEdsFKSfwFRlHDdooFDMVhrKuwgkEC1viO3ocev8ppqEimBUGv4mBnUANrEW9Dgzg2YRSUdjou3LBJjmt6GDPY39x+L5kF5HKdKghVKqLQwAJnfvjd6Fbd0CVMwWtbtawEx2tGB6xdjLSTFz1tb62xyrQSVBAETOO6FWJ3B7zaLz0/frhqo3BZlaKnqQ34f7WI6/ljc5PglKsE8pSgAIcamIaoFjmAEQQTsVIA9sZzhfCGr1FFKnYfHDWM3+YzHKYxsvFXHVosyozK8TpRwFewBnSDO25jb7SlLNIjOTbwJKnBqwqQzBiZJXQsJItpEG0TsBMT3IRVcsFbWyvpG0R036ztJttYdZwwrZs1HDu+mUhQm8WHyiA253Fx6QfOKZ8VKSUtlVrwd/pvPc33sYwI33Cr7gD+JauwZwBYCdgLdvzxMVJlaUXfSe0Ex9SRiYfZHwPUfAClJvjCygO5Ft/wBMNKPDfMAPm01A3C3I9Y07DaP2QfIbUAplrgR2+vTF2U4NUdSaYfcbRve1j6GPQTh2G770HHhVOiTVD+bCsw2iYNz1kEbEXxocp4WrvTmiZhFKoGVgusjUCrVBFuYQCCBO+2YyPGzTV6dRBVDJoFwSpJJ1KSGgyxPa5t0wXxLjmaLM6CpTWFG5JAIsSYEyCbwN8JLd2C4y8hHEeB1MtWVapo1IA1KCQAYgBoF4MEkHriZLXWA5SaQmDqI0+0QbdR/e4CcWq1AzFizGNXvNiPt26emLOD5lqNVqVQsFee25EA/WAJHYdsbNZ5BTrPI8ydPLUpLjzECrJ1CD7X6gge4674RcLyxzDVSE1O9qYIkKCx5hIPUEDryt3OJ4jqIUGgQzsdVzf0Gq8T1PfD3L8UFCg1NQwrlRoIAApyLEyJ06YGm5MnY7JbSs2Yxtcsq/7G0uKVdiebSrU4Kpa6lnKhSSymSOvQkg3ZLJ1TVIpsKgWSYJuIAK6gLb2gxJ9ZwTW8UPmEZXpjUNwIUkQT0HMObb9L4Bq8TDODV1L0KgwDpsDMyDIAk7dNhE903ySbl3O8rllZ1TUtOppfzLMSRvsFkib2NoYAd1fiHidNWYonMwSCWlVCyPhiCSQDBMcu0Yd8RzFKtXIpDQLLb4l0BhZvYFrb++MTxGoKlR2/EZGre569z37knFtOV8oppR3OwVn11JUEliLADfrYW3nGkyXBKJSqa1eHGladOmW3MyWOg8v2xZ4KyDIKjsFBaFTWoIgSWMH6b2jVjScNyVFzrZbszQslQVJYkiLACWAEExF7YE5vdSQ89R8IW5DgWX8klsrJJIJerEXmaekBjAEAknY74y3E+HeU3lkgteGblkTpBnsY67X6jG2zuY1Hy8uV8tIBDFiGbTdhzCfvNuvTJ+KaMwA5cKtid777bCNNvr1wdOUpPIui5bsszwYm3THsbAYtqlS0oIBAt2MQf7/XHhTY4sdLG3B+PVcupFNoVrncw0DmAmNUKB9MEpnWYsyOGZp1CZY7ywETHW3fCTLUwSJEgSTvEesdJIH1wZ5WnRWpnRUDSpWQAR0F/z98TaVkZRjYxfNKQoOpkIBgGDI+KNwJEdD0x1QahrQsdvkemrgHqCCdp6b3M3wmr16tXXUMQrcxWYnuJO+32x3kaAaQTJ3sTMDcm3Yn7+uNSQjikP8nwTJ1qTaahpVweXcqYHURtM3BERN9sZbLZ16TMB8wIZSAwP0IIN8GIzIZOqLxv0sT9I/L0wfmc1SqUVQJJDWJiYJGxjeev0wMp5ygxk1h5Qny1ZQCsSCVN9wRO28XN+8YvoyWdiBf8AKd4H5xt09qc/k/IqtTdlYX5kM/pswIup/tgvh2YNLVTqDVSZtNRSY2kC/wApBMyOxw/a0UaT4OabHcajMAPYCwiAdtrdOmAc5Ook/X33w/djLUqQLarAKCWY2OwF7idt74ozfDaoCipTNM6hq1qw0ztrESvXpOAmTuuRfk+LtTAtMbX227YozebNV9RM7bnHuZyBBOmdN4mLgf3FwbAzgihlVjmiQJAA3F72gn39fTBxygJLlBnCQVIJYXFpgKDEdQfTpfHD1CVJMETCyJBJsBNvxb9p9iseuNXoCLHsOnrhg9YVQ4ZiDp5FCkzubCRpkdSLho6YFZDRTmcsdR1htXWBb9cTBWX4koUAkSBeVE/WTM4mN6jWzVeH8nlKWc11nVKS0ySrOGhiywnIza5XVbpYEdzuLeX5AfWv8O1RnNOm4DtT0sy6iQFBDnToue22LwuYYBUemAVEA/w6aY7EkqYHodx9F/F/D1Wr5TGlRY0wwIWpSYNMHVUFKJPUyegwt5K9NdjJ5XN5ddEqCQx1XO0C5HaZgfQ4aZ/jWUqLUPkLeAoRtJtuSDIQHrG+20yZRy1TSKXlZYAOHVdKRqAK80EFiASJMicUV/DenlNKgGY2KlybXsNcKPYYNoy0zMNwplDO7UkiIXXra+3wSLTeTPpjvNVjoVYdqdIsq1QrBWlp3O15j32xqKPh0izgJsI/hwCQdjqYf3x3/wB1nZQi1Mtfuy+o/CB9CDg7htpjHzis2ojlB5VP/uKxOw7SfthpS44syIVjALGSQFmCJJOxOHp8IOBzhCRA0h6BNh20np+mKcnwOjRqEimzEfjdTFxfSoH+2M9rBsTFI4pRVGg6mbT0vZiTJncj7aiBGLspxUOxFYtSpNeAJWBJAIiTNhO18PKxoM62hlOoFnJvBBBCiwv3BtvFsW5hQVjRQMyCZMSOx82PpH1wLDsRmeK8SDtTTLASBB8tSNTHsCNVrwTe+K14TXQxVotTaSR5nKLTMaoBnv8A3xqOE8OCFnWkssSYWBpEAQBrLC4n4euC6tKo0GrCKBpUOarA9hChtPTttgXXAHFtUhbw4nUqB6bELuhA62uwEmTc9ovhrkfDuYakFWkQYYkiskt0S2u0A7x1OBMzw1UYs7U2B2BWoTER0T8jGOSAoBFaktgQVp1Z6W+HT/xjKQnRYZwTgJVGFUF6pEIA6siRqOl4JgyvpB098JuM5DyfJRrGtSLRIOj4hE3sVvi7J5ugpL1dTwwARBpDD8RdoCgRGk3M9InC7i+aWodQRyoMJayi9gTvE7fn3yTTNGG12IM/lRTCKpJB1G/ewOw7AYoHT64vr05IibAC+57n74u4bwarXbTTUlomIb/2g/nGKdh7BMsrsdCDUWsBvOHAyWYRUFTLsVTmOk9Oxi4I7ifrg2j4SzlLnlaNRSNMMxa9pBoq+mx+YiQeuOq3C89UPM61CJHxub9+lzA+2FbQHBsQ5Og4Q6WDSb8yiPcTv6HBOVyyAnzNhJJ1D6fCZtf74bZrw1Wpr5tTLgg2LebN/rc/Y46p8IBAK0lafiCsDaLjlTUpJ/2wGwdN2LKlc1GDBW0+axMAMWUuW3MnUATcnri2tw0eWuhKqvJLfyyBAJCMGJuSIJG0k9hhivD6ROhcuwPdqmgHbqwAF/Xp0x0+Rj/NQAr1FZXJHSSCwtaI2jbAbCtMQZmmao/mVA0HTYMzSJC3AgyT0JmRvgCnwrMFNaU3ZAgZmiwHf9Y7wYmMaqtw+ixGhKe1w3m3NpBYb3vYdcd5bwuyi9agqfMG0Bj9GDd4uAftjb6Qdj7GJTMQJ1TeCDv7g7R074dUONvUGipmKmmPhZ6hBi4UgHm9J2w2r+HKEsTmAWYyf5Yf7SFjf5RFsdnw7l10nXSYRdGSopJNr6HEd7TguUQuLENXiaOw8wbCwFjeJ5txtb67dXGc4Fk3pU6mWzZWo66vIca9JkqV1jrY2KXEGce1fDeWJu4W3wolSD7M7MR9YxXS4BRplWWuRUB2XVI+uiPzxty7C9MEOSorzEVFdSuyFg1pJLOwhp2hAPcRhTWDAW2XrePWMOanAy7crvEAep6H3+2Pf+7tRB8TAnuIMe0asFNLuDpsW0vEL0wENOgxHzNSRifcxfEw1/7u1vxIf/xP9UnHmN6QdKPg/RtbhWXeA1FCFFrC0iDhfX8GZBxByyCeqiD9wZxhV8UO3M2erIeoFJCPpfF48SVBGjiFRj2eioH5sML9Q9SJoan+GuUvoaqkjaQR+ayfacC1f8NgTIzTEn8aTb/qwJkvGFRCGq5h2U7AZdBI99eNDl/HOVIlmYTtKj+jGMYKafDBaH+HtMR/NI9VWP1Y4Op+BctEE1Sd51AEe0LaP3OCqXizJt/8dBH4jE+047bxRk//AKin9Db77YAxVU8J0SoU1K8ARaoR+gjAL/4f5ZhGuvER/mC/W8rhkvinKf8AjqPe35xj1vFWTH/zCR9f7Y1GyJKn+GmVtD1QR1lTPvy4orf4dKPgqf8AWG37yrAH7Ye1fGWRED+Jpmeiy36A4ZZPitGoB5b6p2gH+1sbBsnzDN+AMzTuhDxYaT3md2n8sUP4UzbDSyPv/rIAJHQKR9u2PsIqDE1DAtG3M+Qt4OrIbIGj8NOodX3UX9jhnQ8HsQJBFohaT+/zER0vfH0stjg1lHUY2A2z5hm/Azkr/JqREWFM/wD9Vrfa2K18C5lZ8ukwMW1NRAI7EKb++PqvmDC/jHGUy6y28GBBgnsWCmPfGo1s+d5bwdm1M+QoA7VVE/mZHviyt4Mzbg/yKAgyA3lGftT6+uGTePq5nTSpgdNRZt/WVU/Q4vy3irMueXyNMxKjVftPmWNja31wdprZl08L16YaFy/KZKrU+E2vExPp+WK6X8ZTt5sdCNDAQNpZFEgkdDjWZ3j+dCkqyR0IouzD2CBhHWZOM3xDi3ETpVGzLkkyRTdAfYQJt7YG0O5IBSq5Yhq9OmepIb7TUmPuMX0lRHWaoqzMaKYIJ2lYMdOoxQXzisfMp1xqElnpswO/WbbYGXjtWmsAujG7LDCbz0APfeLHrjbQ70ailmnbkprmA8STFKmIBG7F7T7CcCZrhmdqh1FFCu5Y1Ed+5Biod8I38SOzBnR2cfAWIAVTFjKF29pwTlPFuaIlaiqwEBGV4b2J2OB02bejz+E0MVrOgZfhVQ5/IlR9ZOCM5TqVKdzSbood6SER2mpO3SPrhgvGM+9GRUqKx35dxfYmmY37zjJ8QOdcyy1KsR0qt+kAe4xlE246bh5kgBGIE8rKB94IP72xZw+lVUEOx8s3+ILETIlkP2GLaXAeIOsCjp6j+XBFrjVo1ye8zgnMeFs/ogZdDI3Ahh/1MJ9zg7QbgJa1F0gOSRsNSqOlv8mCT3Jw3o000ahlkeFnlroD/wCimpJE4Ay/gnPRq8kqxH/iU1+6x/X64c8K8F1SP5+XTV0apVLR7hGIPtJxnFeTKQkqcbpUzCZNUcfEHrVT2MgSAL747p+JqRDedlDJ6qzAEfn7Ya1P8Osw9Qs1TLqOgQEHt+D9Zxc/gJVtWzbInQB1B9bsl741RNuYhHinLiwyZj/7390xMFVPB/DwTGcqH1FTLn9cTB2wNczIrUMi5374NQcg9j+px5iYuczHvBqStq1AGx3E9DhJmDGqLQbYmJiMvcTfuA6Lkvcn4hiU2Mi52xMTAN4CkG+PCf39sTEwjEXIRl0BdAQItaPXH0vhSgKoFhpBgd+/viYmBfB0aJ3TzDwx1NOrufTHWczdQEQ7bD5jiYmHR1IynFuJVoP82pv+Nu/vgbg+Ydn5mYy15JPXExMOuBGb/hbnzGEmAFgdr4b1D+uJiYQYuXHNVAoOkAe1v0xMTAMXg2xxNsTEwrMdKcQKDuJ98TEwTE0iNsTUcTExjETHZGJiYZE3ye0x/XHaqIxMTDIDBhucVVMeYmFY6BM6JUz64+R+LDze5E+tuuJiY0TMy9SmJ2H2xMTEx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data:image/jpeg;base64,/9j/4AAQSkZJRgABAQAAAQABAAD/2wCEAAkGBxMTEhUUExQWFhUXGBwbGBgYGBscHhofHiAdGx8bGyEcHSggHCAlHhobIjEhJikrLy4uGiAzODMsNygvLisBCgoKDg0OGxAQGzckICQsLCwsLDQ0LCwsNCwsLCwsLCwsLDQsLywsLCwsLCwsLCwsLCwsLCwsLCwsLCwsLCwsLP/AABEIAMIBAwMBIgACEQEDEQH/xAAcAAACAwEBAQEAAAAAAAAAAAAEBQADBgIBBwj/xABEEAACAQIEBAQEBAQFAQYHAQABAhEDIQAEEjEFIkFRBhNhcTJCgZFSobHwFCPB0QczYuHxkhUWU3KiwkNEVHOCk7Ik/8QAGQEAAwEBAQAAAAAAAAAAAAAAAQIDAAQF/8QALREAAgIBAwMDAgUFAAAAAAAAAAECESEDEjETQVEiMmGB0UJxsfDxUpGhweH/2gAMAwEAAhEDEQA/AMR4erIJViYJWQCQTcWBnadwZF/bGoy+Zq1K1JKZEU7FAINgYLMUYb7kjoBAkjHznLuZtYm1rYc5fimiCZNRiCWbeNjv8W0RfY4SWrqL2nK4Zsf8QStX82vVhCxGkgEBrBVCjomwUm3vJOPadfyKjIGXUqsrFwLsSeaRqPKBAgC4HrIx4o7mmBUQkVGPlvYAcpuYiDMi0WJmxxRmMxTdWOohwYsdStexuNQMDp3nvjj9TeTUM8nwladUeZUVG5SjI1jvOubg3iGF/wBfcs6PUarUDzVZdMAWCqdJaR8Og3mO5tIA60/MQikgEWJ38ywOgAe0+skdhi3K5WtLIif5kq2kiyxpaVuEIKq2okbztfF1pzWRsIecWydHLAsNBaV0MWgH5SrAidIEC8xzCfxKs1xBM4TVcRWhRpVSwLCYMqRpsLsLcmxnAOUWo+pVDNYJMsQqq6/MJAuF5p6noZwNn6i050jy21qyq5aTAIOq/NJiLDcx3wlSXf7GBK+QNQK9NGF9JYDlYLCqSQSCZEQO252wvrs5ZtZYhSFMySJ6de354a1ZkUk1Akc2lwQJaTEDeNG34evSnieT8nQhplSFLOSQSxaR0tAH6tjb2PYur5YkXBnSxHflgmesaZx5SU6RpF+pHrO/SCDH09TiVCB1nfuOnfqDJ949cF5Ehk0KnPuWn8oPL2M779MG3QexXmGIAVgIA3IjciD+Qvf4jjzLUiSTpaOu9vmE+kXGLs/ldKapMGIJ6AEQR33vE74mXblb8LCCCY03BMX3uokzufpk8GL/APs91WxUxfcdepk/X74Po0UIQlGJksZGwty23k484VULhVLKxBGlXAGsSIUjrczebYKyraar/CEpzEaoO0je9zIgbxvY4lK2A54gYoKw3+ExIuFXqd+h7wPXCzh06J9f9+8Yc53JVCAIqKrHUdQ2JkEQfYCR+E9sKcuSCCs8rSBvqMnf8r+mFVVQtGn4fmtgzBDG8nuSR2mJiL3A9jMrlajVdBWNShwVvyNEGJ1AEgk+4+maq1tLNOkf6AOvYgyAZA2nciYx5ls5UDCorFYHXaO1rzv7wcNVmrwbTivCgp51ncl1N1Im4gbQBMzHfbGN4hnyJ0qrS3SZJlSDE76bdheNzLfO8QqVkVabLqaF0gGW6An5RJ9YvhBxTJRUfW0aIDQDuJsJHSAdryBhYquWBIpyo1031qSSBoNzcEdjtBIj+uPMq1BaZ1JJBB1EbDURBUCCb9Tfa0CbMpUcOutmKJMMpJAt6TG83677nEzTMKuiQVa/IDdTee5P1+vd7fARdlQTULBSJae+xvOw7WjcbbYqDsKtrvq5QRvvJt9P9sMatZRSCorxJExOoAkkne5t2grMC+FCMDq1BhU6Ek7mTPUgxEd5w8Wx0E5ziD2UOTSMcsjTMkkLvC6ibdoFwBgN1aCWXSAIJ07m4mT+595wRTyY1BdS9JJJuCA1oB2H12tIjFD5kMpBUGNosB0n67/b1kp+Ai4DHVClqYC1yNzAHqT2746Hr+/TbDfw5kadTMUhUgU5GosYHtO9zHaAThpz2qwydGk8P/4fzq/in0hmTymosrzBlmAO4iBcWuYtjReIOJwvlsVUi4bzIeBtrJjUTEwJ3g7zhs3GkSipVhoI1Hy1JUBugLGbNqkRsQLdfn3GOJGtUZz/ADCrbEsqwslbB+YkGSABdReMeZGUtWTcuP4/twvqcjbm8hXl9qlQDcA3ibxM3x5hbmM2pYks0zeGUD6AqYHpOJjdKXn9PsbYzKqem/rhiFVlOppZboCCdU79bdfXAuYfWzMBpkjlXoI/Pb7k7YK4e143PU+htA7X6x9cepJ1wXYTmKYYD4RCnYgTuAPyt0xzl6RIO82j6i36beuLcrSOguq6lVgCWAMECRPSDIm159MNV4LUVBoHmF6SuYVhAIF5YAC0e8G/ce7gRsEpipREmQrfELGOh1Ce03I2xsfDlSUqBdSsyONQUajrEhp62i3Yt9Fxr+b5dgE8sgkkoIgAk6JM2mJ3XF6ZdctTR3+JSJQFkLAsFBDFjpswMx6AiZLRcqwBpNAOfqVELw6rTaQCSFJ1XiASY1QepAJNtsK6XB6lcPVAZ2Cl1YkkDQVYhtwbEiOhBEHoXki9SorU6TORJNNXJ0gkDlBMrfdYNmk4rzmarIxy5R0Gt3WlGl11CbmIOwIOxA26DRhFZaG44FuUzAQWC1CQSSQQFtFvUHaRE9O7ipnadVkeqJUkHSbhioELfZZkR0Ed5wFwajS1ANPlnSGfSTFioEQdOqQR1t32b08jSGgqCDAkuw1LJ9YVIm3UliNtpONxv+Q3mjIvRd2OlYUnYAxvY3vGogR01qOuGHCURWipJUbgXiJIMGARPfa074GrUmLOZa0sGjaDANhYetsWZ/U+mIhLBgSZiWjtuCQBHfDDsnEFliEjTBYHrH4ZIlov9um2K+G8ParVSlIBcxf29Y7RjvLc8iFBuYjTB7W2HYd4nDvh/DgNS1aIdysKC10JNiwNth8JE3HrK/oBcjvLcHFCCEp1BYCIbVf51YgRuYmwHqMLvEGXWnWptpGkEs6Cy09LWWCbjmIC23EWMYeLw9su1OahfXS5h5hkEmNKbSuxgyOVRcRgajlKlVhUZSaR1BAxsF2eo8kAcvU3mO5wrlbwNHkB4tmahC0+cMz2TrAEajBIC3iFBMrYmcDVMhUpuywdRH6CRHYX+2GvC+FzlxmKrMHdoOtwpKLBWLTIRNXqGmwvjugajoQQ9KD/ACnUmmXUAklz8RsRAkC95ucHYu+DONiDM5FwDUcqigi5InmnZSZMQfseuKqM1AdNMHXpUc0Na5IERBFuhAUeuNHxLguUoc1P+Yy85ZpkoQCAwk6Wg3BixW0kDC7LcodUpgSFIJEnoRuIAO8je0jaM6WDOjzhesBdCHWp5CY0zBm4aTB+UrJ2JBxXX4Y7EpS+Xm1QeWCYAHxC9r3P0szr6KZemSTK6lJE6SPjB7klY9Avrhdk8wzPyKwmw09SDImTe5BPt06zk8iSL6OXiyM3MAG+GNRkBRa4mJBOwwor5anQe7EnVAggCNj23EgdPpjT8UzIpCnoZS8gkmYtJljMdbDpf1OMFx6sajM0E3kxPUlpPrBA+gwsE2Cjs8S0Ox0IweSovNMGZiwgmx+gtgCpXZyznSNvhAEdAAN/eLxP1rpUw0y0WJuOoFgMH8J4YznVomnMMSdMWk3+swLkAwMWxHI6pA3GK4aozqCoYAKCSxEAC5IknqT3OBFSN+o/Z/f+2GmcorSqOtMq8zBiwB7TvaLmNzjvh3DWcQSqlV1AOQgINxBaBLWIjf74aLxgKYHl8kdYQ/MZmREQSJ+X79sNuDcOZszoVQhgEmppIB7QywARJuDYCNxiivSpBQSACAwbR8JKlgNJiJsOtxFsNfCR0IXqVTTQMrSmnUzCwC6lM9tIFwD7GbU5Xt5+RHdGq4w6axTrqq0lCkspGoQCtP5gwUkiAJhWk3+HA56uEXUlyCabBwwAYD5WVisDmHxSZJ2w98R8dChqZLOxUSXDCCYfVpqLvcEWAuOUhVOMXVrRqAaQ0E7LcX26kEsN7zPpgaWk4RpiwiQtq5mdpP8ApJ9gL7RiYsoZTlFm/wD2IPaxviYe15GwUZRtUzAJ2MdRFrAxNhPr64YNQAp03FNpQsKpMwDICjtE29Z2thbkEnUp03i5aAvruJ3I+uHi8Zby2okAIzansNbFdoIELcdOh6jHRcadglzg1fhbLZd9COC5YCoABzSS00+UyLgEE9D2w2r8NVP51PWap1A0jIaBIct0IB2N798YbIJUVfMUMXQAyNXKDF5kQbRAjb1xpf4yrVVHXydYIVU8okrcEGS2ibN2nmPsu+FVX3JSTvkdZfhdGklVlbTWpLr3lY1CQbCSB7QT6WoOcoVKmlWQuBqUnTY6ReBH4dxMBVIuZwZwqm1cGrWNN6yMQoZW02nnj5nM6hIhQLRck+lQSqrJXVKs2IdY0wYBU9wxBtFgd8TUs8/v94NdCWiqJlXWovl1aZZ6bqwVuYAQrBrjpsQ3UTjGVkcFCp8x1ZhcS14mb/zB9Ovrh9xLh9R9KebT0q+j+YwJWCByuDqbaLg7wMcGqadNWfLFQjctRGWCVgmz6XUdYKgybdI0Y6j9XYohVwU/ydUS1JxKmL3JOobgDSv3PbDLL512dy1FT5pFTUQHCG7FtJW8zsB94wBSZ6ea8+ijlHP8wMoN2Lalgj4SEbmgwZBOHXFKZzOZ16FoLTplNBJNoJk6BoMtIANmgbjD3CKUn2C0ZY0GWmFDahDnVpFwLRJuwkG3SSO8AxvrJM/FMT15gTvONzw1SXSm2goGA0iJAiQQ03EAg7biCMJvEdIis5WnABkGNWm89BYCOuwi3aHUcmMZmmxXUo/ObAGZ9NhjbeDc3TplhUpO9SoxVCourCZMEADv7T1xn6VGavmBDYglQT0gTIvY9uo+mHn8TXao2l2NTTqDsTKFyBpBAYSQOYgAgU1vvh4ON5ByaM8P/ii1KrpUKzIpUhyzaQSAzXcKSFAULJUjoZy3EuNmrSo5TSPMDFWqz8SqSFkfSYm8DaZxraHFf4YUwqUVZRzFQSSYbmMgBpLFh8NzbthD4E4RRrVq9eu0KwdVDjTvfXMgzZgIi43x0OUJOosaLpNsdV+F0l01cy483y1LFmHzSEOhYELFrkC56AYa8U40KuWYsqnUIKmOXcgBoLbFgSR0I90PiGg1F6VTMDzCZC0/NqcywsFSxJgyxEQdxYwAraqXd0TWKbHlANxJIAIYbmwJmbEdxiTxJoG5sd53I5hA9FmUo68u/K4G7RYJDu2vYFE2tIWT8OFNGYD6w1NbNBksAF2sYIgG0adhgngWbSPLqqwqXRZYk3iSbctkEmbAHBWZr1EoU6VQqaYUABYkoNRUoTBMgC4Bnl3gya3RtmsG43wQMuSA5qlaUFyeh1OQoiF1EW+aLRsbneEUsuFepVIJLfEoT4dUwLzNrmwAG2xV8AzC1A+aE6qegU1MkiZLVCegm5gfCqzPRp4h8QU64oVDEBgSCeZSL2sQV5QSDuIt2bZFrJn4MtXNHzwppP5bCQTaSQYJneCpiDNh1NsvnM2rK2m67CRDWJImPSdzsdpGNh4iytqIbToKEM0CCwYMyqVflAJIBIF5vBlV1PgVN6VV/Np0yt9EEFoG4EnUFFiVG++8lHC8IxksrRBdVcgSDc7CAd+tjaP6XxoKOZVabU5ZVYQvOw0mOYcp9Y2vJ9sBZnhxQ1SbnVZyw3FySZ39D1tckYEr5U6QwaxPJ1PXeN7wPrffEJxt57AZdw3LrPPI1SpaQIB3joOUN8QPxXxfnErGu9JtI2BkjQFWF1dgNjqGwBtGK8xQqh1ZySdMXuQumwm9yCABuZF7jBDu1Aq4Ko7cyqkNpHxDVIJYC49OhwFq3jya2L6GQV6mnWqrchm7KbwFNyeUC95PYHDehmKdDM85qVCFIIzCk2KcogHVe29gDEGLqHcuwaoZOmABFgCIBN4sDc3/AExpPDOTy4d3dEbQiljXYhVLcpITZ1OpTLRcnTtIbU1VGD/1yGTomc4kvEKlOmieWmh2rsKckNqYgk3DGFGmYuxEzjK/wlRSwIW8AsSGAadUSJE2g9N++N1U4o2VVBk2pJSasxkc4YzeShI0qGVYmbgbrJ5z66l1tTQMeeQBd+vmWBMECCSY9Yk83Wl4x2EujLrUSL5ZWPcOVn1gGMTHn8cO4EWiHERaLQPrAnfExWvj9QUIxl9J5pibEGDew/fr2xdSokmFG0EyN5F/TDDNKraWOmT8K/6VAAkz8sLA6+27ngWXSsGdtIKKNRJZtdxsJ3G5A9PXF5TfKQzlgY5LMg5M06apTqrpDTI8zmBJmbXVR6kCwmcG+F85Qp0GLNoqAaHMsNUiwtEQSfqdwNwKmYBy5VU1EypME/6oBNgoJ1fWPUEeF6pStTRFQgtq1JeAbgsTJHwmelyMLpXKV0T2j3KcTXlWTAmGjqAG0DUYAABANj6ADHmYzDVKrFUKyblnIMKCDKgWBuZN99sE8U4cKYRmdmYMWaQWDG5CoCbRPxRJjubqqniE11DEhNLaSZNwbdIufmvf8i0oxlFrv/gHBXwTjFOidQLLBKnorEk2gH0te2kTN48pcQRgGB0llYjSFtBEKZHb3JE7nGdZY1LG5MsrCSYiCDJItv6+uPcsrLU/lN1MEwTAvBIsI09JMnCvdtq6GUTniKOZSL8zNJ+GTJ9b2kGP7X5TOMlN2cahUVidQOpd15QBAERc9QYi+CDWmAnLKhXfSTYDQSCJIBuTJvB2sMK86gGqLhSQG7xIGm21wY7DpGJzS4sZYHnBc0hcyukBRLTJBsIF/wDy940j3xa1IeZqYlkqSF3Igi2w+K9xf07468P5BGHm1AFpFikAWVjEkSegJPWPWMP2QFooCbcwIJiCIlTabDYG56DE46myfpGqwGlwxzDVCANO+hjUKTsAFY79fW0gnCuvmaFMKARzN5nK7sxIb/UFuIHQC17gYt4lxOr5btrdRpmRvIBAIg2kjY7dMZHjufAIotTGqkoAcC5GkKQwO8QdovHa9dOL5HhDcM+J8UFQhixSkIXXZqhjcwLQTA+m3dhw7xDUoVKZShWCEQ5dObvqWQBG1uo9YOJ4a4VNNKqhaq6RI2ZQbhnkRBsJG8wDacMqtUqdDU2YiSIqE6VGy2mQL9oH3xXpJc/8NKceKGXFOKrWp066hKj0mkLoK6liHDrfpDgGJKruBGFcq9IuGUPWqM8AaQESQu45WI5gbmT1icLsxU+OiHFNqgKMRcC0zI6XKn0J+l9Dg9fynZ/JLAKnLp0kKCQBeI3uYJvbGjqPh8itRSNBSytGovlBlNR+ohQo0qSDuxcwgMzv6YWZzNUMw9KipANTmdjyskTqUPGoF4KXF9RIvhblWelNXTTmmkgBjaQH1xNwIubgctt8Ao9ZalVWXSKr6tVlOr5Q0GFJ6ztc9DNepLmsCqPyafP5E5MsappumoLoQ3KwJV9Mdokzt0kYSZ1KVWvVWgjMm4Cj4oAYsCZ+aYHeIELgOtkWCMauvUSSLrIm5LCSSTFr9Aewx5w6roqMaQknoomAB8I1XIW17bC9sJLUvjgyVDPiPEAQlOoGoikhYIzPLEfCCTeLxECR1gYKy/FmzLjQSuXSWZOZi5UCDJEFy/wmBAFxCwEHEnPma3ILLYBg14AEkKZ++x74ViusAqrLeLG30697nGWpJINUh/nKamkUSpa5VQimbc2plAJcBosIGmJudPKeH0pUufS9RlVgFfUF1GGYXAmQJJgcsSYnA9CsIDuGuGUHsBbcesX6EW9VWc4061C7RqKhZEkELETPoNsR19+p7XQHbRdTCjV5jmE1SvNJYAkMQTG+5JtERcSq4pT+JxI5juyzB2EBQLdh0MwMd8SzisqOBDCDEDTy97XufhMiMAVs8xNjEgTFttsHT065Gig7h2dqeYlwG/FoVmCgtbSwgzJt16g40y8PppVp1KlVlpFRrqyHYahABBUqG0kjYAhrSJJxJZ2eOtluf3En9cF6K0L5iMaZaJ6MeUhTMSIi1sW/IO35NVmc1lKNMrTqtWdlCtThgBfVILzPyrKk2nfAuXrzSc1i/mCRSRFJ0lwqqHUOIgTE3Jc7wAaaWYq1iqtTo050pqIVWXSLMTJfYyQPiMADvraTLSyhRKSIsM58wGNItr/zCQ3OB8RN4xGe1S8k3V0ZWpyHS1UI0AlQ1Tl1AMAYaAYNx0Mg3xMZ7NZwB2A5oO+kX9b3/e53xMPsj4KbV5NlmfD1egNQBeiCBAJ1gyBBAAnpa8gR1wAueApotKmPMktqAjSCxhBB2nuJ2x9DzyeYsIGOllZySf5kjfVNtrXtNsYXjGTC1gAvlrHzC4EkA9J2HWCfScLmqZFfI4zOWpmgsOqs4sdJAYzDGTeRCgme+04v8HZVJh1VWpEsNdMX2gguIMTI7SDciQiGVr1k1tmHp0AdCorEAgwSo5iSXgMZ33ExGKMlXq5dmV1etSUAAMW1KColSBciBpMj5flxf2q1gavk13HONq1NkpBQrc+oiJRgSTvJMd/rBtjC1ZUcrFtzAGkdyI3m59oxosjmaJpGpTCsC0uDPNMkyDJM6Ou0DqcKuIIAVaOQ3ECwjmjcRv8AnHpjlSd4VAxZVlqUnmFuUi9jFuncfW2DlRaaCWLaoOldryN+/T1vGB6Ob1IpXeWkITq7c0dCCw6bDoYwTQpA6npqCUvpZoBWLaiNIJtYAkmNjciu1vgZnObz7Ko0myqqpYmwWJBNtx6HY74DyjsXVVIECL/NqsZ3PMJG47WwJVzDPOreSQdQAW83G0GcW8EzSLVQuBGtdQJIt632/T1xCVrKNRt+F5ZaaimGHLcBiSrMRJJ0x0VjN7HrGC81n00updlYmGWiAFW8AFmIURuTbtjKcc42mtqFAyjGWurDURcGO24PWB64S5biQLmmx0Wks11MxMxIuOsHbE9LTdWOos0ma4kKYemVQ+YNQ0SZvM7iNJ1kncTjIcdYVa4KlmgcxiADa25+pJ7Y449TBqEh1kW5GBAsNiDF9x/TBfC0bRUGhQConobCREm0A79dsdSwrKJ7UpD7LVaCU0SijlyoBqqxBEKQ+lVNwDDXkSdjAxpWokUWWqyrTqnWlW2oql2RgANLwGMjla4tGMjk6lNEYGQUK6F3DdTNyGFp6RAv1xbWzbtlmDA6dQgz8IsgUFoY3YHe0n0xbqqq8kKt0eZ6mGghkIVZLKfiIIAUSLmIM/3x7Wp1qdJqlPMwQIamfcHVpm/cSJv7YPyNCnnK4WkyUlCAIhkRpvuF0mQSDN+uLfGSUqeVqANTLMRTRVbmCLEQoJTSYk3kSOpjEtPTdWyiu0hUnFg2WFSodUVCzCTLFRCmAAAvNBMG6p7Y5OZqMoEJriX0l+oBMk8oMMNUEmx73F4HWzGbp0ss1NPLVgvmQq2sAs2lthY3kT1ONLxLNJRpLKeTOpUUC6gjnJJu03JJ/F0vhnF/QMml6RY+XatRaAUiAdQN/msTZeptNiL3unXhaAElyx0q0rJuTFj2BmDFwNsEVM6sAq40yLkbTaRPQbgx0kYszteuabIgspP8o81yGnYzKg6b/nidMyjRXmcyf8qoGYjlUMSCYaL6pJ67/THVHLUmDKdZC6dJW4AkAzyAkwu0gx9sB8JLtTFUK7ahBJYXMkTA5mkyvppPqcGZvO+Wo06dLbCAwOxF4BA37WBjAaaFlhkrUsvT06TUabstQTIvtpbl0joe/SJCTi+dpOxhNLXAAkj3JJmbAbxfbBGd4qKqBXadI2ACgExtF/lAuDaNugbCWXWAWey7ze07RO39sBKssUAegf8AVHpf0j92xw6Ovcdb27fe0H7xhpxjLBG0ABSQCCrlgZOxkShH73GF9MsbrYeuxgggT1vGKRdjF3D6tJqwaohWmDJVI94GqdV+nr0x9E4PlsmMsy0qlSoOU84IWkCdmJAXcBTAAYgi5jHz1cmgphtS62YhknpJv6C35j1h14Z4nTo1JqPPK0IRqUnswHfSoNjIvuBiqdOhZII4tl6VB1QJVDpBI2D6oIZRAbVeQIIvuQIxluKZ9zUaWaL6VJPKL2vse8DvtjV8f8SpUqrUD1HhlOwEwO0z1Agsfm265Djjs9ZmYRrbVEQOa9vQ2uN7b4DjG7Roky9dtIjTHqiE/c3x5haR6fniYOCh9o8O8OaqoNV/LJCQJAWBciIkkFQIWOYnrYe+KkXKmnRBUuFLAQti95MDVpCqBY9Psro5padMh6zGkqGPh0lnKoW+FkXsLawCemEDVKJGny2qNJ1uXdQswFsTpJBloAFon4cPLVi40lRBQzY+4dmIpg01OtpRmJIdlMEadwFWwZV3i5M498RcS01XVKtIOuXIeq4QgiFamlODOs/iJuVnsMZvhfCQxqJTWWA/zPMICbGSFMi53Pa+GFLgNBWJOp5g6ajcsr6yJncX2t1wvUxTQ22KeWeeHMzQGULLUqeYSoeWGkMZO3YSOt46TGOOMUBUaUtYWmTvftAnoABc23xXxFdRUQFXpzWN+nrEfngivk6pCEBdd5gmy9BcWuYaPSwJxCSt2ZZdgXDM9UptyHQ5EEwANNvSIkTNvfHlXOIGVdYVSN9MgEi03E9JNuu/UKnlrM5fmkLpBA/6uwt0xHdXqqsBQIBAi/rcX/2xkiiruM+JhWqwCLDpN4vMGPX+mBOIZZqbLKshA2IAJBi8dP8AfHFfikcuuQplTcaSD8skwNjBxbQ4vQqL/OjVquxcyeoNgdrDDOUjbWhtwXKrT16kgvTUyJMiZB6gAdtpwt4xwlajM1Nww2DKNzuRFo3P1xfVzGmoIrUStidPwvBO2mwJBNjBk+k40XCeEDMaSjSXn4RG1n1H4lAgflfBhotu0Byccs+aZUGkxDLdTMESDExt3ONN/EltBD2gSR2IEyesCJ9tx1VeI8iqVmCEfCeXqLkQftP1x3wGs/lGCFNNpDE2vEiCYOw/LDNXktqZih3xF6VNQlJnaqdw1oFvS+qbCbfbFFHOVWHkVCAhEEN6xf6CNtpwGc0aqqqtBFpEkj5R0G5JEz9Bviqrn6lCiAFAqBoLEAwOgH3ufQYTbf5kVEIz3FsvRC+WjHMKbsGK04I2KHcieyz1nbFnAeFPmqgDEjzHHKAZIJ2X5VXpJMW+uFHAcj5lQM6moWPKtwXJ9YsCZ/c4+nUuN/8A+ZDVVqL0mGnSACxgjUwPyzBIB3O22D1IReQyk44XJdxVTlwvlA06OWVkggTvDE7hi4kwYvp3BBwmo8Up1SvmcxUXWoBo8w2DbEKNiNrAepwJxvjGZzafHYWMReZDgSdgo+GROrpOAuI8QonLuEVaZJSnBJ1uywS4gWAE2MfGLkiA2q4yl6RYQbYn41X8ypoG+sq0dZgR6gDr0kjpjXZrPrTVKqqoqBUIgMNUgg/KwYT0gzqi4EHE5LPrSPmuqVA2pNJaGWwhgLHqbi4j76Wjw+V1moS0q6rqBQAwsAMeaxgkgRuAN8JMpqtJgGTq6WHlqyq7nVzSsxdlW1jEE9MTjSl6hVRIj5dxG9z6CZ7Ye5PImtQKqF2YQY+EQRpNoO8gn3nHlDh48qXdWpiJmHcajbUIBYD/AFE7iJ3wnLsk5LkymVYGKYAfzdwqj7BjewvI9PXA9Bjq0mRcQRYzfTPTv0+uHXHOGlWSup1I5m0kysajMbAze0EdBGD24G1NlLxrfmB1AxBQQxUm/OBtE9SDgg3GazOXY3MPAkyNha8bneQR07Rjng/C/PqlSVEXlzEgtcbGWINvXrjV8XGjy8wCjyCq6WFzaGYReylbGQYM2xn34VmC0pTZS7Aqw0hRquBCzp3F7C3vDpPsG8YCqHA11NqSFIKqRtqkxvsOQy3qcLeIOUGlV0qWmIiCOt7zBjfr9t34br0qRFTMV1fSpsBAYyWJMQSYK27HrcYzfjTiS5ghqSrpMweXox3O8GzQYidu0XN7qX1FtsylYCRvHuP30/PFAruDKsQbxHSe354vCSyzHa373k45zAAbkJgCJned7wJ69NsVT7DoHDx0H2X+2PccE/6R98eYYY1+RqlWZtChx8BCLymRMATA7iR1HW3vEuIColNKOo01LklhpLNILPM7ned4kYU5WpLyTqvJLmb7y3UmRbvONRlc0nkwFUkwgkTcAES3LzQpJHYe8ykknfcR4LOEcdXL03dKcVCQpRgWkCyyZhVBPKAQbCZE4CTjJp1vNJZnaSRsCCDcMvMd9xFh64cUyieZSryTYAUwHZSJYsCwtcARHzkwYxl81lLu6yyEmDYWm7MAAoBvYCJjbFE7VmSTKM7xBH1BlEtB1EGVEgx62/rvifxlRUBlgpMA3AtNrAb72n3kGKqOVDNFEErcF2PKBFotc79Owjrh9wrJU41c1WoGBVd0uGGtRJVYgm8mWwcDuoiV6JMtV1q5vDLpkfCCJiRKgTHQ4c+GuHUMzl3pSKdVWDNWC3AgkSZkLKkRYSR7h/wzw/RzhK1KdgrQVJDBuhJklYM7G9gZjAFLw2lLVSaodIPIReoGJkldrSQSt5gdVnE98PIu9NVwzM/9jhalWnUJ1LYBGUAmbOxdSSpFwLHoTIx5Q8N65JrU6ZHykMWO9oAibDcjceuL+OcHqUMwoSqampCwar8xXVqpne9iR0O04s4TxajrUhdBPKynmF+p21exjYbm5bPYpvnymA/93syEdvKZ0AnUpBgbyR8Q5ZtAjCQfMVaJsRME9frBH5Y+sZ7xLRy2Xp02ZSwLXWQ/UAwDzIQxMDTEATjHVvGVNqtSoaK6XnlaDAZyXQ8t5QKsk20DTBvhk5IaOo5LKMzlfikm43wRVqQrIti1/tNh+v0wWOEO4LU6NYmJgU2KabsSGPQADqd++67NpGlhhu5S044CkyFUFWYaVdZEnvETe243xRTOsqoMao+/177+5w9yPEjWolGUlxpUtNmkqoMdDpmT6epxnAulysmQbH03B+sz9cZO+SUU2zX0+C1suoq1l8pAQE1A6mMHZZBFpuYBm3WPaHiKhUcrUBVhbU/rYzfcfnH0wpHFs9XQUULVBTBYzDEAXli5iBFie5xnGqM1QiGZyY6kk7R3wq008s3TVm44hUdSQaegOo21dI69NiP+MZ/MUyjurAqQYg7ib/eME8O425pKJ5kK6WIkELcT3I27R7nFWfqjzfMLczNrYkA9ZuNp9PXpjJVgfTTVsbZLLBG5EUqwKs1RNpBDIQbPOmQRe3tB+XCUTyyBBGhiSADGwb4bTYGxNu+LeEOr0fNFIq0yNZ1htIlWAtsSu/UE3wtrpUc1JIU8zAEXaObSD6iSB64ipOT2s5nl5NFkM0oUspBMEhWYjQdWkbwSbnafXsaK5l6oIK1ILCVBEleZZUiwkEAiRJ2m+aTiRAAqUiGSwYbcxkhh0BuffDThnHEYlmA1FiTE8zEn4gTyz3BFj9MUkvAHF8h+SoB6NRKmnVG63I+BSTtEGOnucUZTjSUSFqEMosRJ0upUAggzI+vynaJwu4nXIIY6RaDpnc9SPbr1AGE+ZrK7GIIMx1iegPYe84CVoyiHcR4k1QlqjArLaBfSPQdYA/rhvwnxIy0XUwS0SRvZgQB2Igf74xn8SUJX4gDb+/acErUMW2YCYAE9Qf8AjDba4DKDYy4vxKm/Kq6VIsAepgsWO7TH3+2F7ZwkaQQJPbf3/PHFGnqiAJJ5TI/9V7f84IzWT0WLAi9x6GP7bYG1IFUBVTbYfvqce5ZJBlSQAx5SJ29egPSPrtj2zAzPpHf16AdP3OJUqaBo0gFr6t5nqOwOF+AlWYeGIsYJEiYMWtBjEwyohI5xVdurX37b9NvpiYP0NYFRzcgJMDrMx0BsO4AmO2GfDtQZIb5jpWYGk7iSpgmNMkb4RoNz332/Lthhw/QU0vVKkSQL2MG3WQfS+KtIarNZ/G16NUl1+P5KifCZiWkAmL7etuyTP1zXrBqR5WOliq6J6yyg6ACIEzfSSR364fl3qszqkU4Klna8wJA6qSNyJ3HXHmS4Y4co2heYSASYG0aiCdIt7lvYYRyNSivkLckIuioiwCp6TeSJB7Xk7mR2nzL8SLuOXSTIJUQCVAgQIt036+lxNGnVT31GIlYMlSCDMdBcbwOm51TRSVfMelTNNSwLKSXLEEqg0kdokEXvaSUST5EofniBo01rkzVNtMSIkBYllG4Pwz+YxTS4wDVchAxAMs/LpuDvzaYYbyZ6QTbJ8Z8RZnOlKdLzPKoLFNVFwojmaO0Lc2Fr45zXDM4inWCykS3OrWAnUYJkLFyNoOHcYReB46a/E6L/ABfxp8waagsQoKwIA1bnSALiGFzc39cZrQRYiJE3/dtuv9cbjw74WUocwZKIQRLOpI08zE0yGVLhpB9DbGn8N/4YUM1TrVqgqUdVR/JA2CW0MAw1FTvDEGPvisYsdasE6SPlnC80q1qfn0/ORCBpZokdFkyIHQfS2NZmz5pStSelRo0opjzCASp5l5aakqygQSJuo2FsZ7ifh6pSaohBapTaGVFYkbzIAkL1V9iO0xhVSzLUySCeoO4/3Bm+M3igtKWUfXfD/E6VHLM/mJqCWdTuVE6AGgieUel79cfNeLZmlUr1TRXRSLWTcDpb33j3xTV4urUtHlrqYEO1xNwZsd7D898D/wAQX06QB0gQP+fc4koVY2lp7JWWZPOClUNpBAsDG18G8X4lSrUlIQrUV5DSCAp1SvQm+kzHTCTNKQ04YZVkqI4aFeAQdlbuD0B6gi2+HpcmlSlZXls09Oaib7T77/Qj9cUO4ar5hHMTqna+8iI63x26lAw9SPtgWtP2AwyQ9JjNCw5nPWbmZnr64EGZCuGZQwnY9MWZX+HDr5jki2rcD7rJge4/s2HB6NXmRmVTImQ4BvA6H0wjdciynFYY481K9NqtJ0pwJKzBU7GBvt9/vAeZquQrAlqmgy1pggg+pABA74DoeFaxLCjURjcETptHa4MkgQCfvbFOUerliPPBFMhhIN2uLAj6EbdfUYlUfwvghti/awmmjC7aYMTqNxMGd+/TfFNaiFMrIYm4sQd52OOk49Q1mFNNbEMTqMgGxGnae87STfFmTCVASrioZMgiHEmSd/U3wWmCpLk4rIHpjVqZtNhMEEkAW7X2P/IVGgAOY6XW8ESCNwQQd79u3tgko1JmdXjSYGu95lf0m0/acEU/EYenFVGeoJsqqF3sTues7D32h1xgar9ouz3Cyo1HUCwlJG4v72sdj0xbk6ZdNFoWC4sCLrcWn5+vZvTF+TytOpL1n53+ebrG402Gwi+1oiMDfxIoVxoqFqRGibTpsYawm8d7DfB7G5tIlbKBCjNpIupEgFTvcgkeoODjSQqSCDABXTqgCJM6lBG4E9Ym9jhdxvOa3kRJEEDsIubxgekzuZDFzblZiSep+Iwe0XwrVoWrVsLdFnfcdzYdPXbA1cFZkDedVrgwR1i0/n6YuDAf5giQegmxjpcxf7R6FplvIdadKSCzKCQDtPMbnrE7wdosDheAN0JRW027e2JjXr4Ofp5ajcKaZYib7mZ++PcLviDcjF0asW29d/8AjBWVpHUHMKkwWJIkAXAIBuRaBhcP364KpMFZWO0iRt1tt+74synBoM3nWZFSmQlIqWkTAMTpmJFoH1wlbiNRm00wHG5B+b/zEEFtyN9oxxxLMEHSsAvE3t1AaZ7Wv2w+y3CClJBpRdQDBybuCDBH5g/QQNsBJJWG1GO4S5rilZbMqoQRdRsenUx2E98D5bKGoddaoVDTBI1En1JIjp98Pq+UpbtoMvEAnsBN4gSev+2OeIcJ0QxWF+IWlW22MgHlJMg9Fte2UjKa7Gn8F57LZSkzUQgdljXVdpZl3ACghBJBk6fXvgdWoZhnrZioGJMKrGCkmDC3BUgG5BnUDaCMZzKUaUuzLKgWGojTe8mDJsbQMd5vKoH0+agFzztYi0MZ7zbvbE9rbEcW38mt8ScbYr/DUnVcuEFNiBzEaVJRYMAFHHNtJtsYZ0/Gz0UUmkx0j4SYkfCD1IEleb1x80q8VVlX+W5eILSpBZQqJFuaFWDq79cd5h6tealWo7PzSJG1hAHTm36R0tjdJdw9FVkd53xk7VxXSmtPmZSwUkkMI0kmxUkAmBNh2wXlKWSzjea1BUcLz6Z0u8fhAj01Ru1+mMkFZNaUajw0a1ggEDmlhtYjr64IyfGMxlg/JZra/wAiDFjJHvbDSi6qLC9P+l5GWZ4BRq0GzCp5YZi4hrIjadKaSYmTIUAnmtthLmuCtRUEOpkEkEBSI3HxXtfpba9sSjxbzAlOrVcUUAChAupQNoFldoAGomepmIJecp0Xy9SoASysgplyC+gCCGiBO9x1XDJNclI7k8sztZpAHQC0f74kWEbEb+uLs0yMRpgEg+1tvuPQYozSaG0hg0BTI9VDR7iYPqDh6K2pDKjT8+mTqAenBafmT4Qe5KmF9iL2xVWyLLeVII6HYgTBmLxeOxGBdekBh2IPsRBH79MMszSaiWpODpgcxBF4Olo+pHXr2jGJ8OhGKRbF2UrmmYlgDvpP9Nsabwd4epV1ermGcUlJH8veRF2sYF/6m2D+KeDqI1aXdNRBp/Mukkxqk6ptHSDO+Feqk9rFerFOmK+D8TqhwUioygMoIAYkGbAWY9f6YPHiOjVABUKvVI9I5SQYG5jaThPV8P1aAp1FrUy2qwUtyle5Kgb2wmcOjQyx2B29xgbIydoD04Tyj6Evg+nXo02p0wxYPdSAdQ2/ra9xfGM4nwqtk2DzpMwAbMLAww+vtjjLcUamFNJirq5YMIBEiN4uN7G2CuL5nz0p1iAEQ6KqokEN+PczrF5PUEdsFKSfwFRlHDdooFDMVhrKuwgkEC1viO3ocev8ppqEimBUGv4mBnUANrEW9Dgzg2YRSUdjou3LBJjmt6GDPY39x+L5kF5HKdKghVKqLQwAJnfvjd6Fbd0CVMwWtbtawEx2tGB6xdjLSTFz1tb62xyrQSVBAETOO6FWJ3B7zaLz0/frhqo3BZlaKnqQ34f7WI6/ljc5PglKsE8pSgAIcamIaoFjmAEQQTsVIA9sZzhfCGr1FFKnYfHDWM3+YzHKYxsvFXHVosyozK8TpRwFewBnSDO25jb7SlLNIjOTbwJKnBqwqQzBiZJXQsJItpEG0TsBMT3IRVcsFbWyvpG0R036ztJttYdZwwrZs1HDu+mUhQm8WHyiA253Fx6QfOKZ8VKSUtlVrwd/pvPc33sYwI33Cr7gD+JauwZwBYCdgLdvzxMVJlaUXfSe0Ex9SRiYfZHwPUfAClJvjCygO5Ft/wBMNKPDfMAPm01A3C3I9Y07DaP2QfIbUAplrgR2+vTF2U4NUdSaYfcbRve1j6GPQTh2G770HHhVOiTVD+bCsw2iYNz1kEbEXxocp4WrvTmiZhFKoGVgusjUCrVBFuYQCCBO+2YyPGzTV6dRBVDJoFwSpJJ1KSGgyxPa5t0wXxLjmaLM6CpTWFG5JAIsSYEyCbwN8JLd2C4y8hHEeB1MtWVapo1IA1KCQAYgBoF4MEkHriZLXWA5SaQmDqI0+0QbdR/e4CcWq1AzFizGNXvNiPt26emLOD5lqNVqVQsFee25EA/WAJHYdsbNZ5BTrPI8ydPLUpLjzECrJ1CD7X6gge4674RcLyxzDVSE1O9qYIkKCx5hIPUEDryt3OJ4jqIUGgQzsdVzf0Gq8T1PfD3L8UFCg1NQwrlRoIAApyLEyJ06YGm5MnY7JbSs2Yxtcsq/7G0uKVdiebSrU4Kpa6lnKhSSymSOvQkg3ZLJ1TVIpsKgWSYJuIAK6gLb2gxJ9ZwTW8UPmEZXpjUNwIUkQT0HMObb9L4Bq8TDODV1L0KgwDpsDMyDIAk7dNhE903ySbl3O8rllZ1TUtOppfzLMSRvsFkib2NoYAd1fiHidNWYonMwSCWlVCyPhiCSQDBMcu0Yd8RzFKtXIpDQLLb4l0BhZvYFrb++MTxGoKlR2/EZGre569z37knFtOV8oppR3OwVn11JUEliLADfrYW3nGkyXBKJSqa1eHGladOmW3MyWOg8v2xZ4KyDIKjsFBaFTWoIgSWMH6b2jVjScNyVFzrZbszQslQVJYkiLACWAEExF7YE5vdSQ89R8IW5DgWX8klsrJJIJerEXmaekBjAEAknY74y3E+HeU3lkgteGblkTpBnsY67X6jG2zuY1Hy8uV8tIBDFiGbTdhzCfvNuvTJ+KaMwA5cKtid777bCNNvr1wdOUpPIui5bsszwYm3THsbAYtqlS0oIBAt2MQf7/XHhTY4sdLG3B+PVcupFNoVrncw0DmAmNUKB9MEpnWYsyOGZp1CZY7ywETHW3fCTLUwSJEgSTvEesdJIH1wZ5WnRWpnRUDSpWQAR0F/z98TaVkZRjYxfNKQoOpkIBgGDI+KNwJEdD0x1QahrQsdvkemrgHqCCdp6b3M3wmr16tXXUMQrcxWYnuJO+32x3kaAaQTJ3sTMDcm3Yn7+uNSQjikP8nwTJ1qTaahpVweXcqYHURtM3BERN9sZbLZ16TMB8wIZSAwP0IIN8GIzIZOqLxv0sT9I/L0wfmc1SqUVQJJDWJiYJGxjeev0wMp5ygxk1h5Qny1ZQCsSCVN9wRO28XN+8YvoyWdiBf8AKd4H5xt09qc/k/IqtTdlYX5kM/pswIup/tgvh2YNLVTqDVSZtNRSY2kC/wApBMyOxw/a0UaT4OabHcajMAPYCwiAdtrdOmAc5Ook/X33w/djLUqQLarAKCWY2OwF7idt74ozfDaoCipTNM6hq1qw0ztrESvXpOAmTuuRfk+LtTAtMbX227YozebNV9RM7bnHuZyBBOmdN4mLgf3FwbAzgihlVjmiQJAA3F72gn39fTBxygJLlBnCQVIJYXFpgKDEdQfTpfHD1CVJMETCyJBJsBNvxb9p9iseuNXoCLHsOnrhg9YVQ4ZiDp5FCkzubCRpkdSLho6YFZDRTmcsdR1htXWBb9cTBWX4koUAkSBeVE/WTM4mN6jWzVeH8nlKWc11nVKS0ySrOGhiywnIza5XVbpYEdzuLeX5AfWv8O1RnNOm4DtT0sy6iQFBDnToue22LwuYYBUemAVEA/w6aY7EkqYHodx9F/F/D1Wr5TGlRY0wwIWpSYNMHVUFKJPUyegwt5K9NdjJ5XN5ddEqCQx1XO0C5HaZgfQ4aZ/jWUqLUPkLeAoRtJtuSDIQHrG+20yZRy1TSKXlZYAOHVdKRqAK80EFiASJMicUV/DenlNKgGY2KlybXsNcKPYYNoy0zMNwplDO7UkiIXXra+3wSLTeTPpjvNVjoVYdqdIsq1QrBWlp3O15j32xqKPh0izgJsI/hwCQdjqYf3x3/wB1nZQi1Mtfuy+o/CB9CDg7htpjHzis2ojlB5VP/uKxOw7SfthpS44syIVjALGSQFmCJJOxOHp8IOBzhCRA0h6BNh20np+mKcnwOjRqEimzEfjdTFxfSoH+2M9rBsTFI4pRVGg6mbT0vZiTJncj7aiBGLspxUOxFYtSpNeAJWBJAIiTNhO18PKxoM62hlOoFnJvBBBCiwv3BtvFsW5hQVjRQMyCZMSOx82PpH1wLDsRmeK8SDtTTLASBB8tSNTHsCNVrwTe+K14TXQxVotTaSR5nKLTMaoBnv8A3xqOE8OCFnWkssSYWBpEAQBrLC4n4euC6tKo0GrCKBpUOarA9hChtPTttgXXAHFtUhbw4nUqB6bELuhA62uwEmTc9ovhrkfDuYakFWkQYYkiskt0S2u0A7x1OBMzw1UYs7U2B2BWoTER0T8jGOSAoBFaktgQVp1Z6W+HT/xjKQnRYZwTgJVGFUF6pEIA6siRqOl4JgyvpB098JuM5DyfJRrGtSLRIOj4hE3sVvi7J5ugpL1dTwwARBpDD8RdoCgRGk3M9InC7i+aWodQRyoMJayi9gTvE7fn3yTTNGG12IM/lRTCKpJB1G/ewOw7AYoHT64vr05IibAC+57n74u4bwarXbTTUlomIb/2g/nGKdh7BMsrsdCDUWsBvOHAyWYRUFTLsVTmOk9Oxi4I7ifrg2j4SzlLnlaNRSNMMxa9pBoq+mx+YiQeuOq3C89UPM61CJHxub9+lzA+2FbQHBsQ5Og4Q6WDSb8yiPcTv6HBOVyyAnzNhJJ1D6fCZtf74bZrw1Wpr5tTLgg2LebN/rc/Y46p8IBAK0lafiCsDaLjlTUpJ/2wGwdN2LKlc1GDBW0+axMAMWUuW3MnUATcnri2tw0eWuhKqvJLfyyBAJCMGJuSIJG0k9hhivD6ROhcuwPdqmgHbqwAF/Xp0x0+Rj/NQAr1FZXJHSSCwtaI2jbAbCtMQZmmao/mVA0HTYMzSJC3AgyT0JmRvgCnwrMFNaU3ZAgZmiwHf9Y7wYmMaqtw+ixGhKe1w3m3NpBYb3vYdcd5bwuyi9agqfMG0Bj9GDd4uAftjb6Qdj7GJTMQJ1TeCDv7g7R074dUONvUGipmKmmPhZ6hBi4UgHm9J2w2r+HKEsTmAWYyf5Yf7SFjf5RFsdnw7l10nXSYRdGSopJNr6HEd7TguUQuLENXiaOw8wbCwFjeJ5txtb67dXGc4Fk3pU6mWzZWo66vIca9JkqV1jrY2KXEGce1fDeWJu4W3wolSD7M7MR9YxXS4BRplWWuRUB2XVI+uiPzxty7C9MEOSorzEVFdSuyFg1pJLOwhp2hAPcRhTWDAW2XrePWMOanAy7crvEAep6H3+2Pf+7tRB8TAnuIMe0asFNLuDpsW0vEL0wENOgxHzNSRifcxfEw1/7u1vxIf/xP9UnHmN6QdKPg/RtbhWXeA1FCFFrC0iDhfX8GZBxByyCeqiD9wZxhV8UO3M2erIeoFJCPpfF48SVBGjiFRj2eioH5sML9Q9SJoan+GuUvoaqkjaQR+ayfacC1f8NgTIzTEn8aTb/qwJkvGFRCGq5h2U7AZdBI99eNDl/HOVIlmYTtKj+jGMYKafDBaH+HtMR/NI9VWP1Y4Op+BctEE1Sd51AEe0LaP3OCqXizJt/8dBH4jE+047bxRk//AKin9Db77YAxVU8J0SoU1K8ARaoR+gjAL/4f5ZhGuvER/mC/W8rhkvinKf8AjqPe35xj1vFWTH/zCR9f7Y1GyJKn+GmVtD1QR1lTPvy4orf4dKPgqf8AWG37yrAH7Ye1fGWRED+Jpmeiy36A4ZZPitGoB5b6p2gH+1sbBsnzDN+AMzTuhDxYaT3md2n8sUP4UzbDSyPv/rIAJHQKR9u2PsIqDE1DAtG3M+Qt4OrIbIGj8NOodX3UX9jhnQ8HsQJBFohaT+/zER0vfH0stjg1lHUY2A2z5hm/Azkr/JqREWFM/wD9Vrfa2K18C5lZ8ukwMW1NRAI7EKb++PqvmDC/jHGUy6y28GBBgnsWCmPfGo1s+d5bwdm1M+QoA7VVE/mZHviyt4Mzbg/yKAgyA3lGftT6+uGTePq5nTSpgdNRZt/WVU/Q4vy3irMueXyNMxKjVftPmWNja31wdprZl08L16YaFy/KZKrU+E2vExPp+WK6X8ZTt5sdCNDAQNpZFEgkdDjWZ3j+dCkqyR0IouzD2CBhHWZOM3xDi3ETpVGzLkkyRTdAfYQJt7YG0O5IBSq5Yhq9OmepIb7TUmPuMX0lRHWaoqzMaKYIJ2lYMdOoxQXzisfMp1xqElnpswO/WbbYGXjtWmsAujG7LDCbz0APfeLHrjbQ70ailmnbkprmA8STFKmIBG7F7T7CcCZrhmdqh1FFCu5Y1Ed+5Biod8I38SOzBnR2cfAWIAVTFjKF29pwTlPFuaIlaiqwEBGV4b2J2OB02bejz+E0MVrOgZfhVQ5/IlR9ZOCM5TqVKdzSbood6SER2mpO3SPrhgvGM+9GRUqKx35dxfYmmY37zjJ8QOdcyy1KsR0qt+kAe4xlE246bh5kgBGIE8rKB94IP72xZw+lVUEOx8s3+ILETIlkP2GLaXAeIOsCjp6j+XBFrjVo1ye8zgnMeFs/ogZdDI3Ahh/1MJ9zg7QbgJa1F0gOSRsNSqOlv8mCT3Jw3o000ahlkeFnlroD/wCimpJE4Ay/gnPRq8kqxH/iU1+6x/X64c8K8F1SP5+XTV0apVLR7hGIPtJxnFeTKQkqcbpUzCZNUcfEHrVT2MgSAL747p+JqRDedlDJ6qzAEfn7Ya1P8Osw9Qs1TLqOgQEHt+D9Zxc/gJVtWzbInQB1B9bsl741RNuYhHinLiwyZj/7390xMFVPB/DwTGcqH1FTLn9cTB2wNczIrUMi5374NQcg9j+px5iYuczHvBqStq1AGx3E9DhJmDGqLQbYmJiMvcTfuA6Lkvcn4hiU2Mi52xMTAN4CkG+PCf39sTEwjEXIRl0BdAQItaPXH0vhSgKoFhpBgd+/viYmBfB0aJ3TzDwx1NOrufTHWczdQEQ7bD5jiYmHR1IynFuJVoP82pv+Nu/vgbg+Ydn5mYy15JPXExMOuBGb/hbnzGEmAFgdr4b1D+uJiYQYuXHNVAoOkAe1v0xMTAMXg2xxNsTEwrMdKcQKDuJ98TEwTE0iNsTUcTExjETHZGJiYZE3ye0x/XHaqIxMTDIDBhucVVMeYmFY6BM6JUz64+R+LDze5E+tuuJiY0TMy9SmJ2H2xMTEx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8" name="Picture 8" descr="http://t2.gstatic.com/images?q=tbn:ANd9GcT9eSzMg73dtE0VnoOcMTMjhaWgRaHFHFaNQx4T4RNexQkIl_mYNg"/>
          <p:cNvPicPr>
            <a:picLocks noChangeAspect="1" noChangeArrowheads="1"/>
          </p:cNvPicPr>
          <p:nvPr/>
        </p:nvPicPr>
        <p:blipFill>
          <a:blip r:embed="rId4" cstate="print"/>
          <a:srcRect/>
          <a:stretch>
            <a:fillRect/>
          </a:stretch>
        </p:blipFill>
        <p:spPr bwMode="auto">
          <a:xfrm>
            <a:off x="4495800" y="2514600"/>
            <a:ext cx="4007785" cy="2667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5" name="Picture 11" descr="Tricolor"/>
          <p:cNvPicPr>
            <a:picLocks noChangeAspect="1" noChangeArrowheads="1"/>
          </p:cNvPicPr>
          <p:nvPr/>
        </p:nvPicPr>
        <p:blipFill>
          <a:blip r:embed="rId3" cstate="print"/>
          <a:srcRect/>
          <a:stretch>
            <a:fillRect/>
          </a:stretch>
        </p:blipFill>
        <p:spPr bwMode="auto">
          <a:xfrm>
            <a:off x="381000" y="2057400"/>
            <a:ext cx="4762500" cy="3209925"/>
          </a:xfrm>
          <a:prstGeom prst="rect">
            <a:avLst/>
          </a:prstGeom>
          <a:noFill/>
        </p:spPr>
      </p:pic>
      <p:sp>
        <p:nvSpPr>
          <p:cNvPr id="52228" name="Rectangle 4"/>
          <p:cNvSpPr>
            <a:spLocks noGrp="1" noChangeArrowheads="1"/>
          </p:cNvSpPr>
          <p:nvPr>
            <p:ph type="title"/>
          </p:nvPr>
        </p:nvSpPr>
        <p:spPr/>
        <p:txBody>
          <a:bodyPr/>
          <a:lstStyle/>
          <a:p>
            <a:r>
              <a:rPr lang="en-US" sz="4000" dirty="0" smtClean="0"/>
              <a:t>Coastal Plains </a:t>
            </a:r>
            <a:r>
              <a:rPr lang="en-US" sz="4000" dirty="0"/>
              <a:t>Habitat </a:t>
            </a:r>
            <a:br>
              <a:rPr lang="en-US" sz="4000" dirty="0"/>
            </a:br>
            <a:r>
              <a:rPr lang="en-US" sz="4000" dirty="0"/>
              <a:t>Birds</a:t>
            </a:r>
          </a:p>
        </p:txBody>
      </p:sp>
      <p:pic>
        <p:nvPicPr>
          <p:cNvPr id="52230" name="Picture 6" descr="WhitePelican">
            <a:hlinkClick r:id="rId4"/>
          </p:cNvPr>
          <p:cNvPicPr>
            <a:picLocks noChangeAspect="1" noChangeArrowheads="1"/>
          </p:cNvPicPr>
          <p:nvPr/>
        </p:nvPicPr>
        <p:blipFill>
          <a:blip r:embed="rId5" cstate="print"/>
          <a:srcRect/>
          <a:stretch>
            <a:fillRect/>
          </a:stretch>
        </p:blipFill>
        <p:spPr bwMode="auto">
          <a:xfrm>
            <a:off x="5410200" y="1905000"/>
            <a:ext cx="2819400" cy="2895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US" sz="4000" dirty="0"/>
              <a:t>Coastal </a:t>
            </a:r>
            <a:r>
              <a:rPr lang="en-US" sz="4000" dirty="0" err="1" smtClean="0"/>
              <a:t>Pliains</a:t>
            </a:r>
            <a:r>
              <a:rPr lang="en-US" sz="4000" dirty="0" smtClean="0"/>
              <a:t> Habitat</a:t>
            </a:r>
            <a:r>
              <a:rPr lang="en-US" sz="4000" dirty="0"/>
              <a:t/>
            </a:r>
            <a:br>
              <a:rPr lang="en-US" sz="4000" dirty="0"/>
            </a:br>
            <a:r>
              <a:rPr lang="en-US" sz="4000" dirty="0"/>
              <a:t>Birds</a:t>
            </a:r>
          </a:p>
        </p:txBody>
      </p:sp>
      <p:sp>
        <p:nvSpPr>
          <p:cNvPr id="56330" name="Text Box 10"/>
          <p:cNvSpPr txBox="1">
            <a:spLocks noChangeArrowheads="1"/>
          </p:cNvSpPr>
          <p:nvPr/>
        </p:nvSpPr>
        <p:spPr bwMode="auto">
          <a:xfrm>
            <a:off x="2498725" y="2022475"/>
            <a:ext cx="184150" cy="366713"/>
          </a:xfrm>
          <a:prstGeom prst="rect">
            <a:avLst/>
          </a:prstGeom>
          <a:noFill/>
          <a:ln w="9525">
            <a:noFill/>
            <a:miter lim="800000"/>
            <a:headEnd/>
            <a:tailEnd/>
          </a:ln>
          <a:effectLst/>
        </p:spPr>
        <p:txBody>
          <a:bodyPr wrap="none">
            <a:spAutoFit/>
          </a:bodyPr>
          <a:lstStyle/>
          <a:p>
            <a:endParaRPr lang="en-US"/>
          </a:p>
        </p:txBody>
      </p:sp>
      <p:pic>
        <p:nvPicPr>
          <p:cNvPr id="56331" name="Picture 11" descr="http://www.cviog.uga.edu/Projects/gainfo/wildlife/snowyegret.jpg"/>
          <p:cNvPicPr>
            <a:picLocks noChangeAspect="1" noChangeArrowheads="1"/>
          </p:cNvPicPr>
          <p:nvPr/>
        </p:nvPicPr>
        <p:blipFill>
          <a:blip r:embed="rId3" r:link="rId4" cstate="print"/>
          <a:srcRect/>
          <a:stretch>
            <a:fillRect/>
          </a:stretch>
        </p:blipFill>
        <p:spPr bwMode="auto">
          <a:xfrm>
            <a:off x="2286000" y="1828800"/>
            <a:ext cx="4343400" cy="3095625"/>
          </a:xfrm>
          <a:prstGeom prst="rect">
            <a:avLst/>
          </a:prstGeom>
          <a:noFill/>
        </p:spPr>
      </p:pic>
      <p:pic>
        <p:nvPicPr>
          <p:cNvPr id="56332" name="Picture 12" descr="snowyegret"/>
          <p:cNvPicPr>
            <a:picLocks noChangeAspect="1" noChangeArrowheads="1"/>
          </p:cNvPicPr>
          <p:nvPr/>
        </p:nvPicPr>
        <p:blipFill>
          <a:blip r:embed="rId5" cstate="print"/>
          <a:srcRect/>
          <a:stretch>
            <a:fillRect/>
          </a:stretch>
        </p:blipFill>
        <p:spPr bwMode="auto">
          <a:xfrm>
            <a:off x="5410200" y="4038600"/>
            <a:ext cx="2286000" cy="2133600"/>
          </a:xfrm>
          <a:prstGeom prst="rect">
            <a:avLst/>
          </a:prstGeom>
          <a:noFill/>
        </p:spPr>
      </p:pic>
      <p:sp>
        <p:nvSpPr>
          <p:cNvPr id="56333" name="Text Box 13"/>
          <p:cNvSpPr txBox="1">
            <a:spLocks noChangeArrowheads="1"/>
          </p:cNvSpPr>
          <p:nvPr/>
        </p:nvSpPr>
        <p:spPr bwMode="auto">
          <a:xfrm>
            <a:off x="5943600" y="6019800"/>
            <a:ext cx="1533525" cy="366713"/>
          </a:xfrm>
          <a:prstGeom prst="rect">
            <a:avLst/>
          </a:prstGeom>
          <a:noFill/>
          <a:ln w="9525">
            <a:noFill/>
            <a:miter lim="800000"/>
            <a:headEnd/>
            <a:tailEnd/>
          </a:ln>
          <a:effectLst/>
        </p:spPr>
        <p:txBody>
          <a:bodyPr wrap="none">
            <a:spAutoFit/>
          </a:bodyPr>
          <a:lstStyle/>
          <a:p>
            <a:r>
              <a:rPr lang="en-US"/>
              <a:t>Snowy Egret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r>
              <a:rPr lang="en-US" dirty="0"/>
              <a:t>Coastal </a:t>
            </a:r>
            <a:r>
              <a:rPr lang="en-US" dirty="0" smtClean="0"/>
              <a:t> Plains Habitat </a:t>
            </a:r>
            <a:r>
              <a:rPr lang="en-US" dirty="0"/>
              <a:t>Animals</a:t>
            </a:r>
          </a:p>
        </p:txBody>
      </p:sp>
      <p:pic>
        <p:nvPicPr>
          <p:cNvPr id="57350" name="Picture 6" descr="Image of: Pseudemys concinna (river cooter)"/>
          <p:cNvPicPr>
            <a:picLocks noChangeAspect="1" noChangeArrowheads="1"/>
          </p:cNvPicPr>
          <p:nvPr/>
        </p:nvPicPr>
        <p:blipFill>
          <a:blip r:embed="rId3" r:link="rId4" cstate="print"/>
          <a:srcRect/>
          <a:stretch>
            <a:fillRect/>
          </a:stretch>
        </p:blipFill>
        <p:spPr bwMode="auto">
          <a:xfrm>
            <a:off x="3810000" y="2514600"/>
            <a:ext cx="4676775" cy="3138488"/>
          </a:xfrm>
          <a:prstGeom prst="rect">
            <a:avLst/>
          </a:prstGeom>
          <a:noFill/>
          <a:ln w="9525">
            <a:noFill/>
            <a:miter lim="800000"/>
            <a:headEnd/>
            <a:tailEnd/>
          </a:ln>
        </p:spPr>
      </p:pic>
      <p:pic>
        <p:nvPicPr>
          <p:cNvPr id="57351" name="Picture 7" descr="stayaway1"/>
          <p:cNvPicPr>
            <a:picLocks noChangeAspect="1" noChangeArrowheads="1"/>
          </p:cNvPicPr>
          <p:nvPr/>
        </p:nvPicPr>
        <p:blipFill>
          <a:blip r:embed="rId5" cstate="print"/>
          <a:srcRect/>
          <a:stretch>
            <a:fillRect/>
          </a:stretch>
        </p:blipFill>
        <p:spPr bwMode="auto">
          <a:xfrm>
            <a:off x="685800" y="4343400"/>
            <a:ext cx="2514600" cy="1885950"/>
          </a:xfrm>
          <a:prstGeom prst="rect">
            <a:avLst/>
          </a:prstGeom>
          <a:noFill/>
          <a:ln w="9525">
            <a:noFill/>
            <a:miter lim="800000"/>
            <a:headEnd/>
            <a:tailEnd/>
          </a:ln>
        </p:spPr>
      </p:pic>
      <p:pic>
        <p:nvPicPr>
          <p:cNvPr id="24578" name="Picture 2" descr="http://t3.gstatic.com/images?q=tbn:ANd9GcSJfzzR3XwltFVo9CKZSIRpnp5t3n4kYBQKhnQJSoO1uE33cQlu"/>
          <p:cNvPicPr>
            <a:picLocks noChangeAspect="1" noChangeArrowheads="1"/>
          </p:cNvPicPr>
          <p:nvPr/>
        </p:nvPicPr>
        <p:blipFill>
          <a:blip r:embed="rId6" cstate="print"/>
          <a:srcRect/>
          <a:stretch>
            <a:fillRect/>
          </a:stretch>
        </p:blipFill>
        <p:spPr bwMode="auto">
          <a:xfrm>
            <a:off x="381000" y="1905000"/>
            <a:ext cx="2628900" cy="17430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Atlantic Ocean Habitat</a:t>
            </a:r>
          </a:p>
        </p:txBody>
      </p:sp>
      <p:pic>
        <p:nvPicPr>
          <p:cNvPr id="60421" name="Picture 5" descr="sea-ss">
            <a:hlinkClick r:id="rId3"/>
          </p:cNvPr>
          <p:cNvPicPr>
            <a:picLocks noChangeAspect="1" noChangeArrowheads="1"/>
          </p:cNvPicPr>
          <p:nvPr/>
        </p:nvPicPr>
        <p:blipFill>
          <a:blip r:embed="rId4" cstate="print"/>
          <a:srcRect/>
          <a:stretch>
            <a:fillRect/>
          </a:stretch>
        </p:blipFill>
        <p:spPr bwMode="auto">
          <a:xfrm>
            <a:off x="228600" y="1828800"/>
            <a:ext cx="2884488" cy="3505200"/>
          </a:xfrm>
          <a:prstGeom prst="rect">
            <a:avLst/>
          </a:prstGeom>
          <a:noFill/>
        </p:spPr>
      </p:pic>
      <p:pic>
        <p:nvPicPr>
          <p:cNvPr id="60423" name="Picture 7" descr="hatchling">
            <a:hlinkClick r:id="rId3"/>
          </p:cNvPr>
          <p:cNvPicPr>
            <a:picLocks noChangeAspect="1" noChangeArrowheads="1"/>
          </p:cNvPicPr>
          <p:nvPr/>
        </p:nvPicPr>
        <p:blipFill>
          <a:blip r:embed="rId5" cstate="print"/>
          <a:srcRect/>
          <a:stretch>
            <a:fillRect/>
          </a:stretch>
        </p:blipFill>
        <p:spPr bwMode="auto">
          <a:xfrm>
            <a:off x="5943600" y="1905000"/>
            <a:ext cx="2890838" cy="3505200"/>
          </a:xfrm>
          <a:prstGeom prst="rect">
            <a:avLst/>
          </a:prstGeom>
          <a:noFill/>
        </p:spPr>
      </p:pic>
      <p:sp>
        <p:nvSpPr>
          <p:cNvPr id="60424" name="Text Box 8"/>
          <p:cNvSpPr txBox="1">
            <a:spLocks noChangeArrowheads="1"/>
          </p:cNvSpPr>
          <p:nvPr/>
        </p:nvSpPr>
        <p:spPr bwMode="auto">
          <a:xfrm>
            <a:off x="3200400" y="2133600"/>
            <a:ext cx="2590800" cy="2563813"/>
          </a:xfrm>
          <a:prstGeom prst="rect">
            <a:avLst/>
          </a:prstGeom>
          <a:noFill/>
          <a:ln w="9525">
            <a:noFill/>
            <a:miter lim="800000"/>
            <a:headEnd/>
            <a:tailEnd/>
          </a:ln>
          <a:effectLst/>
        </p:spPr>
        <p:txBody>
          <a:bodyPr>
            <a:spAutoFit/>
          </a:bodyPr>
          <a:lstStyle/>
          <a:p>
            <a:pPr algn="ctr"/>
            <a:r>
              <a:rPr lang="en-US"/>
              <a:t>Every year Loggerhead sea turtles lay their eggs on the beach, but make their home in the ocean. That is why you found them in the Coastal Habitat as well!</a:t>
            </a:r>
          </a:p>
        </p:txBody>
      </p:sp>
      <p:pic>
        <p:nvPicPr>
          <p:cNvPr id="60426" name="Picture 10" descr="ocean"/>
          <p:cNvPicPr>
            <a:picLocks noChangeAspect="1" noChangeArrowheads="1"/>
          </p:cNvPicPr>
          <p:nvPr/>
        </p:nvPicPr>
        <p:blipFill>
          <a:blip r:embed="rId6" cstate="print"/>
          <a:srcRect/>
          <a:stretch>
            <a:fillRect/>
          </a:stretch>
        </p:blipFill>
        <p:spPr bwMode="auto">
          <a:xfrm>
            <a:off x="1066800" y="5638800"/>
            <a:ext cx="7162800" cy="1219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r>
              <a:rPr lang="en-US" sz="4000"/>
              <a:t>Atlantic Ocean Habitat</a:t>
            </a:r>
            <a:br>
              <a:rPr lang="en-US" sz="4000"/>
            </a:br>
            <a:r>
              <a:rPr lang="en-US" sz="4000"/>
              <a:t>Marine Life</a:t>
            </a:r>
          </a:p>
        </p:txBody>
      </p:sp>
      <p:pic>
        <p:nvPicPr>
          <p:cNvPr id="62470" name="Picture 6" descr="www-mmc-gov-species-images-northatlrightwhale"/>
          <p:cNvPicPr>
            <a:picLocks noChangeAspect="1" noChangeArrowheads="1"/>
          </p:cNvPicPr>
          <p:nvPr/>
        </p:nvPicPr>
        <p:blipFill>
          <a:blip r:embed="rId3" cstate="print"/>
          <a:srcRect/>
          <a:stretch>
            <a:fillRect/>
          </a:stretch>
        </p:blipFill>
        <p:spPr bwMode="auto">
          <a:xfrm>
            <a:off x="381000" y="1828800"/>
            <a:ext cx="4953000" cy="3797300"/>
          </a:xfrm>
          <a:prstGeom prst="rect">
            <a:avLst/>
          </a:prstGeom>
          <a:noFill/>
        </p:spPr>
      </p:pic>
      <p:sp>
        <p:nvSpPr>
          <p:cNvPr id="62471" name="Text Box 7"/>
          <p:cNvSpPr txBox="1">
            <a:spLocks noChangeArrowheads="1"/>
          </p:cNvSpPr>
          <p:nvPr/>
        </p:nvSpPr>
        <p:spPr bwMode="auto">
          <a:xfrm>
            <a:off x="5410200" y="3276600"/>
            <a:ext cx="1493838" cy="366713"/>
          </a:xfrm>
          <a:prstGeom prst="rect">
            <a:avLst/>
          </a:prstGeom>
          <a:noFill/>
          <a:ln w="9525">
            <a:noFill/>
            <a:miter lim="800000"/>
            <a:headEnd/>
            <a:tailEnd/>
          </a:ln>
          <a:effectLst/>
        </p:spPr>
        <p:txBody>
          <a:bodyPr wrap="none">
            <a:spAutoFit/>
          </a:bodyPr>
          <a:lstStyle/>
          <a:p>
            <a:r>
              <a:rPr lang="en-US"/>
              <a:t>Right Whale</a:t>
            </a:r>
          </a:p>
        </p:txBody>
      </p:sp>
      <p:pic>
        <p:nvPicPr>
          <p:cNvPr id="62473" name="Picture 9" descr="82189723BMiiIp_th"/>
          <p:cNvPicPr>
            <a:picLocks noChangeAspect="1" noChangeArrowheads="1"/>
          </p:cNvPicPr>
          <p:nvPr/>
        </p:nvPicPr>
        <p:blipFill>
          <a:blip r:embed="rId4" cstate="print"/>
          <a:srcRect/>
          <a:stretch>
            <a:fillRect/>
          </a:stretch>
        </p:blipFill>
        <p:spPr bwMode="auto">
          <a:xfrm>
            <a:off x="5791200" y="4267200"/>
            <a:ext cx="2933700" cy="2200275"/>
          </a:xfrm>
          <a:prstGeom prst="rect">
            <a:avLst/>
          </a:prstGeom>
          <a:noFill/>
        </p:spPr>
      </p:pic>
      <p:sp>
        <p:nvSpPr>
          <p:cNvPr id="62474" name="Text Box 10"/>
          <p:cNvSpPr txBox="1">
            <a:spLocks noChangeArrowheads="1"/>
          </p:cNvSpPr>
          <p:nvPr/>
        </p:nvSpPr>
        <p:spPr bwMode="auto">
          <a:xfrm>
            <a:off x="6934200" y="3886200"/>
            <a:ext cx="795338" cy="366713"/>
          </a:xfrm>
          <a:prstGeom prst="rect">
            <a:avLst/>
          </a:prstGeom>
          <a:noFill/>
          <a:ln w="9525">
            <a:noFill/>
            <a:miter lim="800000"/>
            <a:headEnd/>
            <a:tailEnd/>
          </a:ln>
          <a:effectLst/>
        </p:spPr>
        <p:txBody>
          <a:bodyPr wrap="none">
            <a:spAutoFit/>
          </a:bodyPr>
          <a:lstStyle/>
          <a:p>
            <a:r>
              <a:rPr lang="en-US"/>
              <a:t>Crabs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228600"/>
            <a:ext cx="8229600" cy="712788"/>
          </a:xfrm>
        </p:spPr>
        <p:txBody>
          <a:bodyPr/>
          <a:lstStyle/>
          <a:p>
            <a:r>
              <a:rPr lang="en-US" sz="4000"/>
              <a:t>Piedmont Habitat Land Animals</a:t>
            </a:r>
          </a:p>
        </p:txBody>
      </p:sp>
      <p:pic>
        <p:nvPicPr>
          <p:cNvPr id="12293" name="Picture 5" descr="tracking01-on"/>
          <p:cNvPicPr>
            <a:picLocks noChangeAspect="1" noChangeArrowheads="1"/>
          </p:cNvPicPr>
          <p:nvPr/>
        </p:nvPicPr>
        <p:blipFill>
          <a:blip r:embed="rId3" cstate="print"/>
          <a:srcRect/>
          <a:stretch>
            <a:fillRect/>
          </a:stretch>
        </p:blipFill>
        <p:spPr bwMode="auto">
          <a:xfrm>
            <a:off x="762000" y="1066800"/>
            <a:ext cx="3124200" cy="2447925"/>
          </a:xfrm>
          <a:prstGeom prst="rect">
            <a:avLst/>
          </a:prstGeom>
          <a:noFill/>
        </p:spPr>
      </p:pic>
      <p:pic>
        <p:nvPicPr>
          <p:cNvPr id="12295" name="Picture 7" descr="tracking02-on"/>
          <p:cNvPicPr>
            <a:picLocks noChangeAspect="1" noChangeArrowheads="1"/>
          </p:cNvPicPr>
          <p:nvPr/>
        </p:nvPicPr>
        <p:blipFill>
          <a:blip r:embed="rId4" cstate="print"/>
          <a:srcRect/>
          <a:stretch>
            <a:fillRect/>
          </a:stretch>
        </p:blipFill>
        <p:spPr bwMode="auto">
          <a:xfrm>
            <a:off x="4724400" y="1066800"/>
            <a:ext cx="3086100" cy="2379663"/>
          </a:xfrm>
          <a:prstGeom prst="rect">
            <a:avLst/>
          </a:prstGeom>
          <a:noFill/>
        </p:spPr>
      </p:pic>
      <p:pic>
        <p:nvPicPr>
          <p:cNvPr id="12297" name="Picture 9" descr="tracking03-on"/>
          <p:cNvPicPr>
            <a:picLocks noChangeAspect="1" noChangeArrowheads="1"/>
          </p:cNvPicPr>
          <p:nvPr/>
        </p:nvPicPr>
        <p:blipFill>
          <a:blip r:embed="rId5" cstate="print"/>
          <a:srcRect/>
          <a:stretch>
            <a:fillRect/>
          </a:stretch>
        </p:blipFill>
        <p:spPr bwMode="auto">
          <a:xfrm>
            <a:off x="4114800" y="3886200"/>
            <a:ext cx="3124200" cy="2422525"/>
          </a:xfrm>
          <a:prstGeom prst="rect">
            <a:avLst/>
          </a:prstGeom>
          <a:noFill/>
        </p:spPr>
      </p:pic>
      <p:sp>
        <p:nvSpPr>
          <p:cNvPr id="12298" name="Text Box 10"/>
          <p:cNvSpPr txBox="1">
            <a:spLocks noChangeArrowheads="1"/>
          </p:cNvSpPr>
          <p:nvPr/>
        </p:nvSpPr>
        <p:spPr bwMode="auto">
          <a:xfrm>
            <a:off x="609600" y="3581400"/>
            <a:ext cx="2895600" cy="2289175"/>
          </a:xfrm>
          <a:prstGeom prst="rect">
            <a:avLst/>
          </a:prstGeom>
          <a:noFill/>
          <a:ln w="9525">
            <a:noFill/>
            <a:miter lim="800000"/>
            <a:headEnd/>
            <a:tailEnd/>
          </a:ln>
          <a:effectLst/>
        </p:spPr>
        <p:txBody>
          <a:bodyPr>
            <a:spAutoFit/>
          </a:bodyPr>
          <a:lstStyle/>
          <a:p>
            <a:r>
              <a:rPr lang="en-US"/>
              <a:t>Raccoon</a:t>
            </a:r>
          </a:p>
          <a:p>
            <a:r>
              <a:rPr lang="en-US"/>
              <a:t>These nocturnal animals are found in urban, suburban, and rural habitats. </a:t>
            </a:r>
          </a:p>
          <a:p>
            <a:r>
              <a:rPr lang="en-US"/>
              <a:t>They are also found from the mountains to the coast! </a:t>
            </a:r>
          </a:p>
        </p:txBody>
      </p:sp>
      <p:sp>
        <p:nvSpPr>
          <p:cNvPr id="12299" name="Text Box 11"/>
          <p:cNvSpPr txBox="1">
            <a:spLocks noChangeArrowheads="1"/>
          </p:cNvSpPr>
          <p:nvPr/>
        </p:nvSpPr>
        <p:spPr bwMode="auto">
          <a:xfrm>
            <a:off x="7680325" y="1066800"/>
            <a:ext cx="1463675" cy="2014538"/>
          </a:xfrm>
          <a:prstGeom prst="rect">
            <a:avLst/>
          </a:prstGeom>
          <a:noFill/>
          <a:ln w="9525">
            <a:noFill/>
            <a:miter lim="800000"/>
            <a:headEnd/>
            <a:tailEnd/>
          </a:ln>
          <a:effectLst/>
        </p:spPr>
        <p:txBody>
          <a:bodyPr>
            <a:spAutoFit/>
          </a:bodyPr>
          <a:lstStyle/>
          <a:p>
            <a:r>
              <a:rPr lang="en-US"/>
              <a:t>The white tailed deer is the smallest deer in North America! </a:t>
            </a:r>
          </a:p>
        </p:txBody>
      </p:sp>
      <p:sp>
        <p:nvSpPr>
          <p:cNvPr id="12300" name="Text Box 12"/>
          <p:cNvSpPr txBox="1">
            <a:spLocks noChangeArrowheads="1"/>
          </p:cNvSpPr>
          <p:nvPr/>
        </p:nvSpPr>
        <p:spPr bwMode="auto">
          <a:xfrm>
            <a:off x="7239000" y="4191000"/>
            <a:ext cx="1905000" cy="1465263"/>
          </a:xfrm>
          <a:prstGeom prst="rect">
            <a:avLst/>
          </a:prstGeom>
          <a:noFill/>
          <a:ln w="9525">
            <a:noFill/>
            <a:miter lim="800000"/>
            <a:headEnd/>
            <a:tailEnd/>
          </a:ln>
          <a:effectLst/>
        </p:spPr>
        <p:txBody>
          <a:bodyPr>
            <a:spAutoFit/>
          </a:bodyPr>
          <a:lstStyle/>
          <a:p>
            <a:r>
              <a:rPr lang="en-US"/>
              <a:t>This is the Red Fox.</a:t>
            </a:r>
          </a:p>
          <a:p>
            <a:r>
              <a:rPr lang="en-US"/>
              <a:t>It hunts alone or in small family groups!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p:txBody>
          <a:bodyPr/>
          <a:lstStyle/>
          <a:p>
            <a:r>
              <a:rPr lang="en-US" sz="4000"/>
              <a:t>Atlantic Ocean Habitat</a:t>
            </a:r>
            <a:br>
              <a:rPr lang="en-US" sz="4000"/>
            </a:br>
            <a:r>
              <a:rPr lang="en-US" sz="4000"/>
              <a:t>Marine Life</a:t>
            </a:r>
          </a:p>
        </p:txBody>
      </p:sp>
      <p:pic>
        <p:nvPicPr>
          <p:cNvPr id="64520" name="Picture 8" descr="Dolphins Off the Tybee Island Shore"/>
          <p:cNvPicPr>
            <a:picLocks noChangeAspect="1" noChangeArrowheads="1"/>
          </p:cNvPicPr>
          <p:nvPr/>
        </p:nvPicPr>
        <p:blipFill>
          <a:blip r:embed="rId3" cstate="print"/>
          <a:srcRect/>
          <a:stretch>
            <a:fillRect/>
          </a:stretch>
        </p:blipFill>
        <p:spPr bwMode="auto">
          <a:xfrm>
            <a:off x="4038600" y="1905000"/>
            <a:ext cx="4819650" cy="2505075"/>
          </a:xfrm>
          <a:prstGeom prst="rect">
            <a:avLst/>
          </a:prstGeom>
          <a:noFill/>
        </p:spPr>
      </p:pic>
      <p:sp>
        <p:nvSpPr>
          <p:cNvPr id="64521" name="Text Box 9"/>
          <p:cNvSpPr txBox="1">
            <a:spLocks noChangeArrowheads="1"/>
          </p:cNvSpPr>
          <p:nvPr/>
        </p:nvSpPr>
        <p:spPr bwMode="auto">
          <a:xfrm>
            <a:off x="4114800" y="4419600"/>
            <a:ext cx="4572000" cy="641350"/>
          </a:xfrm>
          <a:prstGeom prst="rect">
            <a:avLst/>
          </a:prstGeom>
          <a:noFill/>
          <a:ln w="9525">
            <a:noFill/>
            <a:miter lim="800000"/>
            <a:headEnd/>
            <a:tailEnd/>
          </a:ln>
          <a:effectLst/>
        </p:spPr>
        <p:txBody>
          <a:bodyPr>
            <a:spAutoFit/>
          </a:bodyPr>
          <a:lstStyle/>
          <a:p>
            <a:pPr algn="ctr"/>
            <a:r>
              <a:rPr lang="en-US"/>
              <a:t>These dolphins were spotted just of the coast of Tybee Island</a:t>
            </a:r>
          </a:p>
        </p:txBody>
      </p:sp>
      <p:pic>
        <p:nvPicPr>
          <p:cNvPr id="64525" name="Picture 13" descr="mano1">
            <a:hlinkClick r:id="rId4"/>
          </p:cNvPr>
          <p:cNvPicPr>
            <a:picLocks noChangeAspect="1" noChangeArrowheads="1"/>
          </p:cNvPicPr>
          <p:nvPr/>
        </p:nvPicPr>
        <p:blipFill>
          <a:blip r:embed="rId5" cstate="print"/>
          <a:srcRect/>
          <a:stretch>
            <a:fillRect/>
          </a:stretch>
        </p:blipFill>
        <p:spPr bwMode="auto">
          <a:xfrm>
            <a:off x="533400" y="3276600"/>
            <a:ext cx="3124200" cy="2505075"/>
          </a:xfrm>
          <a:prstGeom prst="rect">
            <a:avLst/>
          </a:prstGeom>
          <a:noFill/>
        </p:spPr>
      </p:pic>
      <p:pic>
        <p:nvPicPr>
          <p:cNvPr id="64527" name="Picture 15" descr="pd580524_s">
            <a:hlinkClick r:id="rId6"/>
          </p:cNvPr>
          <p:cNvPicPr>
            <a:picLocks noChangeAspect="1" noChangeArrowheads="1"/>
          </p:cNvPicPr>
          <p:nvPr/>
        </p:nvPicPr>
        <p:blipFill>
          <a:blip r:embed="rId7" cstate="print"/>
          <a:srcRect/>
          <a:stretch>
            <a:fillRect/>
          </a:stretch>
        </p:blipFill>
        <p:spPr bwMode="auto">
          <a:xfrm>
            <a:off x="990600" y="914400"/>
            <a:ext cx="1365250" cy="2133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p:txBody>
          <a:bodyPr/>
          <a:lstStyle/>
          <a:p>
            <a:r>
              <a:rPr lang="en-US"/>
              <a:t>Changes in Habitats</a:t>
            </a:r>
          </a:p>
        </p:txBody>
      </p:sp>
      <p:sp>
        <p:nvSpPr>
          <p:cNvPr id="83973" name="Rectangle 5"/>
          <p:cNvSpPr>
            <a:spLocks noGrp="1" noChangeArrowheads="1"/>
          </p:cNvSpPr>
          <p:nvPr>
            <p:ph type="subTitle" idx="1"/>
          </p:nvPr>
        </p:nvSpPr>
        <p:spPr/>
        <p:txBody>
          <a:bodyPr/>
          <a:lstStyle/>
          <a:p>
            <a:pPr>
              <a:lnSpc>
                <a:spcPct val="80000"/>
              </a:lnSpc>
            </a:pPr>
            <a:r>
              <a:rPr lang="en-US" sz="2800"/>
              <a:t>Pollution</a:t>
            </a:r>
          </a:p>
          <a:p>
            <a:pPr>
              <a:lnSpc>
                <a:spcPct val="80000"/>
              </a:lnSpc>
            </a:pPr>
            <a:r>
              <a:rPr lang="en-US" sz="2800"/>
              <a:t>Deforestation</a:t>
            </a:r>
          </a:p>
          <a:p>
            <a:pPr>
              <a:lnSpc>
                <a:spcPct val="80000"/>
              </a:lnSpc>
            </a:pPr>
            <a:r>
              <a:rPr lang="en-US" sz="2800"/>
              <a:t>Forest Fires</a:t>
            </a:r>
          </a:p>
          <a:p>
            <a:pPr>
              <a:lnSpc>
                <a:spcPct val="80000"/>
              </a:lnSpc>
            </a:pPr>
            <a:r>
              <a:rPr lang="en-US" sz="2800"/>
              <a:t>Natural Disasters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en-US"/>
              <a:t>Pollution</a:t>
            </a:r>
          </a:p>
        </p:txBody>
      </p:sp>
      <p:sp>
        <p:nvSpPr>
          <p:cNvPr id="72714" name="Rectangle 10"/>
          <p:cNvSpPr>
            <a:spLocks noChangeArrowheads="1"/>
          </p:cNvSpPr>
          <p:nvPr/>
        </p:nvSpPr>
        <p:spPr bwMode="auto">
          <a:xfrm>
            <a:off x="990600" y="1279525"/>
            <a:ext cx="6934200" cy="5203825"/>
          </a:xfrm>
          <a:prstGeom prst="rect">
            <a:avLst/>
          </a:prstGeom>
          <a:noFill/>
          <a:ln w="9525">
            <a:noFill/>
            <a:miter lim="800000"/>
            <a:headEnd/>
            <a:tailEnd/>
          </a:ln>
          <a:effectLst/>
        </p:spPr>
        <p:txBody>
          <a:bodyPr anchor="ctr">
            <a:spAutoFit/>
          </a:bodyPr>
          <a:lstStyle/>
          <a:p>
            <a:pPr eaLnBrk="1" hangingPunct="1"/>
            <a:r>
              <a:rPr lang="en-US" sz="2400"/>
              <a:t>Pollution also is a major reason for the loss of habitat. When it rains, many chemicals and debris from roads, cars, lawns, construction sites and dumps - just to name a few - run into streams and finally into the estuaries and bays. When this habitat is destroyed by the chemicals, poor farming or building too close to streams - fish die. They die because their nesting and feeding areas are destroyed. These areas where fish can not survive are called "Dead Zones". One of these dead zones extends 7,000 miles into the Gulf of Mexica off Texas and Louisiana due to pollution. </a:t>
            </a:r>
          </a:p>
          <a:p>
            <a:pPr eaLnBrk="1" hangingPunct="1"/>
            <a:r>
              <a:rPr lang="en-US" sz="1200"/>
              <a:t>*Courtesy of</a:t>
            </a:r>
            <a:r>
              <a:rPr lang="en-US" sz="2400"/>
              <a:t> </a:t>
            </a:r>
            <a:r>
              <a:rPr lang="en-US" sz="1200"/>
              <a:t>http://www.howard.k12.md.us/res/habitat/pollution.html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r>
              <a:rPr lang="en-US"/>
              <a:t>Effects of Pollution on Habitats</a:t>
            </a:r>
          </a:p>
        </p:txBody>
      </p:sp>
      <p:pic>
        <p:nvPicPr>
          <p:cNvPr id="74757" name="Picture 5" descr="The potential effects of pollution">
            <a:hlinkClick r:id="rId3" tooltip="The potential effects of pollution"/>
          </p:cNvPr>
          <p:cNvPicPr>
            <a:picLocks noChangeAspect="1" noChangeArrowheads="1"/>
          </p:cNvPicPr>
          <p:nvPr/>
        </p:nvPicPr>
        <p:blipFill>
          <a:blip r:embed="rId4" cstate="print"/>
          <a:srcRect/>
          <a:stretch>
            <a:fillRect/>
          </a:stretch>
        </p:blipFill>
        <p:spPr bwMode="auto">
          <a:xfrm>
            <a:off x="1066800" y="2057400"/>
            <a:ext cx="2713038" cy="3657600"/>
          </a:xfrm>
          <a:prstGeom prst="rect">
            <a:avLst/>
          </a:prstGeom>
          <a:noFill/>
        </p:spPr>
      </p:pic>
      <p:pic>
        <p:nvPicPr>
          <p:cNvPr id="74758" name="Picture 6" descr="pollution"/>
          <p:cNvPicPr>
            <a:picLocks noChangeAspect="1" noChangeArrowheads="1"/>
          </p:cNvPicPr>
          <p:nvPr/>
        </p:nvPicPr>
        <p:blipFill>
          <a:blip r:embed="rId5" cstate="print"/>
          <a:srcRect/>
          <a:stretch>
            <a:fillRect/>
          </a:stretch>
        </p:blipFill>
        <p:spPr bwMode="auto">
          <a:xfrm>
            <a:off x="4572000" y="2362200"/>
            <a:ext cx="3581400" cy="3082925"/>
          </a:xfrm>
          <a:prstGeom prst="rect">
            <a:avLst/>
          </a:prstGeom>
          <a:noFill/>
        </p:spPr>
      </p:pic>
      <p:sp>
        <p:nvSpPr>
          <p:cNvPr id="74759" name="Rectangle 7"/>
          <p:cNvSpPr>
            <a:spLocks noChangeArrowheads="1"/>
          </p:cNvSpPr>
          <p:nvPr/>
        </p:nvSpPr>
        <p:spPr bwMode="auto">
          <a:xfrm>
            <a:off x="838200" y="6248400"/>
            <a:ext cx="7696200" cy="366713"/>
          </a:xfrm>
          <a:prstGeom prst="rect">
            <a:avLst/>
          </a:prstGeom>
          <a:noFill/>
          <a:ln w="9525">
            <a:noFill/>
            <a:miter lim="800000"/>
            <a:headEnd/>
            <a:tailEnd/>
          </a:ln>
          <a:effectLst/>
        </p:spPr>
        <p:txBody>
          <a:bodyPr wrap="none">
            <a:spAutoFit/>
          </a:bodyPr>
          <a:lstStyle/>
          <a:p>
            <a:pPr eaLnBrk="1" hangingPunct="1"/>
            <a:r>
              <a:rPr lang="en-US"/>
              <a:t>*Courtesy of http://www.howard.k12.md.us/res/habitat/pollution.html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a:t>Deforestation</a:t>
            </a:r>
          </a:p>
        </p:txBody>
      </p:sp>
      <p:pic>
        <p:nvPicPr>
          <p:cNvPr id="68618" name="Picture 10" descr="One of the few stands of original oak and hickory forests remaining in Georgia is "/>
          <p:cNvPicPr>
            <a:picLocks noChangeAspect="1" noChangeArrowheads="1"/>
          </p:cNvPicPr>
          <p:nvPr/>
        </p:nvPicPr>
        <p:blipFill>
          <a:blip r:embed="rId3" cstate="print"/>
          <a:srcRect/>
          <a:stretch>
            <a:fillRect/>
          </a:stretch>
        </p:blipFill>
        <p:spPr bwMode="auto">
          <a:xfrm>
            <a:off x="304800" y="1219200"/>
            <a:ext cx="3302000" cy="4953000"/>
          </a:xfrm>
          <a:prstGeom prst="rect">
            <a:avLst/>
          </a:prstGeom>
          <a:noFill/>
        </p:spPr>
      </p:pic>
      <p:sp>
        <p:nvSpPr>
          <p:cNvPr id="68619" name="Text Box 11"/>
          <p:cNvSpPr txBox="1">
            <a:spLocks noChangeArrowheads="1"/>
          </p:cNvSpPr>
          <p:nvPr/>
        </p:nvSpPr>
        <p:spPr bwMode="auto">
          <a:xfrm>
            <a:off x="1371600" y="6172200"/>
            <a:ext cx="925513" cy="366713"/>
          </a:xfrm>
          <a:prstGeom prst="rect">
            <a:avLst/>
          </a:prstGeom>
          <a:noFill/>
          <a:ln w="9525">
            <a:noFill/>
            <a:miter lim="800000"/>
            <a:headEnd/>
            <a:tailEnd/>
          </a:ln>
          <a:effectLst/>
        </p:spPr>
        <p:txBody>
          <a:bodyPr wrap="none">
            <a:spAutoFit/>
          </a:bodyPr>
          <a:lstStyle/>
          <a:p>
            <a:r>
              <a:rPr lang="en-US"/>
              <a:t>Before</a:t>
            </a:r>
          </a:p>
        </p:txBody>
      </p:sp>
      <p:pic>
        <p:nvPicPr>
          <p:cNvPr id="68621" name="Picture 13" descr="55-00x-Deforestation"/>
          <p:cNvPicPr>
            <a:picLocks noChangeAspect="1" noChangeArrowheads="1"/>
          </p:cNvPicPr>
          <p:nvPr/>
        </p:nvPicPr>
        <p:blipFill>
          <a:blip r:embed="rId4" cstate="print"/>
          <a:srcRect/>
          <a:stretch>
            <a:fillRect/>
          </a:stretch>
        </p:blipFill>
        <p:spPr bwMode="auto">
          <a:xfrm>
            <a:off x="4038600" y="1905000"/>
            <a:ext cx="4648200" cy="3154363"/>
          </a:xfrm>
          <a:prstGeom prst="rect">
            <a:avLst/>
          </a:prstGeom>
          <a:noFill/>
        </p:spPr>
      </p:pic>
      <p:sp>
        <p:nvSpPr>
          <p:cNvPr id="68622" name="Text Box 14"/>
          <p:cNvSpPr txBox="1">
            <a:spLocks noChangeArrowheads="1"/>
          </p:cNvSpPr>
          <p:nvPr/>
        </p:nvSpPr>
        <p:spPr bwMode="auto">
          <a:xfrm>
            <a:off x="5943600" y="5105400"/>
            <a:ext cx="809625" cy="366713"/>
          </a:xfrm>
          <a:prstGeom prst="rect">
            <a:avLst/>
          </a:prstGeom>
          <a:noFill/>
          <a:ln w="9525">
            <a:noFill/>
            <a:miter lim="800000"/>
            <a:headEnd/>
            <a:tailEnd/>
          </a:ln>
          <a:effectLst/>
        </p:spPr>
        <p:txBody>
          <a:bodyPr wrap="none">
            <a:spAutoFit/>
          </a:bodyPr>
          <a:lstStyle/>
          <a:p>
            <a:r>
              <a:rPr lang="en-US"/>
              <a:t>After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US"/>
              <a:t>Forest Fires</a:t>
            </a:r>
          </a:p>
        </p:txBody>
      </p:sp>
      <p:pic>
        <p:nvPicPr>
          <p:cNvPr id="86024" name="Picture 8" descr="fire"/>
          <p:cNvPicPr>
            <a:picLocks noChangeAspect="1" noChangeArrowheads="1"/>
          </p:cNvPicPr>
          <p:nvPr/>
        </p:nvPicPr>
        <p:blipFill>
          <a:blip r:embed="rId3" cstate="print"/>
          <a:srcRect/>
          <a:stretch>
            <a:fillRect/>
          </a:stretch>
        </p:blipFill>
        <p:spPr bwMode="auto">
          <a:xfrm>
            <a:off x="1066800" y="1752600"/>
            <a:ext cx="2649538" cy="3886200"/>
          </a:xfrm>
          <a:prstGeom prst="rect">
            <a:avLst/>
          </a:prstGeom>
          <a:noFill/>
        </p:spPr>
      </p:pic>
      <p:pic>
        <p:nvPicPr>
          <p:cNvPr id="86028" name="Picture 12" descr="burned_woods"/>
          <p:cNvPicPr>
            <a:picLocks noChangeAspect="1" noChangeArrowheads="1"/>
          </p:cNvPicPr>
          <p:nvPr/>
        </p:nvPicPr>
        <p:blipFill>
          <a:blip r:embed="rId4" cstate="print"/>
          <a:srcRect/>
          <a:stretch>
            <a:fillRect/>
          </a:stretch>
        </p:blipFill>
        <p:spPr bwMode="auto">
          <a:xfrm>
            <a:off x="5105400" y="1752600"/>
            <a:ext cx="2989263" cy="3886200"/>
          </a:xfrm>
          <a:prstGeom prst="rect">
            <a:avLst/>
          </a:prstGeom>
          <a:noFill/>
        </p:spPr>
      </p:pic>
      <p:sp>
        <p:nvSpPr>
          <p:cNvPr id="86029" name="Rectangle 13"/>
          <p:cNvSpPr>
            <a:spLocks noChangeArrowheads="1"/>
          </p:cNvSpPr>
          <p:nvPr/>
        </p:nvSpPr>
        <p:spPr bwMode="auto">
          <a:xfrm>
            <a:off x="914400" y="6324600"/>
            <a:ext cx="7597775" cy="366713"/>
          </a:xfrm>
          <a:prstGeom prst="rect">
            <a:avLst/>
          </a:prstGeom>
          <a:noFill/>
          <a:ln w="9525">
            <a:noFill/>
            <a:miter lim="800000"/>
            <a:headEnd/>
            <a:tailEnd/>
          </a:ln>
          <a:effectLst/>
        </p:spPr>
        <p:txBody>
          <a:bodyPr wrap="none">
            <a:spAutoFit/>
          </a:bodyPr>
          <a:lstStyle/>
          <a:p>
            <a:r>
              <a:rPr lang="en-US"/>
              <a:t>http://www.borealforest.org/world/innova/images/burned_woods.jpg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2" name="Picture 12" descr="oil_spills_R_L"/>
          <p:cNvPicPr>
            <a:picLocks noChangeAspect="1" noChangeArrowheads="1"/>
          </p:cNvPicPr>
          <p:nvPr/>
        </p:nvPicPr>
        <p:blipFill>
          <a:blip r:embed="rId3" cstate="print"/>
          <a:srcRect/>
          <a:stretch>
            <a:fillRect/>
          </a:stretch>
        </p:blipFill>
        <p:spPr bwMode="auto">
          <a:xfrm>
            <a:off x="2209800" y="3886200"/>
            <a:ext cx="3810000" cy="2543175"/>
          </a:xfrm>
          <a:prstGeom prst="rect">
            <a:avLst/>
          </a:prstGeom>
          <a:noFill/>
        </p:spPr>
      </p:pic>
      <p:sp>
        <p:nvSpPr>
          <p:cNvPr id="76804" name="Rectangle 4"/>
          <p:cNvSpPr>
            <a:spLocks noGrp="1" noChangeArrowheads="1"/>
          </p:cNvSpPr>
          <p:nvPr>
            <p:ph type="title"/>
          </p:nvPr>
        </p:nvSpPr>
        <p:spPr/>
        <p:txBody>
          <a:bodyPr/>
          <a:lstStyle/>
          <a:p>
            <a:r>
              <a:rPr lang="en-US"/>
              <a:t>Oil Spills</a:t>
            </a:r>
          </a:p>
        </p:txBody>
      </p:sp>
      <p:sp>
        <p:nvSpPr>
          <p:cNvPr id="76807" name="Rectangle 7"/>
          <p:cNvSpPr>
            <a:spLocks noChangeArrowheads="1"/>
          </p:cNvSpPr>
          <p:nvPr/>
        </p:nvSpPr>
        <p:spPr bwMode="auto">
          <a:xfrm>
            <a:off x="5791200" y="1524000"/>
            <a:ext cx="2971800" cy="2838450"/>
          </a:xfrm>
          <a:prstGeom prst="rect">
            <a:avLst/>
          </a:prstGeom>
          <a:noFill/>
          <a:ln w="9525">
            <a:noFill/>
            <a:miter lim="800000"/>
            <a:headEnd/>
            <a:tailEnd/>
          </a:ln>
          <a:effectLst/>
        </p:spPr>
        <p:txBody>
          <a:bodyPr anchor="ctr">
            <a:spAutoFit/>
          </a:bodyPr>
          <a:lstStyle/>
          <a:p>
            <a:pPr eaLnBrk="1" hangingPunct="1"/>
            <a:r>
              <a:rPr lang="en-US"/>
              <a:t>Oil water logs a bird's feathers so that it drowns, dies of cold or is poisoned by swallowing oil when trying to clean its plumage. Most oil pollution is accidental but some is deliberate, such as ships illegally washing out their tanks at sea.  </a:t>
            </a:r>
          </a:p>
        </p:txBody>
      </p:sp>
      <p:pic>
        <p:nvPicPr>
          <p:cNvPr id="76809" name="Picture 9" descr="M V Braer wrecked at Garthness, Shetland"/>
          <p:cNvPicPr>
            <a:picLocks noChangeAspect="1" noChangeArrowheads="1"/>
          </p:cNvPicPr>
          <p:nvPr/>
        </p:nvPicPr>
        <p:blipFill>
          <a:blip r:embed="rId4" cstate="print"/>
          <a:srcRect/>
          <a:stretch>
            <a:fillRect/>
          </a:stretch>
        </p:blipFill>
        <p:spPr bwMode="auto">
          <a:xfrm>
            <a:off x="533400" y="1447800"/>
            <a:ext cx="2598738" cy="2743200"/>
          </a:xfrm>
          <a:prstGeom prst="rect">
            <a:avLst/>
          </a:prstGeom>
          <a:noFill/>
        </p:spPr>
      </p:pic>
      <p:sp>
        <p:nvSpPr>
          <p:cNvPr id="76810" name="Rectangle 10"/>
          <p:cNvSpPr>
            <a:spLocks noChangeArrowheads="1"/>
          </p:cNvSpPr>
          <p:nvPr/>
        </p:nvSpPr>
        <p:spPr bwMode="auto">
          <a:xfrm>
            <a:off x="1371600" y="6491288"/>
            <a:ext cx="6342063" cy="366712"/>
          </a:xfrm>
          <a:prstGeom prst="rect">
            <a:avLst/>
          </a:prstGeom>
          <a:noFill/>
          <a:ln w="9525">
            <a:noFill/>
            <a:miter lim="800000"/>
            <a:headEnd/>
            <a:tailEnd/>
          </a:ln>
          <a:effectLst/>
        </p:spPr>
        <p:txBody>
          <a:bodyPr wrap="none">
            <a:spAutoFit/>
          </a:bodyPr>
          <a:lstStyle/>
          <a:p>
            <a:r>
              <a:rPr lang="en-US"/>
              <a:t>http://www.rspb.org.uk/policy/marine/pollution/index.asp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r>
              <a:rPr lang="en-US" sz="4000"/>
              <a:t>Natural Disasters</a:t>
            </a:r>
            <a:br>
              <a:rPr lang="en-US" sz="4000"/>
            </a:br>
            <a:r>
              <a:rPr lang="en-US" sz="4000"/>
              <a:t>Hurricanes and Tornadoes</a:t>
            </a:r>
          </a:p>
        </p:txBody>
      </p:sp>
      <p:pic>
        <p:nvPicPr>
          <p:cNvPr id="81928" name="Picture 8" descr="sapling-sized mangroves regenerating in a light gap in a mangrove forest">
            <a:hlinkClick r:id="rId3"/>
          </p:cNvPr>
          <p:cNvPicPr>
            <a:picLocks noChangeAspect="1" noChangeArrowheads="1"/>
          </p:cNvPicPr>
          <p:nvPr/>
        </p:nvPicPr>
        <p:blipFill>
          <a:blip r:embed="rId4" cstate="print"/>
          <a:srcRect/>
          <a:stretch>
            <a:fillRect/>
          </a:stretch>
        </p:blipFill>
        <p:spPr bwMode="auto">
          <a:xfrm>
            <a:off x="0" y="1676400"/>
            <a:ext cx="4343400" cy="2476500"/>
          </a:xfrm>
          <a:prstGeom prst="rect">
            <a:avLst/>
          </a:prstGeom>
          <a:noFill/>
        </p:spPr>
      </p:pic>
      <p:pic>
        <p:nvPicPr>
          <p:cNvPr id="81930" name="Picture 10" descr="gapx"/>
          <p:cNvPicPr>
            <a:picLocks noChangeAspect="1" noChangeArrowheads="1"/>
          </p:cNvPicPr>
          <p:nvPr/>
        </p:nvPicPr>
        <p:blipFill>
          <a:blip r:embed="rId5" cstate="print"/>
          <a:srcRect/>
          <a:stretch>
            <a:fillRect/>
          </a:stretch>
        </p:blipFill>
        <p:spPr bwMode="auto">
          <a:xfrm>
            <a:off x="3886200" y="3743325"/>
            <a:ext cx="5029200" cy="2857500"/>
          </a:xfrm>
          <a:prstGeom prst="rect">
            <a:avLst/>
          </a:prstGeom>
          <a:noFill/>
        </p:spPr>
      </p:pic>
      <p:sp>
        <p:nvSpPr>
          <p:cNvPr id="81931" name="Text Box 11"/>
          <p:cNvSpPr txBox="1">
            <a:spLocks noChangeArrowheads="1"/>
          </p:cNvSpPr>
          <p:nvPr/>
        </p:nvSpPr>
        <p:spPr bwMode="auto">
          <a:xfrm>
            <a:off x="4572000" y="2667000"/>
            <a:ext cx="4283075" cy="641350"/>
          </a:xfrm>
          <a:prstGeom prst="rect">
            <a:avLst/>
          </a:prstGeom>
          <a:noFill/>
          <a:ln w="9525">
            <a:noFill/>
            <a:miter lim="800000"/>
            <a:headEnd/>
            <a:tailEnd/>
          </a:ln>
          <a:effectLst/>
        </p:spPr>
        <p:txBody>
          <a:bodyPr>
            <a:spAutoFit/>
          </a:bodyPr>
          <a:lstStyle/>
          <a:p>
            <a:pPr algn="ctr"/>
            <a:r>
              <a:rPr lang="en-US"/>
              <a:t>Hurricanes destroy a mangrove forest coastal habitat.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Tornados">
            <a:hlinkClick r:id="rId3"/>
          </p:cNvPr>
          <p:cNvPicPr>
            <a:picLocks noChangeAspect="1" noChangeArrowheads="1"/>
          </p:cNvPicPr>
          <p:nvPr/>
        </p:nvPicPr>
        <p:blipFill>
          <a:blip r:embed="rId4" cstate="print"/>
          <a:srcRect/>
          <a:stretch>
            <a:fillRect/>
          </a:stretch>
        </p:blipFill>
        <p:spPr bwMode="auto">
          <a:xfrm>
            <a:off x="304800" y="1905000"/>
            <a:ext cx="3581400" cy="3540125"/>
          </a:xfrm>
          <a:prstGeom prst="rect">
            <a:avLst/>
          </a:prstGeom>
          <a:noFill/>
        </p:spPr>
      </p:pic>
      <p:sp>
        <p:nvSpPr>
          <p:cNvPr id="88070" name="Rectangle 6"/>
          <p:cNvSpPr>
            <a:spLocks noGrp="1" noChangeArrowheads="1"/>
          </p:cNvSpPr>
          <p:nvPr>
            <p:ph type="title"/>
          </p:nvPr>
        </p:nvSpPr>
        <p:spPr/>
        <p:txBody>
          <a:bodyPr/>
          <a:lstStyle/>
          <a:p>
            <a:r>
              <a:rPr lang="en-US" sz="4000"/>
              <a:t>Natural Disasters</a:t>
            </a:r>
            <a:br>
              <a:rPr lang="en-US" sz="4000"/>
            </a:br>
            <a:r>
              <a:rPr lang="en-US" sz="4000"/>
              <a:t>Hurricanes and Tornadoes</a:t>
            </a:r>
          </a:p>
        </p:txBody>
      </p:sp>
      <p:pic>
        <p:nvPicPr>
          <p:cNvPr id="88072" name="Picture 8" descr="99">
            <a:hlinkClick r:id="rId5"/>
          </p:cNvPr>
          <p:cNvPicPr>
            <a:picLocks noChangeAspect="1" noChangeArrowheads="1"/>
          </p:cNvPicPr>
          <p:nvPr/>
        </p:nvPicPr>
        <p:blipFill>
          <a:blip r:embed="rId6" cstate="print"/>
          <a:srcRect/>
          <a:stretch>
            <a:fillRect/>
          </a:stretch>
        </p:blipFill>
        <p:spPr bwMode="auto">
          <a:xfrm>
            <a:off x="4267200" y="3124200"/>
            <a:ext cx="4391025" cy="32273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en-US" sz="4000"/>
              <a:t>Piedmont Land Animals and Birds</a:t>
            </a:r>
          </a:p>
        </p:txBody>
      </p:sp>
      <p:pic>
        <p:nvPicPr>
          <p:cNvPr id="40965" name="Picture 5" descr="squirrel">
            <a:hlinkClick r:id="rId3"/>
          </p:cNvPr>
          <p:cNvPicPr>
            <a:picLocks noChangeAspect="1" noChangeArrowheads="1"/>
          </p:cNvPicPr>
          <p:nvPr/>
        </p:nvPicPr>
        <p:blipFill>
          <a:blip r:embed="rId4" cstate="print"/>
          <a:srcRect/>
          <a:stretch>
            <a:fillRect/>
          </a:stretch>
        </p:blipFill>
        <p:spPr bwMode="auto">
          <a:xfrm>
            <a:off x="533400" y="1447800"/>
            <a:ext cx="1973263" cy="2971800"/>
          </a:xfrm>
          <a:prstGeom prst="rect">
            <a:avLst/>
          </a:prstGeom>
          <a:noFill/>
        </p:spPr>
      </p:pic>
      <p:pic>
        <p:nvPicPr>
          <p:cNvPr id="40966" name="Picture 6" descr="possum">
            <a:hlinkClick r:id="rId5"/>
          </p:cNvPr>
          <p:cNvPicPr>
            <a:picLocks noChangeAspect="1" noChangeArrowheads="1"/>
          </p:cNvPicPr>
          <p:nvPr/>
        </p:nvPicPr>
        <p:blipFill>
          <a:blip r:embed="rId6" cstate="print"/>
          <a:srcRect/>
          <a:stretch>
            <a:fillRect/>
          </a:stretch>
        </p:blipFill>
        <p:spPr bwMode="auto">
          <a:xfrm>
            <a:off x="5029200" y="1143000"/>
            <a:ext cx="3200400" cy="2116138"/>
          </a:xfrm>
          <a:prstGeom prst="rect">
            <a:avLst/>
          </a:prstGeom>
          <a:noFill/>
        </p:spPr>
      </p:pic>
      <p:pic>
        <p:nvPicPr>
          <p:cNvPr id="40968" name="Picture 8" descr="cotton_tail_rabbit">
            <a:hlinkClick r:id="rId7"/>
          </p:cNvPr>
          <p:cNvPicPr>
            <a:picLocks noChangeAspect="1" noChangeArrowheads="1"/>
          </p:cNvPicPr>
          <p:nvPr/>
        </p:nvPicPr>
        <p:blipFill>
          <a:blip r:embed="rId8" cstate="print"/>
          <a:srcRect/>
          <a:stretch>
            <a:fillRect/>
          </a:stretch>
        </p:blipFill>
        <p:spPr bwMode="auto">
          <a:xfrm>
            <a:off x="2971800" y="1295400"/>
            <a:ext cx="1785938" cy="1828800"/>
          </a:xfrm>
          <a:prstGeom prst="rect">
            <a:avLst/>
          </a:prstGeom>
          <a:noFill/>
        </p:spPr>
      </p:pic>
      <p:pic>
        <p:nvPicPr>
          <p:cNvPr id="40969" name="Picture 9" descr="brownthrasher2"/>
          <p:cNvPicPr>
            <a:picLocks noChangeAspect="1" noChangeArrowheads="1"/>
          </p:cNvPicPr>
          <p:nvPr/>
        </p:nvPicPr>
        <p:blipFill>
          <a:blip r:embed="rId9" cstate="print"/>
          <a:srcRect/>
          <a:stretch>
            <a:fillRect/>
          </a:stretch>
        </p:blipFill>
        <p:spPr bwMode="auto">
          <a:xfrm>
            <a:off x="4648200" y="3352800"/>
            <a:ext cx="4114800" cy="3086100"/>
          </a:xfrm>
          <a:prstGeom prst="rect">
            <a:avLst/>
          </a:prstGeom>
          <a:noFill/>
          <a:ln w="9525">
            <a:noFill/>
            <a:miter lim="800000"/>
            <a:headEnd/>
            <a:tailEnd/>
          </a:ln>
        </p:spPr>
      </p:pic>
      <p:pic>
        <p:nvPicPr>
          <p:cNvPr id="40970" name="Picture 10" descr="Image of: Eptesicus fuscus (big brown bat)"/>
          <p:cNvPicPr>
            <a:picLocks noChangeAspect="1" noChangeArrowheads="1"/>
          </p:cNvPicPr>
          <p:nvPr/>
        </p:nvPicPr>
        <p:blipFill>
          <a:blip r:embed="rId10" cstate="print"/>
          <a:srcRect/>
          <a:stretch>
            <a:fillRect/>
          </a:stretch>
        </p:blipFill>
        <p:spPr bwMode="auto">
          <a:xfrm>
            <a:off x="1371600" y="4876800"/>
            <a:ext cx="308610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304800"/>
            <a:ext cx="8229600" cy="1143000"/>
          </a:xfrm>
        </p:spPr>
        <p:txBody>
          <a:bodyPr/>
          <a:lstStyle/>
          <a:p>
            <a:r>
              <a:rPr lang="en-US"/>
              <a:t>Piedmont Water Animals</a:t>
            </a:r>
          </a:p>
        </p:txBody>
      </p:sp>
      <p:sp>
        <p:nvSpPr>
          <p:cNvPr id="13316" name="Text Box 4"/>
          <p:cNvSpPr txBox="1">
            <a:spLocks noChangeArrowheads="1"/>
          </p:cNvSpPr>
          <p:nvPr/>
        </p:nvSpPr>
        <p:spPr bwMode="auto">
          <a:xfrm>
            <a:off x="2286000" y="1295400"/>
            <a:ext cx="2438400" cy="1739900"/>
          </a:xfrm>
          <a:prstGeom prst="rect">
            <a:avLst/>
          </a:prstGeom>
          <a:noFill/>
          <a:ln w="9525">
            <a:noFill/>
            <a:miter lim="800000"/>
            <a:headEnd/>
            <a:tailEnd/>
          </a:ln>
          <a:effectLst/>
        </p:spPr>
        <p:txBody>
          <a:bodyPr>
            <a:spAutoFit/>
          </a:bodyPr>
          <a:lstStyle/>
          <a:p>
            <a:pPr algn="ctr"/>
            <a:r>
              <a:rPr lang="en-US"/>
              <a:t>Reptiles</a:t>
            </a:r>
          </a:p>
          <a:p>
            <a:pPr algn="ctr"/>
            <a:r>
              <a:rPr lang="en-US"/>
              <a:t>Snakes, frogs, and lizards</a:t>
            </a:r>
          </a:p>
          <a:p>
            <a:pPr algn="ctr"/>
            <a:r>
              <a:rPr lang="en-US"/>
              <a:t>Because they are reptiles, they like to be near water! </a:t>
            </a:r>
          </a:p>
        </p:txBody>
      </p:sp>
      <p:pic>
        <p:nvPicPr>
          <p:cNvPr id="13318" name="Picture 6" descr="cottonmouth"/>
          <p:cNvPicPr>
            <a:picLocks noChangeAspect="1" noChangeArrowheads="1"/>
          </p:cNvPicPr>
          <p:nvPr/>
        </p:nvPicPr>
        <p:blipFill>
          <a:blip r:embed="rId3" cstate="print"/>
          <a:srcRect/>
          <a:stretch>
            <a:fillRect/>
          </a:stretch>
        </p:blipFill>
        <p:spPr bwMode="auto">
          <a:xfrm>
            <a:off x="6677025" y="1371600"/>
            <a:ext cx="2466975" cy="1390650"/>
          </a:xfrm>
          <a:prstGeom prst="rect">
            <a:avLst/>
          </a:prstGeom>
          <a:noFill/>
        </p:spPr>
      </p:pic>
      <p:sp>
        <p:nvSpPr>
          <p:cNvPr id="13319" name="Text Box 7"/>
          <p:cNvSpPr txBox="1">
            <a:spLocks noChangeArrowheads="1"/>
          </p:cNvSpPr>
          <p:nvPr/>
        </p:nvSpPr>
        <p:spPr bwMode="auto">
          <a:xfrm>
            <a:off x="6481763" y="2819400"/>
            <a:ext cx="2662237" cy="641350"/>
          </a:xfrm>
          <a:prstGeom prst="rect">
            <a:avLst/>
          </a:prstGeom>
          <a:noFill/>
          <a:ln w="9525">
            <a:noFill/>
            <a:miter lim="800000"/>
            <a:headEnd/>
            <a:tailEnd/>
          </a:ln>
          <a:effectLst/>
        </p:spPr>
        <p:txBody>
          <a:bodyPr>
            <a:spAutoFit/>
          </a:bodyPr>
          <a:lstStyle/>
          <a:p>
            <a:r>
              <a:rPr lang="en-US"/>
              <a:t>Cottonmouth – water moccasin</a:t>
            </a:r>
          </a:p>
        </p:txBody>
      </p:sp>
      <p:pic>
        <p:nvPicPr>
          <p:cNvPr id="13321" name="Picture 9" descr="skink2"/>
          <p:cNvPicPr>
            <a:picLocks noChangeAspect="1" noChangeArrowheads="1"/>
          </p:cNvPicPr>
          <p:nvPr/>
        </p:nvPicPr>
        <p:blipFill>
          <a:blip r:embed="rId4" cstate="print"/>
          <a:srcRect/>
          <a:stretch>
            <a:fillRect/>
          </a:stretch>
        </p:blipFill>
        <p:spPr bwMode="auto">
          <a:xfrm>
            <a:off x="4800600" y="1219200"/>
            <a:ext cx="1600200" cy="2867025"/>
          </a:xfrm>
          <a:prstGeom prst="rect">
            <a:avLst/>
          </a:prstGeom>
          <a:noFill/>
        </p:spPr>
      </p:pic>
      <p:pic>
        <p:nvPicPr>
          <p:cNvPr id="13327" name="Picture 15" descr="Frog copy.JPG (60909 bytes)"/>
          <p:cNvPicPr>
            <a:picLocks noChangeAspect="1" noChangeArrowheads="1"/>
          </p:cNvPicPr>
          <p:nvPr/>
        </p:nvPicPr>
        <p:blipFill>
          <a:blip r:embed="rId5" cstate="print"/>
          <a:srcRect/>
          <a:stretch>
            <a:fillRect/>
          </a:stretch>
        </p:blipFill>
        <p:spPr bwMode="auto">
          <a:xfrm>
            <a:off x="304800" y="1295400"/>
            <a:ext cx="1924050" cy="1628775"/>
          </a:xfrm>
          <a:prstGeom prst="rect">
            <a:avLst/>
          </a:prstGeom>
          <a:noFill/>
        </p:spPr>
      </p:pic>
      <p:pic>
        <p:nvPicPr>
          <p:cNvPr id="13330" name="Picture 18" descr="duckwood"/>
          <p:cNvPicPr>
            <a:picLocks noChangeAspect="1" noChangeArrowheads="1"/>
          </p:cNvPicPr>
          <p:nvPr/>
        </p:nvPicPr>
        <p:blipFill>
          <a:blip r:embed="rId6" cstate="print"/>
          <a:srcRect/>
          <a:stretch>
            <a:fillRect/>
          </a:stretch>
        </p:blipFill>
        <p:spPr bwMode="auto">
          <a:xfrm>
            <a:off x="4191000" y="4191000"/>
            <a:ext cx="3086100" cy="2314575"/>
          </a:xfrm>
          <a:prstGeom prst="rect">
            <a:avLst/>
          </a:prstGeom>
          <a:noFill/>
          <a:ln w="9525">
            <a:noFill/>
            <a:miter lim="800000"/>
            <a:headEnd/>
            <a:tailEnd/>
          </a:ln>
        </p:spPr>
      </p:pic>
      <p:pic>
        <p:nvPicPr>
          <p:cNvPr id="13331" name="Picture 19" descr="beaverstamp"/>
          <p:cNvPicPr>
            <a:picLocks noChangeAspect="1" noChangeArrowheads="1"/>
          </p:cNvPicPr>
          <p:nvPr/>
        </p:nvPicPr>
        <p:blipFill>
          <a:blip r:embed="rId7" cstate="print"/>
          <a:srcRect/>
          <a:stretch>
            <a:fillRect/>
          </a:stretch>
        </p:blipFill>
        <p:spPr bwMode="auto">
          <a:xfrm>
            <a:off x="1905000" y="3886200"/>
            <a:ext cx="18573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33400" y="228600"/>
            <a:ext cx="8229600" cy="1143000"/>
          </a:xfrm>
        </p:spPr>
        <p:txBody>
          <a:bodyPr/>
          <a:lstStyle/>
          <a:p>
            <a:r>
              <a:rPr lang="en-US"/>
              <a:t>Piedmont Habitat – Trees</a:t>
            </a:r>
          </a:p>
        </p:txBody>
      </p:sp>
      <p:pic>
        <p:nvPicPr>
          <p:cNvPr id="14343" name="Picture 7" descr="Photo: Pine Trees"/>
          <p:cNvPicPr>
            <a:picLocks noChangeAspect="1" noChangeArrowheads="1"/>
          </p:cNvPicPr>
          <p:nvPr/>
        </p:nvPicPr>
        <p:blipFill>
          <a:blip r:embed="rId3" cstate="print"/>
          <a:srcRect/>
          <a:stretch>
            <a:fillRect/>
          </a:stretch>
        </p:blipFill>
        <p:spPr bwMode="auto">
          <a:xfrm>
            <a:off x="5257800" y="1143000"/>
            <a:ext cx="3571875" cy="3400425"/>
          </a:xfrm>
          <a:prstGeom prst="rect">
            <a:avLst/>
          </a:prstGeom>
          <a:noFill/>
        </p:spPr>
      </p:pic>
      <p:pic>
        <p:nvPicPr>
          <p:cNvPr id="14345" name="Picture 9" descr="live_oak">
            <a:hlinkClick r:id="rId4"/>
          </p:cNvPr>
          <p:cNvPicPr>
            <a:picLocks noChangeAspect="1" noChangeArrowheads="1"/>
          </p:cNvPicPr>
          <p:nvPr/>
        </p:nvPicPr>
        <p:blipFill>
          <a:blip r:embed="rId5" cstate="print"/>
          <a:srcRect/>
          <a:stretch>
            <a:fillRect/>
          </a:stretch>
        </p:blipFill>
        <p:spPr bwMode="auto">
          <a:xfrm>
            <a:off x="381000" y="1143000"/>
            <a:ext cx="3200400" cy="3200400"/>
          </a:xfrm>
          <a:prstGeom prst="rect">
            <a:avLst/>
          </a:prstGeom>
          <a:noFill/>
        </p:spPr>
      </p:pic>
      <p:sp>
        <p:nvSpPr>
          <p:cNvPr id="14346" name="Text Box 10"/>
          <p:cNvSpPr txBox="1">
            <a:spLocks noChangeArrowheads="1"/>
          </p:cNvSpPr>
          <p:nvPr/>
        </p:nvSpPr>
        <p:spPr bwMode="auto">
          <a:xfrm>
            <a:off x="685800" y="4343400"/>
            <a:ext cx="2209800" cy="915988"/>
          </a:xfrm>
          <a:prstGeom prst="rect">
            <a:avLst/>
          </a:prstGeom>
          <a:noFill/>
          <a:ln w="9525">
            <a:noFill/>
            <a:miter lim="800000"/>
            <a:headEnd/>
            <a:tailEnd/>
          </a:ln>
          <a:effectLst/>
        </p:spPr>
        <p:txBody>
          <a:bodyPr>
            <a:spAutoFit/>
          </a:bodyPr>
          <a:lstStyle/>
          <a:p>
            <a:pPr algn="ctr"/>
            <a:r>
              <a:rPr lang="en-US"/>
              <a:t>The Live Oak is Georgia’s state tree</a:t>
            </a:r>
          </a:p>
        </p:txBody>
      </p:sp>
      <p:sp>
        <p:nvSpPr>
          <p:cNvPr id="14347" name="Text Box 11"/>
          <p:cNvSpPr txBox="1">
            <a:spLocks noChangeArrowheads="1"/>
          </p:cNvSpPr>
          <p:nvPr/>
        </p:nvSpPr>
        <p:spPr bwMode="auto">
          <a:xfrm>
            <a:off x="6629400" y="4572000"/>
            <a:ext cx="1600200" cy="641350"/>
          </a:xfrm>
          <a:prstGeom prst="rect">
            <a:avLst/>
          </a:prstGeom>
          <a:noFill/>
          <a:ln w="9525">
            <a:noFill/>
            <a:miter lim="800000"/>
            <a:headEnd/>
            <a:tailEnd/>
          </a:ln>
          <a:effectLst/>
        </p:spPr>
        <p:txBody>
          <a:bodyPr>
            <a:spAutoFit/>
          </a:bodyPr>
          <a:lstStyle/>
          <a:p>
            <a:pPr algn="ctr"/>
            <a:r>
              <a:rPr lang="en-US"/>
              <a:t>Georgia Pine Trees</a:t>
            </a:r>
          </a:p>
        </p:txBody>
      </p:sp>
      <p:pic>
        <p:nvPicPr>
          <p:cNvPr id="14349" name="Picture 13" descr="smsweetgum">
            <a:hlinkClick r:id="rId6"/>
          </p:cNvPr>
          <p:cNvPicPr>
            <a:picLocks noChangeAspect="1" noChangeArrowheads="1"/>
          </p:cNvPicPr>
          <p:nvPr/>
        </p:nvPicPr>
        <p:blipFill>
          <a:blip r:embed="rId7" cstate="print"/>
          <a:srcRect/>
          <a:stretch>
            <a:fillRect/>
          </a:stretch>
        </p:blipFill>
        <p:spPr bwMode="auto">
          <a:xfrm>
            <a:off x="3505200" y="3990975"/>
            <a:ext cx="1905000" cy="2867025"/>
          </a:xfrm>
          <a:prstGeom prst="rect">
            <a:avLst/>
          </a:prstGeom>
          <a:noFill/>
        </p:spPr>
      </p:pic>
      <p:sp>
        <p:nvSpPr>
          <p:cNvPr id="14350" name="Text Box 14"/>
          <p:cNvSpPr txBox="1">
            <a:spLocks noChangeArrowheads="1"/>
          </p:cNvSpPr>
          <p:nvPr/>
        </p:nvSpPr>
        <p:spPr bwMode="auto">
          <a:xfrm>
            <a:off x="5410200" y="5715000"/>
            <a:ext cx="1379538" cy="366713"/>
          </a:xfrm>
          <a:prstGeom prst="rect">
            <a:avLst/>
          </a:prstGeom>
          <a:noFill/>
          <a:ln w="9525">
            <a:noFill/>
            <a:miter lim="800000"/>
            <a:headEnd/>
            <a:tailEnd/>
          </a:ln>
          <a:effectLst/>
        </p:spPr>
        <p:txBody>
          <a:bodyPr wrap="none">
            <a:spAutoFit/>
          </a:bodyPr>
          <a:lstStyle/>
          <a:p>
            <a:r>
              <a:rPr lang="en-US"/>
              <a:t>Sweet Gum</a:t>
            </a:r>
          </a:p>
        </p:txBody>
      </p:sp>
      <p:pic>
        <p:nvPicPr>
          <p:cNvPr id="14352" name="Picture 16" descr="125690362_97e4f386ed_m">
            <a:hlinkClick r:id="rId8"/>
          </p:cNvPr>
          <p:cNvPicPr>
            <a:picLocks noChangeAspect="1" noChangeArrowheads="1"/>
          </p:cNvPicPr>
          <p:nvPr/>
        </p:nvPicPr>
        <p:blipFill>
          <a:blip r:embed="rId9" cstate="print"/>
          <a:srcRect/>
          <a:stretch>
            <a:fillRect/>
          </a:stretch>
        </p:blipFill>
        <p:spPr bwMode="auto">
          <a:xfrm>
            <a:off x="3962400" y="1752600"/>
            <a:ext cx="1000125" cy="1047750"/>
          </a:xfrm>
          <a:prstGeom prst="rect">
            <a:avLst/>
          </a:prstGeom>
          <a:noFill/>
        </p:spPr>
      </p:pic>
      <p:sp>
        <p:nvSpPr>
          <p:cNvPr id="14353" name="Text Box 17"/>
          <p:cNvSpPr txBox="1">
            <a:spLocks noChangeArrowheads="1"/>
          </p:cNvSpPr>
          <p:nvPr/>
        </p:nvSpPr>
        <p:spPr bwMode="auto">
          <a:xfrm>
            <a:off x="3886200" y="2895600"/>
            <a:ext cx="1123950" cy="366713"/>
          </a:xfrm>
          <a:prstGeom prst="rect">
            <a:avLst/>
          </a:prstGeom>
          <a:noFill/>
          <a:ln w="9525">
            <a:noFill/>
            <a:miter lim="800000"/>
            <a:headEnd/>
            <a:tailEnd/>
          </a:ln>
          <a:effectLst/>
        </p:spPr>
        <p:txBody>
          <a:bodyPr wrap="none">
            <a:spAutoFit/>
          </a:bodyPr>
          <a:lstStyle/>
          <a:p>
            <a:r>
              <a:rPr lang="en-US"/>
              <a:t>Dogwood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81000" y="152400"/>
            <a:ext cx="8229600" cy="1143000"/>
          </a:xfrm>
        </p:spPr>
        <p:txBody>
          <a:bodyPr/>
          <a:lstStyle/>
          <a:p>
            <a:r>
              <a:rPr lang="en-US"/>
              <a:t>Piedmont Plants</a:t>
            </a:r>
          </a:p>
        </p:txBody>
      </p:sp>
      <p:pic>
        <p:nvPicPr>
          <p:cNvPr id="15365" name="Picture 5" descr="cherokee_rose2">
            <a:hlinkClick r:id="rId3"/>
          </p:cNvPr>
          <p:cNvPicPr>
            <a:picLocks noChangeAspect="1" noChangeArrowheads="1"/>
          </p:cNvPicPr>
          <p:nvPr/>
        </p:nvPicPr>
        <p:blipFill>
          <a:blip r:embed="rId4" cstate="print"/>
          <a:srcRect/>
          <a:stretch>
            <a:fillRect/>
          </a:stretch>
        </p:blipFill>
        <p:spPr bwMode="auto">
          <a:xfrm>
            <a:off x="838200" y="1143000"/>
            <a:ext cx="3733800" cy="3733800"/>
          </a:xfrm>
          <a:prstGeom prst="rect">
            <a:avLst/>
          </a:prstGeom>
          <a:noFill/>
        </p:spPr>
      </p:pic>
      <p:sp>
        <p:nvSpPr>
          <p:cNvPr id="15366" name="Text Box 6"/>
          <p:cNvSpPr txBox="1">
            <a:spLocks noChangeArrowheads="1"/>
          </p:cNvSpPr>
          <p:nvPr/>
        </p:nvSpPr>
        <p:spPr bwMode="auto">
          <a:xfrm>
            <a:off x="1828800" y="4953000"/>
            <a:ext cx="1752600" cy="366713"/>
          </a:xfrm>
          <a:prstGeom prst="rect">
            <a:avLst/>
          </a:prstGeom>
          <a:noFill/>
          <a:ln w="9525">
            <a:noFill/>
            <a:miter lim="800000"/>
            <a:headEnd/>
            <a:tailEnd/>
          </a:ln>
          <a:effectLst/>
        </p:spPr>
        <p:txBody>
          <a:bodyPr wrap="none">
            <a:spAutoFit/>
          </a:bodyPr>
          <a:lstStyle/>
          <a:p>
            <a:r>
              <a:rPr lang="en-US"/>
              <a:t>Cherokee Rose</a:t>
            </a:r>
          </a:p>
        </p:txBody>
      </p:sp>
      <p:pic>
        <p:nvPicPr>
          <p:cNvPr id="15368" name="Picture 8" descr="thumb_ga_swampiris_013">
            <a:hlinkClick r:id="rId5"/>
          </p:cNvPr>
          <p:cNvPicPr>
            <a:picLocks noChangeAspect="1" noChangeArrowheads="1"/>
          </p:cNvPicPr>
          <p:nvPr/>
        </p:nvPicPr>
        <p:blipFill>
          <a:blip r:embed="rId6" cstate="print"/>
          <a:srcRect/>
          <a:stretch>
            <a:fillRect/>
          </a:stretch>
        </p:blipFill>
        <p:spPr bwMode="auto">
          <a:xfrm>
            <a:off x="6858000" y="1219200"/>
            <a:ext cx="1966913" cy="2895600"/>
          </a:xfrm>
          <a:prstGeom prst="rect">
            <a:avLst/>
          </a:prstGeom>
          <a:noFill/>
        </p:spPr>
      </p:pic>
      <p:sp>
        <p:nvSpPr>
          <p:cNvPr id="15369" name="Text Box 9"/>
          <p:cNvSpPr txBox="1">
            <a:spLocks noChangeArrowheads="1"/>
          </p:cNvSpPr>
          <p:nvPr/>
        </p:nvSpPr>
        <p:spPr bwMode="auto">
          <a:xfrm>
            <a:off x="6096000" y="2209800"/>
            <a:ext cx="593725" cy="366713"/>
          </a:xfrm>
          <a:prstGeom prst="rect">
            <a:avLst/>
          </a:prstGeom>
          <a:noFill/>
          <a:ln w="9525">
            <a:noFill/>
            <a:miter lim="800000"/>
            <a:headEnd/>
            <a:tailEnd/>
          </a:ln>
          <a:effectLst/>
        </p:spPr>
        <p:txBody>
          <a:bodyPr wrap="none">
            <a:spAutoFit/>
          </a:bodyPr>
          <a:lstStyle/>
          <a:p>
            <a:r>
              <a:rPr lang="en-US"/>
              <a:t>Iris</a:t>
            </a:r>
          </a:p>
        </p:txBody>
      </p:sp>
      <p:pic>
        <p:nvPicPr>
          <p:cNvPr id="15371" name="Picture 11" descr="pink-azaleas">
            <a:hlinkClick r:id="rId7"/>
          </p:cNvPr>
          <p:cNvPicPr>
            <a:picLocks noChangeAspect="1" noChangeArrowheads="1"/>
          </p:cNvPicPr>
          <p:nvPr/>
        </p:nvPicPr>
        <p:blipFill>
          <a:blip r:embed="rId8" cstate="print"/>
          <a:srcRect/>
          <a:stretch>
            <a:fillRect/>
          </a:stretch>
        </p:blipFill>
        <p:spPr bwMode="auto">
          <a:xfrm>
            <a:off x="4876800" y="4267200"/>
            <a:ext cx="2819400" cy="2119313"/>
          </a:xfrm>
          <a:prstGeom prst="rect">
            <a:avLst/>
          </a:prstGeom>
          <a:noFill/>
        </p:spPr>
      </p:pic>
      <p:sp>
        <p:nvSpPr>
          <p:cNvPr id="15372" name="Text Box 12"/>
          <p:cNvSpPr txBox="1">
            <a:spLocks noChangeArrowheads="1"/>
          </p:cNvSpPr>
          <p:nvPr/>
        </p:nvSpPr>
        <p:spPr bwMode="auto">
          <a:xfrm>
            <a:off x="3733800" y="5638800"/>
            <a:ext cx="1006475" cy="366713"/>
          </a:xfrm>
          <a:prstGeom prst="rect">
            <a:avLst/>
          </a:prstGeom>
          <a:noFill/>
          <a:ln w="9525">
            <a:noFill/>
            <a:miter lim="800000"/>
            <a:headEnd/>
            <a:tailEnd/>
          </a:ln>
          <a:effectLst/>
        </p:spPr>
        <p:txBody>
          <a:bodyPr wrap="none">
            <a:spAutoFit/>
          </a:bodyPr>
          <a:lstStyle/>
          <a:p>
            <a:r>
              <a:rPr lang="en-US"/>
              <a:t>Azaleas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33400" y="304800"/>
            <a:ext cx="8229600" cy="1143000"/>
          </a:xfrm>
        </p:spPr>
        <p:txBody>
          <a:bodyPr/>
          <a:lstStyle/>
          <a:p>
            <a:r>
              <a:rPr lang="en-US"/>
              <a:t>Georgia Mountains Habitat</a:t>
            </a:r>
          </a:p>
        </p:txBody>
      </p:sp>
      <p:pic>
        <p:nvPicPr>
          <p:cNvPr id="16389" name="Picture 5" descr="map-mountains"/>
          <p:cNvPicPr>
            <a:picLocks noChangeAspect="1" noChangeArrowheads="1"/>
          </p:cNvPicPr>
          <p:nvPr/>
        </p:nvPicPr>
        <p:blipFill>
          <a:blip r:embed="rId3" cstate="print"/>
          <a:srcRect/>
          <a:stretch>
            <a:fillRect/>
          </a:stretch>
        </p:blipFill>
        <p:spPr bwMode="auto">
          <a:xfrm>
            <a:off x="5257800" y="1828800"/>
            <a:ext cx="3192463" cy="3810000"/>
          </a:xfrm>
          <a:prstGeom prst="rect">
            <a:avLst/>
          </a:prstGeom>
          <a:noFill/>
        </p:spPr>
      </p:pic>
      <p:sp>
        <p:nvSpPr>
          <p:cNvPr id="16390" name="Text Box 6"/>
          <p:cNvSpPr txBox="1">
            <a:spLocks noChangeArrowheads="1"/>
          </p:cNvSpPr>
          <p:nvPr/>
        </p:nvSpPr>
        <p:spPr bwMode="auto">
          <a:xfrm>
            <a:off x="898525" y="1717675"/>
            <a:ext cx="3444875" cy="366713"/>
          </a:xfrm>
          <a:prstGeom prst="rect">
            <a:avLst/>
          </a:prstGeom>
          <a:noFill/>
          <a:ln w="9525">
            <a:noFill/>
            <a:miter lim="800000"/>
            <a:headEnd/>
            <a:tailEnd/>
          </a:ln>
          <a:effectLst/>
        </p:spPr>
        <p:txBody>
          <a:bodyPr>
            <a:spAutoFit/>
          </a:bodyPr>
          <a:lstStyle/>
          <a:p>
            <a:endParaRPr lang="en-US"/>
          </a:p>
        </p:txBody>
      </p:sp>
      <p:sp>
        <p:nvSpPr>
          <p:cNvPr id="16391" name="Text Box 7"/>
          <p:cNvSpPr txBox="1">
            <a:spLocks noChangeArrowheads="1"/>
          </p:cNvSpPr>
          <p:nvPr/>
        </p:nvSpPr>
        <p:spPr bwMode="auto">
          <a:xfrm>
            <a:off x="838200" y="2133600"/>
            <a:ext cx="4130675" cy="3013075"/>
          </a:xfrm>
          <a:prstGeom prst="rect">
            <a:avLst/>
          </a:prstGeom>
          <a:noFill/>
          <a:ln w="9525">
            <a:noFill/>
            <a:miter lim="800000"/>
            <a:headEnd/>
            <a:tailEnd/>
          </a:ln>
          <a:effectLst/>
        </p:spPr>
        <p:txBody>
          <a:bodyPr>
            <a:spAutoFit/>
          </a:bodyPr>
          <a:lstStyle/>
          <a:p>
            <a:pPr algn="ctr"/>
            <a:r>
              <a:rPr lang="en-US" sz="2400"/>
              <a:t>The mountains in Georgia were formed over a billion years ago!</a:t>
            </a:r>
          </a:p>
          <a:p>
            <a:pPr algn="ctr"/>
            <a:r>
              <a:rPr lang="en-US" sz="2400"/>
              <a:t>Brasstown Bald is in the Georgia mountains. It is the highest point in Georgia rising over 4,784 feet above sea level.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33400" y="0"/>
            <a:ext cx="8229600" cy="1143000"/>
          </a:xfrm>
        </p:spPr>
        <p:txBody>
          <a:bodyPr/>
          <a:lstStyle/>
          <a:p>
            <a:r>
              <a:rPr lang="en-US"/>
              <a:t>Mountain Habitat</a:t>
            </a:r>
          </a:p>
        </p:txBody>
      </p:sp>
      <p:pic>
        <p:nvPicPr>
          <p:cNvPr id="17413" name="Picture 5" descr="mountain1">
            <a:hlinkClick r:id="rId3"/>
          </p:cNvPr>
          <p:cNvPicPr>
            <a:picLocks noChangeAspect="1" noChangeArrowheads="1"/>
          </p:cNvPicPr>
          <p:nvPr/>
        </p:nvPicPr>
        <p:blipFill>
          <a:blip r:embed="rId4" cstate="print"/>
          <a:srcRect/>
          <a:stretch>
            <a:fillRect/>
          </a:stretch>
        </p:blipFill>
        <p:spPr bwMode="auto">
          <a:xfrm>
            <a:off x="2286000" y="990600"/>
            <a:ext cx="6324600" cy="2846388"/>
          </a:xfrm>
          <a:prstGeom prst="rect">
            <a:avLst/>
          </a:prstGeom>
          <a:noFill/>
        </p:spPr>
      </p:pic>
      <p:pic>
        <p:nvPicPr>
          <p:cNvPr id="17415" name="Picture 7" descr="mountain2">
            <a:hlinkClick r:id="rId3"/>
          </p:cNvPr>
          <p:cNvPicPr>
            <a:picLocks noChangeAspect="1" noChangeArrowheads="1"/>
          </p:cNvPicPr>
          <p:nvPr/>
        </p:nvPicPr>
        <p:blipFill>
          <a:blip r:embed="rId5" cstate="print"/>
          <a:srcRect/>
          <a:stretch>
            <a:fillRect/>
          </a:stretch>
        </p:blipFill>
        <p:spPr bwMode="auto">
          <a:xfrm>
            <a:off x="685800" y="3276600"/>
            <a:ext cx="4191000" cy="3138488"/>
          </a:xfrm>
          <a:prstGeom prst="rect">
            <a:avLst/>
          </a:prstGeom>
          <a:noFill/>
        </p:spPr>
      </p:pic>
      <p:sp>
        <p:nvSpPr>
          <p:cNvPr id="17416" name="Text Box 8"/>
          <p:cNvSpPr txBox="1">
            <a:spLocks noChangeArrowheads="1"/>
          </p:cNvSpPr>
          <p:nvPr/>
        </p:nvSpPr>
        <p:spPr bwMode="auto">
          <a:xfrm>
            <a:off x="5394325" y="4156075"/>
            <a:ext cx="2911475" cy="1917700"/>
          </a:xfrm>
          <a:prstGeom prst="rect">
            <a:avLst/>
          </a:prstGeom>
          <a:noFill/>
          <a:ln w="9525">
            <a:noFill/>
            <a:miter lim="800000"/>
            <a:headEnd/>
            <a:tailEnd/>
          </a:ln>
          <a:effectLst/>
        </p:spPr>
        <p:txBody>
          <a:bodyPr>
            <a:spAutoFit/>
          </a:bodyPr>
          <a:lstStyle/>
          <a:p>
            <a:pPr algn="ctr"/>
            <a:r>
              <a:rPr lang="en-US" sz="2400"/>
              <a:t>The trees and plants in the mountain habitat are the same as the Piedmont!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548</TotalTime>
  <Words>884</Words>
  <Application>Microsoft Office PowerPoint</Application>
  <PresentationFormat>On-screen Show (4:3)</PresentationFormat>
  <Paragraphs>157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Maple</vt:lpstr>
      <vt:lpstr>Georgia Habitats</vt:lpstr>
      <vt:lpstr>Georgia Piedmont Habitat</vt:lpstr>
      <vt:lpstr>Piedmont Habitat Land Animals</vt:lpstr>
      <vt:lpstr>Piedmont Land Animals and Birds</vt:lpstr>
      <vt:lpstr>Piedmont Water Animals</vt:lpstr>
      <vt:lpstr>Piedmont Habitat – Trees</vt:lpstr>
      <vt:lpstr>Piedmont Plants</vt:lpstr>
      <vt:lpstr>Georgia Mountains Habitat</vt:lpstr>
      <vt:lpstr>Mountain Habitat</vt:lpstr>
      <vt:lpstr>Mountain Habitat Land Animals</vt:lpstr>
      <vt:lpstr>Mountain Habitat  Land Animals</vt:lpstr>
      <vt:lpstr>Mountain Habitat  Water Animals</vt:lpstr>
      <vt:lpstr>Mountain Animals Birds</vt:lpstr>
      <vt:lpstr>Marsh / Swamp Habitat</vt:lpstr>
      <vt:lpstr>Marsh / Swamp Habitat</vt:lpstr>
      <vt:lpstr>Marsh and Swamp Habitat  Trees</vt:lpstr>
      <vt:lpstr>Marsh / Swamp Habitat  Plants</vt:lpstr>
      <vt:lpstr>Marsh and Swamp Habitat  Land Animals</vt:lpstr>
      <vt:lpstr>Marsh and Swamp Habitat Water Animals</vt:lpstr>
      <vt:lpstr>Swamp and Marsh Habitat  Birds</vt:lpstr>
      <vt:lpstr>Swamp and Marsh Birds</vt:lpstr>
      <vt:lpstr>Coastal Plains Habitat</vt:lpstr>
      <vt:lpstr>Coastal Habitat  Plants</vt:lpstr>
      <vt:lpstr>Coastal Plains Habitat Trees</vt:lpstr>
      <vt:lpstr>Coastal Plains Habitat  Birds</vt:lpstr>
      <vt:lpstr>Coastal Pliains Habitat Birds</vt:lpstr>
      <vt:lpstr>Coastal  Plains Habitat Animals</vt:lpstr>
      <vt:lpstr>Atlantic Ocean Habitat</vt:lpstr>
      <vt:lpstr>Atlantic Ocean Habitat Marine Life</vt:lpstr>
      <vt:lpstr>Atlantic Ocean Habitat Marine Life</vt:lpstr>
      <vt:lpstr>Changes in Habitats</vt:lpstr>
      <vt:lpstr>Pollution</vt:lpstr>
      <vt:lpstr>Effects of Pollution on Habitats</vt:lpstr>
      <vt:lpstr>Deforestation</vt:lpstr>
      <vt:lpstr>Forest Fires</vt:lpstr>
      <vt:lpstr>Oil Spills</vt:lpstr>
      <vt:lpstr>Natural Disasters Hurricanes and Tornadoes</vt:lpstr>
      <vt:lpstr>Natural Disasters Hurricanes and Tornadoes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Habitats</dc:title>
  <dc:creator>THE Hadarits</dc:creator>
  <cp:lastModifiedBy>staff</cp:lastModifiedBy>
  <cp:revision>35</cp:revision>
  <dcterms:created xsi:type="dcterms:W3CDTF">2006-11-24T18:00:42Z</dcterms:created>
  <dcterms:modified xsi:type="dcterms:W3CDTF">2014-08-28T14:09:17Z</dcterms:modified>
</cp:coreProperties>
</file>