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Lst>
  <p:notesMasterIdLst>
    <p:notesMasterId r:id="rId29"/>
  </p:notesMasterIdLst>
  <p:handoutMasterIdLst>
    <p:handoutMasterId r:id="rId30"/>
  </p:handoutMasterIdLst>
  <p:sldIdLst>
    <p:sldId id="259" r:id="rId2"/>
    <p:sldId id="260" r:id="rId3"/>
    <p:sldId id="258" r:id="rId4"/>
    <p:sldId id="268" r:id="rId5"/>
    <p:sldId id="265" r:id="rId6"/>
    <p:sldId id="288" r:id="rId7"/>
    <p:sldId id="269" r:id="rId8"/>
    <p:sldId id="294" r:id="rId9"/>
    <p:sldId id="271" r:id="rId10"/>
    <p:sldId id="287" r:id="rId11"/>
    <p:sldId id="272" r:id="rId12"/>
    <p:sldId id="273" r:id="rId13"/>
    <p:sldId id="274" r:id="rId14"/>
    <p:sldId id="286" r:id="rId15"/>
    <p:sldId id="270" r:id="rId16"/>
    <p:sldId id="276" r:id="rId17"/>
    <p:sldId id="275" r:id="rId18"/>
    <p:sldId id="289" r:id="rId19"/>
    <p:sldId id="277" r:id="rId20"/>
    <p:sldId id="296" r:id="rId21"/>
    <p:sldId id="295" r:id="rId22"/>
    <p:sldId id="278" r:id="rId23"/>
    <p:sldId id="290" r:id="rId24"/>
    <p:sldId id="292" r:id="rId25"/>
    <p:sldId id="291" r:id="rId26"/>
    <p:sldId id="293" r:id="rId27"/>
    <p:sldId id="26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53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89046" autoAdjust="0"/>
  </p:normalViewPr>
  <p:slideViewPr>
    <p:cSldViewPr>
      <p:cViewPr varScale="1">
        <p:scale>
          <a:sx n="103" d="100"/>
          <a:sy n="103" d="100"/>
        </p:scale>
        <p:origin x="-1854" y="-96"/>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12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2010%20Project\georgia%20farm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2010%20Project\georgia%20farm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8"/>
  <c:chart>
    <c:title>
      <c:tx>
        <c:rich>
          <a:bodyPr/>
          <a:lstStyle/>
          <a:p>
            <a:pPr>
              <a:defRPr sz="2800"/>
            </a:pPr>
            <a:r>
              <a:rPr lang="en-US" sz="2800"/>
              <a:t>Number</a:t>
            </a:r>
            <a:r>
              <a:rPr lang="en-US" sz="2800" baseline="0"/>
              <a:t> of Farms in Georgia: 1850-1870</a:t>
            </a:r>
            <a:endParaRPr lang="en-US" sz="2800"/>
          </a:p>
        </c:rich>
      </c:tx>
      <c:layout/>
    </c:title>
    <c:plotArea>
      <c:layout/>
      <c:lineChart>
        <c:grouping val="standard"/>
        <c:ser>
          <c:idx val="0"/>
          <c:order val="0"/>
          <c:cat>
            <c:numLit>
              <c:formatCode>General</c:formatCode>
              <c:ptCount val="3"/>
              <c:pt idx="0">
                <c:v>1850</c:v>
              </c:pt>
              <c:pt idx="1">
                <c:v>1860</c:v>
              </c:pt>
              <c:pt idx="2">
                <c:v>1870</c:v>
              </c:pt>
            </c:numLit>
          </c:cat>
          <c:val>
            <c:numRef>
              <c:f>Sheet1!$B$2:$B$4</c:f>
              <c:numCache>
                <c:formatCode>#,##0</c:formatCode>
                <c:ptCount val="3"/>
                <c:pt idx="0">
                  <c:v>51759</c:v>
                </c:pt>
                <c:pt idx="1">
                  <c:v>62093</c:v>
                </c:pt>
                <c:pt idx="2" formatCode="General">
                  <c:v>69956</c:v>
                </c:pt>
              </c:numCache>
            </c:numRef>
          </c:val>
        </c:ser>
        <c:marker val="1"/>
        <c:axId val="51921280"/>
        <c:axId val="51923200"/>
      </c:lineChart>
      <c:catAx>
        <c:axId val="51921280"/>
        <c:scaling>
          <c:orientation val="minMax"/>
        </c:scaling>
        <c:axPos val="b"/>
        <c:title>
          <c:tx>
            <c:rich>
              <a:bodyPr/>
              <a:lstStyle/>
              <a:p>
                <a:pPr>
                  <a:defRPr sz="1800"/>
                </a:pPr>
                <a:r>
                  <a:rPr lang="en-US" sz="1800"/>
                  <a:t>Year</a:t>
                </a:r>
              </a:p>
            </c:rich>
          </c:tx>
          <c:layout/>
        </c:title>
        <c:numFmt formatCode="General" sourceLinked="1"/>
        <c:majorTickMark val="none"/>
        <c:tickLblPos val="nextTo"/>
        <c:txPr>
          <a:bodyPr/>
          <a:lstStyle/>
          <a:p>
            <a:pPr>
              <a:defRPr sz="1400" b="1"/>
            </a:pPr>
            <a:endParaRPr lang="en-US"/>
          </a:p>
        </c:txPr>
        <c:crossAx val="51923200"/>
        <c:crosses val="autoZero"/>
        <c:auto val="1"/>
        <c:lblAlgn val="ctr"/>
        <c:lblOffset val="100"/>
      </c:catAx>
      <c:valAx>
        <c:axId val="51923200"/>
        <c:scaling>
          <c:orientation val="minMax"/>
          <c:max val="70000"/>
          <c:min val="50000"/>
        </c:scaling>
        <c:axPos val="l"/>
        <c:majorGridlines/>
        <c:title>
          <c:tx>
            <c:rich>
              <a:bodyPr rot="-5400000" vert="horz"/>
              <a:lstStyle/>
              <a:p>
                <a:pPr>
                  <a:defRPr sz="1800"/>
                </a:pPr>
                <a:r>
                  <a:rPr lang="en-US" sz="1800"/>
                  <a:t>Number of Farms</a:t>
                </a:r>
              </a:p>
            </c:rich>
          </c:tx>
          <c:layout/>
        </c:title>
        <c:numFmt formatCode="#,##0" sourceLinked="1"/>
        <c:majorTickMark val="none"/>
        <c:tickLblPos val="nextTo"/>
        <c:txPr>
          <a:bodyPr/>
          <a:lstStyle/>
          <a:p>
            <a:pPr>
              <a:defRPr sz="1600" b="1"/>
            </a:pPr>
            <a:endParaRPr lang="en-US"/>
          </a:p>
        </c:txPr>
        <c:crossAx val="51921280"/>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plotVisOnly val="1"/>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8"/>
  <c:chart>
    <c:title>
      <c:tx>
        <c:rich>
          <a:bodyPr/>
          <a:lstStyle/>
          <a:p>
            <a:pPr>
              <a:defRPr sz="2800"/>
            </a:pPr>
            <a:r>
              <a:rPr lang="en-US" sz="2800"/>
              <a:t>Number</a:t>
            </a:r>
            <a:r>
              <a:rPr lang="en-US" sz="2800" baseline="0"/>
              <a:t> of Farms in Georgia over 1000 Acres: 1860-1870</a:t>
            </a:r>
            <a:endParaRPr lang="en-US" sz="2800"/>
          </a:p>
        </c:rich>
      </c:tx>
      <c:layout/>
    </c:title>
    <c:plotArea>
      <c:layout/>
      <c:lineChart>
        <c:grouping val="standard"/>
        <c:ser>
          <c:idx val="0"/>
          <c:order val="0"/>
          <c:cat>
            <c:numLit>
              <c:formatCode>General</c:formatCode>
              <c:ptCount val="2"/>
              <c:pt idx="0">
                <c:v>1860</c:v>
              </c:pt>
              <c:pt idx="1">
                <c:v>1870</c:v>
              </c:pt>
            </c:numLit>
          </c:cat>
          <c:val>
            <c:numRef>
              <c:f>Sheet1!$B$10:$B$11</c:f>
              <c:numCache>
                <c:formatCode>General</c:formatCode>
                <c:ptCount val="2"/>
                <c:pt idx="0">
                  <c:v>902</c:v>
                </c:pt>
                <c:pt idx="1">
                  <c:v>419</c:v>
                </c:pt>
              </c:numCache>
            </c:numRef>
          </c:val>
        </c:ser>
        <c:marker val="1"/>
        <c:axId val="53512448"/>
        <c:axId val="53522816"/>
      </c:lineChart>
      <c:catAx>
        <c:axId val="53512448"/>
        <c:scaling>
          <c:orientation val="minMax"/>
        </c:scaling>
        <c:axPos val="b"/>
        <c:title>
          <c:tx>
            <c:rich>
              <a:bodyPr/>
              <a:lstStyle/>
              <a:p>
                <a:pPr>
                  <a:defRPr sz="1200"/>
                </a:pPr>
                <a:r>
                  <a:rPr lang="en-US" sz="1800" dirty="0"/>
                  <a:t>Year</a:t>
                </a:r>
                <a:endParaRPr lang="en-US" sz="1200" dirty="0"/>
              </a:p>
            </c:rich>
          </c:tx>
          <c:layout/>
        </c:title>
        <c:numFmt formatCode="General" sourceLinked="1"/>
        <c:majorTickMark val="none"/>
        <c:tickLblPos val="nextTo"/>
        <c:txPr>
          <a:bodyPr/>
          <a:lstStyle/>
          <a:p>
            <a:pPr>
              <a:defRPr sz="1600" b="1"/>
            </a:pPr>
            <a:endParaRPr lang="en-US"/>
          </a:p>
        </c:txPr>
        <c:crossAx val="53522816"/>
        <c:crosses val="autoZero"/>
        <c:auto val="1"/>
        <c:lblAlgn val="ctr"/>
        <c:lblOffset val="100"/>
      </c:catAx>
      <c:valAx>
        <c:axId val="53522816"/>
        <c:scaling>
          <c:orientation val="minMax"/>
          <c:max val="1000"/>
          <c:min val="0"/>
        </c:scaling>
        <c:axPos val="l"/>
        <c:majorGridlines/>
        <c:title>
          <c:tx>
            <c:rich>
              <a:bodyPr rot="-5400000" vert="horz"/>
              <a:lstStyle/>
              <a:p>
                <a:pPr>
                  <a:defRPr/>
                </a:pPr>
                <a:r>
                  <a:rPr lang="en-US" sz="1800" dirty="0"/>
                  <a:t>Number of Farms</a:t>
                </a:r>
              </a:p>
            </c:rich>
          </c:tx>
          <c:layout/>
        </c:title>
        <c:numFmt formatCode="General" sourceLinked="1"/>
        <c:majorTickMark val="none"/>
        <c:tickLblPos val="nextTo"/>
        <c:txPr>
          <a:bodyPr/>
          <a:lstStyle/>
          <a:p>
            <a:pPr>
              <a:defRPr sz="1400" b="1"/>
            </a:pPr>
            <a:endParaRPr lang="en-US"/>
          </a:p>
        </c:txPr>
        <c:crossAx val="53512448"/>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plotVisOnly val="1"/>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3A19CD-9D74-41E9-B768-C71BE1364B6D}" type="datetimeFigureOut">
              <a:rPr lang="en-US" smtClean="0"/>
              <a:pPr/>
              <a:t>7/14/2010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2E7B5C-58A7-4F03-B666-B00A14710F1D}"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CB89C-0AB5-4304-9B4F-22E21E75F6E4}" type="datetimeFigureOut">
              <a:rPr lang="en-US" smtClean="0"/>
              <a:pPr/>
              <a:t>7/14/2010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2AE612-DB33-4ACD-A8E0-BFDFE9CE382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t>
            </a:r>
            <a:r>
              <a:rPr lang="en-US" smtClean="0"/>
              <a:t>graph shows that </a:t>
            </a:r>
            <a:r>
              <a:rPr lang="en-US" dirty="0" smtClean="0"/>
              <a:t>the number of farms in Georgia grew</a:t>
            </a:r>
            <a:r>
              <a:rPr lang="en-US" baseline="0" dirty="0" smtClean="0"/>
              <a:t> from 1850 to 1870. Discuss and view next slide. </a:t>
            </a:r>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graph indicates that after the Civil War, the number of large farms in Georgia was reduced by half. Have students discuss the implications of these two graphs. Ask: What other data would be useful for building a more complete picture of Georgia’s farm economy during this time? </a:t>
            </a:r>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27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2AE612-DB33-4ACD-A8E0-BFDFE9CE382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AE612-DB33-4ACD-A8E0-BFDFE9CE382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1C0391-A09C-40C2-9278-72E10C27E9C1}" type="datetime1">
              <a:rPr lang="en-US" smtClean="0"/>
              <a:pPr/>
              <a:t>7/14/2010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75B92E-C504-4F72-91D6-D83D77D1C380}" type="slidenum">
              <a:rPr lang="en-US" smtClean="0"/>
              <a:pPr/>
              <a:t>‹#›</a:t>
            </a:fld>
            <a:endParaRPr lang="en-US" dirty="0"/>
          </a:p>
        </p:txBody>
      </p:sp>
    </p:spTree>
  </p:cSld>
  <p:clrMapOvr>
    <a:masterClrMapping/>
  </p:clrMapOvr>
  <p:transition spd="med">
    <p:wipe dir="r"/>
  </p:transition>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3CDB3-D579-4D6B-9C1C-59D9614EAAC1}" type="datetime1">
              <a:rPr lang="en-US" smtClean="0"/>
              <a:pPr/>
              <a:t>7/14/2010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75B92E-C504-4F72-91D6-D83D77D1C380}" type="slidenum">
              <a:rPr lang="en-US" smtClean="0"/>
              <a:pPr/>
              <a:t>‹#›</a:t>
            </a:fld>
            <a:endParaRPr lang="en-US" dirty="0"/>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FCA97-86E7-43B8-9A90-D7B7CB0930CE}" type="datetime1">
              <a:rPr lang="en-US" smtClean="0"/>
              <a:pPr/>
              <a:t>7/14/2010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75B92E-C504-4F72-91D6-D83D77D1C380}" type="slidenum">
              <a:rPr lang="en-US" smtClean="0"/>
              <a:pPr/>
              <a:t>‹#›</a:t>
            </a:fld>
            <a:endParaRPr lang="en-US" dirty="0"/>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l="-15000" r="-1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Wingdings" pitchFamily="2" charset="2"/>
              <a:buChar char="Ø"/>
              <a:defRPr/>
            </a:lvl1pPr>
            <a:lvl2pPr>
              <a:buFont typeface="Arial" pitchFamily="34" charset="0"/>
              <a:buChar char="•"/>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618C421-199E-4811-B864-292BC5C48510}" type="datetime1">
              <a:rPr lang="en-US" smtClean="0"/>
              <a:pPr/>
              <a:t>7/14/2010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75B92E-C504-4F72-91D6-D83D77D1C380}" type="slidenum">
              <a:rPr lang="en-US" smtClean="0"/>
              <a:pPr/>
              <a:t>‹#›</a:t>
            </a:fld>
            <a:endParaRPr lang="en-US" dirty="0"/>
          </a:p>
        </p:txBody>
      </p:sp>
      <p:pic>
        <p:nvPicPr>
          <p:cNvPr id="7" name="Picture 6" descr="flagseal.jpg"/>
          <p:cNvPicPr>
            <a:picLocks noChangeAspect="1"/>
          </p:cNvPicPr>
          <p:nvPr userDrawn="1"/>
        </p:nvPicPr>
        <p:blipFill>
          <a:blip r:embed="rId3" cstate="print"/>
          <a:stretch>
            <a:fillRect/>
          </a:stretch>
        </p:blipFill>
        <p:spPr>
          <a:xfrm rot="21090759">
            <a:off x="135052" y="5772148"/>
            <a:ext cx="838200" cy="8596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9E3FE-A623-4848-A52F-D25CC716ADA8}" type="datetime1">
              <a:rPr lang="en-US" smtClean="0"/>
              <a:pPr/>
              <a:t>7/14/2010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75B92E-C504-4F72-91D6-D83D77D1C380}" type="slidenum">
              <a:rPr lang="en-US" smtClean="0"/>
              <a:pPr/>
              <a:t>‹#›</a:t>
            </a:fld>
            <a:endParaRPr lang="en-US" dirty="0"/>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cstate="print">
            <a:lum/>
          </a:blip>
          <a:srcRect/>
          <a:stretch>
            <a:fillRect l="-15000" r="-1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buFont typeface="Wingdings" pitchFamily="2" charset="2"/>
              <a:buChar char="Ø"/>
              <a:defRPr sz="2800"/>
            </a:lvl1pPr>
            <a:lvl2pPr>
              <a:buFont typeface="Arial" pitchFamily="34" charset="0"/>
              <a:buChar char="•"/>
              <a:defRPr sz="2400"/>
            </a:lvl2pPr>
            <a:lvl3pPr>
              <a:buFont typeface="Wingdings" pitchFamily="2" charset="2"/>
              <a:buChar cha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Font typeface="Wingdings" pitchFamily="2" charset="2"/>
              <a:buChar char="Ø"/>
              <a:defRPr sz="2800"/>
            </a:lvl1pPr>
            <a:lvl2pPr>
              <a:buFont typeface="Arial" pitchFamily="34" charset="0"/>
              <a:buChar char="•"/>
              <a:defRPr sz="2400"/>
            </a:lvl2pPr>
            <a:lvl3pPr>
              <a:buFont typeface="Wingdings" pitchFamily="2" charset="2"/>
              <a:buChar cha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5B03A4F-E591-4016-AF0A-DFF652DD6BC4}" type="datetime1">
              <a:rPr lang="en-US" smtClean="0"/>
              <a:pPr/>
              <a:t>7/14/2010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75B92E-C504-4F72-91D6-D83D77D1C380}" type="slidenum">
              <a:rPr lang="en-US" smtClean="0"/>
              <a:pPr/>
              <a:t>‹#›</a:t>
            </a:fld>
            <a:endParaRPr lang="en-US" dirty="0"/>
          </a:p>
        </p:txBody>
      </p:sp>
      <p:pic>
        <p:nvPicPr>
          <p:cNvPr id="9" name="Picture 8" descr="flagseal.jpg"/>
          <p:cNvPicPr>
            <a:picLocks noChangeAspect="1"/>
          </p:cNvPicPr>
          <p:nvPr userDrawn="1"/>
        </p:nvPicPr>
        <p:blipFill>
          <a:blip r:embed="rId3" cstate="print"/>
          <a:stretch>
            <a:fillRect/>
          </a:stretch>
        </p:blipFill>
        <p:spPr>
          <a:xfrm rot="21090759">
            <a:off x="135052" y="5772148"/>
            <a:ext cx="838200" cy="8596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itle 9"/>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additive="base">
                                        <p:cTn id="3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
                                            <p:txEl>
                                              <p:pRg st="2" end="2"/>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4">
                                            <p:txEl>
                                              <p:pRg st="3" end="3"/>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4" grpId="0" uiExpand="1" build="p">
        <p:tmplLst>
          <p:tmpl lvl="1">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buFont typeface="Wingdings" pitchFamily="2" charset="2"/>
              <a:buChar char="Ø"/>
              <a:defRPr sz="2000"/>
            </a:lvl2pPr>
            <a:lvl3pPr>
              <a:buFont typeface="Wingdings" pitchFamily="2" charset="2"/>
              <a:buChar cha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78A1D3-89F9-4FDD-9036-984C87FB619A}" type="datetime1">
              <a:rPr lang="en-US" smtClean="0"/>
              <a:pPr/>
              <a:t>7/14/2010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75B92E-C504-4F72-91D6-D83D77D1C380}" type="slidenum">
              <a:rPr lang="en-US" smtClean="0"/>
              <a:pPr/>
              <a:t>‹#›</a:t>
            </a:fld>
            <a:endParaRPr 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
                                            <p:txEl>
                                              <p:pRg st="0" end="0"/>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6">
                                            <p:txEl>
                                              <p:pRg st="1" end="1"/>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 calcmode="lin" valueType="num">
                                      <p:cBhvr additive="base">
                                        <p:cTn id="4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
                                            <p:txEl>
                                              <p:pRg st="2" end="2"/>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 calcmode="lin" valueType="num">
                                      <p:cBhvr additive="base">
                                        <p:cTn id="47"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6">
                                            <p:txEl>
                                              <p:pRg st="3" end="3"/>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anim calcmode="lin" valueType="num">
                                      <p:cBhvr additive="base">
                                        <p:cTn id="51"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4" grpId="0" build="p">
        <p:tmplLst>
          <p:tmpl lvl="1">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Lst>
      </p:bldP>
      <p:bldP spid="5" grpId="0" build="p">
        <p:tmplLst>
          <p:tmpl lvl="1">
            <p:tnLst>
              <p:par>
                <p:cTn presetID="2" presetClass="entr" presetSubtype="8" fill="hold" nodeType="withEffect">
                  <p:stCondLst>
                    <p:cond delay="0"/>
                  </p:stCondLst>
                  <p:childTnLst>
                    <p:set>
                      <p:cBhvr>
                        <p:cTn dur="1" fill="hold">
                          <p:stCondLst>
                            <p:cond delay="0"/>
                          </p:stCondLst>
                        </p:cTn>
                        <p:tgtEl>
                          <p:spTgt spid="5"/>
                        </p:tgtEl>
                        <p:attrNameLst>
                          <p:attrName>style.visibility</p:attrName>
                        </p:attrNameLst>
                      </p:cBhvr>
                      <p:to>
                        <p:strVal val="visible"/>
                      </p:to>
                    </p:set>
                    <p:anim calcmode="lin" valueType="num">
                      <p:cBhvr additive="base">
                        <p:cTn dur="500" fill="hold"/>
                        <p:tgtEl>
                          <p:spTgt spid="5"/>
                        </p:tgtEl>
                        <p:attrNameLst>
                          <p:attrName>ppt_x</p:attrName>
                        </p:attrNameLst>
                      </p:cBhvr>
                      <p:tavLst>
                        <p:tav tm="0">
                          <p:val>
                            <p:strVal val="0-#ppt_w/2"/>
                          </p:val>
                        </p:tav>
                        <p:tav tm="100000">
                          <p:val>
                            <p:strVal val="#ppt_x"/>
                          </p:val>
                        </p:tav>
                      </p:tavLst>
                    </p:anim>
                    <p:anim calcmode="lin" valueType="num">
                      <p:cBhvr additive="base">
                        <p:cTn dur="500" fill="hold"/>
                        <p:tgtEl>
                          <p:spTgt spid="5"/>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8"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BEE845-F1EB-44FF-AF88-28E1C7C6036E}" type="datetime1">
              <a:rPr lang="en-US" smtClean="0"/>
              <a:pPr/>
              <a:t>7/14/2010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75B92E-C504-4F72-91D6-D83D77D1C380}" type="slidenum">
              <a:rPr lang="en-US" smtClean="0"/>
              <a:pPr/>
              <a:t>‹#›</a:t>
            </a:fld>
            <a:endParaRPr lang="en-US" dirty="0"/>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D4144-CCE2-49F7-8874-E073187762B8}" type="datetime1">
              <a:rPr lang="en-US" smtClean="0"/>
              <a:pPr/>
              <a:t>7/14/2010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a:t>
            </a:fld>
            <a:endParaRPr lang="en-US" dirty="0"/>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BAC92-0DFF-456A-BC68-80487C80B8CB}" type="datetime1">
              <a:rPr lang="en-US" smtClean="0"/>
              <a:pPr/>
              <a:t>7/14/2010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75B92E-C504-4F72-91D6-D83D77D1C380}" type="slidenum">
              <a:rPr lang="en-US" smtClean="0"/>
              <a:pPr/>
              <a:t>‹#›</a:t>
            </a:fld>
            <a:endParaRPr lang="en-US" dirty="0"/>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69166C-BCFD-4BCF-9640-FEB84A9D9121}" type="datetime1">
              <a:rPr lang="en-US" smtClean="0"/>
              <a:pPr/>
              <a:t>7/14/2010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75B92E-C504-4F72-91D6-D83D77D1C380}" type="slidenum">
              <a:rPr lang="en-US" smtClean="0"/>
              <a:pPr/>
              <a:t>‹#›</a:t>
            </a:fld>
            <a:endParaRPr lang="en-US" dirty="0"/>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DC457-E535-47EB-8CC5-8C5FA4D428CE}" type="datetime1">
              <a:rPr lang="en-US" smtClean="0"/>
              <a:pPr/>
              <a:t>7/14/2010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5B92E-C504-4F72-91D6-D83D77D1C38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spd="med">
    <p:wipe dir="r"/>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slide" Target="slide3.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georgiaencyclopedia.org/nge/Article.jsp?id=h-2635"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1000" t="-3000" r="-4000" b="-12000"/>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cstate="print"/>
          <a:srcRect/>
          <a:stretch>
            <a:fillRect/>
          </a:stretch>
        </p:blipFill>
        <p:spPr bwMode="auto">
          <a:xfrm>
            <a:off x="1152525" y="804863"/>
            <a:ext cx="6837363" cy="52482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TextBox 3"/>
          <p:cNvSpPr txBox="1"/>
          <p:nvPr/>
        </p:nvSpPr>
        <p:spPr>
          <a:xfrm>
            <a:off x="1600200" y="4495800"/>
            <a:ext cx="5715000" cy="1569660"/>
          </a:xfrm>
          <a:prstGeom prst="rect">
            <a:avLst/>
          </a:prstGeom>
          <a:noFill/>
        </p:spPr>
        <p:txBody>
          <a:bodyPr wrap="square" rtlCol="0">
            <a:spAutoFit/>
          </a:bodyPr>
          <a:lstStyle/>
          <a:p>
            <a:r>
              <a:rPr lang="en-US" sz="3200" b="1" dirty="0" smtClean="0">
                <a:solidFill>
                  <a:schemeClr val="accent1">
                    <a:lumMod val="20000"/>
                    <a:lumOff val="80000"/>
                  </a:schemeClr>
                </a:solidFill>
                <a:effectLst>
                  <a:outerShdw blurRad="38100" dist="38100" dir="2700000" algn="tl">
                    <a:srgbClr val="000000">
                      <a:alpha val="43137"/>
                    </a:srgbClr>
                  </a:outerShdw>
                </a:effectLst>
              </a:rPr>
              <a:t>Chapter 17:</a:t>
            </a:r>
          </a:p>
          <a:p>
            <a:r>
              <a:rPr lang="en-US" sz="3200" b="1" dirty="0" smtClean="0">
                <a:solidFill>
                  <a:schemeClr val="accent1">
                    <a:lumMod val="20000"/>
                    <a:lumOff val="80000"/>
                  </a:schemeClr>
                </a:solidFill>
                <a:effectLst>
                  <a:outerShdw blurRad="38100" dist="38100" dir="2700000" algn="tl">
                    <a:srgbClr val="000000">
                      <a:alpha val="43137"/>
                    </a:srgbClr>
                  </a:outerShdw>
                </a:effectLst>
              </a:rPr>
              <a:t>Reconstructing the State</a:t>
            </a:r>
          </a:p>
          <a:p>
            <a:r>
              <a:rPr lang="en-US" sz="3200" b="1" dirty="0" smtClean="0">
                <a:solidFill>
                  <a:schemeClr val="accent1">
                    <a:lumMod val="20000"/>
                    <a:lumOff val="80000"/>
                  </a:schemeClr>
                </a:solidFill>
                <a:effectLst>
                  <a:outerShdw blurRad="38100" dist="38100" dir="2700000" algn="tl">
                    <a:srgbClr val="000000">
                      <a:alpha val="43137"/>
                    </a:srgbClr>
                  </a:outerShdw>
                </a:effectLst>
              </a:rPr>
              <a:t>STUDY PRESENTATION</a:t>
            </a:r>
            <a:endParaRPr lang="en-US" sz="3200" b="1" dirty="0">
              <a:solidFill>
                <a:schemeClr val="accent1">
                  <a:lumMod val="20000"/>
                  <a:lumOff val="80000"/>
                </a:schemeClr>
              </a:solidFill>
              <a:effectLst>
                <a:outerShdw blurRad="38100" dist="38100" dir="2700000" algn="tl">
                  <a:srgbClr val="000000">
                    <a:alpha val="43137"/>
                  </a:srgbClr>
                </a:outerShdw>
              </a:effectLst>
            </a:endParaRPr>
          </a:p>
        </p:txBody>
      </p:sp>
      <p:sp>
        <p:nvSpPr>
          <p:cNvPr id="5" name="Text Box 4"/>
          <p:cNvSpPr txBox="1">
            <a:spLocks noChangeArrowheads="1"/>
          </p:cNvSpPr>
          <p:nvPr/>
        </p:nvSpPr>
        <p:spPr bwMode="auto">
          <a:xfrm>
            <a:off x="7543800" y="6613525"/>
            <a:ext cx="1600200" cy="246221"/>
          </a:xfrm>
          <a:prstGeom prst="rect">
            <a:avLst/>
          </a:prstGeom>
          <a:noFill/>
          <a:ln w="9525">
            <a:noFill/>
            <a:miter lim="800000"/>
            <a:headEnd/>
            <a:tailEnd/>
          </a:ln>
          <a:effectLst/>
        </p:spPr>
        <p:txBody>
          <a:bodyPr wrap="square">
            <a:spAutoFit/>
          </a:bodyPr>
          <a:lstStyle/>
          <a:p>
            <a:pPr algn="r">
              <a:spcBef>
                <a:spcPct val="50000"/>
              </a:spcBef>
            </a:pPr>
            <a:r>
              <a:rPr lang="en-US" sz="1000" dirty="0">
                <a:effectLst>
                  <a:outerShdw blurRad="38100" dist="38100" dir="2700000" algn="tl">
                    <a:srgbClr val="C0C0C0"/>
                  </a:outerShdw>
                </a:effectLst>
                <a:latin typeface="Arial" charset="0"/>
              </a:rPr>
              <a:t>© </a:t>
            </a:r>
            <a:r>
              <a:rPr lang="en-US" sz="1000" dirty="0" smtClean="0">
                <a:effectLst>
                  <a:outerShdw blurRad="38100" dist="38100" dir="2700000" algn="tl">
                    <a:srgbClr val="C0C0C0"/>
                  </a:outerShdw>
                </a:effectLst>
                <a:latin typeface="Arial" charset="0"/>
              </a:rPr>
              <a:t>2010 </a:t>
            </a:r>
            <a:r>
              <a:rPr lang="en-US" sz="1000" dirty="0">
                <a:effectLst>
                  <a:outerShdw blurRad="38100" dist="38100" dir="2700000" algn="tl">
                    <a:srgbClr val="C0C0C0"/>
                  </a:outerShdw>
                </a:effectLst>
                <a:latin typeface="Arial" charset="0"/>
              </a:rPr>
              <a:t>Clairmont Press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68656" y="914400"/>
            <a:ext cx="5257800" cy="5943600"/>
          </a:xfrm>
        </p:spPr>
        <p:txBody>
          <a:bodyPr>
            <a:normAutofit fontScale="77500" lnSpcReduction="20000"/>
          </a:bodyPr>
          <a:lstStyle/>
          <a:p>
            <a:r>
              <a:rPr lang="en-US" b="1" dirty="0" smtClean="0"/>
              <a:t>Henry McNeal Turner</a:t>
            </a:r>
            <a:r>
              <a:rPr lang="en-US" dirty="0" smtClean="0"/>
              <a:t>, a minister from Macon, became the first African American chaplain in the U.S. Army.</a:t>
            </a:r>
          </a:p>
          <a:p>
            <a:r>
              <a:rPr lang="en-US" dirty="0" smtClean="0"/>
              <a:t>Turner served as a delegate to the 1867 constitutional convention and later the legislature.</a:t>
            </a:r>
          </a:p>
          <a:p>
            <a:r>
              <a:rPr lang="en-US" dirty="0" smtClean="0"/>
              <a:t>Black leaders felt betrayed in 1868 when Georgia’s  white legislators (Democrats and some Republicans) removed African American legislators from Georgia’s General Assembly.</a:t>
            </a:r>
          </a:p>
          <a:p>
            <a:r>
              <a:rPr lang="en-US" dirty="0" smtClean="0"/>
              <a:t>The black leaders were removed on grounds that the right to vote guaranteed by the Fourteenth Amendment did not give African Americans the right to hold office. </a:t>
            </a:r>
          </a:p>
          <a:p>
            <a:r>
              <a:rPr lang="en-US" dirty="0" smtClean="0"/>
              <a:t>The expelled legislators founded the Civil and Political Rights Association and traveled to Washington to plead their </a:t>
            </a:r>
            <a:r>
              <a:rPr lang="en-US" dirty="0" smtClean="0"/>
              <a:t>case </a:t>
            </a:r>
            <a:r>
              <a:rPr lang="en-US" dirty="0" smtClean="0"/>
              <a:t>with members of the U.S. Congress.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10</a:t>
            </a:fld>
            <a:endParaRPr lang="en-US" dirty="0"/>
          </a:p>
        </p:txBody>
      </p:sp>
      <p:sp>
        <p:nvSpPr>
          <p:cNvPr id="5" name="Title 4"/>
          <p:cNvSpPr>
            <a:spLocks noGrp="1"/>
          </p:cNvSpPr>
          <p:nvPr>
            <p:ph type="title"/>
          </p:nvPr>
        </p:nvSpPr>
        <p:spPr>
          <a:xfrm>
            <a:off x="457200" y="0"/>
            <a:ext cx="8229600" cy="914400"/>
          </a:xfrm>
        </p:spPr>
        <p:txBody>
          <a:bodyPr>
            <a:normAutofit/>
          </a:bodyPr>
          <a:lstStyle/>
          <a:p>
            <a:r>
              <a:rPr lang="en-US" dirty="0" smtClean="0"/>
              <a:t>African American Legislators </a:t>
            </a:r>
            <a:endParaRPr lang="en-US"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5715000" y="1371600"/>
            <a:ext cx="3114286" cy="3904762"/>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5715000" y="5334000"/>
            <a:ext cx="3074939" cy="415498"/>
          </a:xfrm>
          <a:prstGeom prst="rect">
            <a:avLst/>
          </a:prstGeom>
          <a:noFill/>
        </p:spPr>
        <p:txBody>
          <a:bodyPr wrap="square" rtlCol="0">
            <a:spAutoFit/>
          </a:bodyPr>
          <a:lstStyle/>
          <a:p>
            <a:r>
              <a:rPr lang="en-US" sz="1050" dirty="0" smtClean="0"/>
              <a:t>Portrait of Henry McNeal Turner.</a:t>
            </a:r>
          </a:p>
          <a:p>
            <a:r>
              <a:rPr lang="en-US" sz="1050" dirty="0" smtClean="0"/>
              <a:t>Image: Georgia Secretary of State</a:t>
            </a:r>
            <a:endParaRPr lang="en-US" sz="1050"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additive="base">
                                        <p:cTn id="15" dur="500" fill="hold"/>
                                        <p:tgtEl>
                                          <p:spTgt spid="2050"/>
                                        </p:tgtEl>
                                        <p:attrNameLst>
                                          <p:attrName>ppt_x</p:attrName>
                                        </p:attrNameLst>
                                      </p:cBhvr>
                                      <p:tavLst>
                                        <p:tav tm="0">
                                          <p:val>
                                            <p:strVal val="0-#ppt_w/2"/>
                                          </p:val>
                                        </p:tav>
                                        <p:tav tm="100000">
                                          <p:val>
                                            <p:strVal val="#ppt_x"/>
                                          </p:val>
                                        </p:tav>
                                      </p:tavLst>
                                    </p:anim>
                                    <p:anim calcmode="lin" valueType="num">
                                      <p:cBhvr additive="base">
                                        <p:cTn id="16"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914400"/>
          </a:xfrm>
        </p:spPr>
        <p:txBody>
          <a:bodyPr>
            <a:normAutofit/>
          </a:bodyPr>
          <a:lstStyle/>
          <a:p>
            <a:r>
              <a:rPr lang="en-US" dirty="0" smtClean="0"/>
              <a:t>The Ku Klux Klan</a:t>
            </a:r>
            <a:endParaRPr lang="en-US" dirty="0"/>
          </a:p>
        </p:txBody>
      </p:sp>
      <p:sp>
        <p:nvSpPr>
          <p:cNvPr id="6" name="Content Placeholder 5"/>
          <p:cNvSpPr>
            <a:spLocks noGrp="1"/>
          </p:cNvSpPr>
          <p:nvPr>
            <p:ph idx="1"/>
          </p:nvPr>
        </p:nvSpPr>
        <p:spPr>
          <a:xfrm>
            <a:off x="561680" y="914400"/>
            <a:ext cx="8582319" cy="5943600"/>
          </a:xfrm>
        </p:spPr>
        <p:txBody>
          <a:bodyPr>
            <a:normAutofit fontScale="92500"/>
          </a:bodyPr>
          <a:lstStyle/>
          <a:p>
            <a:r>
              <a:rPr lang="en-US" dirty="0" smtClean="0"/>
              <a:t>The summer of 1868 and the year 1869 were periods of violence.</a:t>
            </a:r>
          </a:p>
          <a:p>
            <a:r>
              <a:rPr lang="en-US" dirty="0" smtClean="0"/>
              <a:t>The</a:t>
            </a:r>
            <a:r>
              <a:rPr lang="en-US" b="1" dirty="0" smtClean="0"/>
              <a:t> Ku Klux Klan </a:t>
            </a:r>
            <a:r>
              <a:rPr lang="en-US" dirty="0" smtClean="0"/>
              <a:t>(KKK), a terrorist organization, came to Georgia to frighten those it considered enemies: carpetbaggers, scalawags, and African Americans.</a:t>
            </a:r>
          </a:p>
          <a:p>
            <a:r>
              <a:rPr lang="en-US" dirty="0" smtClean="0"/>
              <a:t>The Klan worked mostly in rural areas, at the local level, and tried to defeat the Republican Party and control African Americans in work and their personal lives.</a:t>
            </a:r>
          </a:p>
          <a:p>
            <a:r>
              <a:rPr lang="en-US" dirty="0" smtClean="0"/>
              <a:t> The KKK used violence and intimidation to maintain control and prevent enemies from voting.</a:t>
            </a:r>
          </a:p>
          <a:p>
            <a:endParaRPr lang="en-US" b="1"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11</a:t>
            </a:fld>
            <a:endParaRPr lang="en-US" dirty="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678"/>
            <a:ext cx="8229600" cy="836522"/>
          </a:xfrm>
        </p:spPr>
        <p:txBody>
          <a:bodyPr>
            <a:normAutofit/>
          </a:bodyPr>
          <a:lstStyle/>
          <a:p>
            <a:r>
              <a:rPr lang="en-US" dirty="0" smtClean="0"/>
              <a:t>Military Reconstruction Again</a:t>
            </a:r>
            <a:endParaRPr lang="en-US" dirty="0"/>
          </a:p>
        </p:txBody>
      </p:sp>
      <p:sp>
        <p:nvSpPr>
          <p:cNvPr id="6" name="Content Placeholder 5"/>
          <p:cNvSpPr>
            <a:spLocks noGrp="1"/>
          </p:cNvSpPr>
          <p:nvPr>
            <p:ph idx="1"/>
          </p:nvPr>
        </p:nvSpPr>
        <p:spPr>
          <a:xfrm>
            <a:off x="609600" y="914400"/>
            <a:ext cx="8534400" cy="5943600"/>
          </a:xfrm>
        </p:spPr>
        <p:txBody>
          <a:bodyPr>
            <a:normAutofit lnSpcReduction="10000"/>
          </a:bodyPr>
          <a:lstStyle/>
          <a:p>
            <a:r>
              <a:rPr lang="en-US" dirty="0" smtClean="0"/>
              <a:t>Congress reestablished military rule in Georgia in 1869. </a:t>
            </a:r>
          </a:p>
          <a:p>
            <a:r>
              <a:rPr lang="en-US" dirty="0" smtClean="0"/>
              <a:t>The</a:t>
            </a:r>
            <a:r>
              <a:rPr lang="en-US" b="1" dirty="0" smtClean="0"/>
              <a:t> Fifteenth Amendment </a:t>
            </a:r>
            <a:r>
              <a:rPr lang="en-US" dirty="0" smtClean="0"/>
              <a:t>– the “voting rights amendment” – guaranteed that no one could be denied the right to vote based on race or color. Women were still not allowed to vote.</a:t>
            </a:r>
          </a:p>
          <a:p>
            <a:r>
              <a:rPr lang="en-US" dirty="0" smtClean="0"/>
              <a:t>Georgia’s legislature was reorganized under military rule and the new legislature ratified the Fifteenth Amendment. </a:t>
            </a:r>
          </a:p>
          <a:p>
            <a:r>
              <a:rPr lang="en-US" dirty="0" smtClean="0"/>
              <a:t>Georgia was the only state to have to be readmitted twice to the Union (the second time in July 1870).</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12</a:t>
            </a:fld>
            <a:endParaRPr lang="en-US" dirty="0"/>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a:bodyPr>
          <a:lstStyle/>
          <a:p>
            <a:r>
              <a:rPr lang="en-US" dirty="0" smtClean="0"/>
              <a:t>Redeemers and Independents</a:t>
            </a:r>
            <a:endParaRPr lang="en-US" dirty="0"/>
          </a:p>
        </p:txBody>
      </p:sp>
      <p:sp>
        <p:nvSpPr>
          <p:cNvPr id="6" name="Content Placeholder 5"/>
          <p:cNvSpPr>
            <a:spLocks noGrp="1"/>
          </p:cNvSpPr>
          <p:nvPr>
            <p:ph idx="1"/>
          </p:nvPr>
        </p:nvSpPr>
        <p:spPr>
          <a:xfrm>
            <a:off x="609600" y="990600"/>
            <a:ext cx="8534400" cy="5867400"/>
          </a:xfrm>
        </p:spPr>
        <p:txBody>
          <a:bodyPr>
            <a:normAutofit lnSpcReduction="10000"/>
          </a:bodyPr>
          <a:lstStyle/>
          <a:p>
            <a:r>
              <a:rPr lang="en-US" dirty="0" smtClean="0"/>
              <a:t>Conservative white southerners of the Democratic Party regained control of Georgia’s General Assembly in 1872.</a:t>
            </a:r>
          </a:p>
          <a:p>
            <a:r>
              <a:rPr lang="en-US" dirty="0" smtClean="0"/>
              <a:t>These Democrats became known as the </a:t>
            </a:r>
            <a:r>
              <a:rPr lang="en-US" b="1" dirty="0" smtClean="0"/>
              <a:t>“Redeemers” </a:t>
            </a:r>
            <a:r>
              <a:rPr lang="en-US" dirty="0" smtClean="0"/>
              <a:t>who believed they had saved Georgia from the North’s Reconstruction policies.</a:t>
            </a:r>
          </a:p>
          <a:p>
            <a:r>
              <a:rPr lang="en-US" dirty="0" smtClean="0"/>
              <a:t>Political gains made by African Americans began to disappear. Fewer African Americans served in the legislature.</a:t>
            </a:r>
          </a:p>
          <a:p>
            <a:r>
              <a:rPr lang="en-US" dirty="0" smtClean="0"/>
              <a:t>Some Democrats split from the party and became </a:t>
            </a:r>
            <a:r>
              <a:rPr lang="en-US" b="1" dirty="0" smtClean="0"/>
              <a:t>Independents</a:t>
            </a:r>
            <a:r>
              <a:rPr lang="en-US" dirty="0" smtClean="0"/>
              <a:t>. </a:t>
            </a:r>
          </a:p>
          <a:p>
            <a:endParaRPr lang="en-US" b="1"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13</a:t>
            </a:fld>
            <a:endParaRPr lang="en-US" dirty="0"/>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838200"/>
          </a:xfrm>
        </p:spPr>
        <p:txBody>
          <a:bodyPr>
            <a:normAutofit/>
          </a:bodyPr>
          <a:lstStyle/>
          <a:p>
            <a:r>
              <a:rPr lang="en-US" dirty="0" smtClean="0"/>
              <a:t>The End of Reconstruction</a:t>
            </a:r>
            <a:endParaRPr lang="en-US" dirty="0"/>
          </a:p>
        </p:txBody>
      </p:sp>
      <p:sp>
        <p:nvSpPr>
          <p:cNvPr id="6" name="Content Placeholder 5"/>
          <p:cNvSpPr>
            <a:spLocks noGrp="1"/>
          </p:cNvSpPr>
          <p:nvPr>
            <p:ph idx="1"/>
          </p:nvPr>
        </p:nvSpPr>
        <p:spPr>
          <a:xfrm>
            <a:off x="533400" y="990600"/>
            <a:ext cx="8610600" cy="5867400"/>
          </a:xfrm>
        </p:spPr>
        <p:txBody>
          <a:bodyPr>
            <a:normAutofit fontScale="92500" lnSpcReduction="10000"/>
          </a:bodyPr>
          <a:lstStyle/>
          <a:p>
            <a:r>
              <a:rPr lang="en-US" dirty="0" smtClean="0"/>
              <a:t>Georgia established a new constitution in 1877, which increased the power of Georgia’s rural areas.</a:t>
            </a:r>
          </a:p>
          <a:p>
            <a:r>
              <a:rPr lang="en-US" dirty="0" smtClean="0"/>
              <a:t>The constitution established a </a:t>
            </a:r>
            <a:r>
              <a:rPr lang="en-US" b="1" dirty="0" smtClean="0"/>
              <a:t>poll tax</a:t>
            </a:r>
            <a:r>
              <a:rPr lang="en-US" dirty="0" smtClean="0"/>
              <a:t>, a fee that had to be paid before a citizen could vote.</a:t>
            </a:r>
          </a:p>
          <a:p>
            <a:r>
              <a:rPr lang="en-US" dirty="0" smtClean="0"/>
              <a:t>The poll tax made it difficult for poorer people to vote. This tax most harmed poor whites and most African Americans.</a:t>
            </a:r>
          </a:p>
          <a:p>
            <a:r>
              <a:rPr lang="en-US" dirty="0" smtClean="0"/>
              <a:t>The 1875 Civil Rights Act tried to stop discrimination (unfair treatment of people because of prejudice) in public places. Enforcement in the South was very difficult.</a:t>
            </a:r>
          </a:p>
          <a:p>
            <a:r>
              <a:rPr lang="en-US" dirty="0" smtClean="0"/>
              <a:t>The Compromise of 1877 removed the remaining U.S. troops in the South, ending Reconstruction.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14</a:t>
            </a:fld>
            <a:endParaRPr lang="en-US" dirty="0"/>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1762"/>
          </a:xfrm>
        </p:spPr>
        <p:txBody>
          <a:bodyPr>
            <a:normAutofit fontScale="90000"/>
          </a:bodyPr>
          <a:lstStyle/>
          <a:p>
            <a:r>
              <a:rPr lang="en-US" b="1" dirty="0" smtClean="0">
                <a:effectLst>
                  <a:outerShdw blurRad="38100" dist="38100" dir="2700000" algn="tl">
                    <a:srgbClr val="000000">
                      <a:alpha val="43137"/>
                    </a:srgbClr>
                  </a:outerShdw>
                </a:effectLst>
              </a:rPr>
              <a:t>Section 2: Economic and Social Reconstruction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05000"/>
            <a:ext cx="8229600" cy="2895600"/>
          </a:xfrm>
        </p:spPr>
        <p:txBody>
          <a:bodyPr/>
          <a:lstStyle/>
          <a:p>
            <a:r>
              <a:rPr lang="en-US" sz="3600" dirty="0" smtClean="0"/>
              <a:t>Essential Question</a:t>
            </a:r>
          </a:p>
          <a:p>
            <a:pPr lvl="1"/>
            <a:r>
              <a:rPr lang="en-US" sz="3200" dirty="0" smtClean="0"/>
              <a:t>How did Georgia attempt to rebuild its economy in the years following the Civil War?</a:t>
            </a:r>
          </a:p>
          <a:p>
            <a:pPr lvl="1">
              <a:buNone/>
            </a:pPr>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15</a:t>
            </a:fld>
            <a:endParaRPr lang="en-US" dirty="0"/>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2: Economic and Social Reconstruction </a:t>
            </a:r>
            <a:endParaRPr lang="en-US" dirty="0"/>
          </a:p>
        </p:txBody>
      </p:sp>
      <p:sp>
        <p:nvSpPr>
          <p:cNvPr id="3" name="Content Placeholder 2"/>
          <p:cNvSpPr>
            <a:spLocks noGrp="1"/>
          </p:cNvSpPr>
          <p:nvPr>
            <p:ph idx="1"/>
          </p:nvPr>
        </p:nvSpPr>
        <p:spPr>
          <a:xfrm>
            <a:off x="609600" y="1752600"/>
            <a:ext cx="8229600" cy="4525963"/>
          </a:xfrm>
        </p:spPr>
        <p:txBody>
          <a:bodyPr/>
          <a:lstStyle/>
          <a:p>
            <a:r>
              <a:rPr lang="en-US" dirty="0" smtClean="0"/>
              <a:t>What terms do I need to know? </a:t>
            </a:r>
          </a:p>
          <a:p>
            <a:pPr lvl="1"/>
            <a:r>
              <a:rPr lang="en-US" dirty="0" smtClean="0"/>
              <a:t>white supremacy</a:t>
            </a:r>
          </a:p>
          <a:p>
            <a:pPr lvl="1"/>
            <a:r>
              <a:rPr lang="en-US" dirty="0" smtClean="0"/>
              <a:t>Freedmen’s </a:t>
            </a:r>
            <a:r>
              <a:rPr lang="en-US" dirty="0" smtClean="0"/>
              <a:t>Bureau</a:t>
            </a:r>
          </a:p>
          <a:p>
            <a:pPr lvl="1"/>
            <a:r>
              <a:rPr lang="en-US" dirty="0" smtClean="0"/>
              <a:t>tenant farming</a:t>
            </a:r>
          </a:p>
          <a:p>
            <a:pPr lvl="1"/>
            <a:r>
              <a:rPr lang="en-US" dirty="0" smtClean="0"/>
              <a:t>sharecropping</a:t>
            </a:r>
          </a:p>
          <a:p>
            <a:pPr lvl="1"/>
            <a:r>
              <a:rPr lang="en-US" dirty="0" smtClean="0"/>
              <a:t>crop lien</a:t>
            </a:r>
          </a:p>
          <a:p>
            <a:pPr lvl="1"/>
            <a:r>
              <a:rPr lang="en-US" dirty="0" smtClean="0"/>
              <a:t>Convict Lease System</a:t>
            </a:r>
          </a:p>
          <a:p>
            <a:pPr lvl="1"/>
            <a:r>
              <a:rPr lang="en-US" dirty="0" smtClean="0"/>
              <a:t>segregate</a:t>
            </a:r>
          </a:p>
          <a:p>
            <a:pPr lvl="1">
              <a:buNone/>
            </a:pPr>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16</a:t>
            </a:fld>
            <a:endParaRPr lang="en-US" dirty="0"/>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868362"/>
          </a:xfrm>
        </p:spPr>
        <p:txBody>
          <a:bodyPr>
            <a:normAutofit fontScale="90000"/>
          </a:bodyPr>
          <a:lstStyle/>
          <a:p>
            <a:r>
              <a:rPr lang="en-US" dirty="0" smtClean="0"/>
              <a:t>Economic and Social Reconstruction</a:t>
            </a:r>
            <a:endParaRPr lang="en-US" dirty="0"/>
          </a:p>
        </p:txBody>
      </p:sp>
      <p:sp>
        <p:nvSpPr>
          <p:cNvPr id="6" name="Content Placeholder 5"/>
          <p:cNvSpPr>
            <a:spLocks noGrp="1"/>
          </p:cNvSpPr>
          <p:nvPr>
            <p:ph idx="1"/>
          </p:nvPr>
        </p:nvSpPr>
        <p:spPr>
          <a:xfrm>
            <a:off x="609600" y="914400"/>
            <a:ext cx="8534400" cy="5791200"/>
          </a:xfrm>
        </p:spPr>
        <p:txBody>
          <a:bodyPr>
            <a:normAutofit/>
          </a:bodyPr>
          <a:lstStyle/>
          <a:p>
            <a:r>
              <a:rPr lang="en-US" dirty="0" smtClean="0"/>
              <a:t>Georgia and other southern states needed to rebuild their economies after the Civil War.</a:t>
            </a:r>
          </a:p>
          <a:p>
            <a:r>
              <a:rPr lang="en-US" dirty="0" smtClean="0"/>
              <a:t>The slavery system had ended, but former slaves needed to earn a living.</a:t>
            </a:r>
          </a:p>
          <a:p>
            <a:r>
              <a:rPr lang="en-US" dirty="0" smtClean="0"/>
              <a:t>Many businesses and factories needed to be rebuilt. Southern trade had been disrupted for years.</a:t>
            </a:r>
          </a:p>
          <a:p>
            <a:r>
              <a:rPr lang="en-US" dirty="0" smtClean="0"/>
              <a:t>Most white southerners hope to maintain </a:t>
            </a:r>
            <a:r>
              <a:rPr lang="en-US" b="1" dirty="0" smtClean="0"/>
              <a:t>white supremacy</a:t>
            </a:r>
            <a:r>
              <a:rPr lang="en-US" dirty="0" smtClean="0"/>
              <a:t>. African Americans and some northern reformers hoped to create a society where there was equality for all.</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17</a:t>
            </a:fld>
            <a:endParaRPr lang="en-US" dirty="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a:bodyPr>
          <a:lstStyle/>
          <a:p>
            <a:r>
              <a:rPr lang="en-US" dirty="0" smtClean="0"/>
              <a:t>The Freedmen’s Bureau</a:t>
            </a:r>
            <a:endParaRPr lang="en-US" dirty="0"/>
          </a:p>
        </p:txBody>
      </p:sp>
      <p:sp>
        <p:nvSpPr>
          <p:cNvPr id="6" name="Content Placeholder 5"/>
          <p:cNvSpPr>
            <a:spLocks noGrp="1"/>
          </p:cNvSpPr>
          <p:nvPr>
            <p:ph idx="1"/>
          </p:nvPr>
        </p:nvSpPr>
        <p:spPr>
          <a:xfrm>
            <a:off x="609600" y="990600"/>
            <a:ext cx="8534400" cy="5715000"/>
          </a:xfrm>
        </p:spPr>
        <p:txBody>
          <a:bodyPr>
            <a:normAutofit fontScale="92500" lnSpcReduction="10000"/>
          </a:bodyPr>
          <a:lstStyle/>
          <a:p>
            <a:r>
              <a:rPr lang="en-US" dirty="0" smtClean="0"/>
              <a:t>The</a:t>
            </a:r>
            <a:r>
              <a:rPr lang="en-US" b="1" dirty="0" smtClean="0"/>
              <a:t> </a:t>
            </a:r>
            <a:r>
              <a:rPr lang="en-US" b="1" dirty="0" smtClean="0"/>
              <a:t>Freedmen’s </a:t>
            </a:r>
            <a:r>
              <a:rPr lang="en-US" b="1" dirty="0" smtClean="0"/>
              <a:t>Bureau </a:t>
            </a:r>
            <a:r>
              <a:rPr lang="en-US" dirty="0" smtClean="0"/>
              <a:t>was an agency created in 1865 to help ex-slaves and poor whites provide for the necessities of life.</a:t>
            </a:r>
          </a:p>
          <a:p>
            <a:r>
              <a:rPr lang="en-US" dirty="0" smtClean="0"/>
              <a:t>It provided rations and basic services to those it served.</a:t>
            </a:r>
          </a:p>
          <a:p>
            <a:r>
              <a:rPr lang="en-US" dirty="0" smtClean="0"/>
              <a:t>The bureau set rules for written contracts and wage scales. </a:t>
            </a:r>
          </a:p>
          <a:p>
            <a:r>
              <a:rPr lang="en-US" dirty="0" smtClean="0"/>
              <a:t>It helped provide hospitals for African Americans.</a:t>
            </a:r>
          </a:p>
          <a:p>
            <a:r>
              <a:rPr lang="en-US" dirty="0" smtClean="0"/>
              <a:t>Education and literacy services were provided to those denied educational services before the Civil War.</a:t>
            </a:r>
          </a:p>
          <a:p>
            <a:r>
              <a:rPr lang="en-US" dirty="0" smtClean="0"/>
              <a:t>Georgia had dozens of Freedmen Bureau schools.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18</a:t>
            </a:fld>
            <a:endParaRPr lang="en-US" dirty="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0"/>
            <a:ext cx="8229600" cy="990600"/>
          </a:xfrm>
        </p:spPr>
        <p:txBody>
          <a:bodyPr>
            <a:normAutofit/>
          </a:bodyPr>
          <a:lstStyle/>
          <a:p>
            <a:r>
              <a:rPr lang="en-US" dirty="0" smtClean="0"/>
              <a:t>Agriculture</a:t>
            </a:r>
            <a:endParaRPr lang="en-US" dirty="0"/>
          </a:p>
        </p:txBody>
      </p:sp>
      <p:sp>
        <p:nvSpPr>
          <p:cNvPr id="6" name="Content Placeholder 5"/>
          <p:cNvSpPr>
            <a:spLocks noGrp="1"/>
          </p:cNvSpPr>
          <p:nvPr>
            <p:ph idx="1"/>
          </p:nvPr>
        </p:nvSpPr>
        <p:spPr>
          <a:xfrm>
            <a:off x="609600" y="990600"/>
            <a:ext cx="8534400" cy="5867400"/>
          </a:xfrm>
        </p:spPr>
        <p:txBody>
          <a:bodyPr>
            <a:normAutofit fontScale="92500" lnSpcReduction="10000"/>
          </a:bodyPr>
          <a:lstStyle/>
          <a:p>
            <a:r>
              <a:rPr lang="en-US" dirty="0" smtClean="0"/>
              <a:t>Many former slaves left the coastal plantations for the state’s towns in search of work.</a:t>
            </a:r>
          </a:p>
          <a:p>
            <a:r>
              <a:rPr lang="en-US" dirty="0" smtClean="0"/>
              <a:t>Plantation owners still had their land but little cash. They needed workers.</a:t>
            </a:r>
          </a:p>
          <a:p>
            <a:r>
              <a:rPr lang="en-US" b="1" dirty="0" smtClean="0"/>
              <a:t>Tenant farming </a:t>
            </a:r>
            <a:r>
              <a:rPr lang="en-US" dirty="0" smtClean="0"/>
              <a:t>developed. The tenant usually had some agricultural equipment and farm animals; they rented land from the landowner.</a:t>
            </a:r>
          </a:p>
          <a:p>
            <a:r>
              <a:rPr lang="en-US" dirty="0" smtClean="0"/>
              <a:t>Cash was scarce, so tenants often paid the landowner with a share of the crops grown (</a:t>
            </a:r>
            <a:r>
              <a:rPr lang="en-US" b="1" dirty="0" smtClean="0"/>
              <a:t>sharecropping</a:t>
            </a:r>
            <a:r>
              <a:rPr lang="en-US" dirty="0" smtClean="0"/>
              <a:t>).</a:t>
            </a:r>
          </a:p>
          <a:p>
            <a:r>
              <a:rPr lang="en-US" b="1" dirty="0" smtClean="0"/>
              <a:t>Crop lien </a:t>
            </a:r>
            <a:r>
              <a:rPr lang="en-US" dirty="0" smtClean="0"/>
              <a:t>occurred as tenants bought needed supplies on credit, and when the crops didn’t produce enough cash, tenants fell into debt.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19</a:t>
            </a:fld>
            <a:endParaRPr lang="en-US" dirty="0"/>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1000" t="-3000" r="-4000" b="-12000"/>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cstate="print"/>
          <a:srcRect/>
          <a:stretch>
            <a:fillRect/>
          </a:stretch>
        </p:blipFill>
        <p:spPr bwMode="auto">
          <a:xfrm>
            <a:off x="1152525" y="804863"/>
            <a:ext cx="6837363" cy="52482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Rectangle 6"/>
          <p:cNvSpPr/>
          <p:nvPr/>
        </p:nvSpPr>
        <p:spPr>
          <a:xfrm>
            <a:off x="762000" y="4536744"/>
            <a:ext cx="7162800" cy="1066800"/>
          </a:xfrm>
          <a:prstGeom prst="rect">
            <a:avLst/>
          </a:prstGeom>
          <a:solidFill>
            <a:srgbClr val="10253F">
              <a:alpha val="61176"/>
            </a:srgbClr>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4" name="TextBox 3"/>
          <p:cNvSpPr txBox="1"/>
          <p:nvPr/>
        </p:nvSpPr>
        <p:spPr>
          <a:xfrm>
            <a:off x="838200" y="4572000"/>
            <a:ext cx="7315200" cy="954107"/>
          </a:xfrm>
          <a:prstGeom prst="rect">
            <a:avLst/>
          </a:prstGeom>
          <a:noFill/>
        </p:spPr>
        <p:txBody>
          <a:bodyPr wrap="square" rtlCol="0">
            <a:spAutoFit/>
          </a:bodyPr>
          <a:lstStyle/>
          <a:p>
            <a:r>
              <a:rPr lang="en-US" sz="2800" b="1" dirty="0" smtClean="0">
                <a:solidFill>
                  <a:schemeClr val="accent1">
                    <a:lumMod val="20000"/>
                    <a:lumOff val="80000"/>
                  </a:schemeClr>
                </a:solidFill>
                <a:effectLst>
                  <a:outerShdw blurRad="38100" dist="38100" dir="2700000" algn="tl">
                    <a:srgbClr val="000000">
                      <a:alpha val="43137"/>
                    </a:srgbClr>
                  </a:outerShdw>
                </a:effectLst>
              </a:rPr>
              <a:t>Section 1: </a:t>
            </a:r>
            <a:r>
              <a:rPr lang="en-US" sz="2800" b="1" dirty="0" smtClean="0">
                <a:solidFill>
                  <a:schemeClr val="accent1">
                    <a:lumMod val="20000"/>
                    <a:lumOff val="80000"/>
                  </a:schemeClr>
                </a:solidFill>
                <a:effectLst>
                  <a:outerShdw blurRad="38100" dist="38100" dir="2700000" algn="tl">
                    <a:srgbClr val="000000">
                      <a:alpha val="43137"/>
                    </a:srgbClr>
                  </a:outerShdw>
                </a:effectLst>
                <a:hlinkClick r:id="rId5" action="ppaction://hlinksldjump"/>
              </a:rPr>
              <a:t>Political Reconstruction</a:t>
            </a:r>
            <a:endParaRPr lang="en-US" sz="2800" b="1" dirty="0" smtClean="0">
              <a:solidFill>
                <a:schemeClr val="accent1">
                  <a:lumMod val="20000"/>
                  <a:lumOff val="80000"/>
                </a:schemeClr>
              </a:solidFill>
              <a:effectLst>
                <a:outerShdw blurRad="38100" dist="38100" dir="2700000" algn="tl">
                  <a:srgbClr val="000000">
                    <a:alpha val="43137"/>
                  </a:srgbClr>
                </a:outerShdw>
              </a:effectLst>
            </a:endParaRPr>
          </a:p>
          <a:p>
            <a:r>
              <a:rPr lang="en-US" sz="2800" b="1" dirty="0" smtClean="0">
                <a:solidFill>
                  <a:schemeClr val="accent1">
                    <a:lumMod val="20000"/>
                    <a:lumOff val="80000"/>
                  </a:schemeClr>
                </a:solidFill>
                <a:effectLst>
                  <a:outerShdw blurRad="38100" dist="38100" dir="2700000" algn="tl">
                    <a:srgbClr val="000000">
                      <a:alpha val="43137"/>
                    </a:srgbClr>
                  </a:outerShdw>
                </a:effectLst>
              </a:rPr>
              <a:t>Section 2: </a:t>
            </a:r>
            <a:r>
              <a:rPr lang="en-US" sz="2800" b="1" dirty="0" smtClean="0">
                <a:solidFill>
                  <a:schemeClr val="accent1">
                    <a:lumMod val="20000"/>
                    <a:lumOff val="80000"/>
                  </a:schemeClr>
                </a:solidFill>
                <a:effectLst>
                  <a:outerShdw blurRad="38100" dist="38100" dir="2700000" algn="tl">
                    <a:srgbClr val="000000">
                      <a:alpha val="43137"/>
                    </a:srgbClr>
                  </a:outerShdw>
                </a:effectLst>
                <a:hlinkClick r:id="rId6" action="ppaction://hlinksldjump"/>
              </a:rPr>
              <a:t>Economic and Social Reconstruction</a:t>
            </a:r>
            <a:endParaRPr lang="en-US" sz="2800" b="1" dirty="0" smtClean="0">
              <a:solidFill>
                <a:schemeClr val="accent1">
                  <a:lumMod val="20000"/>
                  <a:lumOff val="80000"/>
                </a:schemeClr>
              </a:solidFill>
              <a:effectLst>
                <a:outerShdw blurRad="38100" dist="38100" dir="2700000" algn="tl">
                  <a:srgbClr val="000000">
                    <a:alpha val="43137"/>
                  </a:srgbClr>
                </a:outerShdw>
              </a:effectLst>
            </a:endParaRPr>
          </a:p>
        </p:txBody>
      </p:sp>
      <p:sp>
        <p:nvSpPr>
          <p:cNvPr id="5" name="Slide Number Placeholder 3"/>
          <p:cNvSpPr>
            <a:spLocks noGrp="1"/>
          </p:cNvSpPr>
          <p:nvPr>
            <p:ph type="sldNum" sz="quarter" idx="12"/>
          </p:nvPr>
        </p:nvSpPr>
        <p:spPr>
          <a:xfrm>
            <a:off x="6553200" y="6356350"/>
            <a:ext cx="2133600" cy="365125"/>
          </a:xfrm>
        </p:spPr>
        <p:txBody>
          <a:bodyPr/>
          <a:lstStyle/>
          <a:p>
            <a:fld id="{5B75B92E-C504-4F72-91D6-D83D77D1C380}" type="slidenum">
              <a:rPr lang="en-US" smtClean="0"/>
              <a:pPr/>
              <a:t>2</a:t>
            </a:fld>
            <a:endParaRPr lang="en-US" dirty="0"/>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B75B92E-C504-4F72-91D6-D83D77D1C380}" type="slidenum">
              <a:rPr lang="en-US" smtClean="0"/>
              <a:pPr/>
              <a:t>20</a:t>
            </a:fld>
            <a:endParaRPr lang="en-US" dirty="0"/>
          </a:p>
        </p:txBody>
      </p:sp>
      <p:graphicFrame>
        <p:nvGraphicFramePr>
          <p:cNvPr id="3" name="Chart 2"/>
          <p:cNvGraphicFramePr>
            <a:graphicFrameLocks noGrp="1"/>
          </p:cNvGraphicFramePr>
          <p:nvPr/>
        </p:nvGraphicFramePr>
        <p:xfrm>
          <a:off x="234723" y="282348"/>
          <a:ext cx="8674554" cy="62933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B75B92E-C504-4F72-91D6-D83D77D1C380}" type="slidenum">
              <a:rPr lang="en-US" smtClean="0"/>
              <a:pPr/>
              <a:t>21</a:t>
            </a:fld>
            <a:endParaRPr lang="en-US" dirty="0"/>
          </a:p>
        </p:txBody>
      </p:sp>
      <p:graphicFrame>
        <p:nvGraphicFramePr>
          <p:cNvPr id="4" name="Chart 3"/>
          <p:cNvGraphicFramePr>
            <a:graphicFrameLocks noGrp="1"/>
          </p:cNvGraphicFramePr>
          <p:nvPr/>
        </p:nvGraphicFramePr>
        <p:xfrm>
          <a:off x="234723" y="282348"/>
          <a:ext cx="8674554" cy="62933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533400" y="1066800"/>
            <a:ext cx="4343400" cy="5638800"/>
          </a:xfrm>
        </p:spPr>
        <p:txBody>
          <a:bodyPr>
            <a:normAutofit fontScale="92500" lnSpcReduction="20000"/>
          </a:bodyPr>
          <a:lstStyle/>
          <a:p>
            <a:r>
              <a:rPr lang="en-US" dirty="0" smtClean="0"/>
              <a:t>Merchants, entrepreneurs, and craftsmen helped towns to grow.</a:t>
            </a:r>
          </a:p>
          <a:p>
            <a:r>
              <a:rPr lang="en-US" dirty="0" smtClean="0"/>
              <a:t>Industries such as flour mills, cotton mills, and sawmills resumed.</a:t>
            </a:r>
          </a:p>
          <a:p>
            <a:r>
              <a:rPr lang="en-US" dirty="0" smtClean="0"/>
              <a:t>Hundreds of miles of railroads were rebuilt or repaired.</a:t>
            </a:r>
          </a:p>
          <a:p>
            <a:r>
              <a:rPr lang="en-US" dirty="0" smtClean="0"/>
              <a:t>Private companies ran many prisons, and the prisoners did the work the company needed.</a:t>
            </a:r>
          </a:p>
          <a:p>
            <a:r>
              <a:rPr lang="en-US" dirty="0" smtClean="0"/>
              <a:t>The </a:t>
            </a:r>
            <a:r>
              <a:rPr lang="en-US" b="1" dirty="0" smtClean="0"/>
              <a:t>convict lease system </a:t>
            </a:r>
            <a:r>
              <a:rPr lang="en-US" dirty="0" smtClean="0"/>
              <a:t>became very brutal.</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22</a:t>
            </a:fld>
            <a:endParaRPr lang="en-US" dirty="0"/>
          </a:p>
        </p:txBody>
      </p:sp>
      <p:sp>
        <p:nvSpPr>
          <p:cNvPr id="5" name="Title 4"/>
          <p:cNvSpPr>
            <a:spLocks noGrp="1"/>
          </p:cNvSpPr>
          <p:nvPr>
            <p:ph type="title"/>
          </p:nvPr>
        </p:nvSpPr>
        <p:spPr>
          <a:xfrm>
            <a:off x="0" y="0"/>
            <a:ext cx="9144000" cy="1143000"/>
          </a:xfrm>
        </p:spPr>
        <p:txBody>
          <a:bodyPr>
            <a:normAutofit fontScale="90000"/>
          </a:bodyPr>
          <a:lstStyle/>
          <a:p>
            <a:r>
              <a:rPr lang="en-US" dirty="0" smtClean="0"/>
              <a:t>Commerce, Industry, and Transportation</a:t>
            </a:r>
            <a:endParaRPr lang="en-US" dirty="0"/>
          </a:p>
        </p:txBody>
      </p:sp>
      <p:sp>
        <p:nvSpPr>
          <p:cNvPr id="8" name="TextBox 7"/>
          <p:cNvSpPr txBox="1"/>
          <p:nvPr/>
        </p:nvSpPr>
        <p:spPr>
          <a:xfrm>
            <a:off x="5029200" y="6172200"/>
            <a:ext cx="2673104" cy="369332"/>
          </a:xfrm>
          <a:prstGeom prst="rect">
            <a:avLst/>
          </a:prstGeom>
          <a:noFill/>
        </p:spPr>
        <p:txBody>
          <a:bodyPr wrap="none" rtlCol="0">
            <a:spAutoFit/>
          </a:bodyPr>
          <a:lstStyle/>
          <a:p>
            <a:r>
              <a:rPr lang="en-US" dirty="0" smtClean="0"/>
              <a:t>Link: </a:t>
            </a:r>
            <a:r>
              <a:rPr lang="en-US" dirty="0" smtClean="0">
                <a:hlinkClick r:id="rId3"/>
              </a:rPr>
              <a:t>Convict Lease System</a:t>
            </a:r>
            <a:endParaRPr lang="en-US" dirty="0"/>
          </a:p>
        </p:txBody>
      </p:sp>
      <p:pic>
        <p:nvPicPr>
          <p:cNvPr id="16386" name="Picture 2" descr="A prison-labor crew and guard are photographed in Atlanta in 1895. One of the state's "/>
          <p:cNvPicPr>
            <a:picLocks noGrp="1" noChangeAspect="1" noChangeArrowheads="1"/>
          </p:cNvPicPr>
          <p:nvPr>
            <p:ph sz="half" idx="2"/>
          </p:nvPr>
        </p:nvPicPr>
        <p:blipFill>
          <a:blip r:embed="rId4" cstate="print"/>
          <a:srcRect t="14906" b="16094"/>
          <a:stretch>
            <a:fillRect/>
          </a:stretch>
        </p:blipFill>
        <p:spPr bwMode="auto">
          <a:xfrm>
            <a:off x="4953000" y="2057400"/>
            <a:ext cx="3975652" cy="18288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4953000" y="4038600"/>
            <a:ext cx="3810000" cy="830997"/>
          </a:xfrm>
          <a:prstGeom prst="rect">
            <a:avLst/>
          </a:prstGeom>
          <a:noFill/>
        </p:spPr>
        <p:txBody>
          <a:bodyPr wrap="square" rtlCol="0">
            <a:spAutoFit/>
          </a:bodyPr>
          <a:lstStyle/>
          <a:p>
            <a:r>
              <a:rPr lang="en-US" sz="1200" dirty="0" smtClean="0"/>
              <a:t>The convict lease system provided the state with much needed money. However, the  conditions were very brutal for the prisoners. </a:t>
            </a:r>
          </a:p>
          <a:p>
            <a:r>
              <a:rPr lang="en-US" sz="1200" dirty="0" smtClean="0"/>
              <a:t>Image: Georgia Secretary of State</a:t>
            </a:r>
            <a:endParaRPr lang="en-US" sz="1200"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6386"/>
                                        </p:tgtEl>
                                        <p:attrNameLst>
                                          <p:attrName>style.visibility</p:attrName>
                                        </p:attrNameLst>
                                      </p:cBhvr>
                                      <p:to>
                                        <p:strVal val="visible"/>
                                      </p:to>
                                    </p:set>
                                    <p:anim calcmode="lin" valueType="num">
                                      <p:cBhvr additive="base">
                                        <p:cTn id="11" dur="500" fill="hold"/>
                                        <p:tgtEl>
                                          <p:spTgt spid="16386"/>
                                        </p:tgtEl>
                                        <p:attrNameLst>
                                          <p:attrName>ppt_x</p:attrName>
                                        </p:attrNameLst>
                                      </p:cBhvr>
                                      <p:tavLst>
                                        <p:tav tm="0">
                                          <p:val>
                                            <p:strVal val="0-#ppt_w/2"/>
                                          </p:val>
                                        </p:tav>
                                        <p:tav tm="100000">
                                          <p:val>
                                            <p:strVal val="#ppt_x"/>
                                          </p:val>
                                        </p:tav>
                                      </p:tavLst>
                                    </p:anim>
                                    <p:anim calcmode="lin" valueType="num">
                                      <p:cBhvr additive="base">
                                        <p:cTn id="12" dur="500" fill="hold"/>
                                        <p:tgtEl>
                                          <p:spTgt spid="163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a:bodyPr>
          <a:lstStyle/>
          <a:p>
            <a:r>
              <a:rPr lang="en-US" dirty="0" smtClean="0"/>
              <a:t>Religion, Education, and Culture</a:t>
            </a:r>
            <a:endParaRPr lang="en-US" dirty="0"/>
          </a:p>
        </p:txBody>
      </p:sp>
      <p:sp>
        <p:nvSpPr>
          <p:cNvPr id="6" name="Content Placeholder 5"/>
          <p:cNvSpPr>
            <a:spLocks noGrp="1"/>
          </p:cNvSpPr>
          <p:nvPr>
            <p:ph idx="1"/>
          </p:nvPr>
        </p:nvSpPr>
        <p:spPr>
          <a:xfrm>
            <a:off x="609600" y="1066800"/>
            <a:ext cx="8534400" cy="5257800"/>
          </a:xfrm>
        </p:spPr>
        <p:txBody>
          <a:bodyPr>
            <a:normAutofit/>
          </a:bodyPr>
          <a:lstStyle/>
          <a:p>
            <a:r>
              <a:rPr lang="en-US" dirty="0" smtClean="0"/>
              <a:t>The Civil War had disrupted all the institutions in Georgia and the South. Those institutions included churches, schools, clubs, and other organizations.  </a:t>
            </a:r>
          </a:p>
          <a:p>
            <a:r>
              <a:rPr lang="en-US" dirty="0" smtClean="0"/>
              <a:t>Civil and social clubs for men did not meet.</a:t>
            </a:r>
          </a:p>
          <a:p>
            <a:r>
              <a:rPr lang="en-US" dirty="0" smtClean="0"/>
              <a:t>Many schools closed, including the state’s colleges. </a:t>
            </a:r>
          </a:p>
          <a:p>
            <a:r>
              <a:rPr lang="en-US" dirty="0" smtClean="0"/>
              <a:t>Churches managed to remain open to serve those who remained at home during the war.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23</a:t>
            </a:fld>
            <a:endParaRPr lang="en-US" dirty="0"/>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a:bodyPr>
          <a:lstStyle/>
          <a:p>
            <a:r>
              <a:rPr lang="en-US" dirty="0" smtClean="0"/>
              <a:t>Religion</a:t>
            </a:r>
            <a:endParaRPr lang="en-US" dirty="0"/>
          </a:p>
        </p:txBody>
      </p:sp>
      <p:sp>
        <p:nvSpPr>
          <p:cNvPr id="6" name="Content Placeholder 5"/>
          <p:cNvSpPr>
            <a:spLocks noGrp="1"/>
          </p:cNvSpPr>
          <p:nvPr>
            <p:ph idx="1"/>
          </p:nvPr>
        </p:nvSpPr>
        <p:spPr>
          <a:xfrm>
            <a:off x="533400" y="914400"/>
            <a:ext cx="8610600" cy="5943600"/>
          </a:xfrm>
        </p:spPr>
        <p:txBody>
          <a:bodyPr>
            <a:normAutofit fontScale="92500"/>
          </a:bodyPr>
          <a:lstStyle/>
          <a:p>
            <a:r>
              <a:rPr lang="en-US" dirty="0" smtClean="0"/>
              <a:t>The Civil War had split some church denominations.   After the war, Southerners who were Methodists, Baptists, and Presbyterians stayed in their separate churches.</a:t>
            </a:r>
          </a:p>
          <a:p>
            <a:r>
              <a:rPr lang="en-US" dirty="0" smtClean="0"/>
              <a:t>Some African Americans stayed with the churches they had attended before the war. The majority of those churches were Baptist and Methodist.</a:t>
            </a:r>
          </a:p>
          <a:p>
            <a:r>
              <a:rPr lang="en-US" dirty="0" smtClean="0"/>
              <a:t>Churches became the first institutions to </a:t>
            </a:r>
            <a:r>
              <a:rPr lang="en-US" b="1" dirty="0" smtClean="0"/>
              <a:t>segregate</a:t>
            </a:r>
            <a:r>
              <a:rPr lang="en-US" dirty="0" smtClean="0"/>
              <a:t> as African Americans broke away to establish their own churches.</a:t>
            </a:r>
          </a:p>
          <a:p>
            <a:r>
              <a:rPr lang="en-US" dirty="0" smtClean="0"/>
              <a:t>Churches became a training ground for black leaders.</a:t>
            </a:r>
          </a:p>
          <a:p>
            <a:pPr>
              <a:buNone/>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24</a:t>
            </a:fld>
            <a:endParaRPr lang="en-US" dirty="0"/>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838200"/>
          </a:xfrm>
        </p:spPr>
        <p:txBody>
          <a:bodyPr>
            <a:normAutofit/>
          </a:bodyPr>
          <a:lstStyle/>
          <a:p>
            <a:r>
              <a:rPr lang="en-US" dirty="0" smtClean="0"/>
              <a:t>Education</a:t>
            </a:r>
            <a:endParaRPr lang="en-US" dirty="0"/>
          </a:p>
        </p:txBody>
      </p:sp>
      <p:sp>
        <p:nvSpPr>
          <p:cNvPr id="6" name="Content Placeholder 5"/>
          <p:cNvSpPr>
            <a:spLocks noGrp="1"/>
          </p:cNvSpPr>
          <p:nvPr>
            <p:ph idx="1"/>
          </p:nvPr>
        </p:nvSpPr>
        <p:spPr>
          <a:xfrm>
            <a:off x="609600" y="762000"/>
            <a:ext cx="8534400" cy="6096000"/>
          </a:xfrm>
        </p:spPr>
        <p:txBody>
          <a:bodyPr>
            <a:normAutofit fontScale="92500" lnSpcReduction="20000"/>
          </a:bodyPr>
          <a:lstStyle/>
          <a:p>
            <a:r>
              <a:rPr lang="en-US" dirty="0" smtClean="0"/>
              <a:t>Education became a major issue after the war.</a:t>
            </a:r>
          </a:p>
          <a:p>
            <a:r>
              <a:rPr lang="en-US" dirty="0" smtClean="0"/>
              <a:t>African Americans were eager to be </a:t>
            </a:r>
            <a:r>
              <a:rPr lang="en-US" b="1" dirty="0" smtClean="0"/>
              <a:t>literate</a:t>
            </a:r>
            <a:r>
              <a:rPr lang="en-US" dirty="0" smtClean="0"/>
              <a:t>. Many desired to be able to read the Bible for themselves.</a:t>
            </a:r>
          </a:p>
          <a:p>
            <a:r>
              <a:rPr lang="en-US" dirty="0" smtClean="0"/>
              <a:t>The first public school system in Georgia was established in 1870, by an act of the legislature.  There were separate schools for black and white children. </a:t>
            </a:r>
          </a:p>
          <a:p>
            <a:r>
              <a:rPr lang="en-US" dirty="0" smtClean="0"/>
              <a:t>Only private schools provided high school education.</a:t>
            </a:r>
          </a:p>
          <a:p>
            <a:r>
              <a:rPr lang="en-US" dirty="0" smtClean="0"/>
              <a:t>Private colleges served wealthy whites. Some private colleges for African Americans were founded during Reconstruction.</a:t>
            </a:r>
          </a:p>
          <a:p>
            <a:r>
              <a:rPr lang="en-US" dirty="0" smtClean="0"/>
              <a:t>Several church colleges reopened when the war ended, including the colleges today known as Mercer, Shorter, Emory, Oglethorpe, and Wesleyan.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25</a:t>
            </a:fld>
            <a:endParaRPr lang="en-US" dirty="0"/>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a:bodyPr>
          <a:lstStyle/>
          <a:p>
            <a:r>
              <a:rPr lang="en-US" dirty="0" smtClean="0"/>
              <a:t>An Evaluation of Reconstruction</a:t>
            </a:r>
            <a:endParaRPr lang="en-US" dirty="0"/>
          </a:p>
        </p:txBody>
      </p:sp>
      <p:sp>
        <p:nvSpPr>
          <p:cNvPr id="6" name="Content Placeholder 5"/>
          <p:cNvSpPr>
            <a:spLocks noGrp="1"/>
          </p:cNvSpPr>
          <p:nvPr>
            <p:ph idx="1"/>
          </p:nvPr>
        </p:nvSpPr>
        <p:spPr>
          <a:xfrm>
            <a:off x="609600" y="1066800"/>
            <a:ext cx="8534400" cy="5791200"/>
          </a:xfrm>
        </p:spPr>
        <p:txBody>
          <a:bodyPr>
            <a:normAutofit fontScale="92500" lnSpcReduction="10000"/>
          </a:bodyPr>
          <a:lstStyle/>
          <a:p>
            <a:r>
              <a:rPr lang="en-US" dirty="0" smtClean="0"/>
              <a:t>Reconstruction brought a framework for Georgia’s educational system.</a:t>
            </a:r>
          </a:p>
          <a:p>
            <a:r>
              <a:rPr lang="en-US" dirty="0" smtClean="0"/>
              <a:t>African Americans had churches of their own.  Former slaves were no longer burdened by the fear of forced family separation. </a:t>
            </a:r>
          </a:p>
          <a:p>
            <a:r>
              <a:rPr lang="en-US" dirty="0" smtClean="0"/>
              <a:t>Efforts to separate the races emerged. Groups such as the KKK undermined short-lived political gains made by African Americans.</a:t>
            </a:r>
          </a:p>
          <a:p>
            <a:r>
              <a:rPr lang="en-US" dirty="0" smtClean="0"/>
              <a:t>By 1877, southern states were controlled mainly by wealthy whites.</a:t>
            </a:r>
          </a:p>
          <a:p>
            <a:r>
              <a:rPr lang="en-US" dirty="0" smtClean="0"/>
              <a:t>Poor whites and African Americans suffered under tenant farming and sharecropping.</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26</a:t>
            </a:fld>
            <a:endParaRPr lang="en-US" dirty="0"/>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04800" y="6248400"/>
            <a:ext cx="2214581" cy="369332"/>
          </a:xfrm>
          <a:prstGeom prst="rect">
            <a:avLst/>
          </a:prstGeom>
          <a:noFill/>
        </p:spPr>
        <p:txBody>
          <a:bodyPr wrap="none" rtlCol="0">
            <a:spAutoFit/>
          </a:bodyPr>
          <a:lstStyle/>
          <a:p>
            <a:r>
              <a:rPr lang="en-US" dirty="0" smtClean="0">
                <a:hlinkClick r:id="rId3" action="ppaction://hlinksldjump"/>
              </a:rPr>
              <a:t>Return to Main Menu</a:t>
            </a:r>
            <a:endParaRPr lang="en-US" dirty="0"/>
          </a:p>
        </p:txBody>
      </p:sp>
      <p:sp>
        <p:nvSpPr>
          <p:cNvPr id="3" name="Slide Number Placeholder 2"/>
          <p:cNvSpPr>
            <a:spLocks noGrp="1"/>
          </p:cNvSpPr>
          <p:nvPr>
            <p:ph type="sldNum" sz="quarter" idx="12"/>
          </p:nvPr>
        </p:nvSpPr>
        <p:spPr/>
        <p:txBody>
          <a:bodyPr/>
          <a:lstStyle/>
          <a:p>
            <a:fld id="{5B75B92E-C504-4F72-91D6-D83D77D1C380}" type="slidenum">
              <a:rPr lang="en-US" smtClean="0"/>
              <a:pPr/>
              <a:t>27</a:t>
            </a:fld>
            <a:endParaRPr lang="en-US" dirty="0"/>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Section 1: Political Reconstruction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Essential Question</a:t>
            </a:r>
          </a:p>
          <a:p>
            <a:pPr lvl="1"/>
            <a:r>
              <a:rPr lang="en-US" dirty="0" smtClean="0"/>
              <a:t>How did the Union and the former Confederacy recombine after the Civil War to become one nation?</a:t>
            </a:r>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3</a:t>
            </a:fld>
            <a:endParaRPr lang="en-US" dirty="0"/>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Section 1: Political Reconstruction</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What terms do I need to know? </a:t>
            </a:r>
          </a:p>
          <a:p>
            <a:pPr lvl="1"/>
            <a:r>
              <a:rPr lang="en-US" dirty="0" smtClean="0"/>
              <a:t>freedmen</a:t>
            </a:r>
          </a:p>
          <a:p>
            <a:pPr lvl="1"/>
            <a:r>
              <a:rPr lang="en-US" dirty="0" smtClean="0"/>
              <a:t>Thirteenth Amendment</a:t>
            </a:r>
          </a:p>
          <a:p>
            <a:pPr lvl="1"/>
            <a:r>
              <a:rPr lang="en-US" dirty="0" smtClean="0"/>
              <a:t>Black </a:t>
            </a:r>
            <a:r>
              <a:rPr lang="en-US" dirty="0" smtClean="0"/>
              <a:t>Codes</a:t>
            </a:r>
            <a:endParaRPr lang="en-US" dirty="0" smtClean="0"/>
          </a:p>
          <a:p>
            <a:pPr lvl="1"/>
            <a:r>
              <a:rPr lang="en-US" dirty="0" smtClean="0"/>
              <a:t>Fourteen Amendment</a:t>
            </a:r>
          </a:p>
          <a:p>
            <a:pPr lvl="1"/>
            <a:r>
              <a:rPr lang="en-US" dirty="0" smtClean="0"/>
              <a:t>carpetbagger</a:t>
            </a:r>
          </a:p>
          <a:p>
            <a:pPr lvl="1"/>
            <a:r>
              <a:rPr lang="en-US" dirty="0" smtClean="0"/>
              <a:t>scalawag</a:t>
            </a:r>
          </a:p>
          <a:p>
            <a:pPr lvl="1"/>
            <a:r>
              <a:rPr lang="en-US" dirty="0" smtClean="0"/>
              <a:t>Ku Klux Klan</a:t>
            </a:r>
          </a:p>
          <a:p>
            <a:pPr lvl="1"/>
            <a:r>
              <a:rPr lang="en-US" dirty="0" smtClean="0"/>
              <a:t>Fifteenth Amendment</a:t>
            </a:r>
          </a:p>
          <a:p>
            <a:pPr lvl="1"/>
            <a:r>
              <a:rPr lang="en-US" dirty="0" smtClean="0"/>
              <a:t>R</a:t>
            </a:r>
            <a:r>
              <a:rPr lang="en-US" dirty="0" smtClean="0"/>
              <a:t>edeemers</a:t>
            </a:r>
            <a:endParaRPr lang="en-US" dirty="0" smtClean="0"/>
          </a:p>
          <a:p>
            <a:pPr lvl="1"/>
            <a:r>
              <a:rPr lang="en-US" dirty="0" smtClean="0"/>
              <a:t>poll tax</a:t>
            </a:r>
          </a:p>
          <a:p>
            <a:pPr lvl="1"/>
            <a:r>
              <a:rPr lang="en-US" dirty="0" smtClean="0"/>
              <a:t>discrimination</a:t>
            </a:r>
          </a:p>
          <a:p>
            <a:pPr lvl="1"/>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4</a:t>
            </a:fld>
            <a:endParaRPr lang="en-US" dirty="0"/>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normAutofit/>
          </a:bodyPr>
          <a:lstStyle/>
          <a:p>
            <a:r>
              <a:rPr lang="en-US" dirty="0" smtClean="0"/>
              <a:t>Political Reconstruction</a:t>
            </a:r>
            <a:endParaRPr lang="en-US" dirty="0"/>
          </a:p>
        </p:txBody>
      </p:sp>
      <p:sp>
        <p:nvSpPr>
          <p:cNvPr id="6" name="Content Placeholder 5"/>
          <p:cNvSpPr>
            <a:spLocks noGrp="1"/>
          </p:cNvSpPr>
          <p:nvPr>
            <p:ph idx="1"/>
          </p:nvPr>
        </p:nvSpPr>
        <p:spPr>
          <a:xfrm>
            <a:off x="762000" y="1066800"/>
            <a:ext cx="8382000" cy="5791200"/>
          </a:xfrm>
        </p:spPr>
        <p:txBody>
          <a:bodyPr>
            <a:normAutofit/>
          </a:bodyPr>
          <a:lstStyle/>
          <a:p>
            <a:r>
              <a:rPr lang="en-US" dirty="0" smtClean="0"/>
              <a:t>A major issue at the end of the Civil War centered on how to recombine the Union and the former Confederacy.</a:t>
            </a:r>
          </a:p>
          <a:p>
            <a:r>
              <a:rPr lang="en-US" dirty="0" smtClean="0"/>
              <a:t>The national government sought to </a:t>
            </a:r>
            <a:r>
              <a:rPr lang="en-US" dirty="0" smtClean="0"/>
              <a:t>reunite </a:t>
            </a:r>
            <a:r>
              <a:rPr lang="en-US" dirty="0" smtClean="0"/>
              <a:t>the former rebel states with the northern states. It wanted to construct loyal governments in those states.</a:t>
            </a:r>
          </a:p>
          <a:p>
            <a:r>
              <a:rPr lang="en-US" dirty="0" smtClean="0"/>
              <a:t>Some Georgians wanted the state to be much like it was before the war. Others wanted Georgia to go in a new direction.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5</a:t>
            </a:fld>
            <a:endParaRPr lang="en-US" dirty="0"/>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914400"/>
          </a:xfrm>
        </p:spPr>
        <p:txBody>
          <a:bodyPr>
            <a:normAutofit/>
          </a:bodyPr>
          <a:lstStyle/>
          <a:p>
            <a:r>
              <a:rPr lang="en-US" dirty="0" smtClean="0"/>
              <a:t>Presidential Reconstruction</a:t>
            </a:r>
            <a:endParaRPr lang="en-US" dirty="0"/>
          </a:p>
        </p:txBody>
      </p:sp>
      <p:sp>
        <p:nvSpPr>
          <p:cNvPr id="6" name="Content Placeholder 5"/>
          <p:cNvSpPr>
            <a:spLocks noGrp="1"/>
          </p:cNvSpPr>
          <p:nvPr>
            <p:ph idx="1"/>
          </p:nvPr>
        </p:nvSpPr>
        <p:spPr>
          <a:xfrm>
            <a:off x="574344" y="838200"/>
            <a:ext cx="8610600" cy="6019800"/>
          </a:xfrm>
        </p:spPr>
        <p:txBody>
          <a:bodyPr>
            <a:normAutofit fontScale="77500" lnSpcReduction="20000"/>
          </a:bodyPr>
          <a:lstStyle/>
          <a:p>
            <a:r>
              <a:rPr lang="en-US" dirty="0" smtClean="0"/>
              <a:t>Lincoln’s Reconstruction Plan proposed to allow former Confederate states to form new governments after 10 percent of its voters took an oath of loyalty to the United States. Congress pressed for 50 percent, but the Congressional version did not become law.</a:t>
            </a:r>
          </a:p>
          <a:p>
            <a:r>
              <a:rPr lang="en-US" dirty="0" smtClean="0"/>
              <a:t>Lincoln was assassinated in Washington, DC in April 1965. Lincoln’s Vice President Andrew Johnson was sworn in as President.</a:t>
            </a:r>
          </a:p>
          <a:p>
            <a:r>
              <a:rPr lang="en-US" dirty="0" smtClean="0"/>
              <a:t>The </a:t>
            </a:r>
            <a:r>
              <a:rPr lang="en-US" b="1" dirty="0" smtClean="0"/>
              <a:t>Thirteenth Amendment </a:t>
            </a:r>
            <a:r>
              <a:rPr lang="en-US" dirty="0" smtClean="0"/>
              <a:t>to the U.S. Constitution made it illegal for anyone to be held in slavery. </a:t>
            </a:r>
          </a:p>
          <a:p>
            <a:r>
              <a:rPr lang="en-US" dirty="0" smtClean="0"/>
              <a:t>In </a:t>
            </a:r>
            <a:r>
              <a:rPr lang="en-US" dirty="0" smtClean="0"/>
              <a:t>November </a:t>
            </a:r>
            <a:r>
              <a:rPr lang="en-US" dirty="0" smtClean="0"/>
              <a:t>1865, Georgia’s General Assembly passed </a:t>
            </a:r>
            <a:r>
              <a:rPr lang="en-US" b="1" dirty="0" smtClean="0"/>
              <a:t>Black Codes</a:t>
            </a:r>
            <a:r>
              <a:rPr lang="en-US" dirty="0" smtClean="0"/>
              <a:t> which denied freedmen (free black citizens) the right to vote, serve on juries, testify against whites, or marry a white person. Georgia’s Black Codes were milder than in many other Southern states.</a:t>
            </a:r>
          </a:p>
          <a:p>
            <a:r>
              <a:rPr lang="en-US" dirty="0" smtClean="0"/>
              <a:t>Northern senators and congressman opposed the Black Codes, arguing that the codes tried to recreate a system close to slavery.</a:t>
            </a:r>
          </a:p>
        </p:txBody>
      </p:sp>
      <p:sp>
        <p:nvSpPr>
          <p:cNvPr id="4" name="Slide Number Placeholder 3"/>
          <p:cNvSpPr>
            <a:spLocks noGrp="1"/>
          </p:cNvSpPr>
          <p:nvPr>
            <p:ph type="sldNum" sz="quarter" idx="12"/>
          </p:nvPr>
        </p:nvSpPr>
        <p:spPr/>
        <p:txBody>
          <a:bodyPr/>
          <a:lstStyle/>
          <a:p>
            <a:fld id="{5B75B92E-C504-4F72-91D6-D83D77D1C380}" type="slidenum">
              <a:rPr lang="en-US" smtClean="0"/>
              <a:pPr/>
              <a:t>6</a:t>
            </a:fld>
            <a:endParaRPr lang="en-US" dirty="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066800"/>
          </a:xfrm>
        </p:spPr>
        <p:txBody>
          <a:bodyPr>
            <a:normAutofit/>
          </a:bodyPr>
          <a:lstStyle/>
          <a:p>
            <a:r>
              <a:rPr lang="en-US" dirty="0" smtClean="0"/>
              <a:t>Congressional Reconstruction</a:t>
            </a:r>
            <a:endParaRPr lang="en-US" dirty="0"/>
          </a:p>
        </p:txBody>
      </p:sp>
      <p:sp>
        <p:nvSpPr>
          <p:cNvPr id="6" name="Content Placeholder 5"/>
          <p:cNvSpPr>
            <a:spLocks noGrp="1"/>
          </p:cNvSpPr>
          <p:nvPr>
            <p:ph idx="1"/>
          </p:nvPr>
        </p:nvSpPr>
        <p:spPr>
          <a:xfrm>
            <a:off x="533400" y="1066800"/>
            <a:ext cx="8610600" cy="5791200"/>
          </a:xfrm>
        </p:spPr>
        <p:txBody>
          <a:bodyPr>
            <a:normAutofit/>
          </a:bodyPr>
          <a:lstStyle/>
          <a:p>
            <a:r>
              <a:rPr lang="en-US" dirty="0" smtClean="0"/>
              <a:t>The </a:t>
            </a:r>
            <a:r>
              <a:rPr lang="en-US" b="1" dirty="0" smtClean="0"/>
              <a:t>Fourteenth Amendment </a:t>
            </a:r>
            <a:r>
              <a:rPr lang="en-US" dirty="0" smtClean="0"/>
              <a:t>(1866) guaranteed citizen rights to anyone born in the United States.</a:t>
            </a:r>
          </a:p>
          <a:p>
            <a:r>
              <a:rPr lang="en-US" dirty="0" smtClean="0"/>
              <a:t>Former Confederate states (except Tennessee) rejected the Fourteenth Amendment, and only Tennessee was readmitted into the Union.</a:t>
            </a:r>
          </a:p>
          <a:p>
            <a:r>
              <a:rPr lang="en-US" dirty="0" smtClean="0"/>
              <a:t>Georgia and other former Confederate states were divided into military districts; white citizens and male freedmen registered to vote and new state constitutions were written.</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7</a:t>
            </a:fld>
            <a:endParaRPr lang="en-US" dirty="0"/>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315200" cy="685800"/>
          </a:xfrm>
        </p:spPr>
        <p:txBody>
          <a:bodyPr>
            <a:normAutofit/>
          </a:bodyPr>
          <a:lstStyle/>
          <a:p>
            <a:pPr algn="l"/>
            <a:r>
              <a:rPr lang="en-US" sz="3600" b="1" dirty="0" smtClean="0">
                <a:solidFill>
                  <a:schemeClr val="bg1"/>
                </a:solidFill>
              </a:rPr>
              <a:t>Military Reconstruction Districts</a:t>
            </a:r>
            <a:endParaRPr lang="en-US" sz="3600" b="1" dirty="0">
              <a:solidFill>
                <a:schemeClr val="bg1"/>
              </a:solidFill>
            </a:endParaRPr>
          </a:p>
        </p:txBody>
      </p:sp>
      <p:sp>
        <p:nvSpPr>
          <p:cNvPr id="3" name="Slide Number Placeholder 2"/>
          <p:cNvSpPr>
            <a:spLocks noGrp="1"/>
          </p:cNvSpPr>
          <p:nvPr>
            <p:ph type="sldNum" sz="quarter" idx="12"/>
          </p:nvPr>
        </p:nvSpPr>
        <p:spPr/>
        <p:txBody>
          <a:bodyPr/>
          <a:lstStyle/>
          <a:p>
            <a:fld id="{5B75B92E-C504-4F72-91D6-D83D77D1C380}" type="slidenum">
              <a:rPr lang="en-US" smtClean="0"/>
              <a:pPr/>
              <a:t>8</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638795" y="1143000"/>
            <a:ext cx="6737861" cy="4495800"/>
          </a:xfrm>
          <a:prstGeom prst="roundRect">
            <a:avLst>
              <a:gd name="adj" fmla="val 8594"/>
            </a:avLst>
          </a:prstGeom>
          <a:solidFill>
            <a:srgbClr val="FFFFFF">
              <a:shade val="85000"/>
            </a:srgbClr>
          </a:solidFill>
          <a:ln>
            <a:noFill/>
          </a:ln>
          <a:effectLst>
            <a:reflection blurRad="6350" stA="50000" endA="300" endPos="38500" dist="50800" dir="5400000" sy="-100000" algn="bl" rotWithShape="0"/>
          </a:effectLst>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382000" cy="914400"/>
          </a:xfrm>
        </p:spPr>
        <p:txBody>
          <a:bodyPr>
            <a:normAutofit fontScale="90000"/>
          </a:bodyPr>
          <a:lstStyle/>
          <a:p>
            <a:r>
              <a:rPr lang="en-US" dirty="0" smtClean="0"/>
              <a:t>The Constitutional Convention of 1867</a:t>
            </a:r>
            <a:endParaRPr lang="en-US" dirty="0"/>
          </a:p>
        </p:txBody>
      </p:sp>
      <p:sp>
        <p:nvSpPr>
          <p:cNvPr id="6" name="Content Placeholder 5"/>
          <p:cNvSpPr>
            <a:spLocks noGrp="1"/>
          </p:cNvSpPr>
          <p:nvPr>
            <p:ph idx="1"/>
          </p:nvPr>
        </p:nvSpPr>
        <p:spPr>
          <a:xfrm>
            <a:off x="609600" y="914400"/>
            <a:ext cx="8534400" cy="5715000"/>
          </a:xfrm>
        </p:spPr>
        <p:txBody>
          <a:bodyPr>
            <a:normAutofit fontScale="92500" lnSpcReduction="10000"/>
          </a:bodyPr>
          <a:lstStyle/>
          <a:p>
            <a:r>
              <a:rPr lang="en-US" dirty="0" smtClean="0"/>
              <a:t>Many conservative whites boycotted the constitutional convention in Georgia.</a:t>
            </a:r>
          </a:p>
          <a:p>
            <a:r>
              <a:rPr lang="en-US" dirty="0" smtClean="0"/>
              <a:t>A new Republican Party of Georgia was formed. The party included African Americans, northerners who had come South (nicknamed </a:t>
            </a:r>
            <a:r>
              <a:rPr lang="en-US" b="1" dirty="0" smtClean="0"/>
              <a:t>carpetbaggers</a:t>
            </a:r>
            <a:r>
              <a:rPr lang="en-US" dirty="0" smtClean="0"/>
              <a:t> by opponents), and some southern whites (negatively nicknamed </a:t>
            </a:r>
            <a:r>
              <a:rPr lang="en-US" b="1" dirty="0" smtClean="0"/>
              <a:t>scalawags</a:t>
            </a:r>
            <a:r>
              <a:rPr lang="en-US" dirty="0" smtClean="0"/>
              <a:t>).</a:t>
            </a:r>
          </a:p>
          <a:p>
            <a:r>
              <a:rPr lang="en-US" dirty="0" smtClean="0"/>
              <a:t>The new Georgia constitution established free public schools for all of Georgia’s children and guaranteed African American men the right to vote.</a:t>
            </a:r>
          </a:p>
          <a:p>
            <a:r>
              <a:rPr lang="en-US" dirty="0" smtClean="0"/>
              <a:t>In July 1868, the new Georgia legislature ratified the Fourteenth Amendment; Georgia was allowed to rejoin the Union.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B75B92E-C504-4F72-91D6-D83D77D1C380}" type="slidenum">
              <a:rPr lang="en-US" smtClean="0"/>
              <a:pPr/>
              <a:t>9</a:t>
            </a:fld>
            <a:endParaRPr lang="en-US" dirty="0"/>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00"/>
      </a:hlink>
      <a:folHlink>
        <a:srgbClr val="FF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1954</TotalTime>
  <Words>1865</Words>
  <Application>Microsoft Office PowerPoint</Application>
  <PresentationFormat>On-screen Show (4:3)</PresentationFormat>
  <Paragraphs>214</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Section 1: Political Reconstruction</vt:lpstr>
      <vt:lpstr>Section 1: Political Reconstruction</vt:lpstr>
      <vt:lpstr>Political Reconstruction</vt:lpstr>
      <vt:lpstr>Presidential Reconstruction</vt:lpstr>
      <vt:lpstr>Congressional Reconstruction</vt:lpstr>
      <vt:lpstr>Military Reconstruction Districts</vt:lpstr>
      <vt:lpstr>The Constitutional Convention of 1867</vt:lpstr>
      <vt:lpstr>African American Legislators </vt:lpstr>
      <vt:lpstr>The Ku Klux Klan</vt:lpstr>
      <vt:lpstr>Military Reconstruction Again</vt:lpstr>
      <vt:lpstr>Redeemers and Independents</vt:lpstr>
      <vt:lpstr>The End of Reconstruction</vt:lpstr>
      <vt:lpstr>Section 2: Economic and Social Reconstruction </vt:lpstr>
      <vt:lpstr>Section 2: Economic and Social Reconstruction </vt:lpstr>
      <vt:lpstr>Economic and Social Reconstruction</vt:lpstr>
      <vt:lpstr>The Freedmen’s Bureau</vt:lpstr>
      <vt:lpstr>Agriculture</vt:lpstr>
      <vt:lpstr>Slide 20</vt:lpstr>
      <vt:lpstr>Slide 21</vt:lpstr>
      <vt:lpstr>Commerce, Industry, and Transportation</vt:lpstr>
      <vt:lpstr>Religion, Education, and Culture</vt:lpstr>
      <vt:lpstr>Religion</vt:lpstr>
      <vt:lpstr>Education</vt:lpstr>
      <vt:lpstr>An Evaluation of Reconstruction</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Its Heritage and Its Promises</dc:title>
  <dc:subject>©2010 Clairmont Press</dc:subject>
  <dc:creator>Emmett Mullins, Ed.D.</dc:creator>
  <cp:lastModifiedBy>owner</cp:lastModifiedBy>
  <cp:revision>233</cp:revision>
  <dcterms:created xsi:type="dcterms:W3CDTF">2010-06-02T19:20:05Z</dcterms:created>
  <dcterms:modified xsi:type="dcterms:W3CDTF">2010-07-14T20:26:59Z</dcterms:modified>
</cp:coreProperties>
</file>