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1"/>
  </p:notesMasterIdLst>
  <p:handoutMasterIdLst>
    <p:handoutMasterId r:id="rId32"/>
  </p:handoutMasterIdLst>
  <p:sldIdLst>
    <p:sldId id="259" r:id="rId2"/>
    <p:sldId id="260" r:id="rId3"/>
    <p:sldId id="297" r:id="rId4"/>
    <p:sldId id="268" r:id="rId5"/>
    <p:sldId id="301" r:id="rId6"/>
    <p:sldId id="265" r:id="rId7"/>
    <p:sldId id="269" r:id="rId8"/>
    <p:sldId id="298" r:id="rId9"/>
    <p:sldId id="302" r:id="rId10"/>
    <p:sldId id="299" r:id="rId11"/>
    <p:sldId id="271" r:id="rId12"/>
    <p:sldId id="287" r:id="rId13"/>
    <p:sldId id="303" r:id="rId14"/>
    <p:sldId id="272" r:id="rId15"/>
    <p:sldId id="273" r:id="rId16"/>
    <p:sldId id="270" r:id="rId17"/>
    <p:sldId id="275" r:id="rId18"/>
    <p:sldId id="277" r:id="rId19"/>
    <p:sldId id="300" r:id="rId20"/>
    <p:sldId id="288" r:id="rId21"/>
    <p:sldId id="289" r:id="rId22"/>
    <p:sldId id="266" r:id="rId23"/>
    <p:sldId id="296" r:id="rId24"/>
    <p:sldId id="295" r:id="rId25"/>
    <p:sldId id="290" r:id="rId26"/>
    <p:sldId id="291" r:id="rId27"/>
    <p:sldId id="292" r:id="rId28"/>
    <p:sldId id="293"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8982" autoAdjust="0"/>
  </p:normalViewPr>
  <p:slideViewPr>
    <p:cSldViewPr>
      <p:cViewPr varScale="1">
        <p:scale>
          <a:sx n="100" d="100"/>
          <a:sy n="100" d="100"/>
        </p:scale>
        <p:origin x="-1302" y="-10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2010%20Project\taliaferro%20county%20popu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a:pPr>
            <a:r>
              <a:rPr lang="en-US"/>
              <a:t>Population of Taliaferro</a:t>
            </a:r>
            <a:r>
              <a:rPr lang="en-US" baseline="0"/>
              <a:t> County, GA: 1900-1950</a:t>
            </a:r>
            <a:endParaRPr lang="en-US"/>
          </a:p>
        </c:rich>
      </c:tx>
      <c:layout/>
    </c:title>
    <c:plotArea>
      <c:layout/>
      <c:lineChart>
        <c:grouping val="standard"/>
        <c:ser>
          <c:idx val="0"/>
          <c:order val="0"/>
          <c:cat>
            <c:numLit>
              <c:formatCode>General</c:formatCode>
              <c:ptCount val="6"/>
              <c:pt idx="0">
                <c:v>1900</c:v>
              </c:pt>
              <c:pt idx="1">
                <c:v>1910</c:v>
              </c:pt>
              <c:pt idx="2">
                <c:v>1920</c:v>
              </c:pt>
              <c:pt idx="3">
                <c:v>1930</c:v>
              </c:pt>
              <c:pt idx="4">
                <c:v>1940</c:v>
              </c:pt>
              <c:pt idx="5">
                <c:v>1950</c:v>
              </c:pt>
            </c:numLit>
          </c:cat>
          <c:val>
            <c:numRef>
              <c:f>Sheet1!$B$2:$B$7</c:f>
              <c:numCache>
                <c:formatCode>#,##0</c:formatCode>
                <c:ptCount val="6"/>
                <c:pt idx="0">
                  <c:v>7912</c:v>
                </c:pt>
                <c:pt idx="1">
                  <c:v>8766</c:v>
                </c:pt>
                <c:pt idx="2" formatCode="General">
                  <c:v>8841</c:v>
                </c:pt>
                <c:pt idx="3">
                  <c:v>6172</c:v>
                </c:pt>
                <c:pt idx="4" formatCode="General">
                  <c:v>6278</c:v>
                </c:pt>
                <c:pt idx="5" formatCode="General">
                  <c:v>4515</c:v>
                </c:pt>
              </c:numCache>
            </c:numRef>
          </c:val>
        </c:ser>
        <c:marker val="1"/>
        <c:axId val="142752000"/>
        <c:axId val="142758272"/>
      </c:lineChart>
      <c:catAx>
        <c:axId val="142752000"/>
        <c:scaling>
          <c:orientation val="minMax"/>
        </c:scaling>
        <c:axPos val="b"/>
        <c:title>
          <c:tx>
            <c:rich>
              <a:bodyPr/>
              <a:lstStyle/>
              <a:p>
                <a:pPr>
                  <a:defRPr sz="1800"/>
                </a:pPr>
                <a:r>
                  <a:rPr lang="en-US" sz="1800"/>
                  <a:t>Year</a:t>
                </a:r>
              </a:p>
            </c:rich>
          </c:tx>
          <c:layout/>
        </c:title>
        <c:numFmt formatCode="General" sourceLinked="1"/>
        <c:majorTickMark val="none"/>
        <c:tickLblPos val="nextTo"/>
        <c:txPr>
          <a:bodyPr/>
          <a:lstStyle/>
          <a:p>
            <a:pPr>
              <a:defRPr sz="1200" b="1"/>
            </a:pPr>
            <a:endParaRPr lang="en-US"/>
          </a:p>
        </c:txPr>
        <c:crossAx val="142758272"/>
        <c:crosses val="autoZero"/>
        <c:auto val="1"/>
        <c:lblAlgn val="ctr"/>
        <c:lblOffset val="100"/>
      </c:catAx>
      <c:valAx>
        <c:axId val="142758272"/>
        <c:scaling>
          <c:orientation val="minMax"/>
          <c:max val="10000"/>
          <c:min val="4000"/>
        </c:scaling>
        <c:axPos val="l"/>
        <c:majorGridlines/>
        <c:title>
          <c:tx>
            <c:rich>
              <a:bodyPr rot="-5400000" vert="horz"/>
              <a:lstStyle/>
              <a:p>
                <a:pPr>
                  <a:defRPr sz="1800"/>
                </a:pPr>
                <a:r>
                  <a:rPr lang="en-US" sz="1800"/>
                  <a:t>Number of People</a:t>
                </a:r>
              </a:p>
            </c:rich>
          </c:tx>
          <c:layout/>
        </c:title>
        <c:numFmt formatCode="#,##0" sourceLinked="1"/>
        <c:majorTickMark val="none"/>
        <c:tickLblPos val="nextTo"/>
        <c:txPr>
          <a:bodyPr/>
          <a:lstStyle/>
          <a:p>
            <a:pPr>
              <a:defRPr sz="1400" b="1"/>
            </a:pPr>
            <a:endParaRPr lang="en-US"/>
          </a:p>
        </c:txPr>
        <c:crossAx val="142752000"/>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7/17/2010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7/17/2010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may be used for class discussion as a case</a:t>
            </a:r>
            <a:r>
              <a:rPr lang="en-US" baseline="0" dirty="0" smtClean="0"/>
              <a:t> study of the migration of blacks and poor whites from rural Georgia. Opportunities in the north drew many blacks, while drought and the boll weevil took their toll on all members of the farming communities. Ask: what additional information would be helpful in understanding changes in rural Georgia in the first half of the 20</a:t>
            </a:r>
            <a:r>
              <a:rPr lang="en-US" baseline="30000" dirty="0" smtClean="0"/>
              <a:t>th</a:t>
            </a:r>
            <a:r>
              <a:rPr lang="en-US" baseline="0" dirty="0" smtClean="0"/>
              <a:t> century? </a:t>
            </a:r>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AE612-DB33-4ACD-A8E0-BFDFE9CE38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te</a:t>
            </a:r>
            <a:r>
              <a:rPr lang="en-US" dirty="0" smtClean="0"/>
              <a:t>xt</a:t>
            </a:r>
            <a:r>
              <a:rPr lang="en-US" baseline="0" dirty="0" smtClean="0"/>
              <a:t> page 475 for discussion. </a:t>
            </a:r>
            <a:endParaRPr lang="en-US" dirty="0"/>
          </a:p>
        </p:txBody>
      </p:sp>
      <p:sp>
        <p:nvSpPr>
          <p:cNvPr id="4" name="Slide Number Placeholder 3"/>
          <p:cNvSpPr>
            <a:spLocks noGrp="1"/>
          </p:cNvSpPr>
          <p:nvPr>
            <p:ph type="sldNum" sz="quarter" idx="10"/>
          </p:nvPr>
        </p:nvSpPr>
        <p:spPr/>
        <p:txBody>
          <a:bodyPr/>
          <a:lstStyle/>
          <a:p>
            <a:fld id="{432AE612-DB33-4ACD-A8E0-BFDFE9CE38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70D68-E5E3-4F3E-A92F-FB1FAA482539}" type="datetime1">
              <a:rPr lang="en-US" smtClean="0"/>
              <a:pPr/>
              <a:t>7/17/2010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390BF-2B26-4A04-868F-EFD319A7BB50}" type="datetime1">
              <a:rPr lang="en-US" smtClean="0"/>
              <a:pPr/>
              <a:t>7/17/2010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CC245-2FFE-4589-AA69-33E9D012C759}" type="datetime1">
              <a:rPr lang="en-US" smtClean="0"/>
              <a:pPr/>
              <a:t>7/17/2010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A83A75-EC09-4063-AFB8-92253F8F126E}" type="datetime1">
              <a:rPr lang="en-US" smtClean="0"/>
              <a:pPr/>
              <a:t>7/17/2010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7" name="Picture 6" descr="flagseal.jpg"/>
          <p:cNvPicPr>
            <a:picLocks noChangeAspect="1"/>
          </p:cNvPicPr>
          <p:nvPr userDrawn="1"/>
        </p:nvPicPr>
        <p:blipFill>
          <a:blip r:embed="rId3" cstate="print"/>
          <a:stretch>
            <a:fillRect/>
          </a:stretch>
        </p:blipFill>
        <p:spPr>
          <a:xfrm rot="21090759">
            <a:off x="135052" y="5772148"/>
            <a:ext cx="838200" cy="85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CF581-380F-4262-9845-B35AE3B613AF}" type="datetime1">
              <a:rPr lang="en-US" smtClean="0"/>
              <a:pPr/>
              <a:t>7/17/2010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6524BE8-8985-4714-99F1-7014C65A1E1B}" type="datetime1">
              <a:rPr lang="en-US" smtClean="0"/>
              <a:pPr/>
              <a:t>7/17/2010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a:t>
            </a:fld>
            <a:endParaRPr lang="en-US" dirty="0"/>
          </a:p>
        </p:txBody>
      </p:sp>
      <p:pic>
        <p:nvPicPr>
          <p:cNvPr id="9" name="Picture 8" descr="flagseal.jpg"/>
          <p:cNvPicPr>
            <a:picLocks noChangeAspect="1"/>
          </p:cNvPicPr>
          <p:nvPr userDrawn="1"/>
        </p:nvPicPr>
        <p:blipFill>
          <a:blip r:embed="rId3" cstate="print"/>
          <a:stretch>
            <a:fillRect/>
          </a:stretch>
        </p:blipFill>
        <p:spPr>
          <a:xfrm rot="21090759">
            <a:off x="135052" y="5772148"/>
            <a:ext cx="838200" cy="85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2802A4-4B36-410A-8539-7973E87D0DAC}" type="datetime1">
              <a:rPr lang="en-US" smtClean="0"/>
              <a:pPr/>
              <a:t>7/17/2010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1E714-ED12-4DAE-B81C-85E4AA60BF94}" type="datetime1">
              <a:rPr lang="en-US" smtClean="0"/>
              <a:pPr/>
              <a:t>7/17/2010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62D69-EE14-45E7-839E-3516023F1088}" type="datetime1">
              <a:rPr lang="en-US" smtClean="0"/>
              <a:pPr/>
              <a:t>7/17/2010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5D51C-F91D-43C7-931F-A80653E3A062}" type="datetime1">
              <a:rPr lang="en-US" smtClean="0"/>
              <a:pPr/>
              <a:t>7/17/2010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C12D3-149E-47CB-93BD-AAAEAD76392D}" type="datetime1">
              <a:rPr lang="en-US" smtClean="0"/>
              <a:pPr/>
              <a:t>7/17/2010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a:t>
            </a:fld>
            <a:endParaRPr lang="en-US" dirty="0"/>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5C67E-5B78-4C61-9B6C-70CA643F75AA}" type="datetime1">
              <a:rPr lang="en-US" smtClean="0"/>
              <a:pPr/>
              <a:t>7/17/2010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5B92E-C504-4F72-91D6-D83D77D1C3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t="-3000" r="-4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152525" y="804863"/>
            <a:ext cx="6837363" cy="52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1600200" y="4495800"/>
            <a:ext cx="5715000" cy="1569660"/>
          </a:xfrm>
          <a:prstGeom prst="rect">
            <a:avLst/>
          </a:prstGeom>
          <a:noFill/>
        </p:spPr>
        <p:txBody>
          <a:bodyPr wrap="square" rtlCol="0">
            <a:spAutoFit/>
          </a:bodyPr>
          <a:lstStyle/>
          <a:p>
            <a:r>
              <a:rPr lang="en-US" sz="3200" b="1" dirty="0" smtClean="0">
                <a:solidFill>
                  <a:schemeClr val="accent1">
                    <a:lumMod val="20000"/>
                    <a:lumOff val="80000"/>
                  </a:schemeClr>
                </a:solidFill>
                <a:effectLst>
                  <a:outerShdw blurRad="38100" dist="38100" dir="2700000" algn="tl">
                    <a:srgbClr val="000000">
                      <a:alpha val="43137"/>
                    </a:srgbClr>
                  </a:outerShdw>
                </a:effectLst>
              </a:rPr>
              <a:t>Chapter 19:</a:t>
            </a:r>
          </a:p>
          <a:p>
            <a:r>
              <a:rPr lang="en-US" sz="3200" b="1" dirty="0" smtClean="0">
                <a:solidFill>
                  <a:schemeClr val="accent1">
                    <a:lumMod val="20000"/>
                    <a:lumOff val="80000"/>
                  </a:schemeClr>
                </a:solidFill>
                <a:effectLst>
                  <a:outerShdw blurRad="38100" dist="38100" dir="2700000" algn="tl">
                    <a:srgbClr val="000000">
                      <a:alpha val="43137"/>
                    </a:srgbClr>
                  </a:outerShdw>
                </a:effectLst>
              </a:rPr>
              <a:t>A Step Backward for Civil Rights</a:t>
            </a:r>
          </a:p>
          <a:p>
            <a:r>
              <a:rPr lang="en-US" sz="3200" b="1" dirty="0" smtClean="0">
                <a:solidFill>
                  <a:schemeClr val="accent1">
                    <a:lumMod val="20000"/>
                    <a:lumOff val="80000"/>
                  </a:schemeClr>
                </a:solidFill>
                <a:effectLst>
                  <a:outerShdw blurRad="38100" dist="38100" dir="2700000" algn="tl">
                    <a:srgbClr val="000000">
                      <a:alpha val="43137"/>
                    </a:srgbClr>
                  </a:outerShdw>
                </a:effectLst>
              </a:rPr>
              <a:t>STUDY PRESENTATION</a:t>
            </a:r>
            <a:endParaRPr lang="en-US" sz="3200" b="1" dirty="0">
              <a:solidFill>
                <a:schemeClr val="accent1">
                  <a:lumMod val="20000"/>
                  <a:lumOff val="80000"/>
                </a:schemeClr>
              </a:solidFill>
              <a:effectLst>
                <a:outerShdw blurRad="38100" dist="38100" dir="2700000" algn="tl">
                  <a:srgbClr val="000000">
                    <a:alpha val="43137"/>
                  </a:srgbClr>
                </a:outerShdw>
              </a:effectLst>
            </a:endParaRPr>
          </a:p>
        </p:txBody>
      </p:sp>
      <p:sp>
        <p:nvSpPr>
          <p:cNvPr id="5" name="Text Box 4"/>
          <p:cNvSpPr txBox="1">
            <a:spLocks noChangeArrowheads="1"/>
          </p:cNvSpPr>
          <p:nvPr/>
        </p:nvSpPr>
        <p:spPr bwMode="auto">
          <a:xfrm>
            <a:off x="7543800" y="6613525"/>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dirty="0">
                <a:effectLst>
                  <a:outerShdw blurRad="38100" dist="38100" dir="2700000" algn="tl">
                    <a:srgbClr val="C0C0C0"/>
                  </a:outerShdw>
                </a:effectLst>
                <a:latin typeface="Arial" charset="0"/>
              </a:rPr>
              <a:t>© </a:t>
            </a:r>
            <a:r>
              <a:rPr lang="en-US" sz="1000" dirty="0" smtClean="0">
                <a:effectLst>
                  <a:outerShdw blurRad="38100" dist="38100" dir="2700000" algn="tl">
                    <a:srgbClr val="C0C0C0"/>
                  </a:outerShdw>
                </a:effectLst>
                <a:latin typeface="Arial" charset="0"/>
              </a:rPr>
              <a:t>2010 </a:t>
            </a:r>
            <a:r>
              <a:rPr lang="en-US" sz="1000" dirty="0">
                <a:effectLst>
                  <a:outerShdw blurRad="38100" dist="38100" dir="2700000" algn="tl">
                    <a:srgbClr val="C0C0C0"/>
                  </a:outerShdw>
                </a:effectLst>
                <a:latin typeface="Arial" charset="0"/>
              </a:rPr>
              <a:t>Clairmont Press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i="1" dirty="0" smtClean="0"/>
              <a:t>Cumming v. Richmond County Board of Education</a:t>
            </a:r>
            <a:endParaRPr lang="en-US" i="1" dirty="0"/>
          </a:p>
        </p:txBody>
      </p:sp>
      <p:sp>
        <p:nvSpPr>
          <p:cNvPr id="6" name="Content Placeholder 5"/>
          <p:cNvSpPr>
            <a:spLocks noGrp="1"/>
          </p:cNvSpPr>
          <p:nvPr>
            <p:ph idx="1"/>
          </p:nvPr>
        </p:nvSpPr>
        <p:spPr>
          <a:xfrm>
            <a:off x="533400" y="1676400"/>
            <a:ext cx="8458200" cy="4724400"/>
          </a:xfrm>
        </p:spPr>
        <p:txBody>
          <a:bodyPr>
            <a:normAutofit fontScale="85000" lnSpcReduction="10000"/>
          </a:bodyPr>
          <a:lstStyle/>
          <a:p>
            <a:r>
              <a:rPr lang="en-US" i="1" dirty="0" smtClean="0"/>
              <a:t>Cumming v. Richmond County Board of Education </a:t>
            </a:r>
            <a:r>
              <a:rPr lang="en-US" dirty="0" smtClean="0"/>
              <a:t>(1899) was a Georgia case that first applied the separate-but-equal doctrine to education. </a:t>
            </a:r>
          </a:p>
          <a:p>
            <a:r>
              <a:rPr lang="en-US" dirty="0" smtClean="0"/>
              <a:t>The Supreme Court ruled that closing a black high school to open black elementary schools, while leaving a white high school open, did not establish discrimination.  </a:t>
            </a:r>
          </a:p>
          <a:p>
            <a:r>
              <a:rPr lang="en-US" dirty="0" smtClean="0"/>
              <a:t>The decision also stated that it was not unconstitutional to disallow African Americans in white schools.</a:t>
            </a:r>
          </a:p>
          <a:p>
            <a:r>
              <a:rPr lang="en-US" dirty="0" smtClean="0"/>
              <a:t>The separate aspect of the doctrine was enforced, but not the equal.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10</a:t>
            </a:fld>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382000" cy="1143000"/>
          </a:xfrm>
        </p:spPr>
        <p:txBody>
          <a:bodyPr>
            <a:normAutofit/>
          </a:bodyPr>
          <a:lstStyle/>
          <a:p>
            <a:r>
              <a:rPr lang="en-US" dirty="0" smtClean="0"/>
              <a:t>Preventing Equality</a:t>
            </a:r>
            <a:endParaRPr lang="en-US" dirty="0"/>
          </a:p>
        </p:txBody>
      </p:sp>
      <p:sp>
        <p:nvSpPr>
          <p:cNvPr id="6" name="Content Placeholder 5"/>
          <p:cNvSpPr>
            <a:spLocks noGrp="1"/>
          </p:cNvSpPr>
          <p:nvPr>
            <p:ph idx="1"/>
          </p:nvPr>
        </p:nvSpPr>
        <p:spPr>
          <a:xfrm>
            <a:off x="533400" y="914400"/>
            <a:ext cx="8610600" cy="5943600"/>
          </a:xfrm>
        </p:spPr>
        <p:txBody>
          <a:bodyPr>
            <a:normAutofit fontScale="92500" lnSpcReduction="20000"/>
          </a:bodyPr>
          <a:lstStyle/>
          <a:p>
            <a:r>
              <a:rPr lang="en-US" dirty="0" smtClean="0"/>
              <a:t>Public places became more and more separate.</a:t>
            </a:r>
          </a:p>
          <a:p>
            <a:r>
              <a:rPr lang="en-US" dirty="0" smtClean="0"/>
              <a:t>Separate areas included restrooms, water fountains, waiting rooms, theaters, and parks.</a:t>
            </a:r>
          </a:p>
          <a:p>
            <a:r>
              <a:rPr lang="en-US" dirty="0" smtClean="0"/>
              <a:t>African Americans were excluded from some public businesses, such as restaurants and hotels that served whites.</a:t>
            </a:r>
          </a:p>
          <a:p>
            <a:r>
              <a:rPr lang="en-US" dirty="0" smtClean="0"/>
              <a:t>Unspoken rules of interaction between the races developed, such as whites having the right-of-way on sidewalks and roadways.</a:t>
            </a:r>
          </a:p>
          <a:p>
            <a:r>
              <a:rPr lang="en-US" dirty="0" smtClean="0"/>
              <a:t>More than 450 lynchings (mobs of people murdering someone) took place in Georgia between 1882 and 1930. Rarely were the mobs held accountable. About  95 percent of the victims were African Americans.</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82000" cy="1143000"/>
          </a:xfrm>
        </p:spPr>
        <p:txBody>
          <a:bodyPr>
            <a:normAutofit fontScale="90000"/>
          </a:bodyPr>
          <a:lstStyle/>
          <a:p>
            <a:r>
              <a:rPr lang="en-US" dirty="0" smtClean="0"/>
              <a:t>African American Responses to Segregation</a:t>
            </a:r>
            <a:endParaRPr lang="en-US" dirty="0"/>
          </a:p>
        </p:txBody>
      </p:sp>
      <p:sp>
        <p:nvSpPr>
          <p:cNvPr id="6" name="Content Placeholder 5"/>
          <p:cNvSpPr>
            <a:spLocks noGrp="1"/>
          </p:cNvSpPr>
          <p:nvPr>
            <p:ph idx="1"/>
          </p:nvPr>
        </p:nvSpPr>
        <p:spPr>
          <a:xfrm>
            <a:off x="609600" y="1570037"/>
            <a:ext cx="8229600" cy="4830763"/>
          </a:xfrm>
        </p:spPr>
        <p:txBody>
          <a:bodyPr>
            <a:normAutofit fontScale="92500" lnSpcReduction="10000"/>
          </a:bodyPr>
          <a:lstStyle/>
          <a:p>
            <a:r>
              <a:rPr lang="en-US" dirty="0" smtClean="0"/>
              <a:t>In the 1890s, many African Americans migrated from the South to the Great Plains, hoping to leave the Jim Crow laws and settle land out west.</a:t>
            </a:r>
          </a:p>
          <a:p>
            <a:r>
              <a:rPr lang="en-US" dirty="0" smtClean="0"/>
              <a:t>Those African Americans who migrated west during this period were called </a:t>
            </a:r>
            <a:r>
              <a:rPr lang="en-US" b="1" dirty="0" smtClean="0"/>
              <a:t>Exodusters</a:t>
            </a:r>
            <a:r>
              <a:rPr lang="en-US" dirty="0" smtClean="0"/>
              <a:t>.</a:t>
            </a:r>
          </a:p>
          <a:p>
            <a:r>
              <a:rPr lang="en-US" dirty="0" smtClean="0"/>
              <a:t>After World War I, African Americans increasingly left the South to move north, seeking factory jobs and to avoid threats of racial violence.</a:t>
            </a:r>
          </a:p>
          <a:p>
            <a:r>
              <a:rPr lang="en-US" dirty="0" smtClean="0"/>
              <a:t>This movement from South to North became known as the </a:t>
            </a:r>
            <a:r>
              <a:rPr lang="en-US" b="1" dirty="0" smtClean="0"/>
              <a:t>Great Migration</a:t>
            </a:r>
            <a:r>
              <a:rPr lang="en-US" dirty="0" smtClean="0"/>
              <a:t>.</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75B92E-C504-4F72-91D6-D83D77D1C380}" type="slidenum">
              <a:rPr lang="en-US" smtClean="0"/>
              <a:pPr/>
              <a:t>13</a:t>
            </a:fld>
            <a:endParaRPr lang="en-US" dirty="0"/>
          </a:p>
        </p:txBody>
      </p:sp>
      <p:graphicFrame>
        <p:nvGraphicFramePr>
          <p:cNvPr id="4" name="Chart 3"/>
          <p:cNvGraphicFramePr>
            <a:graphicFrameLocks noGrp="1"/>
          </p:cNvGraphicFramePr>
          <p:nvPr/>
        </p:nvGraphicFramePr>
        <p:xfrm>
          <a:off x="234723" y="249072"/>
          <a:ext cx="8674554" cy="55088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5943600"/>
            <a:ext cx="8458200" cy="646331"/>
          </a:xfrm>
          <a:prstGeom prst="rect">
            <a:avLst/>
          </a:prstGeom>
          <a:noFill/>
        </p:spPr>
        <p:txBody>
          <a:bodyPr wrap="square" rtlCol="0">
            <a:spAutoFit/>
          </a:bodyPr>
          <a:lstStyle/>
          <a:p>
            <a:r>
              <a:rPr lang="en-US" i="1" dirty="0" smtClean="0">
                <a:solidFill>
                  <a:schemeClr val="bg1"/>
                </a:solidFill>
              </a:rPr>
              <a:t>What information does this graph provide about changes in rural Georgia in the early 20</a:t>
            </a:r>
            <a:r>
              <a:rPr lang="en-US" i="1" baseline="30000" dirty="0" smtClean="0">
                <a:solidFill>
                  <a:schemeClr val="bg1"/>
                </a:solidFill>
              </a:rPr>
              <a:t>th</a:t>
            </a:r>
            <a:r>
              <a:rPr lang="en-US" i="1" dirty="0" smtClean="0">
                <a:solidFill>
                  <a:schemeClr val="bg1"/>
                </a:solidFill>
              </a:rPr>
              <a:t> century?</a:t>
            </a:r>
            <a:endParaRPr lang="en-US" i="1"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smtClean="0"/>
              <a:t>Booker T. Washington</a:t>
            </a:r>
            <a:endParaRPr lang="en-US" dirty="0"/>
          </a:p>
        </p:txBody>
      </p:sp>
      <p:sp>
        <p:nvSpPr>
          <p:cNvPr id="6" name="Content Placeholder 5"/>
          <p:cNvSpPr>
            <a:spLocks noGrp="1"/>
          </p:cNvSpPr>
          <p:nvPr>
            <p:ph idx="1"/>
          </p:nvPr>
        </p:nvSpPr>
        <p:spPr>
          <a:xfrm>
            <a:off x="561680" y="914400"/>
            <a:ext cx="8582320" cy="5943600"/>
          </a:xfrm>
        </p:spPr>
        <p:txBody>
          <a:bodyPr>
            <a:normAutofit fontScale="77500" lnSpcReduction="20000"/>
          </a:bodyPr>
          <a:lstStyle/>
          <a:p>
            <a:r>
              <a:rPr lang="en-US" dirty="0" smtClean="0"/>
              <a:t>Booker T. Washington was a former slave who became the head of the Tuskegee Institute, a school for African Americans in Alabama.</a:t>
            </a:r>
          </a:p>
          <a:p>
            <a:r>
              <a:rPr lang="en-US" dirty="0" smtClean="0"/>
              <a:t>He supported industrial and vocational education for African Americans and gained the support of some leading northern whites.</a:t>
            </a:r>
          </a:p>
          <a:p>
            <a:r>
              <a:rPr lang="en-US" dirty="0" smtClean="0"/>
              <a:t>At the 1895 International Cotton Exposition in Atlanta, Washington delivered a speech that seemed to accept social racial separation, with blacks and whites both “essential to mutual progress.” </a:t>
            </a:r>
          </a:p>
          <a:p>
            <a:r>
              <a:rPr lang="en-US" dirty="0" smtClean="0"/>
              <a:t>This idea of segregation and social inequality as necessary to get along with southern whites was later known as “accommodation.”</a:t>
            </a:r>
          </a:p>
          <a:p>
            <a:r>
              <a:rPr lang="en-US" dirty="0" smtClean="0"/>
              <a:t>Washington’s speech supported a practical approach, in which segregation continued, but with hope that gradually the races might live more equally. His speech was well received by northern and southern white leaders.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14</a:t>
            </a:fld>
            <a:endParaRPr lang="en-US"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78"/>
            <a:ext cx="8229600" cy="1143000"/>
          </a:xfrm>
        </p:spPr>
        <p:txBody>
          <a:bodyPr>
            <a:normAutofit/>
          </a:bodyPr>
          <a:lstStyle/>
          <a:p>
            <a:r>
              <a:rPr lang="en-US" dirty="0" smtClean="0"/>
              <a:t>W.E.B. DuBois</a:t>
            </a:r>
            <a:endParaRPr lang="en-US" dirty="0"/>
          </a:p>
        </p:txBody>
      </p:sp>
      <p:sp>
        <p:nvSpPr>
          <p:cNvPr id="6" name="Content Placeholder 5"/>
          <p:cNvSpPr>
            <a:spLocks noGrp="1"/>
          </p:cNvSpPr>
          <p:nvPr>
            <p:ph idx="1"/>
          </p:nvPr>
        </p:nvSpPr>
        <p:spPr>
          <a:xfrm>
            <a:off x="762000" y="914400"/>
            <a:ext cx="8382000" cy="5943600"/>
          </a:xfrm>
        </p:spPr>
        <p:txBody>
          <a:bodyPr>
            <a:normAutofit fontScale="92500" lnSpcReduction="20000"/>
          </a:bodyPr>
          <a:lstStyle/>
          <a:p>
            <a:r>
              <a:rPr lang="en-US" dirty="0" smtClean="0"/>
              <a:t>Born free, raised in Massachusetts, and educated at Harvard, W.E.B. DuBois worked to develop African Americans leaders, based on a strong liberal arts education.</a:t>
            </a:r>
          </a:p>
          <a:p>
            <a:r>
              <a:rPr lang="en-US" dirty="0" smtClean="0"/>
              <a:t>Beginning in 1897, he taught at Atlanta University and studied conditions for African Americans.</a:t>
            </a:r>
          </a:p>
          <a:p>
            <a:r>
              <a:rPr lang="en-US" dirty="0" smtClean="0"/>
              <a:t>His book, </a:t>
            </a:r>
            <a:r>
              <a:rPr lang="en-US" i="1" dirty="0" smtClean="0"/>
              <a:t>The Souls of Black Folk </a:t>
            </a:r>
            <a:r>
              <a:rPr lang="en-US" dirty="0" smtClean="0"/>
              <a:t>(1903), called for action against poverty and racial violence.</a:t>
            </a:r>
          </a:p>
          <a:p>
            <a:r>
              <a:rPr lang="en-US" dirty="0" smtClean="0"/>
              <a:t>He helped create the </a:t>
            </a:r>
            <a:r>
              <a:rPr lang="en-US" b="1" dirty="0" smtClean="0"/>
              <a:t>National Association for the Advancement of Colored People </a:t>
            </a:r>
            <a:r>
              <a:rPr lang="en-US" dirty="0" smtClean="0"/>
              <a:t>(NAACP); in 1910 he moved to New York to work full-time with the NAACP.</a:t>
            </a:r>
          </a:p>
          <a:p>
            <a:r>
              <a:rPr lang="en-US" dirty="0" smtClean="0"/>
              <a:t>DuBois wanted to attack racism, and the NAACP took discrimination cases to court throughout the rest of the 20</a:t>
            </a:r>
            <a:r>
              <a:rPr lang="en-US" baseline="30000" dirty="0" smtClean="0"/>
              <a:t>th</a:t>
            </a:r>
            <a:r>
              <a:rPr lang="en-US" dirty="0" smtClean="0"/>
              <a:t> Century.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2: African American Institutions and Life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t>Essential Question</a:t>
            </a:r>
          </a:p>
          <a:p>
            <a:pPr lvl="1"/>
            <a:r>
              <a:rPr lang="en-US" sz="3600" dirty="0" smtClean="0"/>
              <a:t>What led to the development of African American urban communities?</a:t>
            </a:r>
            <a:endParaRPr lang="en-US" sz="3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1066800"/>
            <a:ext cx="4800600" cy="5562600"/>
          </a:xfrm>
        </p:spPr>
        <p:txBody>
          <a:bodyPr>
            <a:normAutofit fontScale="85000" lnSpcReduction="10000"/>
          </a:bodyPr>
          <a:lstStyle/>
          <a:p>
            <a:r>
              <a:rPr lang="en-US" dirty="0" smtClean="0"/>
              <a:t>Urban areas became home to an African American middle class.</a:t>
            </a:r>
          </a:p>
          <a:p>
            <a:r>
              <a:rPr lang="en-US" dirty="0" smtClean="0"/>
              <a:t>African Americans built churches, businesses, and educational institutions. Urban districts centered around African American life and black-owned businesses grew and developed.</a:t>
            </a:r>
          </a:p>
          <a:p>
            <a:r>
              <a:rPr lang="en-US" dirty="0" smtClean="0"/>
              <a:t>The “Sweet Auburn” district in Atlanta grew into a bustling downtown of businesses, offices, stores, and entertainment for African Americans. </a:t>
            </a:r>
          </a:p>
          <a:p>
            <a:r>
              <a:rPr lang="en-US" dirty="0" smtClean="0"/>
              <a:t>Each Georgia city developed its own African American downtown.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City Life</a:t>
            </a:r>
            <a:endParaRPr lang="en-US" dirty="0"/>
          </a:p>
        </p:txBody>
      </p:sp>
      <p:pic>
        <p:nvPicPr>
          <p:cNvPr id="33794" name="Picture 2" descr="[photo]"/>
          <p:cNvPicPr>
            <a:picLocks noGrp="1" noChangeAspect="1" noChangeArrowheads="1"/>
          </p:cNvPicPr>
          <p:nvPr>
            <p:ph sz="half" idx="2"/>
          </p:nvPr>
        </p:nvPicPr>
        <p:blipFill>
          <a:blip r:embed="rId3" cstate="print"/>
          <a:srcRect/>
          <a:stretch>
            <a:fillRect/>
          </a:stretch>
        </p:blipFill>
        <p:spPr bwMode="auto">
          <a:xfrm>
            <a:off x="5236192" y="1828800"/>
            <a:ext cx="3733800" cy="259872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34000" y="4572000"/>
            <a:ext cx="3581400" cy="738664"/>
          </a:xfrm>
          <a:prstGeom prst="rect">
            <a:avLst/>
          </a:prstGeom>
          <a:noFill/>
        </p:spPr>
        <p:txBody>
          <a:bodyPr wrap="square" rtlCol="0">
            <a:spAutoFit/>
          </a:bodyPr>
          <a:lstStyle/>
          <a:p>
            <a:r>
              <a:rPr lang="en-US" sz="1400" dirty="0" smtClean="0"/>
              <a:t>These buildings are on Auburn Avenue in the Sweet Auburn Historic District of Atlanta. </a:t>
            </a:r>
            <a:br>
              <a:rPr lang="en-US" sz="1400" dirty="0" smtClean="0"/>
            </a:br>
            <a:r>
              <a:rPr lang="en-US" sz="1400" dirty="0" smtClean="0"/>
              <a:t>Image: National Park Service</a:t>
            </a:r>
            <a:endParaRPr lang="en-US" sz="1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794"/>
                                        </p:tgtEl>
                                        <p:attrNameLst>
                                          <p:attrName>style.visibility</p:attrName>
                                        </p:attrNameLst>
                                      </p:cBhvr>
                                      <p:to>
                                        <p:strVal val="visible"/>
                                      </p:to>
                                    </p:set>
                                    <p:anim calcmode="lin" valueType="num">
                                      <p:cBhvr additive="base">
                                        <p:cTn id="11" dur="500" fill="hold"/>
                                        <p:tgtEl>
                                          <p:spTgt spid="33794"/>
                                        </p:tgtEl>
                                        <p:attrNameLst>
                                          <p:attrName>ppt_x</p:attrName>
                                        </p:attrNameLst>
                                      </p:cBhvr>
                                      <p:tavLst>
                                        <p:tav tm="0">
                                          <p:val>
                                            <p:strVal val="0-#ppt_w/2"/>
                                          </p:val>
                                        </p:tav>
                                        <p:tav tm="100000">
                                          <p:val>
                                            <p:strVal val="#ppt_x"/>
                                          </p:val>
                                        </p:tav>
                                      </p:tavLst>
                                    </p:anim>
                                    <p:anim calcmode="lin" valueType="num">
                                      <p:cBhvr additive="base">
                                        <p:cTn id="12"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Schooling</a:t>
            </a:r>
            <a:endParaRPr lang="en-US" dirty="0"/>
          </a:p>
        </p:txBody>
      </p:sp>
      <p:sp>
        <p:nvSpPr>
          <p:cNvPr id="6" name="Content Placeholder 5"/>
          <p:cNvSpPr>
            <a:spLocks noGrp="1"/>
          </p:cNvSpPr>
          <p:nvPr>
            <p:ph idx="1"/>
          </p:nvPr>
        </p:nvSpPr>
        <p:spPr>
          <a:xfrm>
            <a:off x="533400" y="1143000"/>
            <a:ext cx="8534400" cy="5486400"/>
          </a:xfrm>
        </p:spPr>
        <p:txBody>
          <a:bodyPr>
            <a:normAutofit/>
          </a:bodyPr>
          <a:lstStyle/>
          <a:p>
            <a:r>
              <a:rPr lang="en-US" dirty="0" smtClean="0"/>
              <a:t>African Americans founded schools for their children during the late 19</a:t>
            </a:r>
            <a:r>
              <a:rPr lang="en-US" baseline="30000" dirty="0" smtClean="0"/>
              <a:t>th</a:t>
            </a:r>
            <a:r>
              <a:rPr lang="en-US" dirty="0" smtClean="0"/>
              <a:t> Century. One of these schools was the Haines Institute, founded by former slave and Atlanta University graduate Lucy Craft Laney in 1886.</a:t>
            </a:r>
          </a:p>
          <a:p>
            <a:r>
              <a:rPr lang="en-US" dirty="0" smtClean="0"/>
              <a:t>A Bible institute founded in 1908 by Joseph Winthrop Holly is today Albany State University.</a:t>
            </a:r>
          </a:p>
          <a:p>
            <a:r>
              <a:rPr lang="en-US" dirty="0" smtClean="0"/>
              <a:t>Philadelphia Quaker Anna Jeanes established a fund to pay well-qualified black teachers, including summer training programs.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dirty="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r>
              <a:rPr lang="en-US" dirty="0" smtClean="0"/>
              <a:t>Higher Education</a:t>
            </a:r>
            <a:endParaRPr lang="en-US" dirty="0"/>
          </a:p>
        </p:txBody>
      </p:sp>
      <p:sp>
        <p:nvSpPr>
          <p:cNvPr id="6" name="Content Placeholder 5"/>
          <p:cNvSpPr>
            <a:spLocks noGrp="1"/>
          </p:cNvSpPr>
          <p:nvPr>
            <p:ph idx="1"/>
          </p:nvPr>
        </p:nvSpPr>
        <p:spPr>
          <a:xfrm>
            <a:off x="533400" y="1066800"/>
            <a:ext cx="8382000" cy="5791200"/>
          </a:xfrm>
        </p:spPr>
        <p:txBody>
          <a:bodyPr>
            <a:normAutofit fontScale="85000" lnSpcReduction="20000"/>
          </a:bodyPr>
          <a:lstStyle/>
          <a:p>
            <a:r>
              <a:rPr lang="en-US" dirty="0" smtClean="0"/>
              <a:t>During the second half of the 18</a:t>
            </a:r>
            <a:r>
              <a:rPr lang="en-US" baseline="30000" dirty="0" smtClean="0"/>
              <a:t>th</a:t>
            </a:r>
            <a:r>
              <a:rPr lang="en-US" dirty="0" smtClean="0"/>
              <a:t> Century, Atlanta became the center of higher education for African Americans.</a:t>
            </a:r>
          </a:p>
          <a:p>
            <a:r>
              <a:rPr lang="en-US" dirty="0" smtClean="0"/>
              <a:t>Atlanta University, Clark College, and Morehouse College were formed. Spelman Seminary, a school for African American women, later became Spelman College.</a:t>
            </a:r>
          </a:p>
          <a:p>
            <a:r>
              <a:rPr lang="en-US" dirty="0" smtClean="0"/>
              <a:t>John Hope became Atlanta Morehouse College’s first African American president and made Atlanta University the country’s first African American graduate school.</a:t>
            </a:r>
          </a:p>
          <a:p>
            <a:r>
              <a:rPr lang="en-US" dirty="0" smtClean="0"/>
              <a:t>Lugenia Burns Hope, the wife of John Hope, founded the Neighborhood Union to provide the African American community with medical, educational, employment, and recreational services; she also led efforts to provide day care and kindergarten for African American children.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t="-3000" r="-4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156648" y="797256"/>
            <a:ext cx="6837363" cy="52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1295400" y="4572000"/>
            <a:ext cx="6781800" cy="1447800"/>
          </a:xfrm>
          <a:prstGeom prst="rect">
            <a:avLst/>
          </a:prstGeom>
          <a:solidFill>
            <a:srgbClr val="10253F">
              <a:alpha val="61176"/>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1371600" y="4648200"/>
            <a:ext cx="6477000" cy="1323439"/>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African Americans and Segregation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African American Institutions and Life</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Voting Rights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4: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8" action="ppaction://hlinksldjump"/>
              </a:rPr>
              <a:t>Catholics and Jews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Section 3: Voting Rights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t>Essential Question</a:t>
            </a:r>
          </a:p>
          <a:p>
            <a:pPr lvl="1"/>
            <a:r>
              <a:rPr lang="en-US" sz="3600" dirty="0" smtClean="0"/>
              <a:t>How did efforts to disfranchise African American men lead to racial riots in Georgia?</a:t>
            </a:r>
            <a:endParaRPr lang="en-US" sz="3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3: Voting Rights</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disfranchise</a:t>
            </a:r>
          </a:p>
          <a:p>
            <a:pPr lvl="1"/>
            <a:r>
              <a:rPr lang="en-US" dirty="0" smtClean="0"/>
              <a:t>white primary</a:t>
            </a:r>
          </a:p>
          <a:p>
            <a:pPr lvl="1"/>
            <a:r>
              <a:rPr lang="en-US" dirty="0" smtClean="0"/>
              <a:t>grandfather clause</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21</a:t>
            </a:fld>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White Primaries</a:t>
            </a:r>
            <a:endParaRPr lang="en-US" dirty="0"/>
          </a:p>
        </p:txBody>
      </p:sp>
      <p:sp>
        <p:nvSpPr>
          <p:cNvPr id="6" name="Content Placeholder 5"/>
          <p:cNvSpPr>
            <a:spLocks noGrp="1"/>
          </p:cNvSpPr>
          <p:nvPr>
            <p:ph idx="1"/>
          </p:nvPr>
        </p:nvSpPr>
        <p:spPr>
          <a:xfrm>
            <a:off x="533400" y="1066800"/>
            <a:ext cx="8610600" cy="5334000"/>
          </a:xfrm>
        </p:spPr>
        <p:txBody>
          <a:bodyPr>
            <a:normAutofit fontScale="85000" lnSpcReduction="20000"/>
          </a:bodyPr>
          <a:lstStyle/>
          <a:p>
            <a:r>
              <a:rPr lang="en-US" dirty="0" smtClean="0"/>
              <a:t>In 1900, the Democratic Party in Georgia ruled that its primaries for statewide offices would be open to whites only.</a:t>
            </a:r>
          </a:p>
          <a:p>
            <a:r>
              <a:rPr lang="en-US" dirty="0" smtClean="0"/>
              <a:t>African Americans had little influence in state politics since they would have no part in choosing the candidates. African American voting declined as a result of these white primaries.</a:t>
            </a:r>
          </a:p>
          <a:p>
            <a:r>
              <a:rPr lang="en-US" dirty="0" smtClean="0"/>
              <a:t>Efforts to </a:t>
            </a:r>
            <a:r>
              <a:rPr lang="en-US" b="1" dirty="0" smtClean="0"/>
              <a:t>disfranchise</a:t>
            </a:r>
            <a:r>
              <a:rPr lang="en-US" dirty="0" smtClean="0"/>
              <a:t> African American men continued in the early 20</a:t>
            </a:r>
            <a:r>
              <a:rPr lang="en-US" baseline="30000" dirty="0" smtClean="0"/>
              <a:t>th</a:t>
            </a:r>
            <a:r>
              <a:rPr lang="en-US" dirty="0" smtClean="0"/>
              <a:t> Century.</a:t>
            </a:r>
          </a:p>
          <a:p>
            <a:r>
              <a:rPr lang="en-US" dirty="0" smtClean="0"/>
              <a:t>An 1899 and 1901 bill to require voters to pass a literacy test, with a “grandfather clause” tying the ability to vote to whether one’s father or grandfather could vote right after the Civil War, did not pass. This would have eliminated all African American voting.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Atlanta Riot of 1906 and the 1908 Election</a:t>
            </a:r>
            <a:endParaRPr lang="en-US" dirty="0"/>
          </a:p>
        </p:txBody>
      </p:sp>
      <p:sp>
        <p:nvSpPr>
          <p:cNvPr id="6" name="Content Placeholder 5"/>
          <p:cNvSpPr>
            <a:spLocks noGrp="1"/>
          </p:cNvSpPr>
          <p:nvPr>
            <p:ph idx="1"/>
          </p:nvPr>
        </p:nvSpPr>
        <p:spPr>
          <a:xfrm>
            <a:off x="609600" y="1295400"/>
            <a:ext cx="8534400" cy="5562600"/>
          </a:xfrm>
        </p:spPr>
        <p:txBody>
          <a:bodyPr>
            <a:normAutofit fontScale="62500" lnSpcReduction="20000"/>
          </a:bodyPr>
          <a:lstStyle/>
          <a:p>
            <a:r>
              <a:rPr lang="en-US" sz="3800" dirty="0" smtClean="0"/>
              <a:t>During 1906, the Atlanta newspapers helped create racial tensions by publishing stories of alleged crimes against whites.  </a:t>
            </a:r>
          </a:p>
          <a:p>
            <a:r>
              <a:rPr lang="en-US" sz="3800" dirty="0" smtClean="0"/>
              <a:t>A white mob gathered in downtown Atlanta and, despite pleas from the Mayor to disperse, began attacking African Americans and African American businesses.</a:t>
            </a:r>
          </a:p>
          <a:p>
            <a:r>
              <a:rPr lang="en-US" sz="3800" dirty="0" smtClean="0"/>
              <a:t>Some African Americans used weapons in defense. A shootout with militia near Clark College resulted in many arrests of African Americans.</a:t>
            </a:r>
          </a:p>
          <a:p>
            <a:r>
              <a:rPr lang="en-US" sz="3800" dirty="0" smtClean="0"/>
              <a:t>After three days, more than 25 people had died and headlines around the country destroyed Atlanta’s image as a modernizing and progressive city. Some blacks left Atlanta after the riot.</a:t>
            </a:r>
          </a:p>
          <a:p>
            <a:r>
              <a:rPr lang="en-US" sz="3800" dirty="0" smtClean="0"/>
              <a:t>Democrat Hoke Smith was elected governor in 1908. Smith campaigned in support of a constitutional amendment to limit who could vote in elections by mandating certain restrictions. This disfranchisement amendment meant African Americans lost their right to vote in Georgia. </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458200" cy="1143000"/>
          </a:xfrm>
        </p:spPr>
        <p:txBody>
          <a:bodyPr>
            <a:normAutofit/>
          </a:bodyPr>
          <a:lstStyle/>
          <a:p>
            <a:r>
              <a:rPr lang="en-US" dirty="0" smtClean="0"/>
              <a:t>The Disfranchisement Amendment</a:t>
            </a:r>
            <a:endParaRPr lang="en-US" dirty="0"/>
          </a:p>
        </p:txBody>
      </p:sp>
      <p:sp>
        <p:nvSpPr>
          <p:cNvPr id="6" name="Content Placeholder 5"/>
          <p:cNvSpPr>
            <a:spLocks noGrp="1"/>
          </p:cNvSpPr>
          <p:nvPr>
            <p:ph idx="1"/>
          </p:nvPr>
        </p:nvSpPr>
        <p:spPr>
          <a:xfrm>
            <a:off x="609600" y="1143000"/>
            <a:ext cx="8458200" cy="5257800"/>
          </a:xfrm>
        </p:spPr>
        <p:txBody>
          <a:bodyPr>
            <a:normAutofit fontScale="85000" lnSpcReduction="20000"/>
          </a:bodyPr>
          <a:lstStyle/>
          <a:p>
            <a:r>
              <a:rPr lang="en-US" dirty="0" smtClean="0"/>
              <a:t>The Disfranchisement Amendment of 1908 was a state constitutional amendment that required a literacy test as a condition to register to vote. A </a:t>
            </a:r>
            <a:r>
              <a:rPr lang="en-US" b="1" dirty="0" smtClean="0"/>
              <a:t>grandfather clause </a:t>
            </a:r>
            <a:r>
              <a:rPr lang="en-US" dirty="0" smtClean="0"/>
              <a:t>allowed veterans and descendents of war veterans to vote.</a:t>
            </a:r>
          </a:p>
          <a:p>
            <a:r>
              <a:rPr lang="en-US" dirty="0" smtClean="0"/>
              <a:t>Governor Hoke Smith supported this voting registration amendment.</a:t>
            </a:r>
          </a:p>
          <a:p>
            <a:r>
              <a:rPr lang="en-US" dirty="0" smtClean="0"/>
              <a:t>Losing the right to vote kept African Americans from influencing politics, law, or government policy in Georgia. The black community would not be heard when demanding better education, neighborhood improvements, or fairer treatment.</a:t>
            </a:r>
          </a:p>
          <a:p>
            <a:r>
              <a:rPr lang="en-US" dirty="0" smtClean="0"/>
              <a:t>The inequalities of the Jim Crow system became even greater in the decades to follow.</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Section 4: Catholics and Jews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t>Essential Question</a:t>
            </a:r>
          </a:p>
          <a:p>
            <a:pPr lvl="1"/>
            <a:r>
              <a:rPr lang="en-US" sz="3600" dirty="0" smtClean="0"/>
              <a:t>How did discrimination in Georgia expand during this time?</a:t>
            </a:r>
            <a:endParaRPr lang="en-US" sz="3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4: Catholics and Jews</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prejudice</a:t>
            </a:r>
          </a:p>
          <a:p>
            <a:pPr lvl="1"/>
            <a:r>
              <a:rPr lang="en-US" dirty="0" smtClean="0"/>
              <a:t>anti-Semitism</a:t>
            </a:r>
          </a:p>
          <a:p>
            <a:pPr lvl="1"/>
            <a:r>
              <a:rPr lang="en-US" dirty="0" smtClean="0"/>
              <a:t>commute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dirty="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Anti-Catholicism</a:t>
            </a:r>
            <a:endParaRPr lang="en-US" dirty="0"/>
          </a:p>
        </p:txBody>
      </p:sp>
      <p:sp>
        <p:nvSpPr>
          <p:cNvPr id="6" name="Content Placeholder 5"/>
          <p:cNvSpPr>
            <a:spLocks noGrp="1"/>
          </p:cNvSpPr>
          <p:nvPr>
            <p:ph idx="1"/>
          </p:nvPr>
        </p:nvSpPr>
        <p:spPr>
          <a:xfrm>
            <a:off x="533400" y="1066800"/>
            <a:ext cx="8610600" cy="5334000"/>
          </a:xfrm>
        </p:spPr>
        <p:txBody>
          <a:bodyPr>
            <a:normAutofit fontScale="92500" lnSpcReduction="10000"/>
          </a:bodyPr>
          <a:lstStyle/>
          <a:p>
            <a:r>
              <a:rPr lang="en-US" dirty="0" smtClean="0"/>
              <a:t>Catholics and their growing political power in the Democratic Party led to growing anti-Catholicism beginning in the 1890s.</a:t>
            </a:r>
          </a:p>
          <a:p>
            <a:r>
              <a:rPr lang="en-US" dirty="0" smtClean="0"/>
              <a:t>The American Protective Association, which targeted Catholics in the North and Midwest, started chapters in Georgia in the 1890s.</a:t>
            </a:r>
          </a:p>
          <a:p>
            <a:r>
              <a:rPr lang="en-US" dirty="0" smtClean="0"/>
              <a:t>The Ku Klux Klan, which reestablished itself in Georgia in 1915, targeted Catholics in addition to African Americans. </a:t>
            </a:r>
          </a:p>
          <a:p>
            <a:r>
              <a:rPr lang="en-US" dirty="0" smtClean="0"/>
              <a:t>Catholic organizations formed to try to correct misperceptions that other Georgians had about them.</a:t>
            </a:r>
          </a:p>
          <a:p>
            <a:endParaRPr lang="en-US"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dirty="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914400"/>
            <a:ext cx="5334000" cy="5715000"/>
          </a:xfrm>
        </p:spPr>
        <p:txBody>
          <a:bodyPr>
            <a:noAutofit/>
          </a:bodyPr>
          <a:lstStyle/>
          <a:p>
            <a:r>
              <a:rPr lang="en-US" sz="1800" b="1" dirty="0" smtClean="0"/>
              <a:t>Anti-Semitism</a:t>
            </a:r>
            <a:r>
              <a:rPr lang="en-US" sz="1800" dirty="0" smtClean="0"/>
              <a:t> flared up in the late 1800s.</a:t>
            </a:r>
          </a:p>
          <a:p>
            <a:r>
              <a:rPr lang="en-US" sz="1800" dirty="0" smtClean="0"/>
              <a:t>Leo Frank, a Jew who had moved to Georgia from the North, managed a Marietta pencil factory. A janitor reported in 1913 that he found a young woman dead in Frank’s factory. </a:t>
            </a:r>
          </a:p>
          <a:p>
            <a:r>
              <a:rPr lang="en-US" sz="1800" dirty="0" smtClean="0"/>
              <a:t>Frank, the last person to admit he saw the victim alive, was quickly convicted and sentenced to death.</a:t>
            </a:r>
          </a:p>
          <a:p>
            <a:r>
              <a:rPr lang="en-US" sz="1800" dirty="0" smtClean="0"/>
              <a:t>Outcries of protest against the verdict and the way the trial was conducted came from all over the country.  </a:t>
            </a:r>
          </a:p>
          <a:p>
            <a:r>
              <a:rPr lang="en-US" sz="1800" dirty="0" smtClean="0"/>
              <a:t>Governor John Marshall Slaton reviewed the case and </a:t>
            </a:r>
            <a:r>
              <a:rPr lang="en-US" sz="1800" b="1" dirty="0" smtClean="0"/>
              <a:t>commuted</a:t>
            </a:r>
            <a:r>
              <a:rPr lang="en-US" sz="1800" dirty="0" smtClean="0"/>
              <a:t> the sentence from death to life in prison. He believed Frank might be innocent.</a:t>
            </a:r>
          </a:p>
          <a:p>
            <a:r>
              <a:rPr lang="en-US" sz="1800" dirty="0" smtClean="0"/>
              <a:t>In August 1915, a group from Marietta took Frank from prison in Milledgeville and lynched him in Marietta. </a:t>
            </a:r>
          </a:p>
          <a:p>
            <a:r>
              <a:rPr lang="en-US" sz="1800" dirty="0" smtClean="0"/>
              <a:t>The Georgia Board of Pardons and Parole issued Leo Frank a pardon in 1984, based on the state’s failure to protect him while in custody.</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dirty="0"/>
          </a:p>
        </p:txBody>
      </p:sp>
      <p:sp>
        <p:nvSpPr>
          <p:cNvPr id="5" name="Title 4"/>
          <p:cNvSpPr>
            <a:spLocks noGrp="1"/>
          </p:cNvSpPr>
          <p:nvPr>
            <p:ph type="title"/>
          </p:nvPr>
        </p:nvSpPr>
        <p:spPr>
          <a:xfrm>
            <a:off x="0" y="0"/>
            <a:ext cx="9144000" cy="1143000"/>
          </a:xfrm>
        </p:spPr>
        <p:txBody>
          <a:bodyPr>
            <a:normAutofit/>
          </a:bodyPr>
          <a:lstStyle/>
          <a:p>
            <a:r>
              <a:rPr lang="en-US" sz="3600" dirty="0" smtClean="0"/>
              <a:t>Anti-Semitism and the Lynching of Leo Frank</a:t>
            </a:r>
            <a:endParaRPr lang="en-US" sz="3600" dirty="0"/>
          </a:p>
        </p:txBody>
      </p:sp>
      <p:pic>
        <p:nvPicPr>
          <p:cNvPr id="5122" name="Picture 2" descr="http://upload.wikimedia.org/wikipedia/commons/d/dc/Mary_Phagan.jpg"/>
          <p:cNvPicPr>
            <a:picLocks noGrp="1" noChangeAspect="1" noChangeArrowheads="1"/>
          </p:cNvPicPr>
          <p:nvPr>
            <p:ph sz="half" idx="2"/>
          </p:nvPr>
        </p:nvPicPr>
        <p:blipFill>
          <a:blip r:embed="rId3" cstate="print"/>
          <a:srcRect/>
          <a:stretch>
            <a:fillRect/>
          </a:stretch>
        </p:blipFill>
        <p:spPr bwMode="auto">
          <a:xfrm>
            <a:off x="5715000" y="1143000"/>
            <a:ext cx="3187446" cy="411808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638800" y="5334000"/>
            <a:ext cx="3276600" cy="1169551"/>
          </a:xfrm>
          <a:prstGeom prst="rect">
            <a:avLst/>
          </a:prstGeom>
          <a:noFill/>
        </p:spPr>
        <p:txBody>
          <a:bodyPr wrap="square" rtlCol="0">
            <a:spAutoFit/>
          </a:bodyPr>
          <a:lstStyle/>
          <a:p>
            <a:r>
              <a:rPr lang="en-US" sz="1400" dirty="0" smtClean="0"/>
              <a:t>13-year-old Mary </a:t>
            </a:r>
            <a:r>
              <a:rPr lang="en-US" sz="1400" dirty="0" err="1" smtClean="0"/>
              <a:t>Phagan</a:t>
            </a:r>
            <a:r>
              <a:rPr lang="en-US" sz="1400" dirty="0" smtClean="0"/>
              <a:t> was murdered in 1913 in Atlanta. Her murder sparked an international examination of anti-Semitism in Georgia. </a:t>
            </a:r>
          </a:p>
          <a:p>
            <a:r>
              <a:rPr lang="en-US" sz="1400" dirty="0" smtClean="0"/>
              <a:t>Image: Public Domain</a:t>
            </a:r>
            <a:endParaRPr lang="en-US" sz="1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0-#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6096000"/>
            <a:ext cx="2214581" cy="369332"/>
          </a:xfrm>
          <a:prstGeom prst="rect">
            <a:avLst/>
          </a:prstGeom>
          <a:noFill/>
        </p:spPr>
        <p:txBody>
          <a:bodyPr wrap="none" rtlCol="0">
            <a:spAutoFit/>
          </a:bodyPr>
          <a:lstStyle/>
          <a:p>
            <a:r>
              <a:rPr lang="en-US" dirty="0" smtClean="0">
                <a:hlinkClick r:id="rId3" action="ppaction://hlinksldjump"/>
              </a:rPr>
              <a:t>Return to Main Menu</a:t>
            </a:r>
            <a:endParaRPr lang="en-US" dirty="0"/>
          </a:p>
        </p:txBody>
      </p:sp>
      <p:sp>
        <p:nvSpPr>
          <p:cNvPr id="3" name="Slide Number Placeholder 2"/>
          <p:cNvSpPr>
            <a:spLocks noGrp="1"/>
          </p:cNvSpPr>
          <p:nvPr>
            <p:ph type="sldNum" sz="quarter" idx="12"/>
          </p:nvPr>
        </p:nvSpPr>
        <p:spPr/>
        <p:txBody>
          <a:bodyPr/>
          <a:lstStyle/>
          <a:p>
            <a:fld id="{5B75B92E-C504-4F72-91D6-D83D77D1C380}" type="slidenum">
              <a:rPr lang="en-US" smtClean="0"/>
              <a:pPr/>
              <a:t>29</a:t>
            </a:fld>
            <a:endParaRPr lang="en-US"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African Americans and Segregation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t>Essential Question</a:t>
            </a:r>
          </a:p>
          <a:p>
            <a:pPr lvl="1"/>
            <a:r>
              <a:rPr lang="en-US" sz="3600" dirty="0" smtClean="0"/>
              <a:t>How did African Americans respond to segregation during the early 20</a:t>
            </a:r>
            <a:r>
              <a:rPr lang="en-US" sz="3600" baseline="30000" dirty="0" smtClean="0"/>
              <a:t>th</a:t>
            </a:r>
            <a:r>
              <a:rPr lang="en-US" sz="3600" dirty="0" smtClean="0"/>
              <a:t> Century?</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African Americans and Segregation</a:t>
            </a:r>
            <a:endParaRPr lang="en-US" dirty="0"/>
          </a:p>
        </p:txBody>
      </p:sp>
      <p:sp>
        <p:nvSpPr>
          <p:cNvPr id="3" name="Content Placeholder 2"/>
          <p:cNvSpPr>
            <a:spLocks noGrp="1"/>
          </p:cNvSpPr>
          <p:nvPr>
            <p:ph idx="1"/>
          </p:nvPr>
        </p:nvSpPr>
        <p:spPr>
          <a:xfrm>
            <a:off x="457200" y="1798637"/>
            <a:ext cx="8229600" cy="4754563"/>
          </a:xfrm>
        </p:spPr>
        <p:txBody>
          <a:bodyPr>
            <a:normAutofit/>
          </a:bodyPr>
          <a:lstStyle/>
          <a:p>
            <a:r>
              <a:rPr lang="en-US" dirty="0" smtClean="0"/>
              <a:t>What terms do I need to know? </a:t>
            </a:r>
          </a:p>
          <a:p>
            <a:pPr lvl="1"/>
            <a:r>
              <a:rPr lang="en-US" dirty="0" smtClean="0"/>
              <a:t>Jim Crow laws</a:t>
            </a:r>
          </a:p>
          <a:p>
            <a:pPr lvl="1"/>
            <a:r>
              <a:rPr lang="en-US" dirty="0" smtClean="0"/>
              <a:t>separate-but-equal doctrine</a:t>
            </a:r>
          </a:p>
          <a:p>
            <a:pPr lvl="1"/>
            <a:r>
              <a:rPr lang="en-US" dirty="0" smtClean="0"/>
              <a:t>lynching</a:t>
            </a:r>
          </a:p>
          <a:p>
            <a:pPr lvl="1"/>
            <a:r>
              <a:rPr lang="en-US" dirty="0" smtClean="0"/>
              <a:t>Great Migration</a:t>
            </a:r>
          </a:p>
          <a:p>
            <a:pPr lvl="1"/>
            <a:r>
              <a:rPr lang="en-US" dirty="0" smtClean="0"/>
              <a:t>National Association for the Advancement of Colored People (NAACP)</a:t>
            </a:r>
          </a:p>
          <a:p>
            <a:pPr lvl="1"/>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normAutofit/>
          </a:bodyPr>
          <a:lstStyle/>
          <a:p>
            <a:r>
              <a:rPr lang="en-US" sz="3600" b="1" dirty="0" smtClean="0">
                <a:solidFill>
                  <a:schemeClr val="bg1"/>
                </a:solidFill>
              </a:rPr>
              <a:t>Georgia Time Line: 1880-1915</a:t>
            </a:r>
            <a:endParaRPr lang="en-US" sz="3600" b="1" dirty="0">
              <a:solidFill>
                <a:schemeClr val="bg1"/>
              </a:solidFill>
            </a:endParaRPr>
          </a:p>
        </p:txBody>
      </p:sp>
      <p:sp>
        <p:nvSpPr>
          <p:cNvPr id="3" name="Slide Number Placeholder 2"/>
          <p:cNvSpPr>
            <a:spLocks noGrp="1"/>
          </p:cNvSpPr>
          <p:nvPr>
            <p:ph type="sldNum" sz="quarter" idx="12"/>
          </p:nvPr>
        </p:nvSpPr>
        <p:spPr/>
        <p:txBody>
          <a:bodyPr/>
          <a:lstStyle/>
          <a:p>
            <a:fld id="{5B75B92E-C504-4F72-91D6-D83D77D1C380}" type="slidenum">
              <a:rPr lang="en-US" smtClean="0"/>
              <a:pPr/>
              <a:t>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93806" y="1161250"/>
            <a:ext cx="7156389" cy="462995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Establishment of Segregation</a:t>
            </a:r>
            <a:endParaRPr lang="en-US" dirty="0"/>
          </a:p>
        </p:txBody>
      </p:sp>
      <p:sp>
        <p:nvSpPr>
          <p:cNvPr id="6" name="Content Placeholder 5"/>
          <p:cNvSpPr>
            <a:spLocks noGrp="1"/>
          </p:cNvSpPr>
          <p:nvPr>
            <p:ph idx="1"/>
          </p:nvPr>
        </p:nvSpPr>
        <p:spPr>
          <a:xfrm>
            <a:off x="609600" y="1219200"/>
            <a:ext cx="8534400" cy="5059363"/>
          </a:xfrm>
        </p:spPr>
        <p:txBody>
          <a:bodyPr>
            <a:normAutofit lnSpcReduction="10000"/>
          </a:bodyPr>
          <a:lstStyle/>
          <a:p>
            <a:r>
              <a:rPr lang="en-US" dirty="0" smtClean="0"/>
              <a:t>Schools were segregated by the end of the Civil War. Most churches were separate.</a:t>
            </a:r>
          </a:p>
          <a:p>
            <a:r>
              <a:rPr lang="en-US" dirty="0" smtClean="0"/>
              <a:t>The Civil Rights Act of 1875 made discrimination in public places illegal. Government could not discriminate.</a:t>
            </a:r>
          </a:p>
          <a:p>
            <a:r>
              <a:rPr lang="en-US" dirty="0" smtClean="0"/>
              <a:t>The Supreme Court’s “civil rights cases” of the 1880s ruled that owners of private businesses could decide who they would serve. This opened the way for segregation in public spaces.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914400"/>
          </a:xfrm>
        </p:spPr>
        <p:txBody>
          <a:bodyPr>
            <a:normAutofit/>
          </a:bodyPr>
          <a:lstStyle/>
          <a:p>
            <a:r>
              <a:rPr lang="en-US" dirty="0" smtClean="0"/>
              <a:t>Jim Crow Laws</a:t>
            </a:r>
            <a:endParaRPr lang="en-US" dirty="0"/>
          </a:p>
        </p:txBody>
      </p:sp>
      <p:sp>
        <p:nvSpPr>
          <p:cNvPr id="6" name="Content Placeholder 5"/>
          <p:cNvSpPr>
            <a:spLocks noGrp="1"/>
          </p:cNvSpPr>
          <p:nvPr>
            <p:ph idx="1"/>
          </p:nvPr>
        </p:nvSpPr>
        <p:spPr>
          <a:xfrm>
            <a:off x="609600" y="838200"/>
            <a:ext cx="8534400" cy="6019800"/>
          </a:xfrm>
        </p:spPr>
        <p:txBody>
          <a:bodyPr>
            <a:normAutofit fontScale="92500" lnSpcReduction="20000"/>
          </a:bodyPr>
          <a:lstStyle/>
          <a:p>
            <a:r>
              <a:rPr lang="en-US" dirty="0" smtClean="0"/>
              <a:t>In the 1880s, the Supreme Court confirmed that government could not discriminate, but said owners of private businesses could decide who they would serve.</a:t>
            </a:r>
          </a:p>
          <a:p>
            <a:r>
              <a:rPr lang="en-US" b="1" dirty="0" smtClean="0"/>
              <a:t>Jim Crow laws</a:t>
            </a:r>
            <a:r>
              <a:rPr lang="en-US" dirty="0" smtClean="0"/>
              <a:t> – named for a type of black character in mid-1800s minstrel shows – called for segregation.</a:t>
            </a:r>
          </a:p>
          <a:p>
            <a:r>
              <a:rPr lang="en-US" dirty="0" smtClean="0"/>
              <a:t>State and local communities in Georgia passed Jim Crow laws in the 1890s and early 1900s, making segregation legal.</a:t>
            </a:r>
          </a:p>
          <a:p>
            <a:r>
              <a:rPr lang="en-US" dirty="0" smtClean="0"/>
              <a:t>These laws also stated how much African heritage a person had to have to be considered black.</a:t>
            </a:r>
          </a:p>
          <a:p>
            <a:r>
              <a:rPr lang="en-US" dirty="0" smtClean="0"/>
              <a:t>The laws were passed to create a second class, separate, and inferior position for African Americans.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i="1" dirty="0" smtClean="0"/>
              <a:t>Plessy v. Ferguson</a:t>
            </a:r>
            <a:endParaRPr lang="en-US" i="1" dirty="0"/>
          </a:p>
        </p:txBody>
      </p:sp>
      <p:sp>
        <p:nvSpPr>
          <p:cNvPr id="6" name="Content Placeholder 5"/>
          <p:cNvSpPr>
            <a:spLocks noGrp="1"/>
          </p:cNvSpPr>
          <p:nvPr>
            <p:ph idx="1"/>
          </p:nvPr>
        </p:nvSpPr>
        <p:spPr>
          <a:xfrm>
            <a:off x="457200" y="1219200"/>
            <a:ext cx="8534400" cy="4876800"/>
          </a:xfrm>
        </p:spPr>
        <p:txBody>
          <a:bodyPr>
            <a:normAutofit fontScale="92500" lnSpcReduction="10000"/>
          </a:bodyPr>
          <a:lstStyle/>
          <a:p>
            <a:r>
              <a:rPr lang="en-US" dirty="0" smtClean="0"/>
              <a:t>The Supreme Court ruled in 1896 that public places could be separate by race but had to be “equal.”</a:t>
            </a:r>
          </a:p>
          <a:p>
            <a:r>
              <a:rPr lang="en-US" dirty="0" smtClean="0"/>
              <a:t>The separate-but-equal doctrine allowed segregation to continue in the U.S. for decades.</a:t>
            </a:r>
          </a:p>
          <a:p>
            <a:r>
              <a:rPr lang="en-US" dirty="0" smtClean="0"/>
              <a:t>Southern states created dozens of state and local laws to create separate public spaces, from schools and libraries, to cemeteries.</a:t>
            </a:r>
          </a:p>
          <a:p>
            <a:r>
              <a:rPr lang="en-US" dirty="0" smtClean="0"/>
              <a:t>Racial segregation became established by law and custom.</a:t>
            </a:r>
          </a:p>
          <a:p>
            <a:r>
              <a:rPr lang="en-US" b="1" i="1" dirty="0" smtClean="0"/>
              <a:t>Plessy v. Ferguson </a:t>
            </a:r>
            <a:r>
              <a:rPr lang="en-US" dirty="0" smtClean="0"/>
              <a:t>was overturned in 1954.</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8</a:t>
            </a:fld>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68362"/>
          </a:xfrm>
        </p:spPr>
        <p:txBody>
          <a:bodyPr>
            <a:normAutofit/>
          </a:bodyPr>
          <a:lstStyle/>
          <a:p>
            <a:r>
              <a:rPr lang="en-US" sz="3600" b="1" dirty="0" smtClean="0">
                <a:solidFill>
                  <a:schemeClr val="bg1"/>
                </a:solidFill>
              </a:rPr>
              <a:t>“Separate-but-Equal” Political Cartoon</a:t>
            </a:r>
            <a:endParaRPr lang="en-US" sz="3600" b="1" dirty="0">
              <a:solidFill>
                <a:schemeClr val="bg1"/>
              </a:solidFill>
            </a:endParaRPr>
          </a:p>
        </p:txBody>
      </p:sp>
      <p:sp>
        <p:nvSpPr>
          <p:cNvPr id="2" name="Slide Number Placeholder 1"/>
          <p:cNvSpPr>
            <a:spLocks noGrp="1"/>
          </p:cNvSpPr>
          <p:nvPr>
            <p:ph type="sldNum" sz="quarter" idx="12"/>
          </p:nvPr>
        </p:nvSpPr>
        <p:spPr/>
        <p:txBody>
          <a:bodyPr/>
          <a:lstStyle/>
          <a:p>
            <a:fld id="{5B75B92E-C504-4F72-91D6-D83D77D1C380}" type="slidenum">
              <a:rPr lang="en-US" smtClean="0"/>
              <a:pPr/>
              <a:t>9</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849157" y="914401"/>
            <a:ext cx="7445686" cy="525780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TotalTime>
  <Words>2089</Words>
  <Application>Microsoft Office PowerPoint</Application>
  <PresentationFormat>On-screen Show (4:3)</PresentationFormat>
  <Paragraphs>198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Section 1: African Americans and Segregation</vt:lpstr>
      <vt:lpstr>Section 1: African Americans and Segregation</vt:lpstr>
      <vt:lpstr>Georgia Time Line: 1880-1915</vt:lpstr>
      <vt:lpstr>The Establishment of Segregation</vt:lpstr>
      <vt:lpstr>Jim Crow Laws</vt:lpstr>
      <vt:lpstr>Plessy v. Ferguson</vt:lpstr>
      <vt:lpstr>“Separate-but-Equal” Political Cartoon</vt:lpstr>
      <vt:lpstr>Cumming v. Richmond County Board of Education</vt:lpstr>
      <vt:lpstr>Preventing Equality</vt:lpstr>
      <vt:lpstr>African American Responses to Segregation</vt:lpstr>
      <vt:lpstr>Slide 13</vt:lpstr>
      <vt:lpstr>Booker T. Washington</vt:lpstr>
      <vt:lpstr>W.E.B. DuBois</vt:lpstr>
      <vt:lpstr>Section 2: African American Institutions and Life</vt:lpstr>
      <vt:lpstr>City Life</vt:lpstr>
      <vt:lpstr>Schooling</vt:lpstr>
      <vt:lpstr>Higher Education</vt:lpstr>
      <vt:lpstr>Section 3: Voting Rights</vt:lpstr>
      <vt:lpstr>Section 3: Voting Rights</vt:lpstr>
      <vt:lpstr>White Primaries</vt:lpstr>
      <vt:lpstr>The Atlanta Riot of 1906 and the 1908 Election</vt:lpstr>
      <vt:lpstr>The Disfranchisement Amendment</vt:lpstr>
      <vt:lpstr>Section 4: Catholics and Jews</vt:lpstr>
      <vt:lpstr>Section 4: Catholics and Jews</vt:lpstr>
      <vt:lpstr>Anti-Catholicism</vt:lpstr>
      <vt:lpstr>Anti-Semitism and the Lynching of Leo Frank</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Its Heritage and Its Promises</dc:title>
  <dc:subject>©2010 Clairmont Press</dc:subject>
  <dc:creator>Emmett Mullins, Ed.D.</dc:creator>
  <cp:lastModifiedBy>Emmett Mullins</cp:lastModifiedBy>
  <cp:revision>247</cp:revision>
  <dcterms:created xsi:type="dcterms:W3CDTF">2010-06-02T19:20:05Z</dcterms:created>
  <dcterms:modified xsi:type="dcterms:W3CDTF">2010-07-17T15:03:35Z</dcterms:modified>
</cp:coreProperties>
</file>