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7" r:id="rId8"/>
    <p:sldId id="259" r:id="rId9"/>
    <p:sldId id="260" r:id="rId10"/>
    <p:sldId id="261" r:id="rId11"/>
    <p:sldId id="262" r:id="rId12"/>
    <p:sldId id="268" r:id="rId13"/>
    <p:sldId id="263" r:id="rId14"/>
    <p:sldId id="264" r:id="rId15"/>
    <p:sldId id="265" r:id="rId16"/>
    <p:sldId id="266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A824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BF23-ADC4-477D-9A99-3F08EBA7DA8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1987-62A0-4328-836C-48128870F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ktadmfs12\katyisd\High%20School\Campuses\KHS\Science\Understanding%20Viruses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ktadmfs12\katyisd\High%20School\Campuses\KHS\Science\Life%20Science%20Viruses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d blood cells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034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838200"/>
            <a:ext cx="56388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Viruses</a:t>
            </a:r>
            <a:endParaRPr lang="en-US" sz="135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viru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57187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32004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Doesn’t belong to any kingdom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-It’s not a plant or an animal.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-It’s not a fungi, protist, or  bacteria.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IS A VIRUS?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ringedrop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smallp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04800"/>
            <a:ext cx="3810000" cy="3048000"/>
          </a:xfrm>
          <a:prstGeom prst="rect">
            <a:avLst/>
          </a:prstGeom>
        </p:spPr>
      </p:pic>
      <p:pic>
        <p:nvPicPr>
          <p:cNvPr id="6" name="Picture 5" descr="w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581400"/>
            <a:ext cx="3810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Importance:</a:t>
            </a:r>
          </a:p>
          <a:p>
            <a:r>
              <a:rPr lang="en-US" sz="2200" b="1" dirty="0" smtClean="0"/>
              <a:t>         *Harmful</a:t>
            </a:r>
          </a:p>
          <a:p>
            <a:r>
              <a:rPr lang="en-US" sz="2200" b="1" dirty="0" smtClean="0"/>
              <a:t>	Causes disease—</a:t>
            </a:r>
            <a:r>
              <a:rPr lang="en-US" sz="2200" b="1" u="sng" dirty="0" smtClean="0"/>
              <a:t>pathogenic</a:t>
            </a:r>
            <a:endParaRPr lang="en-US" sz="2200" b="1" dirty="0" smtClean="0"/>
          </a:p>
          <a:p>
            <a:r>
              <a:rPr lang="en-US" sz="2200" b="1" dirty="0" smtClean="0"/>
              <a:t>	Disease producing agent—</a:t>
            </a:r>
            <a:r>
              <a:rPr lang="en-US" sz="2200" b="1" u="sng" dirty="0" smtClean="0"/>
              <a:t>pathogen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8288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Human Diseases: </a:t>
            </a:r>
            <a:r>
              <a:rPr lang="en-US" sz="2000" b="1" u="sng" dirty="0" smtClean="0"/>
              <a:t>Warts, common cold, Influenza (flu), Smallpox, Ebola, Herpes, AIDS, Chicken pox, Rabies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124200"/>
            <a:ext cx="464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Viruses </a:t>
            </a:r>
            <a:r>
              <a:rPr lang="en-US" sz="2000" b="1" u="sng" dirty="0" smtClean="0"/>
              <a:t>disrupt</a:t>
            </a:r>
            <a:r>
              <a:rPr lang="en-US" sz="2000" b="1" dirty="0" smtClean="0"/>
              <a:t> the body’s normal </a:t>
            </a:r>
            <a:r>
              <a:rPr lang="en-US" sz="2000" b="1" u="sng" dirty="0" smtClean="0"/>
              <a:t>equilibrium</a:t>
            </a:r>
            <a:r>
              <a:rPr lang="en-US" sz="2000" b="1" dirty="0" smtClean="0"/>
              <a:t>/balance</a:t>
            </a:r>
          </a:p>
          <a:p>
            <a:endParaRPr lang="en-US" sz="800" b="1" dirty="0" smtClean="0"/>
          </a:p>
          <a:p>
            <a:r>
              <a:rPr lang="en-US" sz="2000" b="1" dirty="0" smtClean="0"/>
              <a:t>Viruses can be </a:t>
            </a:r>
            <a:r>
              <a:rPr lang="en-US" sz="2000" b="1" u="sng" dirty="0" smtClean="0"/>
              <a:t>prevented</a:t>
            </a:r>
            <a:r>
              <a:rPr lang="en-US" sz="2000" b="1" dirty="0" smtClean="0"/>
              <a:t> with </a:t>
            </a:r>
            <a:r>
              <a:rPr lang="en-US" sz="2000" b="1" u="sng" dirty="0" smtClean="0"/>
              <a:t>vaccines</a:t>
            </a:r>
            <a:r>
              <a:rPr lang="en-US" sz="2000" b="1" dirty="0" smtClean="0"/>
              <a:t>, but NOT treated with antibiotics.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5257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Beneficial:</a:t>
            </a:r>
          </a:p>
          <a:p>
            <a:pPr marL="228600"/>
            <a:r>
              <a:rPr lang="en-US" sz="2200" b="1" u="sng" dirty="0" smtClean="0"/>
              <a:t>Genetic Engineering</a:t>
            </a:r>
            <a:r>
              <a:rPr lang="en-US" sz="2200" b="1" dirty="0" smtClean="0"/>
              <a:t>—harmless  virus carries good genes into cells.</a:t>
            </a:r>
            <a:endParaRPr lang="en-US" sz="2200" b="1" u="sng" dirty="0" smtClean="0"/>
          </a:p>
          <a:p>
            <a:r>
              <a:rPr lang="en-US" dirty="0"/>
              <a:t>	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4495800"/>
            <a:ext cx="29583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(antibiotics treat </a:t>
            </a:r>
            <a:r>
              <a:rPr lang="en-US" sz="2000" b="1" u="sng" dirty="0" smtClean="0"/>
              <a:t>bacteria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r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8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-152400"/>
            <a:ext cx="16578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Virus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-1524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Living Cell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8915400" cy="6629400"/>
            <a:chOff x="152400" y="152400"/>
            <a:chExt cx="8763000" cy="65532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28600" y="1752600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2400" y="2713421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2400" y="3466662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2400" y="4295228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52400" y="5199117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2400" y="6027683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8600" y="838200"/>
              <a:ext cx="86868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2401094" y="3466306"/>
              <a:ext cx="6477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-951706" y="3390106"/>
              <a:ext cx="6477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38400" y="838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RNA or DNA core (center), protein coat (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capsid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0800" y="1752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Copies itself only inside host cell--REPLICATION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8400" y="281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DNA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or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RNA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8400" y="3581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38400" y="441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8400" y="541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38400" y="6172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838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Cell membrane, cytoplasm, genetic material, organelles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15000" y="1905000"/>
            <a:ext cx="32004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Asexual or Sexual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19696" y="2743200"/>
            <a:ext cx="15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DNA 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and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RNA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91200" y="3581400"/>
            <a:ext cx="3005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YES—Multicellular Organisms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010400" y="4495800"/>
            <a:ext cx="52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10400" y="5334000"/>
            <a:ext cx="52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10400" y="6172200"/>
            <a:ext cx="523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YES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9600" y="99060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Structure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1000" y="1981200"/>
            <a:ext cx="1468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Reproduction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8600" y="2819400"/>
            <a:ext cx="179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Genetic Material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1000" y="34290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Growth and Development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000" y="51816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Response to Environment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8600" y="6172200"/>
            <a:ext cx="187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Change over time</a:t>
            </a:r>
            <a:endParaRPr lang="en-US" b="1" i="1" dirty="0"/>
          </a:p>
        </p:txBody>
      </p:sp>
      <p:sp>
        <p:nvSpPr>
          <p:cNvPr id="44" name="Rectangle 43"/>
          <p:cNvSpPr/>
          <p:nvPr/>
        </p:nvSpPr>
        <p:spPr>
          <a:xfrm>
            <a:off x="304800" y="4343400"/>
            <a:ext cx="152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Obtain and Use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u-virus-e06074-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2286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How many characteristics of life do viruses possess?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1371600"/>
            <a:ext cx="1447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ONE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286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*Genetic Material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26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Are viruses living?</a:t>
            </a:r>
            <a:endParaRPr lang="en-US" sz="7200" b="1" dirty="0"/>
          </a:p>
        </p:txBody>
      </p:sp>
      <p:sp>
        <p:nvSpPr>
          <p:cNvPr id="9" name="Rectangle 8"/>
          <p:cNvSpPr/>
          <p:nvPr/>
        </p:nvSpPr>
        <p:spPr>
          <a:xfrm>
            <a:off x="3505200" y="5486400"/>
            <a:ext cx="156205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6  -0.029 -0.01199  -0.044 -0.01199  C -0.114 -0.01199  -0.169 0.06394  -0.169 0.15586  C -0.169 0.24644  -0.114 0.32104  -0.044 0.32104  C -0.029 0.32104  -0.014 0.31704  0 0.31038  C -0.047 0.2864  -0.08 0.22646  -0.08 0.15586  C -0.08 0.08392  -0.047 0.02398  0 0  Z" pathEditMode="relative" ptsTypes="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derstanding Virus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54 minutes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ife Science Viruse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 minutes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 virus is an </a:t>
            </a:r>
            <a:r>
              <a:rPr lang="en-US" sz="3600" b="1" u="sng" dirty="0" smtClean="0"/>
              <a:t>infectious</a:t>
            </a:r>
            <a:r>
              <a:rPr lang="en-US" sz="3600" b="1" dirty="0" smtClean="0"/>
              <a:t> agent made up of </a:t>
            </a:r>
            <a:r>
              <a:rPr lang="en-US" sz="3600" b="1" u="sng" dirty="0" smtClean="0"/>
              <a:t>nucleic</a:t>
            </a:r>
            <a:r>
              <a:rPr lang="en-US" sz="3600" b="1" dirty="0" smtClean="0"/>
              <a:t> acid (</a:t>
            </a:r>
            <a:r>
              <a:rPr lang="en-US" sz="3600" b="1" u="sng" dirty="0" smtClean="0"/>
              <a:t>DNA</a:t>
            </a:r>
            <a:r>
              <a:rPr lang="en-US" sz="3600" b="1" dirty="0" smtClean="0"/>
              <a:t> or </a:t>
            </a:r>
            <a:r>
              <a:rPr lang="en-US" sz="3600" b="1" u="sng" dirty="0" smtClean="0"/>
              <a:t>RNA</a:t>
            </a:r>
            <a:r>
              <a:rPr lang="en-US" sz="3600" b="1" dirty="0" smtClean="0"/>
              <a:t>) wrapped in a </a:t>
            </a:r>
            <a:r>
              <a:rPr lang="en-US" sz="3600" b="1" u="sng" dirty="0" smtClean="0"/>
              <a:t>protein</a:t>
            </a:r>
            <a:r>
              <a:rPr lang="en-US" sz="3600" b="1" dirty="0" smtClean="0"/>
              <a:t> coat called a </a:t>
            </a:r>
            <a:r>
              <a:rPr lang="en-US" sz="3600" b="1" u="sng" dirty="0" smtClean="0"/>
              <a:t>capsid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Viruses have no </a:t>
            </a:r>
            <a:r>
              <a:rPr lang="en-US" sz="2800" b="1" u="sng" dirty="0" smtClean="0"/>
              <a:t>nucleus</a:t>
            </a:r>
            <a:r>
              <a:rPr lang="en-US" sz="2800" b="1" dirty="0" smtClean="0"/>
              <a:t>, no </a:t>
            </a:r>
            <a:r>
              <a:rPr lang="en-US" sz="2800" b="1" u="sng" dirty="0" smtClean="0"/>
              <a:t>organelles</a:t>
            </a:r>
            <a:r>
              <a:rPr lang="en-US" sz="2800" b="1" dirty="0" smtClean="0"/>
              <a:t>, no </a:t>
            </a:r>
            <a:r>
              <a:rPr lang="en-US" sz="2800" b="1" u="sng" dirty="0" smtClean="0"/>
              <a:t>cytoplasm</a:t>
            </a:r>
            <a:r>
              <a:rPr lang="en-US" sz="2800" b="1" dirty="0" smtClean="0"/>
              <a:t> or cell membrane—</a:t>
            </a:r>
            <a:r>
              <a:rPr lang="en-US" sz="2800" b="1" u="sng" dirty="0" smtClean="0"/>
              <a:t>Non-cellular</a:t>
            </a:r>
            <a:endParaRPr lang="en-US" sz="2800" b="1" u="sng" dirty="0"/>
          </a:p>
        </p:txBody>
      </p:sp>
      <p:pic>
        <p:nvPicPr>
          <p:cNvPr id="8" name="Picture 7" descr="viru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561080"/>
            <a:ext cx="2438400" cy="3088640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pic>
        <p:nvPicPr>
          <p:cNvPr id="9" name="Picture 8" descr="Animal-C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81400"/>
            <a:ext cx="3063274" cy="3042943"/>
          </a:xfrm>
          <a:prstGeom prst="rect">
            <a:avLst/>
          </a:prstGeom>
          <a:ln w="57150">
            <a:solidFill>
              <a:srgbClr val="A82443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57600" y="4800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vs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895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/>
            <a:r>
              <a:rPr lang="en-US" sz="2800" b="1" dirty="0" smtClean="0"/>
              <a:t>This is why it does NOT belong to any </a:t>
            </a:r>
            <a:r>
              <a:rPr lang="en-US" sz="2800" b="1" u="sng" dirty="0" smtClean="0"/>
              <a:t>kingdom</a:t>
            </a:r>
            <a:r>
              <a:rPr lang="en-US" sz="2800" b="1" dirty="0" smtClean="0"/>
              <a:t>.</a:t>
            </a:r>
            <a:endParaRPr lang="en-US" sz="2800" b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V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5181600" y="2438400"/>
            <a:ext cx="3778094" cy="2843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Viruses have either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DNA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or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</a:rPr>
              <a:t>RNA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but NOT both.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1430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Viruses with </a:t>
            </a:r>
            <a:r>
              <a:rPr lang="en-US" sz="4000" b="1" u="sng" dirty="0" smtClean="0">
                <a:latin typeface="Aharoni" pitchFamily="2" charset="-79"/>
                <a:cs typeface="Aharoni" pitchFamily="2" charset="-79"/>
              </a:rPr>
              <a:t>RNA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  that transcribe into DNA are called </a:t>
            </a:r>
            <a:r>
              <a:rPr lang="en-US" sz="4000" b="1" u="sng" dirty="0" smtClean="0">
                <a:latin typeface="Aharoni" pitchFamily="2" charset="-79"/>
                <a:cs typeface="Aharoni" pitchFamily="2" charset="-79"/>
              </a:rPr>
              <a:t>retroviruses</a:t>
            </a: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9" name="Straight Arrow Connector 8"/>
          <p:cNvCxnSpPr>
            <a:stCxn id="11" idx="0"/>
          </p:cNvCxnSpPr>
          <p:nvPr/>
        </p:nvCxnSpPr>
        <p:spPr>
          <a:xfrm rot="16200000" flipV="1">
            <a:off x="7067550" y="4210050"/>
            <a:ext cx="1295400" cy="381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4876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HIV Infected Cell</a:t>
            </a:r>
            <a:endParaRPr lang="en-US" sz="2800" b="1" dirty="0"/>
          </a:p>
        </p:txBody>
      </p:sp>
      <p:pic>
        <p:nvPicPr>
          <p:cNvPr id="1026" name="Picture 2" descr="http://wordinfo.info/words/images/zoo-dog-scratch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4354286" cy="2362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24400" y="5715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flea is a parasite to a dog and is harmful to the dog.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438400"/>
            <a:ext cx="502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/>
              <a:t>Viruses are </a:t>
            </a:r>
            <a:r>
              <a:rPr lang="en-US" sz="2800" b="1" u="sng" dirty="0" smtClean="0"/>
              <a:t>parasites</a:t>
            </a:r>
            <a:r>
              <a:rPr lang="en-US" sz="2800" b="1" dirty="0" smtClean="0"/>
              <a:t>—</a:t>
            </a:r>
            <a:r>
              <a:rPr lang="en-US" sz="2800" dirty="0" smtClean="0"/>
              <a:t>an organism that </a:t>
            </a:r>
            <a:r>
              <a:rPr lang="en-US" sz="2800" b="1" u="sng" dirty="0" smtClean="0"/>
              <a:t>depends</a:t>
            </a:r>
            <a:r>
              <a:rPr lang="en-US" sz="2800" dirty="0" smtClean="0"/>
              <a:t> entirely upon another </a:t>
            </a:r>
            <a:r>
              <a:rPr lang="en-US" sz="2800" b="1" u="sng" dirty="0" smtClean="0"/>
              <a:t>living</a:t>
            </a:r>
            <a:r>
              <a:rPr lang="en-US" sz="2800" dirty="0" smtClean="0"/>
              <a:t> organism (a </a:t>
            </a:r>
            <a:r>
              <a:rPr lang="en-US" sz="2800" b="1" u="sng" dirty="0" smtClean="0"/>
              <a:t>host</a:t>
            </a:r>
            <a:r>
              <a:rPr lang="en-US" sz="2800" dirty="0" smtClean="0"/>
              <a:t>) for its existence in such a way that it </a:t>
            </a:r>
            <a:r>
              <a:rPr lang="en-US" sz="2800" b="1" u="sng" dirty="0" smtClean="0"/>
              <a:t>harms</a:t>
            </a:r>
            <a:r>
              <a:rPr lang="en-US" sz="2800" dirty="0" smtClean="0"/>
              <a:t> that organism.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495800" y="5257800"/>
            <a:ext cx="4648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(This is the reason why HIV is so incurable.)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7963" y="3276600"/>
            <a:ext cx="2819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1000" y="13716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33600" y="1143000"/>
            <a:ext cx="3178175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Capsid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protein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coat)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Char char="–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inside contains either  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RNA or DNA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535363" y="4419600"/>
            <a:ext cx="1303338" cy="923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Surface Marker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192963" y="2819400"/>
            <a:ext cx="1951037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RNA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516563" y="6172200"/>
            <a:ext cx="2932112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Capsid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(protein coat)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353942"/>
            <a:ext cx="7086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Bacteriophage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viruses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that infect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87963" y="2057400"/>
            <a:ext cx="3288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Flu (influenza), HIV</a:t>
            </a:r>
            <a:endParaRPr lang="en-US" sz="28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05000" y="1524000"/>
            <a:ext cx="228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6583363" y="3429000"/>
            <a:ext cx="1295400" cy="990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4" idx="1"/>
          </p:cNvCxnSpPr>
          <p:nvPr/>
        </p:nvCxnSpPr>
        <p:spPr>
          <a:xfrm flipV="1">
            <a:off x="4830763" y="4648200"/>
            <a:ext cx="4572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859463" y="5676900"/>
            <a:ext cx="7620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rus 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447800" y="1295400"/>
            <a:ext cx="1752600" cy="914400"/>
            <a:chOff x="1447800" y="1295400"/>
            <a:chExt cx="1752600" cy="914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2286000" y="1828800"/>
              <a:ext cx="914400" cy="3810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447800" y="1295400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Capsid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14800" y="2514600"/>
            <a:ext cx="3505200" cy="584775"/>
            <a:chOff x="4114800" y="2514600"/>
            <a:chExt cx="3505200" cy="584775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4114800" y="2590800"/>
              <a:ext cx="1143000" cy="22860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57800" y="2514600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Nucleic Acid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38400" y="5719227"/>
            <a:ext cx="670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Bacteriophage—a virus that infects bacteria (bacteria is the host)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ve Cells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C. </a:t>
            </a:r>
            <a:r>
              <a:rPr lang="en-US" sz="3000" b="1" u="sng" dirty="0" err="1" smtClean="0"/>
              <a:t>Nonviral</a:t>
            </a:r>
            <a:r>
              <a:rPr lang="en-US" sz="3000" b="1" dirty="0" smtClean="0"/>
              <a:t> particle</a:t>
            </a:r>
          </a:p>
          <a:p>
            <a:pPr marL="350838"/>
            <a:r>
              <a:rPr lang="en-US" sz="3000" b="1" dirty="0" smtClean="0"/>
              <a:t>Has </a:t>
            </a:r>
            <a:r>
              <a:rPr lang="en-US" sz="3000" b="1" u="sng" dirty="0" smtClean="0"/>
              <a:t>protein</a:t>
            </a:r>
            <a:r>
              <a:rPr lang="en-US" sz="3000" b="1" dirty="0" smtClean="0"/>
              <a:t> only, no DNA or RNA (cause of </a:t>
            </a:r>
            <a:r>
              <a:rPr lang="en-US" sz="3000" b="1" u="sng" dirty="0" smtClean="0"/>
              <a:t>mad cow </a:t>
            </a:r>
            <a:r>
              <a:rPr lang="en-US" sz="3000" b="1" dirty="0" smtClean="0"/>
              <a:t>disease and </a:t>
            </a:r>
            <a:r>
              <a:rPr lang="en-US" sz="3000" b="1" dirty="0" err="1" smtClean="0"/>
              <a:t>Creutfeldt</a:t>
            </a:r>
            <a:r>
              <a:rPr lang="en-US" sz="3000" b="1" dirty="0" smtClean="0"/>
              <a:t>-Jacob disease in humans)—</a:t>
            </a:r>
            <a:r>
              <a:rPr lang="en-US" sz="3000" b="1" u="sng" dirty="0" err="1" smtClean="0"/>
              <a:t>Prions</a:t>
            </a:r>
            <a:r>
              <a:rPr lang="en-US" sz="3000" b="1" dirty="0" smtClean="0"/>
              <a:t> (affects the </a:t>
            </a:r>
            <a:r>
              <a:rPr lang="en-US" sz="3000" b="1" u="sng" dirty="0" smtClean="0"/>
              <a:t>brain</a:t>
            </a:r>
            <a:r>
              <a:rPr lang="en-US" sz="3000" b="1" dirty="0" smtClean="0"/>
              <a:t> and is always </a:t>
            </a:r>
            <a:r>
              <a:rPr lang="en-US" sz="3000" b="1" u="sng" dirty="0" smtClean="0"/>
              <a:t>fatal</a:t>
            </a:r>
            <a:r>
              <a:rPr lang="en-US" sz="3000" b="1" dirty="0" smtClean="0"/>
              <a:t>)</a:t>
            </a:r>
            <a:endParaRPr lang="en-US" sz="3000" b="1" dirty="0"/>
          </a:p>
        </p:txBody>
      </p:sp>
      <p:pic>
        <p:nvPicPr>
          <p:cNvPr id="6" name="Picture 5" descr="mad cow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438400"/>
            <a:ext cx="4800600" cy="403575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457200" y="2667000"/>
            <a:ext cx="1066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2766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 DNA or RNA!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718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8991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D. </a:t>
            </a:r>
            <a:r>
              <a:rPr lang="en-US" sz="2600" b="1" u="sng" dirty="0" smtClean="0"/>
              <a:t>Replication</a:t>
            </a:r>
            <a:r>
              <a:rPr lang="en-US" sz="2600" b="1" dirty="0" smtClean="0"/>
              <a:t> is how a virus </a:t>
            </a:r>
            <a:r>
              <a:rPr lang="en-US" sz="2600" b="1" u="sng" dirty="0" smtClean="0"/>
              <a:t>spreads</a:t>
            </a:r>
            <a:r>
              <a:rPr lang="en-US" sz="2600" b="1" dirty="0" smtClean="0"/>
              <a:t>.</a:t>
            </a:r>
          </a:p>
          <a:p>
            <a:pPr marL="288925"/>
            <a:r>
              <a:rPr lang="en-US" sz="2600" b="1" dirty="0" smtClean="0"/>
              <a:t>A virus CANNOT reproduce by itself—it must </a:t>
            </a:r>
            <a:r>
              <a:rPr lang="en-US" sz="2600" b="1" u="sng" dirty="0" smtClean="0"/>
              <a:t>invade</a:t>
            </a:r>
            <a:r>
              <a:rPr lang="en-US" sz="2600" b="1" dirty="0" smtClean="0"/>
              <a:t> a </a:t>
            </a:r>
            <a:r>
              <a:rPr lang="en-US" sz="2600" b="1" u="sng" dirty="0" smtClean="0"/>
              <a:t>host</a:t>
            </a:r>
            <a:r>
              <a:rPr lang="en-US" sz="2600" b="1" dirty="0" smtClean="0"/>
              <a:t> cell and take over the cell </a:t>
            </a:r>
            <a:r>
              <a:rPr lang="en-US" sz="2600" b="1" u="sng" dirty="0" smtClean="0"/>
              <a:t>activities</a:t>
            </a:r>
            <a:r>
              <a:rPr lang="en-US" sz="2600" b="1" dirty="0" smtClean="0"/>
              <a:t>, eventually </a:t>
            </a:r>
            <a:r>
              <a:rPr lang="en-US" sz="2600" b="1" u="sng" dirty="0" smtClean="0"/>
              <a:t>causing</a:t>
            </a:r>
            <a:r>
              <a:rPr lang="en-US" sz="2600" b="1" dirty="0" smtClean="0"/>
              <a:t> </a:t>
            </a:r>
            <a:r>
              <a:rPr lang="en-US" sz="2600" b="1" u="sng" dirty="0" smtClean="0"/>
              <a:t>destruction</a:t>
            </a:r>
            <a:r>
              <a:rPr lang="en-US" sz="2600" b="1" dirty="0" smtClean="0"/>
              <a:t> of the cell and </a:t>
            </a:r>
            <a:r>
              <a:rPr lang="en-US" sz="2600" b="1" u="sng" dirty="0" smtClean="0"/>
              <a:t>killing</a:t>
            </a:r>
            <a:r>
              <a:rPr lang="en-US" sz="2600" b="1" dirty="0" smtClean="0"/>
              <a:t> it. (The virus enters a cell, </a:t>
            </a:r>
            <a:r>
              <a:rPr lang="en-US" sz="2600" b="1" u="sng" dirty="0" smtClean="0"/>
              <a:t>makes copies</a:t>
            </a:r>
            <a:r>
              <a:rPr lang="en-US" sz="2600" b="1" dirty="0" smtClean="0"/>
              <a:t> of itself and causes the cell to </a:t>
            </a:r>
            <a:r>
              <a:rPr lang="en-US" sz="2600" b="1" u="sng" dirty="0" smtClean="0"/>
              <a:t>burst</a:t>
            </a:r>
            <a:r>
              <a:rPr lang="en-US" sz="2600" b="1" dirty="0" smtClean="0"/>
              <a:t> releasing more viruses.)</a:t>
            </a:r>
            <a:endParaRPr lang="en-US" sz="2600" b="1" dirty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91050"/>
            <a:ext cx="213868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895600"/>
            <a:ext cx="1600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181600"/>
            <a:ext cx="1981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946900" y="2133600"/>
            <a:ext cx="2197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DNA/RNA is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copied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581400" y="2286000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DNA/RNA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injected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into cell.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514600"/>
            <a:ext cx="21336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Virus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attaches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cell.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1893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Virus copies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itself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61100" y="4495800"/>
            <a:ext cx="2882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Cell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bursts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(lyses) and releases new viruses.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3352800"/>
            <a:ext cx="8382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1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0" y="3276600"/>
            <a:ext cx="979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19800" y="3200400"/>
            <a:ext cx="8366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3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295400" y="5715000"/>
            <a:ext cx="88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4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4419600" y="5715000"/>
            <a:ext cx="808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Step 5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7171" grpId="0" animBg="1"/>
      <p:bldP spid="7172" grpId="0"/>
      <p:bldP spid="7173" grpId="0"/>
      <p:bldP spid="7174" grpId="0" animBg="1"/>
      <p:bldP spid="7175" grpId="0"/>
      <p:bldP spid="7176" grpId="0"/>
      <p:bldP spid="7177" grpId="0"/>
      <p:bldP spid="71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286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Cert</a:t>
            </a:r>
            <a:r>
              <a:rPr lang="en-US" sz="4000" b="1" dirty="0" smtClean="0"/>
              <a:t>ain viruses can only attack certain cell types. They are said to be </a:t>
            </a:r>
            <a:r>
              <a:rPr lang="en-US" sz="4000" b="1" u="sng" dirty="0" smtClean="0"/>
              <a:t>specific</a:t>
            </a:r>
            <a:r>
              <a:rPr lang="en-US" sz="4000" b="1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181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It’s like the pieces of a puzzle. The ends have to match up so only certain pieces fit.</a:t>
            </a:r>
            <a:endParaRPr lang="en-US" sz="2400" b="1" dirty="0"/>
          </a:p>
        </p:txBody>
      </p:sp>
      <p:pic>
        <p:nvPicPr>
          <p:cNvPr id="16386" name="Picture 2" descr="http://www.paragraph.com.au/images/general/nobel96/l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350" y="2562225"/>
            <a:ext cx="3676650" cy="4295775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905000" y="2286000"/>
            <a:ext cx="4191000" cy="1371600"/>
            <a:chOff x="1905000" y="2286000"/>
            <a:chExt cx="41910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495800" y="2590800"/>
              <a:ext cx="1600200" cy="10668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905000" y="22860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Surface Markers</a:t>
              </a:r>
              <a:endParaRPr lang="en-US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5000" y="4038600"/>
            <a:ext cx="4038600" cy="1371600"/>
            <a:chOff x="1905000" y="4038600"/>
            <a:chExt cx="4038600" cy="137160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343400" y="4343400"/>
              <a:ext cx="1600200" cy="10668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905000" y="4038600"/>
              <a:ext cx="2667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Receptor Sites</a:t>
              </a:r>
              <a:endParaRPr lang="en-US" sz="28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676400"/>
            <a:ext cx="8610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Example: The rabies virus only attacks </a:t>
            </a:r>
            <a:r>
              <a:rPr lang="en-US" sz="2600" b="1" u="sng" dirty="0" smtClean="0"/>
              <a:t>brain</a:t>
            </a:r>
            <a:r>
              <a:rPr lang="en-US" sz="2600" b="1" dirty="0" smtClean="0"/>
              <a:t> or </a:t>
            </a:r>
            <a:r>
              <a:rPr lang="en-US" sz="2600" b="1" u="sng" dirty="0" smtClean="0"/>
              <a:t>nervous</a:t>
            </a:r>
            <a:r>
              <a:rPr lang="en-US" sz="2600" b="1" dirty="0" smtClean="0"/>
              <a:t> cells.</a:t>
            </a:r>
            <a:endParaRPr lang="en-US" sz="2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24800" y="28956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Virus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7848600" y="6172200"/>
            <a:ext cx="5757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Cell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Picture 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09600" y="1219200"/>
            <a:ext cx="3058099" cy="3430030"/>
          </a:xfrm>
          <a:prstGeom prst="rect">
            <a:avLst/>
          </a:prstGeom>
          <a:noFill/>
        </p:spPr>
      </p:pic>
      <p:pic>
        <p:nvPicPr>
          <p:cNvPr id="25610" name="Picture 6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34498" y="1905000"/>
            <a:ext cx="3707045" cy="2867025"/>
          </a:xfrm>
          <a:prstGeom prst="rect">
            <a:avLst/>
          </a:prstGeom>
          <a:noFill/>
        </p:spPr>
      </p:pic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15299" y="1905000"/>
            <a:ext cx="17526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Surface Markers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62899" y="3733800"/>
            <a:ext cx="169545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Receptor Sites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239000" y="1447800"/>
            <a:ext cx="1143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Virus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81000" y="291525"/>
            <a:ext cx="8458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virus recognizes cells it can infect by matching its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surface marker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with a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receptor site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a cell.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7858699" y="2362200"/>
            <a:ext cx="7620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cs typeface="Arial" pitchFamily="34" charset="0"/>
              </a:rPr>
              <a:t>Cell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2143699" y="2438400"/>
            <a:ext cx="1600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2143699" y="3352800"/>
            <a:ext cx="1371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63099" y="2362200"/>
            <a:ext cx="1524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810699" y="3200400"/>
            <a:ext cx="1524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6639500" y="1676400"/>
            <a:ext cx="675701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7401499" y="2819400"/>
            <a:ext cx="8382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hevron 21"/>
          <p:cNvSpPr/>
          <p:nvPr/>
        </p:nvSpPr>
        <p:spPr>
          <a:xfrm rot="5400000">
            <a:off x="6096000" y="4191000"/>
            <a:ext cx="685800" cy="8382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Isosceles Triangle 22"/>
          <p:cNvSpPr/>
          <p:nvPr/>
        </p:nvSpPr>
        <p:spPr>
          <a:xfrm rot="10800000">
            <a:off x="1828800" y="6096000"/>
            <a:ext cx="838200" cy="533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05000" y="4267200"/>
            <a:ext cx="762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67400" y="5105400"/>
            <a:ext cx="1066800" cy="685800"/>
            <a:chOff x="5791200" y="5638800"/>
            <a:chExt cx="1066800" cy="685800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5448300" y="5981700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791200" y="6324600"/>
              <a:ext cx="1066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6515100" y="5981700"/>
              <a:ext cx="6858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1828800" y="51054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lock Arc 40"/>
          <p:cNvSpPr/>
          <p:nvPr/>
        </p:nvSpPr>
        <p:spPr>
          <a:xfrm rot="10800000">
            <a:off x="5562600" y="5257800"/>
            <a:ext cx="1676400" cy="14478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971800" y="4648200"/>
            <a:ext cx="26670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95600" y="5486400"/>
            <a:ext cx="2514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819400" y="4495800"/>
            <a:ext cx="28956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blood cells-closeup-D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279C43-E0D2-4CF0-B4BF-728B4F208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1A2FBB-372A-455D-805E-1CB8F4013EAD}">
  <ds:schemaRefs>
    <ds:schemaRef ds:uri="http://schemas.microsoft.com/office/2006/metadata/properties"/>
    <ds:schemaRef ds:uri="3dad766c-9e36-455d-8d7c-234eca89fec7"/>
  </ds:schemaRefs>
</ds:datastoreItem>
</file>

<file path=customXml/itemProps3.xml><?xml version="1.0" encoding="utf-8"?>
<ds:datastoreItem xmlns:ds="http://schemas.openxmlformats.org/officeDocument/2006/customXml" ds:itemID="{93D52D04-489F-44F8-90A7-77179241B3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blood cells-closeup-DNA</Template>
  <TotalTime>853</TotalTime>
  <Words>576</Words>
  <Application>Microsoft Office PowerPoint</Application>
  <PresentationFormat>On-screen Show (4:3)</PresentationFormat>
  <Paragraphs>103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Red blood cells-closeup-DNA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Katy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 PowerPoint</dc:title>
  <dc:creator>D0803679</dc:creator>
  <cp:lastModifiedBy>jc911857</cp:lastModifiedBy>
  <cp:revision>76</cp:revision>
  <dcterms:created xsi:type="dcterms:W3CDTF">2009-01-15T23:49:33Z</dcterms:created>
  <dcterms:modified xsi:type="dcterms:W3CDTF">2012-10-04T18:15:00Z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TC300024511033</vt:lpwstr>
  </property>
  <property fmtid="{D5CDD505-2E9C-101B-9397-08002B2CF9AE}" pid="3" name="ContentTypeId">
    <vt:lpwstr>0x010100AF1096CC707031408CD9FF9F286BB83A</vt:lpwstr>
  </property>
</Properties>
</file>