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42" r:id="rId22"/>
    <p:sldId id="337" r:id="rId23"/>
    <p:sldId id="338" r:id="rId24"/>
    <p:sldId id="339" r:id="rId25"/>
    <p:sldId id="341" r:id="rId26"/>
    <p:sldId id="340" r:id="rId27"/>
    <p:sldId id="304" r:id="rId28"/>
  </p:sldIdLst>
  <p:sldSz cx="18288000" cy="10287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CC3300"/>
    <a:srgbClr val="336600"/>
    <a:srgbClr val="33CC33"/>
    <a:srgbClr val="008000"/>
    <a:srgbClr val="5F5F5F"/>
    <a:srgbClr val="BBE0E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7" autoAdjust="0"/>
    <p:restoredTop sz="94436" autoAdjust="0"/>
  </p:normalViewPr>
  <p:slideViewPr>
    <p:cSldViewPr>
      <p:cViewPr>
        <p:scale>
          <a:sx n="50" d="100"/>
          <a:sy n="50" d="100"/>
        </p:scale>
        <p:origin x="-1482" y="-112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75" d="100"/>
          <a:sy n="75" d="100"/>
        </p:scale>
        <p:origin x="-1404" y="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242EC44-6A63-40FF-9692-F4726F707A28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D5CD5FA-EF51-4A7C-9DF7-EA782E480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63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1DA640-170F-4CB4-AF5C-B26A138B3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68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885BD-B3DF-4989-A664-6B25707B111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Our demo is broken up into three sections and we will complete the demonstration in under 30 minutes. Before we begin just a couple of quick notes:</a:t>
            </a:r>
          </a:p>
          <a:p>
            <a:pPr eaLnBrk="1" hangingPunct="1"/>
            <a:r>
              <a:rPr lang="en-US" smtClean="0"/>
              <a:t>SCHOOLinSITES has the highest customer retention rate in the industry and</a:t>
            </a:r>
          </a:p>
          <a:p>
            <a:pPr eaLnBrk="1" hangingPunct="1"/>
            <a:r>
              <a:rPr lang="en-US" smtClean="0"/>
              <a:t>We are also have enjoyed the fastest growth among the top 5 web hosting companies. So as we go, we just want to let you know that not only do we get new customers, but we also keep our existing customers!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As we begin let’s look at the process of building your new SCHOOLinSITES website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4F490D-7F44-4F87-BE11-95669460CC5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885BD-B3DF-4989-A664-6B25707B111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Our demo is broken up into three sections and we will complete the demonstration in under 30 minutes. Before we begin just a couple of quick notes:</a:t>
            </a:r>
          </a:p>
          <a:p>
            <a:pPr eaLnBrk="1" hangingPunct="1"/>
            <a:r>
              <a:rPr lang="en-US" smtClean="0"/>
              <a:t>SCHOOLinSITES has the highest customer retention rate in the industry and</a:t>
            </a:r>
          </a:p>
          <a:p>
            <a:pPr eaLnBrk="1" hangingPunct="1"/>
            <a:r>
              <a:rPr lang="en-US" smtClean="0"/>
              <a:t>We are also have enjoyed the fastest growth among the top 5 web hosting companies. So as we go, we just want to let you know that not only do we get new customers, but we also keep our existing customers!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9AEB4-1A60-47B4-8820-E7EBC04941D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AUTOMATED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Notify Me is an opt in/opt out program that empowers anyone to be informed.  It’s a great way to invite your parents, students and community to be actively involved by receiving alerts that YOU send.  And note that text messaging is a valuable option.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Text messaging enhances this involvement especially in today’s busy world.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A5C9B-F544-4758-914E-3DE18E487F3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[CLICK TO ADVANCE EACH SCREENSHOT]</a:t>
            </a:r>
          </a:p>
          <a:p>
            <a:pPr eaLnBrk="1" hangingPunct="1"/>
            <a:r>
              <a:rPr lang="en-US" smtClean="0"/>
              <a:t>This feature was developed in a partnership with one of our customers.  Now you too can benefit from this feature which is sold by many companies as a single fee-based service.  Notify Me is just  another added benefit of SCHOOLinSITES.  Note that this feature has been used for a recent lock-down situation and parents were kept fully informed during the day on the situation.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659CA-377B-4B62-9286-D8BB7E34E1A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Do you feel that our solution exceeds your needs?</a:t>
            </a:r>
          </a:p>
          <a:p>
            <a:pPr eaLnBrk="1" hangingPunct="1"/>
            <a:r>
              <a:rPr lang="en-US" smtClean="0"/>
              <a:t>Where do you feel we should go from here?</a:t>
            </a:r>
          </a:p>
          <a:p>
            <a:pPr eaLnBrk="1" hangingPunct="1"/>
            <a:r>
              <a:rPr lang="en-US" smtClean="0"/>
              <a:t>When would you like to get started?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4149B-D129-4968-8B42-A064F4DAF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991B5-BF78-4C7D-B4AC-954D993B5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2750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2750"/>
            <a:ext cx="121920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7E50E-4E29-489C-9F0F-7C4A89BF1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412750"/>
            <a:ext cx="164592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400300"/>
            <a:ext cx="8153400" cy="331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220200" y="2400300"/>
            <a:ext cx="8153400" cy="331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5870575"/>
            <a:ext cx="8153400" cy="3319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20200" y="5870575"/>
            <a:ext cx="8153400" cy="3319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CA68-494B-48F8-AF71-DF254DFDA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7D6B3-6B75-4435-B1D7-A314C0477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5" y="6610350"/>
            <a:ext cx="15544800" cy="20431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5" y="4360863"/>
            <a:ext cx="15544800" cy="22494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FD85A-3916-4011-A4D1-F7A714385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0"/>
            <a:ext cx="8153400" cy="6789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400300"/>
            <a:ext cx="8153400" cy="6789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EAD4-5D1F-4734-A89D-E61261C64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3463"/>
            <a:ext cx="8080375" cy="958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5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0" y="2303463"/>
            <a:ext cx="8083550" cy="958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0" y="3262313"/>
            <a:ext cx="8083550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8D550-9A08-4B96-A8D0-E126657EA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D2CD2-A866-4F77-BFA6-291D45B98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12F68-A4CF-44D5-8186-F541D82BE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9575"/>
            <a:ext cx="6016625" cy="174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5"/>
            <a:ext cx="10223500" cy="8780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152650"/>
            <a:ext cx="6016625" cy="70373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0EE94-EB39-4909-9E8B-114D53B6E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5" y="7200900"/>
            <a:ext cx="10972800" cy="850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5" y="919163"/>
            <a:ext cx="10972800" cy="6172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5" y="8051800"/>
            <a:ext cx="10972800" cy="1206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2E164-0D43-48A3-ABE8-62E3A806E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2750"/>
            <a:ext cx="16459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BBE0E3">
                <a:alpha val="20000"/>
              </a:srgbClr>
            </a:outerShdw>
          </a:effectLst>
        </p:spPr>
        <p:txBody>
          <a:bodyPr vert="horz" wrap="square" lIns="163284" tIns="81642" rIns="163284" bIns="81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0"/>
            <a:ext cx="16459200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>
            <a:lvl1pPr algn="l">
              <a:defRPr sz="2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>
            <a:lvl1pPr algn="ctr">
              <a:defRPr sz="2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>
            <a:lvl1pPr algn="r">
              <a:defRPr sz="2500"/>
            </a:lvl1pPr>
          </a:lstStyle>
          <a:p>
            <a:pPr>
              <a:defRPr/>
            </a:pPr>
            <a:fld id="{94980BE1-0025-4D70-9B96-4FC628F8E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med" advTm="10000">
    <p:fade/>
  </p:transition>
  <p:txStyles>
    <p:titleStyle>
      <a:lvl1pPr algn="l" defTabSz="1633538" rtl="0" eaLnBrk="0" fontAlgn="base" hangingPunct="0">
        <a:spcBef>
          <a:spcPct val="0"/>
        </a:spcBef>
        <a:spcAft>
          <a:spcPct val="0"/>
        </a:spcAft>
        <a:defRPr sz="7900" b="1">
          <a:solidFill>
            <a:srgbClr val="008080"/>
          </a:solidFill>
          <a:latin typeface="+mj-lt"/>
          <a:ea typeface="+mj-ea"/>
          <a:cs typeface="+mj-cs"/>
        </a:defRPr>
      </a:lvl1pPr>
      <a:lvl2pPr algn="l" defTabSz="1633538" rtl="0" eaLnBrk="0" fontAlgn="base" hangingPunct="0">
        <a:spcBef>
          <a:spcPct val="0"/>
        </a:spcBef>
        <a:spcAft>
          <a:spcPct val="0"/>
        </a:spcAft>
        <a:defRPr sz="7900" b="1">
          <a:solidFill>
            <a:srgbClr val="008080"/>
          </a:solidFill>
          <a:latin typeface="Arial" charset="0"/>
          <a:cs typeface="Arial" charset="0"/>
        </a:defRPr>
      </a:lvl2pPr>
      <a:lvl3pPr algn="l" defTabSz="1633538" rtl="0" eaLnBrk="0" fontAlgn="base" hangingPunct="0">
        <a:spcBef>
          <a:spcPct val="0"/>
        </a:spcBef>
        <a:spcAft>
          <a:spcPct val="0"/>
        </a:spcAft>
        <a:defRPr sz="7900" b="1">
          <a:solidFill>
            <a:srgbClr val="008080"/>
          </a:solidFill>
          <a:latin typeface="Arial" charset="0"/>
          <a:cs typeface="Arial" charset="0"/>
        </a:defRPr>
      </a:lvl3pPr>
      <a:lvl4pPr algn="l" defTabSz="1633538" rtl="0" eaLnBrk="0" fontAlgn="base" hangingPunct="0">
        <a:spcBef>
          <a:spcPct val="0"/>
        </a:spcBef>
        <a:spcAft>
          <a:spcPct val="0"/>
        </a:spcAft>
        <a:defRPr sz="7900" b="1">
          <a:solidFill>
            <a:srgbClr val="008080"/>
          </a:solidFill>
          <a:latin typeface="Arial" charset="0"/>
          <a:cs typeface="Arial" charset="0"/>
        </a:defRPr>
      </a:lvl4pPr>
      <a:lvl5pPr algn="l" defTabSz="1633538" rtl="0" eaLnBrk="0" fontAlgn="base" hangingPunct="0">
        <a:spcBef>
          <a:spcPct val="0"/>
        </a:spcBef>
        <a:spcAft>
          <a:spcPct val="0"/>
        </a:spcAft>
        <a:defRPr sz="7900" b="1">
          <a:solidFill>
            <a:srgbClr val="008080"/>
          </a:solidFill>
          <a:latin typeface="Arial" charset="0"/>
          <a:cs typeface="Arial" charset="0"/>
        </a:defRPr>
      </a:lvl5pPr>
      <a:lvl6pPr marL="457200" algn="l" defTabSz="1633538" rtl="0" fontAlgn="base">
        <a:spcBef>
          <a:spcPct val="0"/>
        </a:spcBef>
        <a:spcAft>
          <a:spcPct val="0"/>
        </a:spcAft>
        <a:defRPr sz="7900" b="1">
          <a:solidFill>
            <a:srgbClr val="008080"/>
          </a:solidFill>
          <a:latin typeface="Arial" charset="0"/>
          <a:cs typeface="Arial" charset="0"/>
        </a:defRPr>
      </a:lvl6pPr>
      <a:lvl7pPr marL="914400" algn="l" defTabSz="1633538" rtl="0" fontAlgn="base">
        <a:spcBef>
          <a:spcPct val="0"/>
        </a:spcBef>
        <a:spcAft>
          <a:spcPct val="0"/>
        </a:spcAft>
        <a:defRPr sz="7900" b="1">
          <a:solidFill>
            <a:srgbClr val="008080"/>
          </a:solidFill>
          <a:latin typeface="Arial" charset="0"/>
          <a:cs typeface="Arial" charset="0"/>
        </a:defRPr>
      </a:lvl7pPr>
      <a:lvl8pPr marL="1371600" algn="l" defTabSz="1633538" rtl="0" fontAlgn="base">
        <a:spcBef>
          <a:spcPct val="0"/>
        </a:spcBef>
        <a:spcAft>
          <a:spcPct val="0"/>
        </a:spcAft>
        <a:defRPr sz="7900" b="1">
          <a:solidFill>
            <a:srgbClr val="008080"/>
          </a:solidFill>
          <a:latin typeface="Arial" charset="0"/>
          <a:cs typeface="Arial" charset="0"/>
        </a:defRPr>
      </a:lvl8pPr>
      <a:lvl9pPr marL="1828800" algn="l" defTabSz="1633538" rtl="0" fontAlgn="base">
        <a:spcBef>
          <a:spcPct val="0"/>
        </a:spcBef>
        <a:spcAft>
          <a:spcPct val="0"/>
        </a:spcAft>
        <a:defRPr sz="7900" b="1">
          <a:solidFill>
            <a:srgbClr val="008080"/>
          </a:solidFill>
          <a:latin typeface="Arial" charset="0"/>
          <a:cs typeface="Arial" charset="0"/>
        </a:defRPr>
      </a:lvl9pPr>
    </p:titleStyle>
    <p:bodyStyle>
      <a:lvl1pPr marL="612775" indent="-612775" algn="l" defTabSz="1633538" rtl="0" eaLnBrk="0" fontAlgn="base" hangingPunct="0">
        <a:spcBef>
          <a:spcPct val="20000"/>
        </a:spcBef>
        <a:spcAft>
          <a:spcPct val="0"/>
        </a:spcAft>
        <a:buChar char="•"/>
        <a:defRPr sz="5700">
          <a:solidFill>
            <a:schemeClr val="tx1"/>
          </a:solidFill>
          <a:latin typeface="+mn-lt"/>
          <a:ea typeface="+mn-ea"/>
          <a:cs typeface="+mn-cs"/>
        </a:defRPr>
      </a:lvl1pPr>
      <a:lvl2pPr marL="1327150" indent="-511175" algn="l" defTabSz="1633538" rtl="0" eaLnBrk="0" fontAlgn="base" hangingPunct="0">
        <a:spcBef>
          <a:spcPct val="20000"/>
        </a:spcBef>
        <a:spcAft>
          <a:spcPct val="0"/>
        </a:spcAft>
        <a:buChar char="–"/>
        <a:defRPr sz="5000">
          <a:solidFill>
            <a:schemeClr val="tx1"/>
          </a:solidFill>
          <a:latin typeface="+mn-lt"/>
          <a:cs typeface="+mn-cs"/>
        </a:defRPr>
      </a:lvl2pPr>
      <a:lvl3pPr marL="2041525" indent="-407988" algn="l" defTabSz="1633538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cs typeface="+mn-cs"/>
        </a:defRPr>
      </a:lvl3pPr>
      <a:lvl4pPr marL="2857500" indent="-407988" algn="l" defTabSz="1633538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cs typeface="+mn-cs"/>
        </a:defRPr>
      </a:lvl4pPr>
      <a:lvl5pPr marL="3673475" indent="-407988" algn="l" defTabSz="1633538" rtl="0" eaLnBrk="0" fontAlgn="base" hangingPunct="0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cs typeface="+mn-cs"/>
        </a:defRPr>
      </a:lvl5pPr>
      <a:lvl6pPr marL="4130675" indent="-407988" algn="l" defTabSz="1633538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cs typeface="+mn-cs"/>
        </a:defRPr>
      </a:lvl6pPr>
      <a:lvl7pPr marL="4587875" indent="-407988" algn="l" defTabSz="1633538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cs typeface="+mn-cs"/>
        </a:defRPr>
      </a:lvl7pPr>
      <a:lvl8pPr marL="5045075" indent="-407988" algn="l" defTabSz="1633538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cs typeface="+mn-cs"/>
        </a:defRPr>
      </a:lvl8pPr>
      <a:lvl9pPr marL="5502275" indent="-407988" algn="l" defTabSz="1633538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 descr="Logo - Default 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371600" y="7815263"/>
            <a:ext cx="15544800" cy="22050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dirty="0" smtClean="0"/>
              <a:t>Planning your Private Website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Resources</a:t>
            </a:r>
            <a:endParaRPr lang="en-US" dirty="0"/>
          </a:p>
        </p:txBody>
      </p:sp>
      <p:pic>
        <p:nvPicPr>
          <p:cNvPr id="4" name="Content Placeholder 3" descr="7-22-2011 DouglasCoGAImportantLin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171700"/>
            <a:ext cx="10134600" cy="7600950"/>
          </a:xfrm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Private Site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19300"/>
            <a:ext cx="11810419" cy="78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Your Needs?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Secure documents/files</a:t>
            </a:r>
          </a:p>
          <a:p>
            <a:r>
              <a:rPr lang="en-US" dirty="0" smtClean="0"/>
              <a:t>Blogs?</a:t>
            </a:r>
          </a:p>
          <a:p>
            <a:r>
              <a:rPr lang="en-US" dirty="0" smtClean="0"/>
              <a:t>FAQ’s</a:t>
            </a:r>
          </a:p>
          <a:p>
            <a:r>
              <a:rPr lang="en-US" dirty="0" smtClean="0"/>
              <a:t>Paperless meetings</a:t>
            </a:r>
          </a:p>
          <a:p>
            <a:r>
              <a:rPr lang="en-US" dirty="0" smtClean="0"/>
              <a:t>Cabinet/Directors resources</a:t>
            </a:r>
          </a:p>
          <a:p>
            <a:r>
              <a:rPr lang="en-US" dirty="0" smtClean="0"/>
              <a:t>More?</a:t>
            </a:r>
            <a:endParaRPr lang="en-US" dirty="0"/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 descr="Logo - Default 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371600" y="7815263"/>
            <a:ext cx="15544800" cy="22050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dirty="0" smtClean="0"/>
              <a:t>Using Notify Me</a:t>
            </a:r>
            <a:endParaRPr lang="en-US" sz="7200" dirty="0" smtClean="0"/>
          </a:p>
        </p:txBody>
      </p:sp>
    </p:spTree>
    <p:extLst>
      <p:ext uri="{BB962C8B-B14F-4D97-AF65-F5344CB8AC3E}">
        <p14:creationId xmlns:p14="http://schemas.microsoft.com/office/powerpoint/2010/main" val="2486063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Notify Me – Signing Up School</a:t>
            </a:r>
          </a:p>
        </p:txBody>
      </p:sp>
      <p:pic>
        <p:nvPicPr>
          <p:cNvPr id="122884" name="Picture 4" descr="NotifyMeSign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952625"/>
            <a:ext cx="9144000" cy="75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5562600" y="36195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633538">
              <a:spcBef>
                <a:spcPct val="50000"/>
              </a:spcBef>
            </a:pPr>
            <a:endParaRPr lang="en-US"/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5562600" y="36957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633538">
              <a:spcBef>
                <a:spcPct val="50000"/>
              </a:spcBef>
            </a:pPr>
            <a:r>
              <a:rPr lang="en-US" sz="1400" b="1"/>
              <a:t>greatparent@hotmail.com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562600" y="40767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633538">
              <a:spcBef>
                <a:spcPct val="50000"/>
              </a:spcBef>
            </a:pPr>
            <a:r>
              <a:rPr lang="en-US" sz="1400" b="1"/>
              <a:t>greatparent@hotmail.com</a:t>
            </a:r>
          </a:p>
        </p:txBody>
      </p:sp>
      <p:sp>
        <p:nvSpPr>
          <p:cNvPr id="122888" name="Oval 8"/>
          <p:cNvSpPr>
            <a:spLocks noChangeArrowheads="1"/>
          </p:cNvSpPr>
          <p:nvPr/>
        </p:nvSpPr>
        <p:spPr bwMode="auto">
          <a:xfrm>
            <a:off x="4038600" y="8724900"/>
            <a:ext cx="1752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8763000" y="4991100"/>
            <a:ext cx="3886200" cy="40481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633538">
              <a:spcBef>
                <a:spcPct val="50000"/>
              </a:spcBef>
            </a:pPr>
            <a:r>
              <a:rPr lang="en-US" sz="1800" b="1" i="1">
                <a:solidFill>
                  <a:srgbClr val="008080"/>
                </a:solidFill>
              </a:rPr>
              <a:t>Text Messaging Optional</a:t>
            </a:r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 flipH="1" flipV="1">
            <a:off x="4572000" y="4991100"/>
            <a:ext cx="4114800" cy="304800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259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795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5795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/>
      <p:bldP spid="122887" grpId="0"/>
      <p:bldP spid="122888" grpId="0" animBg="1"/>
      <p:bldP spid="122889" grpId="0" animBg="1"/>
      <p:bldP spid="1228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Notify Me – Receive Alerts</a:t>
            </a:r>
          </a:p>
        </p:txBody>
      </p:sp>
      <p:pic>
        <p:nvPicPr>
          <p:cNvPr id="124935" name="Picture 7" descr="NMAl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71700"/>
            <a:ext cx="14630400" cy="729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456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District–Custom Sign-up Groups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66900"/>
            <a:ext cx="10744200" cy="8058150"/>
          </a:xfrm>
        </p:spPr>
      </p:pic>
    </p:spTree>
    <p:extLst>
      <p:ext uri="{BB962C8B-B14F-4D97-AF65-F5344CB8AC3E}">
        <p14:creationId xmlns:p14="http://schemas.microsoft.com/office/powerpoint/2010/main" val="205995689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Alerts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95500"/>
            <a:ext cx="11582400" cy="7768431"/>
          </a:xfrm>
        </p:spPr>
      </p:pic>
    </p:spTree>
    <p:extLst>
      <p:ext uri="{BB962C8B-B14F-4D97-AF65-F5344CB8AC3E}">
        <p14:creationId xmlns:p14="http://schemas.microsoft.com/office/powerpoint/2010/main" val="2060998091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Notice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43100"/>
            <a:ext cx="5810250" cy="77137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81" y="1562100"/>
            <a:ext cx="6193857" cy="80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29749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Dismissal /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933700"/>
            <a:ext cx="5257800" cy="4878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33625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43792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Training Resources</a:t>
            </a:r>
          </a:p>
        </p:txBody>
      </p:sp>
      <p:pic>
        <p:nvPicPr>
          <p:cNvPr id="5" name="Content Placeholder 4" descr="7-7-2011 BristolTN_PN_PowerSchoolVideos_800x6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2171700"/>
            <a:ext cx="10058400" cy="7543800"/>
          </a:xfrm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29" y="2324100"/>
            <a:ext cx="832809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Information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324100"/>
            <a:ext cx="6569795" cy="7281792"/>
          </a:xfrm>
          <a:prstGeom prst="rect">
            <a:avLst/>
          </a:prstGeom>
        </p:spPr>
      </p:pic>
      <p:sp>
        <p:nvSpPr>
          <p:cNvPr id="6" name="Curved Right Arrow 5"/>
          <p:cNvSpPr/>
          <p:nvPr/>
        </p:nvSpPr>
        <p:spPr bwMode="auto">
          <a:xfrm>
            <a:off x="8836926" y="6896100"/>
            <a:ext cx="685800" cy="1447800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633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02674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Distributing Newsletters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76500"/>
            <a:ext cx="8853488" cy="588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doris\AppData\Local\Temp\SNAGHTML44056ea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3467101"/>
            <a:ext cx="8061170" cy="371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05797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Dates / Progress Reports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400300"/>
            <a:ext cx="6107430" cy="4491076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19300"/>
            <a:ext cx="5867400" cy="6863751"/>
          </a:xfrm>
        </p:spPr>
      </p:pic>
    </p:spTree>
    <p:extLst>
      <p:ext uri="{BB962C8B-B14F-4D97-AF65-F5344CB8AC3E}">
        <p14:creationId xmlns:p14="http://schemas.microsoft.com/office/powerpoint/2010/main" val="705501448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 and Such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52700"/>
            <a:ext cx="5943600" cy="46911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2019300"/>
            <a:ext cx="5840730" cy="702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23383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Out Weekly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95500"/>
            <a:ext cx="6393180" cy="77500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2019300"/>
            <a:ext cx="6751320" cy="787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03636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Principal’s Corner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76500"/>
            <a:ext cx="8715375" cy="52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714500"/>
            <a:ext cx="6867525" cy="729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Elbow Connector 6"/>
          <p:cNvCxnSpPr/>
          <p:nvPr/>
        </p:nvCxnSpPr>
        <p:spPr bwMode="auto">
          <a:xfrm>
            <a:off x="7620000" y="5524500"/>
            <a:ext cx="5029200" cy="1524000"/>
          </a:xfrm>
          <a:prstGeom prst="bentConnector3">
            <a:avLst>
              <a:gd name="adj1" fmla="val 25000"/>
            </a:avLst>
          </a:prstGeom>
          <a:solidFill>
            <a:schemeClr val="accent1"/>
          </a:solidFill>
          <a:ln w="41275" cap="flat" cmpd="tri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50800" dir="5400000" algn="ctr" rotWithShape="0">
              <a:srgbClr val="008080"/>
            </a:outerShdw>
          </a:effectLst>
        </p:spPr>
      </p:cxnSp>
    </p:spTree>
    <p:extLst>
      <p:ext uri="{BB962C8B-B14F-4D97-AF65-F5344CB8AC3E}">
        <p14:creationId xmlns:p14="http://schemas.microsoft.com/office/powerpoint/2010/main" val="3405213108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Notify Me Help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Dismissal / Late Start</a:t>
            </a:r>
          </a:p>
          <a:p>
            <a:r>
              <a:rPr lang="en-US" dirty="0" smtClean="0"/>
              <a:t>Deadlines</a:t>
            </a:r>
          </a:p>
          <a:p>
            <a:r>
              <a:rPr lang="en-US" dirty="0" smtClean="0"/>
              <a:t>Newsletters</a:t>
            </a:r>
            <a:endParaRPr lang="en-US" dirty="0"/>
          </a:p>
          <a:p>
            <a:r>
              <a:rPr lang="en-US" dirty="0" smtClean="0"/>
              <a:t>Disseminating Documents/Videos</a:t>
            </a:r>
            <a:endParaRPr lang="en-US" dirty="0" smtClean="0"/>
          </a:p>
          <a:p>
            <a:r>
              <a:rPr lang="en-US" dirty="0" smtClean="0"/>
              <a:t>Deploy Surveys</a:t>
            </a:r>
          </a:p>
          <a:p>
            <a:r>
              <a:rPr lang="en-US" dirty="0" smtClean="0"/>
              <a:t>Parent Meetings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5499619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6" descr="SiSLogo-Transparent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595688"/>
            <a:ext cx="104394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and Procedures</a:t>
            </a:r>
            <a:endParaRPr lang="en-US" dirty="0"/>
          </a:p>
        </p:txBody>
      </p:sp>
      <p:pic>
        <p:nvPicPr>
          <p:cNvPr id="4" name="Content Placeholder 3" descr="7-7-2011 BristolTN_PN_TeacherEvaluation_8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476500"/>
            <a:ext cx="9906000" cy="7429500"/>
          </a:xfrm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Resources</a:t>
            </a:r>
            <a:endParaRPr lang="en-US" dirty="0"/>
          </a:p>
        </p:txBody>
      </p:sp>
      <p:pic>
        <p:nvPicPr>
          <p:cNvPr id="4" name="Content Placeholder 3" descr="7-7-2011 BristolTN_PN_CalendarLeaveRequests_8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171700"/>
            <a:ext cx="9906000" cy="7429500"/>
          </a:xfrm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</a:t>
            </a:r>
            <a:endParaRPr lang="en-US" dirty="0"/>
          </a:p>
        </p:txBody>
      </p:sp>
      <p:pic>
        <p:nvPicPr>
          <p:cNvPr id="4" name="Content Placeholder 3" descr="7-7-2011 LeeCountyAL_OnlineVideos_8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943100"/>
            <a:ext cx="10439400" cy="7829550"/>
          </a:xfrm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Resources</a:t>
            </a:r>
            <a:endParaRPr lang="en-US" dirty="0"/>
          </a:p>
        </p:txBody>
      </p:sp>
      <p:pic>
        <p:nvPicPr>
          <p:cNvPr id="4" name="Content Placeholder 3" descr="7-7-2011 LeeCountyAL_PayrollLinks-Documents_8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705100"/>
            <a:ext cx="9341908" cy="7006431"/>
          </a:xfrm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Desk</a:t>
            </a:r>
            <a:endParaRPr lang="en-US" dirty="0"/>
          </a:p>
        </p:txBody>
      </p:sp>
      <p:pic>
        <p:nvPicPr>
          <p:cNvPr id="4" name="Content Placeholder 3" descr="7-7-2011 TritonMA_TechnologySupport_8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476500"/>
            <a:ext cx="9448800" cy="7086600"/>
          </a:xfrm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Paperless Board Meetings</a:t>
            </a:r>
            <a:endParaRPr lang="en-US" dirty="0"/>
          </a:p>
        </p:txBody>
      </p:sp>
      <p:pic>
        <p:nvPicPr>
          <p:cNvPr id="4" name="Content Placeholder 3" descr="7-7-2011 LimestoneCounty-PN-PaperlessBdMeetings_8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400300"/>
            <a:ext cx="9829800" cy="7372350"/>
          </a:xfrm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Classified Ads for Staff</a:t>
            </a:r>
            <a:endParaRPr lang="en-US" dirty="0"/>
          </a:p>
        </p:txBody>
      </p:sp>
      <p:pic>
        <p:nvPicPr>
          <p:cNvPr id="4" name="Content Placeholder 3" descr="7-22-2011 ClassifiedsJeffCo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476500"/>
            <a:ext cx="9601200" cy="7200900"/>
          </a:xfrm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633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633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7523</TotalTime>
  <Words>465</Words>
  <Application>Microsoft Office PowerPoint</Application>
  <PresentationFormat>Custom</PresentationFormat>
  <Paragraphs>64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Planning your Private Website</vt:lpstr>
      <vt:lpstr>Training Resources</vt:lpstr>
      <vt:lpstr>Processes and Procedures</vt:lpstr>
      <vt:lpstr>Staff Resources</vt:lpstr>
      <vt:lpstr>Professional Development</vt:lpstr>
      <vt:lpstr>Personnel Resources</vt:lpstr>
      <vt:lpstr>Help Desk</vt:lpstr>
      <vt:lpstr>Paperless Board Meetings</vt:lpstr>
      <vt:lpstr>Classified Ads for Staff</vt:lpstr>
      <vt:lpstr>Web Resources</vt:lpstr>
      <vt:lpstr>School Private Site</vt:lpstr>
      <vt:lpstr>What are Your Needs?</vt:lpstr>
      <vt:lpstr>Using Notify Me</vt:lpstr>
      <vt:lpstr>Notify Me – Signing Up School</vt:lpstr>
      <vt:lpstr>Notify Me – Receive Alerts</vt:lpstr>
      <vt:lpstr>District–Custom Sign-up Groups</vt:lpstr>
      <vt:lpstr>Job Alerts</vt:lpstr>
      <vt:lpstr>Public Notice</vt:lpstr>
      <vt:lpstr>Early Dismissal / Instructions</vt:lpstr>
      <vt:lpstr>Important Information</vt:lpstr>
      <vt:lpstr>Distributing Newsletters</vt:lpstr>
      <vt:lpstr>Testing Dates / Progress Reports</vt:lpstr>
      <vt:lpstr>Meetings and Such</vt:lpstr>
      <vt:lpstr>Reaching Out Weekly</vt:lpstr>
      <vt:lpstr>Principal’s Corner</vt:lpstr>
      <vt:lpstr>How Can Notify Me Help You?</vt:lpstr>
      <vt:lpstr>PowerPoint Presentation</vt:lpstr>
    </vt:vector>
  </TitlesOfParts>
  <Company>pc|mac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</dc:creator>
  <cp:lastModifiedBy>Doris Moody</cp:lastModifiedBy>
  <cp:revision>133</cp:revision>
  <dcterms:created xsi:type="dcterms:W3CDTF">2007-06-21T17:32:27Z</dcterms:created>
  <dcterms:modified xsi:type="dcterms:W3CDTF">2012-06-11T19:30:46Z</dcterms:modified>
</cp:coreProperties>
</file>