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6" r:id="rId2"/>
    <p:sldId id="352" r:id="rId3"/>
    <p:sldId id="366" r:id="rId4"/>
    <p:sldId id="318" r:id="rId5"/>
    <p:sldId id="300" r:id="rId6"/>
    <p:sldId id="305" r:id="rId7"/>
    <p:sldId id="273" r:id="rId8"/>
    <p:sldId id="339" r:id="rId9"/>
    <p:sldId id="340" r:id="rId10"/>
    <p:sldId id="342" r:id="rId11"/>
    <p:sldId id="343" r:id="rId12"/>
    <p:sldId id="344" r:id="rId13"/>
    <p:sldId id="345" r:id="rId14"/>
    <p:sldId id="341" r:id="rId15"/>
    <p:sldId id="346" r:id="rId16"/>
    <p:sldId id="347" r:id="rId17"/>
    <p:sldId id="348" r:id="rId18"/>
    <p:sldId id="349" r:id="rId19"/>
    <p:sldId id="350" r:id="rId20"/>
    <p:sldId id="314" r:id="rId21"/>
    <p:sldId id="275" r:id="rId22"/>
    <p:sldId id="308" r:id="rId23"/>
    <p:sldId id="311" r:id="rId24"/>
    <p:sldId id="288" r:id="rId25"/>
    <p:sldId id="322" r:id="rId26"/>
    <p:sldId id="365" r:id="rId27"/>
    <p:sldId id="307" r:id="rId28"/>
    <p:sldId id="354" r:id="rId29"/>
    <p:sldId id="355" r:id="rId30"/>
    <p:sldId id="315" r:id="rId31"/>
    <p:sldId id="281" r:id="rId32"/>
    <p:sldId id="285" r:id="rId33"/>
    <p:sldId id="357" r:id="rId34"/>
    <p:sldId id="282" r:id="rId35"/>
    <p:sldId id="283" r:id="rId36"/>
    <p:sldId id="284" r:id="rId37"/>
    <p:sldId id="358" r:id="rId38"/>
    <p:sldId id="312" r:id="rId39"/>
    <p:sldId id="319" r:id="rId40"/>
    <p:sldId id="359" r:id="rId41"/>
    <p:sldId id="291" r:id="rId42"/>
    <p:sldId id="360" r:id="rId43"/>
    <p:sldId id="361" r:id="rId44"/>
    <p:sldId id="310" r:id="rId45"/>
    <p:sldId id="292" r:id="rId46"/>
    <p:sldId id="293" r:id="rId47"/>
    <p:sldId id="362" r:id="rId48"/>
    <p:sldId id="320" r:id="rId49"/>
    <p:sldId id="294" r:id="rId50"/>
    <p:sldId id="301" r:id="rId51"/>
    <p:sldId id="323" r:id="rId52"/>
    <p:sldId id="302" r:id="rId53"/>
    <p:sldId id="295" r:id="rId54"/>
    <p:sldId id="296" r:id="rId55"/>
    <p:sldId id="303" r:id="rId56"/>
    <p:sldId id="351" r:id="rId57"/>
    <p:sldId id="304" r:id="rId58"/>
  </p:sldIdLst>
  <p:sldSz cx="18288000" cy="10287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008080"/>
    <a:srgbClr val="CC3300"/>
    <a:srgbClr val="336600"/>
    <a:srgbClr val="33CC33"/>
    <a:srgbClr val="008000"/>
    <a:srgbClr val="5F5F5F"/>
    <a:srgbClr val="BBE0E3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74" autoAdjust="0"/>
    <p:restoredTop sz="94493" autoAdjust="0"/>
  </p:normalViewPr>
  <p:slideViewPr>
    <p:cSldViewPr>
      <p:cViewPr>
        <p:scale>
          <a:sx n="50" d="100"/>
          <a:sy n="50" d="100"/>
        </p:scale>
        <p:origin x="-2058" y="-972"/>
      </p:cViewPr>
      <p:guideLst>
        <p:guide orient="horz" pos="3240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>
        <p:scale>
          <a:sx n="75" d="100"/>
          <a:sy n="75" d="100"/>
        </p:scale>
        <p:origin x="-1404" y="21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34233532-DB0C-4FBF-BFD5-036650C0F3E9}" type="datetimeFigureOut">
              <a:rPr lang="en-US"/>
              <a:pPr>
                <a:defRPr/>
              </a:pPr>
              <a:t>5/8/2012</a:t>
            </a:fld>
            <a:endParaRPr lang="en-US"/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AFE94D1E-DD0E-42DF-A0F1-16D3BE934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225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2348729-C69C-475A-8F3F-BDA2739D72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4586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7D136D-1075-4636-BAAF-A17B83D17345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B7C07-FF5A-4367-B053-7B1602B6B590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B7C07-FF5A-4367-B053-7B1602B6B590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B7C07-FF5A-4367-B053-7B1602B6B590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B7C07-FF5A-4367-B053-7B1602B6B590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B7C07-FF5A-4367-B053-7B1602B6B590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B7C07-FF5A-4367-B053-7B1602B6B590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B7C07-FF5A-4367-B053-7B1602B6B590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B7C07-FF5A-4367-B053-7B1602B6B590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D681FCB-21D7-4E50-94D6-F4788033F191}" type="slidenum">
              <a:rPr lang="en-US" sz="1200"/>
              <a:pPr algn="r"/>
              <a:t>20</a:t>
            </a:fld>
            <a:endParaRPr lang="en-US" sz="120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3ADDF8-DF74-4CCF-8A42-520D29C69B86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6ADF54-6505-4F79-8362-2CA207D5F44D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9694B6-353B-4883-9915-F036AFD0BDF0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C9DC9D-10B5-4753-BE6A-FED20E34E489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461179-E39F-4DCF-9472-606EBD94D028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822F29-EC6E-4730-8437-371274B2B69B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A90F22-E023-4E71-B157-8AD55A852509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07C058-6367-40E4-98DE-73BC5D2C4040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240520-89AD-4AFF-8816-E49D788DB923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506C1A-3E04-42E5-8C73-A3D450A87319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8A5C9B-F544-4758-914E-3DE18E487F3B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1E021A-90CD-453E-B8AD-DD0F9BA3231E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AEE986-1BC3-4B21-9847-FC70B068AAFB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29B9B0-D400-43D4-9824-9A6B05C5D9BE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53F26D-3D8D-4B4C-9C84-F7D89C376901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618CD0-3C48-4F07-9613-744AF400BB7F}" type="slidenum">
              <a:rPr lang="en-US" smtClean="0"/>
              <a:pPr/>
              <a:t>39</a:t>
            </a:fld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EDC977-9C1C-4DC5-BE2C-000C899BBB8B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AC97E0-9796-495E-ABC7-3E57652D4F7F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3C0646-FEAD-47A2-9237-F1B579EA3E9C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348729-C69C-475A-8F3F-BDA2739D72B2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699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4D81FA-E341-426A-87FD-2FC9296C73B1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791D4D-0E3B-42F0-86C2-677621820DAB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8A5C9B-F544-4758-914E-3DE18E487F3B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EFB73E-52CB-470B-8D3E-015AA75B3935}" type="slidenum">
              <a:rPr lang="en-US" smtClean="0"/>
              <a:pPr/>
              <a:t>48</a:t>
            </a:fld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05390B-EB1C-4179-B9D6-E88823C343E9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09839B-01E3-4844-A42E-2FD277EC0C40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09839B-01E3-4844-A42E-2FD277EC0C40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B7C07-FF5A-4367-B053-7B1602B6B590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4708E4-263D-44EE-AB45-6E032C80437F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D4B44F-ED9B-482E-8DA5-25D36D3EC561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6F0FF1-451A-4067-97E9-B5B7F5CCC3C4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i="1" dirty="0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3E2063-3CE3-4089-870A-DCC5BE953A57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3E2063-3CE3-4089-870A-DCC5BE953A57}" type="slidenum">
              <a:rPr lang="en-US" smtClean="0"/>
              <a:pPr/>
              <a:t>56</a:t>
            </a:fld>
            <a:endParaRPr lang="en-US" smtClean="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88D314-46C0-4475-A46A-7D14747D4052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Do you feel that our solution exceeds your needs?</a:t>
            </a:r>
          </a:p>
          <a:p>
            <a:pPr eaLnBrk="1" hangingPunct="1"/>
            <a:r>
              <a:rPr lang="en-US" smtClean="0"/>
              <a:t>Where do you feel we should go from here?</a:t>
            </a:r>
          </a:p>
          <a:p>
            <a:pPr eaLnBrk="1" hangingPunct="1"/>
            <a:r>
              <a:rPr lang="en-US" smtClean="0"/>
              <a:t>When would you like to get started?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B7C07-FF5A-4367-B053-7B1602B6B590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B7C07-FF5A-4367-B053-7B1602B6B590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B7C07-FF5A-4367-B053-7B1602B6B590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B7C07-FF5A-4367-B053-7B1602B6B590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1F595-5903-438F-9F02-778341943B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 advTm="1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6097B3-ED99-48BE-8DB5-EE17098938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 advTm="1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2750"/>
            <a:ext cx="4114800" cy="8777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2750"/>
            <a:ext cx="12192000" cy="8777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4EC07-C66E-4FAB-84B9-300EA143F1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 advTm="10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412750"/>
            <a:ext cx="16459200" cy="1714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2400300"/>
            <a:ext cx="8153400" cy="3317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9220200" y="2400300"/>
            <a:ext cx="8153400" cy="3317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5870575"/>
            <a:ext cx="8153400" cy="3319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20200" y="5870575"/>
            <a:ext cx="8153400" cy="3319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A3926-D005-44E5-8831-A6ED0BA626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D8663-837D-425E-B1C9-733A05532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5" y="6610350"/>
            <a:ext cx="15544800" cy="20431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5" y="4360863"/>
            <a:ext cx="15544800" cy="22494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EFDFB-22D3-406B-9ADD-403F8D0BBC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0"/>
            <a:ext cx="8153400" cy="6789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20200" y="2400300"/>
            <a:ext cx="8153400" cy="6789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73DBD-43F1-487B-B783-B11A186323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 advTm="1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3463"/>
            <a:ext cx="8080375" cy="958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5" cy="5927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0" y="2303463"/>
            <a:ext cx="8083550" cy="958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0" y="3262313"/>
            <a:ext cx="8083550" cy="5927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5F6AA-3947-474A-95D3-31FBE4B1A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 advTm="1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EA058-FDF2-4FC3-AD1E-B177DA5E8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 advTm="1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04942-91FA-4640-AD48-51D92590B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09575"/>
            <a:ext cx="6016625" cy="17430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5"/>
            <a:ext cx="10223500" cy="87804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152650"/>
            <a:ext cx="6016625" cy="70373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9FACB-FDE6-4704-B6B9-7E9768A152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 advTm="1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5" y="7200900"/>
            <a:ext cx="10972800" cy="8509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5" y="919163"/>
            <a:ext cx="10972800" cy="6172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5" y="8051800"/>
            <a:ext cx="10972800" cy="1206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CBBF2-BC7D-402E-9E99-4CA2B9BE84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2750"/>
            <a:ext cx="164592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BBE0E3">
                <a:alpha val="20000"/>
              </a:srgbClr>
            </a:outerShdw>
          </a:effectLst>
        </p:spPr>
        <p:txBody>
          <a:bodyPr vert="horz" wrap="square" lIns="163284" tIns="81642" rIns="163284" bIns="8164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0"/>
            <a:ext cx="16459200" cy="678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63284" tIns="81642" rIns="163284" bIns="816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3284" tIns="81642" rIns="163284" bIns="81642" numCol="1" anchor="t" anchorCtr="0" compatLnSpc="1">
            <a:prstTxWarp prst="textNoShape">
              <a:avLst/>
            </a:prstTxWarp>
          </a:bodyPr>
          <a:lstStyle>
            <a:lvl1pPr algn="l">
              <a:defRPr sz="2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3284" tIns="81642" rIns="163284" bIns="81642" numCol="1" anchor="t" anchorCtr="0" compatLnSpc="1">
            <a:prstTxWarp prst="textNoShape">
              <a:avLst/>
            </a:prstTxWarp>
          </a:bodyPr>
          <a:lstStyle>
            <a:lvl1pPr algn="ctr">
              <a:defRPr sz="2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3284" tIns="81642" rIns="163284" bIns="81642" numCol="1" anchor="t" anchorCtr="0" compatLnSpc="1">
            <a:prstTxWarp prst="textNoShape">
              <a:avLst/>
            </a:prstTxWarp>
          </a:bodyPr>
          <a:lstStyle>
            <a:lvl1pPr algn="r">
              <a:defRPr sz="2500"/>
            </a:lvl1pPr>
          </a:lstStyle>
          <a:p>
            <a:pPr>
              <a:defRPr/>
            </a:pPr>
            <a:fld id="{46853F45-515C-4F28-93FD-C99667D168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ransition spd="med" advTm="10000">
    <p:fade/>
  </p:transition>
  <p:txStyles>
    <p:titleStyle>
      <a:lvl1pPr algn="l" defTabSz="1633538" rtl="0" eaLnBrk="0" fontAlgn="base" hangingPunct="0">
        <a:spcBef>
          <a:spcPct val="0"/>
        </a:spcBef>
        <a:spcAft>
          <a:spcPct val="0"/>
        </a:spcAft>
        <a:defRPr sz="7900" b="1">
          <a:solidFill>
            <a:srgbClr val="008080"/>
          </a:solidFill>
          <a:latin typeface="+mj-lt"/>
          <a:ea typeface="+mj-ea"/>
          <a:cs typeface="+mj-cs"/>
        </a:defRPr>
      </a:lvl1pPr>
      <a:lvl2pPr algn="l" defTabSz="1633538" rtl="0" eaLnBrk="0" fontAlgn="base" hangingPunct="0">
        <a:spcBef>
          <a:spcPct val="0"/>
        </a:spcBef>
        <a:spcAft>
          <a:spcPct val="0"/>
        </a:spcAft>
        <a:defRPr sz="7900" b="1">
          <a:solidFill>
            <a:srgbClr val="008080"/>
          </a:solidFill>
          <a:latin typeface="Arial" charset="0"/>
          <a:cs typeface="Arial" charset="0"/>
        </a:defRPr>
      </a:lvl2pPr>
      <a:lvl3pPr algn="l" defTabSz="1633538" rtl="0" eaLnBrk="0" fontAlgn="base" hangingPunct="0">
        <a:spcBef>
          <a:spcPct val="0"/>
        </a:spcBef>
        <a:spcAft>
          <a:spcPct val="0"/>
        </a:spcAft>
        <a:defRPr sz="7900" b="1">
          <a:solidFill>
            <a:srgbClr val="008080"/>
          </a:solidFill>
          <a:latin typeface="Arial" charset="0"/>
          <a:cs typeface="Arial" charset="0"/>
        </a:defRPr>
      </a:lvl3pPr>
      <a:lvl4pPr algn="l" defTabSz="1633538" rtl="0" eaLnBrk="0" fontAlgn="base" hangingPunct="0">
        <a:spcBef>
          <a:spcPct val="0"/>
        </a:spcBef>
        <a:spcAft>
          <a:spcPct val="0"/>
        </a:spcAft>
        <a:defRPr sz="7900" b="1">
          <a:solidFill>
            <a:srgbClr val="008080"/>
          </a:solidFill>
          <a:latin typeface="Arial" charset="0"/>
          <a:cs typeface="Arial" charset="0"/>
        </a:defRPr>
      </a:lvl4pPr>
      <a:lvl5pPr algn="l" defTabSz="1633538" rtl="0" eaLnBrk="0" fontAlgn="base" hangingPunct="0">
        <a:spcBef>
          <a:spcPct val="0"/>
        </a:spcBef>
        <a:spcAft>
          <a:spcPct val="0"/>
        </a:spcAft>
        <a:defRPr sz="7900" b="1">
          <a:solidFill>
            <a:srgbClr val="008080"/>
          </a:solidFill>
          <a:latin typeface="Arial" charset="0"/>
          <a:cs typeface="Arial" charset="0"/>
        </a:defRPr>
      </a:lvl5pPr>
      <a:lvl6pPr marL="457200" algn="l" defTabSz="1633538" rtl="0" fontAlgn="base">
        <a:spcBef>
          <a:spcPct val="0"/>
        </a:spcBef>
        <a:spcAft>
          <a:spcPct val="0"/>
        </a:spcAft>
        <a:defRPr sz="7900" b="1">
          <a:solidFill>
            <a:srgbClr val="008080"/>
          </a:solidFill>
          <a:latin typeface="Arial" charset="0"/>
          <a:cs typeface="Arial" charset="0"/>
        </a:defRPr>
      </a:lvl6pPr>
      <a:lvl7pPr marL="914400" algn="l" defTabSz="1633538" rtl="0" fontAlgn="base">
        <a:spcBef>
          <a:spcPct val="0"/>
        </a:spcBef>
        <a:spcAft>
          <a:spcPct val="0"/>
        </a:spcAft>
        <a:defRPr sz="7900" b="1">
          <a:solidFill>
            <a:srgbClr val="008080"/>
          </a:solidFill>
          <a:latin typeface="Arial" charset="0"/>
          <a:cs typeface="Arial" charset="0"/>
        </a:defRPr>
      </a:lvl7pPr>
      <a:lvl8pPr marL="1371600" algn="l" defTabSz="1633538" rtl="0" fontAlgn="base">
        <a:spcBef>
          <a:spcPct val="0"/>
        </a:spcBef>
        <a:spcAft>
          <a:spcPct val="0"/>
        </a:spcAft>
        <a:defRPr sz="7900" b="1">
          <a:solidFill>
            <a:srgbClr val="008080"/>
          </a:solidFill>
          <a:latin typeface="Arial" charset="0"/>
          <a:cs typeface="Arial" charset="0"/>
        </a:defRPr>
      </a:lvl8pPr>
      <a:lvl9pPr marL="1828800" algn="l" defTabSz="1633538" rtl="0" fontAlgn="base">
        <a:spcBef>
          <a:spcPct val="0"/>
        </a:spcBef>
        <a:spcAft>
          <a:spcPct val="0"/>
        </a:spcAft>
        <a:defRPr sz="7900" b="1">
          <a:solidFill>
            <a:srgbClr val="008080"/>
          </a:solidFill>
          <a:latin typeface="Arial" charset="0"/>
          <a:cs typeface="Arial" charset="0"/>
        </a:defRPr>
      </a:lvl9pPr>
    </p:titleStyle>
    <p:bodyStyle>
      <a:lvl1pPr marL="612775" indent="-612775" algn="l" defTabSz="1633538" rtl="0" eaLnBrk="0" fontAlgn="base" hangingPunct="0">
        <a:spcBef>
          <a:spcPct val="20000"/>
        </a:spcBef>
        <a:spcAft>
          <a:spcPct val="0"/>
        </a:spcAft>
        <a:buChar char="•"/>
        <a:defRPr sz="5700">
          <a:solidFill>
            <a:schemeClr val="tx1"/>
          </a:solidFill>
          <a:latin typeface="+mn-lt"/>
          <a:ea typeface="+mn-ea"/>
          <a:cs typeface="+mn-cs"/>
        </a:defRPr>
      </a:lvl1pPr>
      <a:lvl2pPr marL="1327150" indent="-511175" algn="l" defTabSz="1633538" rtl="0" eaLnBrk="0" fontAlgn="base" hangingPunct="0">
        <a:spcBef>
          <a:spcPct val="20000"/>
        </a:spcBef>
        <a:spcAft>
          <a:spcPct val="0"/>
        </a:spcAft>
        <a:buChar char="–"/>
        <a:defRPr sz="5000">
          <a:solidFill>
            <a:schemeClr val="tx1"/>
          </a:solidFill>
          <a:latin typeface="+mn-lt"/>
          <a:cs typeface="+mn-cs"/>
        </a:defRPr>
      </a:lvl2pPr>
      <a:lvl3pPr marL="2041525" indent="-407988" algn="l" defTabSz="1633538" rtl="0" eaLnBrk="0" fontAlgn="base" hangingPunct="0">
        <a:spcBef>
          <a:spcPct val="20000"/>
        </a:spcBef>
        <a:spcAft>
          <a:spcPct val="0"/>
        </a:spcAft>
        <a:buChar char="•"/>
        <a:defRPr sz="4300">
          <a:solidFill>
            <a:schemeClr val="tx1"/>
          </a:solidFill>
          <a:latin typeface="+mn-lt"/>
          <a:cs typeface="+mn-cs"/>
        </a:defRPr>
      </a:lvl3pPr>
      <a:lvl4pPr marL="2857500" indent="-407988" algn="l" defTabSz="1633538" rtl="0" eaLnBrk="0" fontAlgn="base" hangingPunct="0">
        <a:spcBef>
          <a:spcPct val="20000"/>
        </a:spcBef>
        <a:spcAft>
          <a:spcPct val="0"/>
        </a:spcAft>
        <a:buChar char="–"/>
        <a:defRPr sz="3600">
          <a:solidFill>
            <a:schemeClr val="tx1"/>
          </a:solidFill>
          <a:latin typeface="+mn-lt"/>
          <a:cs typeface="+mn-cs"/>
        </a:defRPr>
      </a:lvl4pPr>
      <a:lvl5pPr marL="3673475" indent="-407988" algn="l" defTabSz="1633538" rtl="0" eaLnBrk="0" fontAlgn="base" hangingPunct="0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  <a:cs typeface="+mn-cs"/>
        </a:defRPr>
      </a:lvl5pPr>
      <a:lvl6pPr marL="4130675" indent="-407988" algn="l" defTabSz="1633538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  <a:cs typeface="+mn-cs"/>
        </a:defRPr>
      </a:lvl6pPr>
      <a:lvl7pPr marL="4587875" indent="-407988" algn="l" defTabSz="1633538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  <a:cs typeface="+mn-cs"/>
        </a:defRPr>
      </a:lvl7pPr>
      <a:lvl8pPr marL="5045075" indent="-407988" algn="l" defTabSz="1633538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  <a:cs typeface="+mn-cs"/>
        </a:defRPr>
      </a:lvl8pPr>
      <a:lvl9pPr marL="5502275" indent="-407988" algn="l" defTabSz="1633538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cschools.net/" TargetMode="External"/><Relationship Id="rId7" Type="http://schemas.openxmlformats.org/officeDocument/2006/relationships/hyperlink" Target="http://www.rheacounty.org/" TargetMode="External"/><Relationship Id="rId2" Type="http://schemas.openxmlformats.org/officeDocument/2006/relationships/hyperlink" Target="http://www.acs.ac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cdoe.org/" TargetMode="External"/><Relationship Id="rId5" Type="http://schemas.openxmlformats.org/officeDocument/2006/relationships/hyperlink" Target="http://crockettcounty.schoolinsites.com/" TargetMode="External"/><Relationship Id="rId4" Type="http://schemas.openxmlformats.org/officeDocument/2006/relationships/hyperlink" Target="http://www.coffeecountyschools.com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61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9" descr="Logo - Default Green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395" y="0"/>
            <a:ext cx="1827321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4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1371600" y="6896100"/>
            <a:ext cx="15544800" cy="2205037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68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Calibri" pitchFamily="34" charset="0"/>
              </a:rPr>
              <a:t>Communication Solutions</a:t>
            </a:r>
            <a:br>
              <a:rPr lang="en-US" sz="68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Calibri" pitchFamily="34" charset="0"/>
              </a:rPr>
            </a:br>
            <a:r>
              <a:rPr lang="en-US" sz="68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Calibri" pitchFamily="34" charset="0"/>
              </a:rPr>
              <a:t>for </a:t>
            </a:r>
            <a:r>
              <a:rPr lang="en-US" sz="68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Calibri" pitchFamily="34" charset="0"/>
              </a:rPr>
              <a:t>Hamilton County Schools</a:t>
            </a:r>
            <a:endParaRPr lang="en-US" sz="6800" dirty="0" smtClean="0">
              <a:solidFill>
                <a:schemeClr val="tx2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7000" smtClean="0">
                <a:solidFill>
                  <a:srgbClr val="006666"/>
                </a:solidFill>
              </a:rPr>
              <a:t>Custom Designs for Districts</a:t>
            </a:r>
            <a:endParaRPr lang="en-US" sz="7000" dirty="0" smtClean="0">
              <a:solidFill>
                <a:srgbClr val="006666"/>
              </a:solidFill>
            </a:endParaRPr>
          </a:p>
        </p:txBody>
      </p:sp>
      <p:pic>
        <p:nvPicPr>
          <p:cNvPr id="12" name="Picture 11" descr="Axio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5480" y="1922780"/>
            <a:ext cx="11877040" cy="7183120"/>
          </a:xfrm>
          <a:prstGeom prst="rect">
            <a:avLst/>
          </a:prstGeom>
        </p:spPr>
      </p:pic>
    </p:spTree>
  </p:cSld>
  <p:clrMapOvr>
    <a:masterClrMapping/>
  </p:clrMapOvr>
  <p:transition spd="med" advTm="1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7000" dirty="0" smtClean="0">
                <a:solidFill>
                  <a:srgbClr val="006666"/>
                </a:solidFill>
              </a:rPr>
              <a:t>Custom Designs for Districts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9544" y="1920240"/>
            <a:ext cx="12452922" cy="765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7000" smtClean="0">
                <a:solidFill>
                  <a:srgbClr val="006666"/>
                </a:solidFill>
              </a:rPr>
              <a:t>Custom Designs for Districts</a:t>
            </a:r>
            <a:endParaRPr lang="en-US" sz="7000" dirty="0" smtClean="0">
              <a:solidFill>
                <a:srgbClr val="006666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544" y="1920240"/>
            <a:ext cx="9784631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Tm="1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7000" smtClean="0">
                <a:solidFill>
                  <a:srgbClr val="006666"/>
                </a:solidFill>
              </a:rPr>
              <a:t>Custom Designs for Districts</a:t>
            </a:r>
            <a:endParaRPr lang="en-US" sz="7000" dirty="0" smtClean="0">
              <a:solidFill>
                <a:srgbClr val="006666"/>
              </a:solidFill>
            </a:endParaRPr>
          </a:p>
        </p:txBody>
      </p:sp>
      <p:pic>
        <p:nvPicPr>
          <p:cNvPr id="12" name="Picture 11" descr="Axio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5480" y="1922780"/>
            <a:ext cx="11877040" cy="7183120"/>
          </a:xfrm>
          <a:prstGeom prst="rect">
            <a:avLst/>
          </a:prstGeom>
        </p:spPr>
      </p:pic>
    </p:spTree>
  </p:cSld>
  <p:clrMapOvr>
    <a:masterClrMapping/>
  </p:clrMapOvr>
  <p:transition spd="med" advTm="1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7000" smtClean="0">
                <a:solidFill>
                  <a:srgbClr val="006666"/>
                </a:solidFill>
              </a:rPr>
              <a:t>Custom Designs for Districts</a:t>
            </a:r>
            <a:endParaRPr lang="en-US" sz="7000" dirty="0" smtClean="0">
              <a:solidFill>
                <a:srgbClr val="006666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544" y="1920240"/>
            <a:ext cx="11495088" cy="7653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Tm="1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7000" smtClean="0">
                <a:solidFill>
                  <a:srgbClr val="006666"/>
                </a:solidFill>
              </a:rPr>
              <a:t>Custom Designs for Districts</a:t>
            </a:r>
            <a:endParaRPr lang="en-US" sz="7000" dirty="0" smtClean="0">
              <a:solidFill>
                <a:srgbClr val="006666"/>
              </a:solidFill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9544" y="1920240"/>
            <a:ext cx="11983582" cy="792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7000" smtClean="0">
                <a:solidFill>
                  <a:srgbClr val="006666"/>
                </a:solidFill>
              </a:rPr>
              <a:t>Custom Designs for Districts</a:t>
            </a:r>
            <a:endParaRPr lang="en-US" sz="7000" dirty="0" smtClean="0">
              <a:solidFill>
                <a:srgbClr val="006666"/>
              </a:solidFill>
            </a:endParaRPr>
          </a:p>
        </p:txBody>
      </p:sp>
      <p:pic>
        <p:nvPicPr>
          <p:cNvPr id="12" name="Picture 11" descr="Axio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5480" y="1922780"/>
            <a:ext cx="11877040" cy="7183120"/>
          </a:xfrm>
          <a:prstGeom prst="rect">
            <a:avLst/>
          </a:prstGeom>
        </p:spPr>
      </p:pic>
    </p:spTree>
  </p:cSld>
  <p:clrMapOvr>
    <a:masterClrMapping/>
  </p:clrMapOvr>
  <p:transition spd="med" advTm="1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7000" smtClean="0">
                <a:solidFill>
                  <a:srgbClr val="006666"/>
                </a:solidFill>
              </a:rPr>
              <a:t>Custom Designs for Districts</a:t>
            </a:r>
            <a:endParaRPr lang="en-US" sz="7000" dirty="0" smtClean="0">
              <a:solidFill>
                <a:srgbClr val="006666"/>
              </a:solidFill>
            </a:endParaRPr>
          </a:p>
        </p:txBody>
      </p:sp>
      <p:pic>
        <p:nvPicPr>
          <p:cNvPr id="12" name="Picture 11" descr="Axio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5480" y="1922780"/>
            <a:ext cx="11877040" cy="7183120"/>
          </a:xfrm>
          <a:prstGeom prst="rect">
            <a:avLst/>
          </a:prstGeom>
        </p:spPr>
      </p:pic>
    </p:spTree>
  </p:cSld>
  <p:clrMapOvr>
    <a:masterClrMapping/>
  </p:clrMapOvr>
  <p:transition spd="med" advTm="1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7000" smtClean="0">
                <a:solidFill>
                  <a:srgbClr val="006666"/>
                </a:solidFill>
              </a:rPr>
              <a:t>Custom Designs for Districts</a:t>
            </a:r>
            <a:endParaRPr lang="en-US" sz="7000" dirty="0" smtClean="0">
              <a:solidFill>
                <a:srgbClr val="006666"/>
              </a:solidFill>
            </a:endParaRPr>
          </a:p>
        </p:txBody>
      </p:sp>
      <p:pic>
        <p:nvPicPr>
          <p:cNvPr id="12" name="Picture 11" descr="Axio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5480" y="1922780"/>
            <a:ext cx="11877040" cy="7183120"/>
          </a:xfrm>
          <a:prstGeom prst="rect">
            <a:avLst/>
          </a:prstGeom>
        </p:spPr>
      </p:pic>
    </p:spTree>
  </p:cSld>
  <p:clrMapOvr>
    <a:masterClrMapping/>
  </p:clrMapOvr>
  <p:transition spd="med" advTm="1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7000" smtClean="0">
                <a:solidFill>
                  <a:srgbClr val="006666"/>
                </a:solidFill>
              </a:rPr>
              <a:t>Custom Designs for Districts</a:t>
            </a:r>
            <a:endParaRPr lang="en-US" sz="7000" dirty="0" smtClean="0">
              <a:solidFill>
                <a:srgbClr val="006666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9544" y="1920240"/>
            <a:ext cx="9372599" cy="8030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In business since 1999</a:t>
            </a:r>
          </a:p>
          <a:p>
            <a:pPr eaLnBrk="1" hangingPunct="1"/>
            <a:r>
              <a:rPr lang="en-US" dirty="0"/>
              <a:t>Serve approximately </a:t>
            </a:r>
            <a:r>
              <a:rPr lang="en-US" dirty="0" smtClean="0"/>
              <a:t>35 Tennessee school districts</a:t>
            </a:r>
            <a:endParaRPr lang="en-US" dirty="0"/>
          </a:p>
          <a:p>
            <a:pPr eaLnBrk="1" hangingPunct="1"/>
            <a:r>
              <a:rPr lang="en-US" dirty="0" smtClean="0"/>
              <a:t>Present </a:t>
            </a:r>
            <a:r>
              <a:rPr lang="en-US" dirty="0"/>
              <a:t>in almost all 50 states and US V.I.</a:t>
            </a:r>
          </a:p>
          <a:p>
            <a:pPr eaLnBrk="1" hangingPunct="1"/>
            <a:r>
              <a:rPr lang="en-US" dirty="0"/>
              <a:t>E-rate since inception (2004)</a:t>
            </a:r>
          </a:p>
          <a:p>
            <a:pPr eaLnBrk="1" hangingPunct="1"/>
            <a:r>
              <a:rPr lang="en-US" dirty="0"/>
              <a:t>Focus on communication (not just a website)</a:t>
            </a:r>
          </a:p>
          <a:p>
            <a:pPr eaLnBrk="1" hangingPunct="1"/>
            <a:r>
              <a:rPr lang="en-US" dirty="0"/>
              <a:t>Constant development/improvement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088998"/>
      </p:ext>
    </p:extLst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64" name="Picture 12" descr="WalshIntScho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171700"/>
            <a:ext cx="10996613" cy="689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65" name="Picture 13" descr="SouthsideElemG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2247900"/>
            <a:ext cx="10777538" cy="711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66" name="Picture 14" descr="MirrorLakeG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2171700"/>
            <a:ext cx="10515600" cy="731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68" name="Picture 16" descr="WestIntTX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24225" y="2152650"/>
            <a:ext cx="10201275" cy="750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69" name="Picture 17" descr="BrownCoI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3275" y="2097087"/>
            <a:ext cx="10515600" cy="758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0" name="Picture 18" descr="PamlicoNC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48025" y="2135187"/>
            <a:ext cx="10610850" cy="716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6" name="Text Box 4"/>
          <p:cNvSpPr txBox="1">
            <a:spLocks noGrp="1" noChangeArrowheads="1"/>
          </p:cNvSpPr>
          <p:nvPr>
            <p:ph type="title" sz="quarter" idx="4294967295"/>
          </p:nvPr>
        </p:nvSpPr>
        <p:spPr>
          <a:xfrm>
            <a:off x="1143000" y="412750"/>
            <a:ext cx="6248400" cy="1714500"/>
          </a:xfrm>
          <a:effectLst>
            <a:outerShdw dist="53882" dir="2700000" algn="ctr" rotWithShape="0">
              <a:schemeClr val="bg2">
                <a:alpha val="20000"/>
              </a:schemeClr>
            </a:outerShdw>
          </a:effectLst>
        </p:spPr>
        <p:txBody>
          <a:bodyPr anchorCtr="1"/>
          <a:lstStyle/>
          <a:p>
            <a:pPr>
              <a:spcBef>
                <a:spcPct val="50000"/>
              </a:spcBef>
              <a:defRPr/>
            </a:pPr>
            <a:r>
              <a:rPr lang="en-US" sz="7000" dirty="0" smtClean="0">
                <a:solidFill>
                  <a:srgbClr val="006666"/>
                </a:solidFill>
              </a:rPr>
              <a:t>… and Schools!</a:t>
            </a:r>
          </a:p>
        </p:txBody>
      </p:sp>
      <p:pic>
        <p:nvPicPr>
          <p:cNvPr id="100363" name="Picture 11" descr="TruckeeC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24200" y="2097087"/>
            <a:ext cx="9910763" cy="736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9" name="Picture 11" descr="HillValleyHigh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95600" y="2209800"/>
            <a:ext cx="11734800" cy="715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6" name="Picture 12" descr="oconto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81288" y="2209800"/>
            <a:ext cx="11744325" cy="7421563"/>
          </a:xfrm>
          <a:prstGeom prst="rect">
            <a:avLst/>
          </a:prstGeom>
          <a:noFill/>
        </p:spPr>
      </p:pic>
      <p:pic>
        <p:nvPicPr>
          <p:cNvPr id="26637" name="Picture 13" descr="HLHarris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24200" y="2154237"/>
            <a:ext cx="10325100" cy="78105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2028004"/>
            <a:ext cx="10182225" cy="7728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7000" dirty="0" smtClean="0">
                <a:solidFill>
                  <a:srgbClr val="006666"/>
                </a:solidFill>
              </a:rPr>
              <a:t>… including effective Teacher Websites</a:t>
            </a:r>
          </a:p>
        </p:txBody>
      </p:sp>
      <p:pic>
        <p:nvPicPr>
          <p:cNvPr id="10" name="Picture 9" descr="rigd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5725" y="2114550"/>
            <a:ext cx="8420100" cy="786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ShiverVok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2148765"/>
            <a:ext cx="9144000" cy="785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2975" y="2016026"/>
            <a:ext cx="7562850" cy="813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2095500"/>
            <a:ext cx="8315325" cy="7961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67173"/>
            <a:ext cx="7106162" cy="78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38200" y="0"/>
            <a:ext cx="164592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BBE0E3">
                <a:alpha val="20000"/>
              </a:srgbClr>
            </a:outerShdw>
          </a:effectLst>
        </p:spPr>
        <p:txBody>
          <a:bodyPr vert="horz" wrap="square" lIns="163284" tIns="81642" rIns="163284" bIns="81642" numCol="1" anchor="ctr" anchorCtr="0" compatLnSpc="1">
            <a:prstTxWarp prst="textNoShape">
              <a:avLst/>
            </a:prstTxWarp>
          </a:bodyPr>
          <a:lstStyle>
            <a:lvl1pPr algn="l" defTabSz="1633538" rtl="0" eaLnBrk="0" fontAlgn="base" hangingPunct="0">
              <a:spcBef>
                <a:spcPct val="0"/>
              </a:spcBef>
              <a:spcAft>
                <a:spcPct val="0"/>
              </a:spcAft>
              <a:defRPr sz="7900" b="1">
                <a:solidFill>
                  <a:srgbClr val="008080"/>
                </a:solidFill>
                <a:latin typeface="+mj-lt"/>
                <a:ea typeface="+mj-ea"/>
                <a:cs typeface="+mj-cs"/>
              </a:defRPr>
            </a:lvl1pPr>
            <a:lvl2pPr algn="l" defTabSz="1633538" rtl="0" eaLnBrk="0" fontAlgn="base" hangingPunct="0">
              <a:spcBef>
                <a:spcPct val="0"/>
              </a:spcBef>
              <a:spcAft>
                <a:spcPct val="0"/>
              </a:spcAft>
              <a:defRPr sz="7900" b="1">
                <a:solidFill>
                  <a:srgbClr val="008080"/>
                </a:solidFill>
                <a:latin typeface="Arial" charset="0"/>
                <a:cs typeface="Arial" charset="0"/>
              </a:defRPr>
            </a:lvl2pPr>
            <a:lvl3pPr algn="l" defTabSz="1633538" rtl="0" eaLnBrk="0" fontAlgn="base" hangingPunct="0">
              <a:spcBef>
                <a:spcPct val="0"/>
              </a:spcBef>
              <a:spcAft>
                <a:spcPct val="0"/>
              </a:spcAft>
              <a:defRPr sz="7900" b="1">
                <a:solidFill>
                  <a:srgbClr val="008080"/>
                </a:solidFill>
                <a:latin typeface="Arial" charset="0"/>
                <a:cs typeface="Arial" charset="0"/>
              </a:defRPr>
            </a:lvl3pPr>
            <a:lvl4pPr algn="l" defTabSz="1633538" rtl="0" eaLnBrk="0" fontAlgn="base" hangingPunct="0">
              <a:spcBef>
                <a:spcPct val="0"/>
              </a:spcBef>
              <a:spcAft>
                <a:spcPct val="0"/>
              </a:spcAft>
              <a:defRPr sz="7900" b="1">
                <a:solidFill>
                  <a:srgbClr val="008080"/>
                </a:solidFill>
                <a:latin typeface="Arial" charset="0"/>
                <a:cs typeface="Arial" charset="0"/>
              </a:defRPr>
            </a:lvl4pPr>
            <a:lvl5pPr algn="l" defTabSz="1633538" rtl="0" eaLnBrk="0" fontAlgn="base" hangingPunct="0">
              <a:spcBef>
                <a:spcPct val="0"/>
              </a:spcBef>
              <a:spcAft>
                <a:spcPct val="0"/>
              </a:spcAft>
              <a:defRPr sz="7900" b="1">
                <a:solidFill>
                  <a:srgbClr val="008080"/>
                </a:solidFill>
                <a:latin typeface="Arial" charset="0"/>
                <a:cs typeface="Arial" charset="0"/>
              </a:defRPr>
            </a:lvl5pPr>
            <a:lvl6pPr marL="457200" algn="l" defTabSz="1633538" rtl="0" fontAlgn="base">
              <a:spcBef>
                <a:spcPct val="0"/>
              </a:spcBef>
              <a:spcAft>
                <a:spcPct val="0"/>
              </a:spcAft>
              <a:defRPr sz="7900" b="1">
                <a:solidFill>
                  <a:srgbClr val="008080"/>
                </a:solidFill>
                <a:latin typeface="Arial" charset="0"/>
                <a:cs typeface="Arial" charset="0"/>
              </a:defRPr>
            </a:lvl6pPr>
            <a:lvl7pPr marL="914400" algn="l" defTabSz="1633538" rtl="0" fontAlgn="base">
              <a:spcBef>
                <a:spcPct val="0"/>
              </a:spcBef>
              <a:spcAft>
                <a:spcPct val="0"/>
              </a:spcAft>
              <a:defRPr sz="7900" b="1">
                <a:solidFill>
                  <a:srgbClr val="008080"/>
                </a:solidFill>
                <a:latin typeface="Arial" charset="0"/>
                <a:cs typeface="Arial" charset="0"/>
              </a:defRPr>
            </a:lvl7pPr>
            <a:lvl8pPr marL="1371600" algn="l" defTabSz="1633538" rtl="0" fontAlgn="base">
              <a:spcBef>
                <a:spcPct val="0"/>
              </a:spcBef>
              <a:spcAft>
                <a:spcPct val="0"/>
              </a:spcAft>
              <a:defRPr sz="7900" b="1">
                <a:solidFill>
                  <a:srgbClr val="008080"/>
                </a:solidFill>
                <a:latin typeface="Arial" charset="0"/>
                <a:cs typeface="Arial" charset="0"/>
              </a:defRPr>
            </a:lvl8pPr>
            <a:lvl9pPr marL="1828800" algn="l" defTabSz="1633538" rtl="0" fontAlgn="base">
              <a:spcBef>
                <a:spcPct val="0"/>
              </a:spcBef>
              <a:spcAft>
                <a:spcPct val="0"/>
              </a:spcAft>
              <a:defRPr sz="7900" b="1">
                <a:solidFill>
                  <a:srgbClr val="008080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Navigation Excellence</a:t>
            </a:r>
          </a:p>
        </p:txBody>
      </p:sp>
      <p:pic>
        <p:nvPicPr>
          <p:cNvPr id="15" name="Picture 16" descr="HomeP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2019300"/>
            <a:ext cx="9296400" cy="785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Oval 10"/>
          <p:cNvSpPr>
            <a:spLocks noChangeArrowheads="1"/>
          </p:cNvSpPr>
          <p:nvPr/>
        </p:nvSpPr>
        <p:spPr bwMode="auto">
          <a:xfrm>
            <a:off x="4267200" y="6667500"/>
            <a:ext cx="1828800" cy="381000"/>
          </a:xfrm>
          <a:prstGeom prst="ellipse">
            <a:avLst/>
          </a:prstGeom>
          <a:noFill/>
          <a:ln w="5715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7" name="Oval 9"/>
          <p:cNvSpPr>
            <a:spLocks noChangeArrowheads="1"/>
          </p:cNvSpPr>
          <p:nvPr/>
        </p:nvSpPr>
        <p:spPr bwMode="auto">
          <a:xfrm>
            <a:off x="4419600" y="5219700"/>
            <a:ext cx="838200" cy="304800"/>
          </a:xfrm>
          <a:prstGeom prst="ellipse">
            <a:avLst/>
          </a:prstGeom>
          <a:noFill/>
          <a:ln w="5715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4419600" y="4686300"/>
            <a:ext cx="838200" cy="381000"/>
          </a:xfrm>
          <a:prstGeom prst="ellipse">
            <a:avLst/>
          </a:prstGeom>
          <a:noFill/>
          <a:ln w="5715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19" name="Picture 17" descr="Form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2019300"/>
            <a:ext cx="7488238" cy="792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5" descr="Assignment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2019300"/>
            <a:ext cx="9144000" cy="790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Oval 25"/>
          <p:cNvSpPr>
            <a:spLocks noChangeArrowheads="1"/>
          </p:cNvSpPr>
          <p:nvPr/>
        </p:nvSpPr>
        <p:spPr bwMode="auto">
          <a:xfrm>
            <a:off x="3810000" y="3238500"/>
            <a:ext cx="3810000" cy="1219200"/>
          </a:xfrm>
          <a:prstGeom prst="ellipse">
            <a:avLst/>
          </a:prstGeom>
          <a:noFill/>
          <a:ln w="76200" algn="ctr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22" name="Picture 22" descr="AssignmentWindo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2628900"/>
            <a:ext cx="6705600" cy="559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3400" y="2076669"/>
            <a:ext cx="8305800" cy="821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7" grpId="0" animBg="1"/>
      <p:bldP spid="18" grpId="0" animBg="1"/>
      <p:bldP spid="18" grpId="1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76" name="Picture 12" descr="HomeP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171700"/>
            <a:ext cx="10134600" cy="785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7" name="Picture 13" descr="SchoolsHov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01600" y="2171700"/>
            <a:ext cx="27686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7000" dirty="0" smtClean="0">
                <a:solidFill>
                  <a:srgbClr val="006666"/>
                </a:solidFill>
              </a:rPr>
              <a:t>Find Important Information</a:t>
            </a:r>
          </a:p>
        </p:txBody>
      </p:sp>
      <p:sp>
        <p:nvSpPr>
          <p:cNvPr id="88070" name="Oval 6"/>
          <p:cNvSpPr>
            <a:spLocks noChangeArrowheads="1"/>
          </p:cNvSpPr>
          <p:nvPr/>
        </p:nvSpPr>
        <p:spPr bwMode="auto">
          <a:xfrm>
            <a:off x="5943600" y="3009900"/>
            <a:ext cx="990600" cy="914400"/>
          </a:xfrm>
          <a:prstGeom prst="ellips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8071" name="Oval 7"/>
          <p:cNvSpPr>
            <a:spLocks noChangeArrowheads="1"/>
          </p:cNvSpPr>
          <p:nvPr/>
        </p:nvSpPr>
        <p:spPr bwMode="auto">
          <a:xfrm>
            <a:off x="7010400" y="3009900"/>
            <a:ext cx="914400" cy="914400"/>
          </a:xfrm>
          <a:prstGeom prst="ellips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8072" name="Oval 8"/>
          <p:cNvSpPr>
            <a:spLocks noChangeArrowheads="1"/>
          </p:cNvSpPr>
          <p:nvPr/>
        </p:nvSpPr>
        <p:spPr bwMode="auto">
          <a:xfrm>
            <a:off x="7924800" y="3009900"/>
            <a:ext cx="990600" cy="990600"/>
          </a:xfrm>
          <a:prstGeom prst="ellips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8074" name="Oval 10"/>
          <p:cNvSpPr>
            <a:spLocks noChangeArrowheads="1"/>
          </p:cNvSpPr>
          <p:nvPr/>
        </p:nvSpPr>
        <p:spPr bwMode="auto">
          <a:xfrm>
            <a:off x="10820400" y="2933700"/>
            <a:ext cx="1066800" cy="1066800"/>
          </a:xfrm>
          <a:prstGeom prst="ellips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8075" name="Oval 11"/>
          <p:cNvSpPr>
            <a:spLocks noChangeArrowheads="1"/>
          </p:cNvSpPr>
          <p:nvPr/>
        </p:nvSpPr>
        <p:spPr bwMode="auto">
          <a:xfrm>
            <a:off x="14173200" y="2171700"/>
            <a:ext cx="1371600" cy="1447800"/>
          </a:xfrm>
          <a:prstGeom prst="ellips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8078" name="Line 14"/>
          <p:cNvSpPr>
            <a:spLocks noChangeShapeType="1"/>
          </p:cNvSpPr>
          <p:nvPr/>
        </p:nvSpPr>
        <p:spPr bwMode="auto">
          <a:xfrm flipV="1">
            <a:off x="11811000" y="3314700"/>
            <a:ext cx="2438400" cy="4572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8079" name="Picture 15" descr="ParentInfoSchoolHour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4229100"/>
            <a:ext cx="7096125" cy="488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80" name="Picture 16" descr="ParentInfoRegistrationDat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3009900"/>
            <a:ext cx="6370638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81" name="Oval 17"/>
          <p:cNvSpPr>
            <a:spLocks noChangeArrowheads="1"/>
          </p:cNvSpPr>
          <p:nvPr/>
        </p:nvSpPr>
        <p:spPr bwMode="auto">
          <a:xfrm>
            <a:off x="4800600" y="8343900"/>
            <a:ext cx="2590800" cy="685800"/>
          </a:xfrm>
          <a:prstGeom prst="ellipse">
            <a:avLst/>
          </a:prstGeom>
          <a:noFill/>
          <a:ln w="76200" algn="ctr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88082" name="Picture 18" descr="ThisWee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9000" y="2171700"/>
            <a:ext cx="7762875" cy="811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880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5000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5000"/>
                                        <p:tgtEl>
                                          <p:spTgt spid="88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88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88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88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0" grpId="0" animBg="1"/>
      <p:bldP spid="88070" grpId="1" animBg="1"/>
      <p:bldP spid="88071" grpId="0" animBg="1"/>
      <p:bldP spid="88071" grpId="1" animBg="1"/>
      <p:bldP spid="88072" grpId="0" animBg="1"/>
      <p:bldP spid="88072" grpId="1" animBg="1"/>
      <p:bldP spid="88074" grpId="0" animBg="1"/>
      <p:bldP spid="88075" grpId="0" animBg="1"/>
      <p:bldP spid="88078" grpId="0" animBg="1"/>
      <p:bldP spid="8808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7000" dirty="0" smtClean="0">
                <a:solidFill>
                  <a:srgbClr val="006666"/>
                </a:solidFill>
              </a:rPr>
              <a:t>Ease of Use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5100" smtClean="0"/>
              <a:t>Your staff will take ownership of the website. Why?  SCHOOLinSITES only requires basic computer skills.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5100" smtClean="0"/>
              <a:t/>
            </a:r>
            <a:br>
              <a:rPr lang="en-US" sz="5100" smtClean="0"/>
            </a:br>
            <a:r>
              <a:rPr lang="en-US" sz="5100" smtClean="0"/>
              <a:t>The result? </a:t>
            </a:r>
          </a:p>
          <a:p>
            <a:pPr marL="742950" lvl="1" indent="-285750" eaLnBrk="1" hangingPunct="1">
              <a:lnSpc>
                <a:spcPct val="90000"/>
              </a:lnSpc>
            </a:pPr>
            <a:r>
              <a:rPr lang="en-US" sz="4600" smtClean="0"/>
              <a:t>More participation.</a:t>
            </a:r>
          </a:p>
          <a:p>
            <a:pPr marL="742950" lvl="1" indent="-285750" eaLnBrk="1" hangingPunct="1">
              <a:lnSpc>
                <a:spcPct val="90000"/>
              </a:lnSpc>
            </a:pPr>
            <a:r>
              <a:rPr lang="en-US" sz="4600" smtClean="0"/>
              <a:t>More information posted.</a:t>
            </a:r>
          </a:p>
          <a:p>
            <a:pPr marL="742950" lvl="1" indent="-285750" eaLnBrk="1" hangingPunct="1">
              <a:lnSpc>
                <a:spcPct val="90000"/>
              </a:lnSpc>
            </a:pPr>
            <a:r>
              <a:rPr lang="en-US" sz="4600" smtClean="0"/>
              <a:t>More vibrant websites.</a:t>
            </a:r>
          </a:p>
          <a:p>
            <a:pPr marL="742950" lvl="1" indent="-285750" eaLnBrk="1" hangingPunct="1">
              <a:lnSpc>
                <a:spcPct val="90000"/>
              </a:lnSpc>
            </a:pPr>
            <a:r>
              <a:rPr lang="en-US" sz="4600" smtClean="0"/>
              <a:t>Less work for the Technology Coordinator.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 descr="textedit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324100"/>
            <a:ext cx="10972800" cy="683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4" name="Oval 6"/>
          <p:cNvSpPr>
            <a:spLocks noChangeArrowheads="1"/>
          </p:cNvSpPr>
          <p:nvPr/>
        </p:nvSpPr>
        <p:spPr bwMode="auto">
          <a:xfrm>
            <a:off x="3886200" y="8191500"/>
            <a:ext cx="1676400" cy="838200"/>
          </a:xfrm>
          <a:prstGeom prst="ellipse">
            <a:avLst/>
          </a:prstGeom>
          <a:noFill/>
          <a:ln w="38100">
            <a:solidFill>
              <a:srgbClr val="0099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7000" dirty="0" smtClean="0">
                <a:solidFill>
                  <a:srgbClr val="006666"/>
                </a:solidFill>
              </a:rPr>
              <a:t>Type and Update </a:t>
            </a:r>
          </a:p>
        </p:txBody>
      </p:sp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1676400" y="4533900"/>
            <a:ext cx="103632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633538">
              <a:spcBef>
                <a:spcPct val="50000"/>
              </a:spcBef>
              <a:buFontTx/>
              <a:buChar char="•"/>
            </a:pPr>
            <a:r>
              <a:rPr lang="en-US" sz="1600"/>
              <a:t>Graduated from Penn State, 1974</a:t>
            </a:r>
          </a:p>
          <a:p>
            <a:pPr defTabSz="1633538">
              <a:spcBef>
                <a:spcPct val="50000"/>
              </a:spcBef>
              <a:buFontTx/>
              <a:buChar char="•"/>
            </a:pPr>
            <a:r>
              <a:rPr lang="en-US" sz="1600"/>
              <a:t>Board Certified, 1998</a:t>
            </a:r>
          </a:p>
        </p:txBody>
      </p:sp>
      <p:pic>
        <p:nvPicPr>
          <p:cNvPr id="14" name="Picture 13" descr="Picture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7061" y="1825969"/>
            <a:ext cx="9382539" cy="7832035"/>
          </a:xfrm>
          <a:prstGeom prst="rect">
            <a:avLst/>
          </a:prstGeom>
        </p:spPr>
      </p:pic>
    </p:spTree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500"/>
                                        <p:tgtEl>
                                          <p:spTgt spid="104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500"/>
                                        <p:tgtEl>
                                          <p:spTgt spid="104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500"/>
                                        <p:tgtEl>
                                          <p:spTgt spid="104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00"/>
                            </p:stCondLst>
                            <p:childTnLst>
                              <p:par>
                                <p:cTn id="18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500"/>
                                        <p:tgtEl>
                                          <p:spTgt spid="104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500"/>
                                        <p:tgtEl>
                                          <p:spTgt spid="104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500"/>
                                        <p:tgtEl>
                                          <p:spTgt spid="104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4" grpId="0" animBg="1"/>
      <p:bldP spid="104454" grpId="1" animBg="1"/>
      <p:bldP spid="104450" grpId="0"/>
      <p:bldP spid="104453" grpId="0" uiExpand="1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638300"/>
            <a:ext cx="12366625" cy="733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3" name="Text Box 7"/>
          <p:cNvSpPr txBox="1">
            <a:spLocks noChangeArrowheads="1"/>
          </p:cNvSpPr>
          <p:nvPr/>
        </p:nvSpPr>
        <p:spPr bwMode="auto">
          <a:xfrm>
            <a:off x="6477000" y="6438900"/>
            <a:ext cx="48768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633538">
              <a:buFontTx/>
              <a:buChar char="•"/>
            </a:pPr>
            <a:r>
              <a:rPr lang="en-US" sz="1600" b="1"/>
              <a:t>Study Chapter 3.</a:t>
            </a:r>
            <a:r>
              <a:rPr lang="en-US" sz="1600"/>
              <a:t> </a:t>
            </a:r>
          </a:p>
          <a:p>
            <a:pPr defTabSz="1633538">
              <a:buFontTx/>
              <a:buChar char="•"/>
            </a:pPr>
            <a:r>
              <a:rPr lang="en-US" sz="1600" b="1"/>
              <a:t>Answer odd questions at end of chapter.</a:t>
            </a:r>
            <a:r>
              <a:rPr lang="en-US" b="1"/>
              <a:t> </a:t>
            </a:r>
          </a:p>
        </p:txBody>
      </p:sp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90500"/>
            <a:ext cx="16459200" cy="17145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Managed Assignments</a:t>
            </a:r>
          </a:p>
        </p:txBody>
      </p:sp>
      <p:sp>
        <p:nvSpPr>
          <p:cNvPr id="38916" name="Text Box 6"/>
          <p:cNvSpPr txBox="1">
            <a:spLocks noChangeArrowheads="1"/>
          </p:cNvSpPr>
          <p:nvPr/>
        </p:nvSpPr>
        <p:spPr bwMode="auto">
          <a:xfrm>
            <a:off x="6400800" y="6896100"/>
            <a:ext cx="464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633538">
              <a:spcBef>
                <a:spcPct val="50000"/>
              </a:spcBef>
            </a:pPr>
            <a:endParaRPr lang="en-US"/>
          </a:p>
        </p:txBody>
      </p:sp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7315200" y="3054350"/>
            <a:ext cx="4343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633538">
              <a:spcBef>
                <a:spcPct val="50000"/>
              </a:spcBef>
            </a:pPr>
            <a:r>
              <a:rPr lang="en-US" sz="1600" b="1"/>
              <a:t>Tuesday’s Homework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790700"/>
            <a:ext cx="14955026" cy="746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 bwMode="auto">
          <a:xfrm>
            <a:off x="13487400" y="2171700"/>
            <a:ext cx="2286000" cy="762000"/>
          </a:xfrm>
          <a:prstGeom prst="ellipse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6335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10591800" y="2933700"/>
            <a:ext cx="3124200" cy="21336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Oval 11"/>
          <p:cNvSpPr/>
          <p:nvPr/>
        </p:nvSpPr>
        <p:spPr bwMode="auto">
          <a:xfrm>
            <a:off x="7239000" y="4381500"/>
            <a:ext cx="457200" cy="4572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6335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289469"/>
      </p:ext>
    </p:extLst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1000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1000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000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20"/>
                            </p:stCondLst>
                            <p:childTnLst>
                              <p:par>
                                <p:cTn id="33" presetID="27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1000"/>
                                        <p:tgtEl>
                                          <p:spTgt spid="1065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1000"/>
                                        <p:tgtEl>
                                          <p:spTgt spid="1065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000"/>
                                        <p:tgtEl>
                                          <p:spTgt spid="1065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80"/>
                            </p:stCondLst>
                            <p:childTnLst>
                              <p:par>
                                <p:cTn id="39" presetID="27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1000"/>
                                        <p:tgtEl>
                                          <p:spTgt spid="1065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1000"/>
                                        <p:tgtEl>
                                          <p:spTgt spid="1065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000"/>
                                        <p:tgtEl>
                                          <p:spTgt spid="1065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1" grpId="0"/>
      <p:bldP spid="8" grpId="0" animBg="1"/>
      <p:bldP spid="8" grpId="1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12" name="Picture 16" descr="AssignmentsS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790700"/>
            <a:ext cx="12496800" cy="77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90500"/>
            <a:ext cx="16459200" cy="1714500"/>
          </a:xfrm>
        </p:spPr>
        <p:txBody>
          <a:bodyPr/>
          <a:lstStyle/>
          <a:p>
            <a:pPr eaLnBrk="1" hangingPunct="1">
              <a:defRPr/>
            </a:pPr>
            <a:r>
              <a:rPr lang="en-US" sz="7000" dirty="0" smtClean="0">
                <a:solidFill>
                  <a:srgbClr val="006666"/>
                </a:solidFill>
              </a:rPr>
              <a:t>Managed Assignments</a:t>
            </a:r>
          </a:p>
        </p:txBody>
      </p:sp>
      <p:sp>
        <p:nvSpPr>
          <p:cNvPr id="106507" name="Oval 11"/>
          <p:cNvSpPr>
            <a:spLocks noChangeArrowheads="1"/>
          </p:cNvSpPr>
          <p:nvPr/>
        </p:nvSpPr>
        <p:spPr bwMode="auto">
          <a:xfrm>
            <a:off x="10287000" y="5372100"/>
            <a:ext cx="1676400" cy="838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6508" name="Text Box 12"/>
          <p:cNvSpPr txBox="1">
            <a:spLocks noChangeArrowheads="1"/>
          </p:cNvSpPr>
          <p:nvPr/>
        </p:nvSpPr>
        <p:spPr bwMode="auto">
          <a:xfrm>
            <a:off x="7924800" y="7962900"/>
            <a:ext cx="5410200" cy="406400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633538">
              <a:spcBef>
                <a:spcPct val="50000"/>
              </a:spcBef>
            </a:pPr>
            <a:r>
              <a:rPr lang="en-US" sz="2000" b="1" dirty="0" smtClean="0">
                <a:solidFill>
                  <a:srgbClr val="008080"/>
                </a:solidFill>
              </a:rPr>
              <a:t>Teachers choose which areas are active</a:t>
            </a:r>
            <a:endParaRPr lang="en-US" sz="2000" b="1" dirty="0">
              <a:solidFill>
                <a:srgbClr val="008080"/>
              </a:solidFill>
            </a:endParaRPr>
          </a:p>
        </p:txBody>
      </p:sp>
      <p:sp>
        <p:nvSpPr>
          <p:cNvPr id="106509" name="Line 13"/>
          <p:cNvSpPr>
            <a:spLocks noChangeShapeType="1"/>
          </p:cNvSpPr>
          <p:nvPr/>
        </p:nvSpPr>
        <p:spPr bwMode="auto">
          <a:xfrm flipH="1" flipV="1">
            <a:off x="9372600" y="6286500"/>
            <a:ext cx="2286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6510" name="Line 14"/>
          <p:cNvSpPr>
            <a:spLocks noChangeShapeType="1"/>
          </p:cNvSpPr>
          <p:nvPr/>
        </p:nvSpPr>
        <p:spPr bwMode="auto">
          <a:xfrm flipV="1">
            <a:off x="10744200" y="6286500"/>
            <a:ext cx="762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967" name="Text Box 6"/>
          <p:cNvSpPr txBox="1">
            <a:spLocks noChangeArrowheads="1"/>
          </p:cNvSpPr>
          <p:nvPr/>
        </p:nvSpPr>
        <p:spPr bwMode="auto">
          <a:xfrm>
            <a:off x="6400800" y="6896100"/>
            <a:ext cx="464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633538">
              <a:spcBef>
                <a:spcPct val="50000"/>
              </a:spcBef>
            </a:pPr>
            <a:endParaRPr lang="en-US"/>
          </a:p>
        </p:txBody>
      </p:sp>
      <p:sp>
        <p:nvSpPr>
          <p:cNvPr id="14" name="Oval 11"/>
          <p:cNvSpPr>
            <a:spLocks noChangeArrowheads="1"/>
          </p:cNvSpPr>
          <p:nvPr/>
        </p:nvSpPr>
        <p:spPr bwMode="auto">
          <a:xfrm>
            <a:off x="8305800" y="5372100"/>
            <a:ext cx="1905000" cy="838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6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9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9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7" grpId="0" animBg="1"/>
      <p:bldP spid="106508" grpId="0" animBg="1"/>
      <p:bldP spid="106509" grpId="0" animBg="1"/>
      <p:bldP spid="106510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Complete Sports Information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360" y="2322712"/>
            <a:ext cx="5905750" cy="709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118" y="2322712"/>
            <a:ext cx="3943350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599" y="1824067"/>
            <a:ext cx="6270419" cy="7651154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184" y="2016064"/>
            <a:ext cx="6944733" cy="7459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424" y="2016064"/>
            <a:ext cx="6984484" cy="7459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220" y="2016064"/>
            <a:ext cx="6484940" cy="750490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295" y="1945830"/>
            <a:ext cx="7272560" cy="7470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120" y="1927692"/>
            <a:ext cx="7669304" cy="747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V="1">
            <a:off x="8757381" y="3390900"/>
            <a:ext cx="1382837" cy="224848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Rounded Rectangle 1"/>
          <p:cNvSpPr/>
          <p:nvPr/>
        </p:nvSpPr>
        <p:spPr bwMode="auto">
          <a:xfrm>
            <a:off x="10937493" y="4038894"/>
            <a:ext cx="721107" cy="457200"/>
          </a:xfrm>
          <a:prstGeom prst="roundRect">
            <a:avLst/>
          </a:prstGeom>
          <a:noFill/>
          <a:ln w="31750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6335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175288"/>
      </p:ext>
    </p:extLst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4" grpId="0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7200" smtClean="0"/>
              <a:t>Easy to Manage Permissions</a:t>
            </a:r>
          </a:p>
        </p:txBody>
      </p:sp>
      <p:pic>
        <p:nvPicPr>
          <p:cNvPr id="45058" name="Picture 5" descr="ManagePermissio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2019300"/>
            <a:ext cx="6489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7" name="Oval 7"/>
          <p:cNvSpPr>
            <a:spLocks noChangeArrowheads="1"/>
          </p:cNvSpPr>
          <p:nvPr/>
        </p:nvSpPr>
        <p:spPr bwMode="auto">
          <a:xfrm>
            <a:off x="4953000" y="4991100"/>
            <a:ext cx="685800" cy="762000"/>
          </a:xfrm>
          <a:prstGeom prst="ellips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51" name="Oval 11"/>
          <p:cNvSpPr>
            <a:spLocks noChangeArrowheads="1"/>
          </p:cNvSpPr>
          <p:nvPr/>
        </p:nvSpPr>
        <p:spPr bwMode="auto">
          <a:xfrm>
            <a:off x="3962400" y="7429500"/>
            <a:ext cx="1752600" cy="533400"/>
          </a:xfrm>
          <a:prstGeom prst="ellips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6322" name="Picture 2" descr="C:\Users\DORIS~1.PCM\AppData\Local\Temp\SNAGHTML23dcdaa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59335" y="1943100"/>
            <a:ext cx="7082970" cy="7315200"/>
          </a:xfrm>
          <a:prstGeom prst="rect">
            <a:avLst/>
          </a:prstGeom>
          <a:noFill/>
        </p:spPr>
      </p:pic>
      <p:cxnSp>
        <p:nvCxnSpPr>
          <p:cNvPr id="11" name="Straight Arrow Connector 10"/>
          <p:cNvCxnSpPr/>
          <p:nvPr/>
        </p:nvCxnSpPr>
        <p:spPr bwMode="auto">
          <a:xfrm flipV="1">
            <a:off x="5715000" y="3467100"/>
            <a:ext cx="2895600" cy="17526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C3300">
                <a:alpha val="98000"/>
              </a:srgbClr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5" name="Left Bracket 14"/>
          <p:cNvSpPr/>
          <p:nvPr/>
        </p:nvSpPr>
        <p:spPr bwMode="auto">
          <a:xfrm>
            <a:off x="8686800" y="2857500"/>
            <a:ext cx="685800" cy="5867400"/>
          </a:xfrm>
          <a:prstGeom prst="leftBracket">
            <a:avLst/>
          </a:prstGeom>
          <a:noFill/>
          <a:ln w="571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6335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0404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7" grpId="0" animBg="1"/>
      <p:bldP spid="112651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Tennessee Customers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Anderson County Schools</a:t>
            </a:r>
            <a:endParaRPr lang="en-US" dirty="0" smtClean="0">
              <a:hlinkClick r:id="rId3"/>
            </a:endParaRPr>
          </a:p>
          <a:p>
            <a:r>
              <a:rPr lang="en-US" dirty="0" smtClean="0">
                <a:hlinkClick r:id="rId3"/>
              </a:rPr>
              <a:t>Greeneville City Schools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Coffee County Schools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Crockett </a:t>
            </a:r>
            <a:r>
              <a:rPr lang="en-US" dirty="0">
                <a:hlinkClick r:id="rId5"/>
              </a:rPr>
              <a:t>County </a:t>
            </a:r>
            <a:r>
              <a:rPr lang="en-US" dirty="0" smtClean="0">
                <a:hlinkClick r:id="rId5"/>
              </a:rPr>
              <a:t>Schools</a:t>
            </a:r>
            <a:endParaRPr lang="en-US" dirty="0" smtClean="0"/>
          </a:p>
          <a:p>
            <a:r>
              <a:rPr lang="en-US" dirty="0" smtClean="0">
                <a:hlinkClick r:id="rId6"/>
              </a:rPr>
              <a:t>Lincoln County Schools</a:t>
            </a:r>
            <a:endParaRPr lang="en-US" dirty="0"/>
          </a:p>
          <a:p>
            <a:r>
              <a:rPr lang="en-US" dirty="0" smtClean="0">
                <a:hlinkClick r:id="rId7"/>
              </a:rPr>
              <a:t>Rhea County Schools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673063"/>
      </p:ext>
    </p:extLst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116D7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116D7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116D7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116D7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116D7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116D7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412750"/>
            <a:ext cx="16459200" cy="1377950"/>
          </a:xfrm>
        </p:spPr>
        <p:txBody>
          <a:bodyPr/>
          <a:lstStyle/>
          <a:p>
            <a:pPr>
              <a:defRPr/>
            </a:pPr>
            <a:r>
              <a:rPr lang="en-US" sz="7000" dirty="0" smtClean="0">
                <a:solidFill>
                  <a:srgbClr val="006666"/>
                </a:solidFill>
              </a:rPr>
              <a:t>Custom build for districts</a:t>
            </a:r>
          </a:p>
        </p:txBody>
      </p:sp>
      <p:pic>
        <p:nvPicPr>
          <p:cNvPr id="99332" name="Picture 4" descr="AddDivis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400300"/>
            <a:ext cx="13030200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4191000" y="4457700"/>
            <a:ext cx="4930775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633538">
              <a:spcBef>
                <a:spcPct val="50000"/>
              </a:spcBef>
            </a:pPr>
            <a:r>
              <a:rPr lang="en-US" sz="1800" b="1"/>
              <a:t>Teaching and Learning</a:t>
            </a:r>
          </a:p>
        </p:txBody>
      </p:sp>
      <p:sp>
        <p:nvSpPr>
          <p:cNvPr id="99334" name="Oval 6"/>
          <p:cNvSpPr>
            <a:spLocks noChangeArrowheads="1"/>
          </p:cNvSpPr>
          <p:nvPr/>
        </p:nvSpPr>
        <p:spPr bwMode="auto">
          <a:xfrm>
            <a:off x="12649200" y="4152900"/>
            <a:ext cx="1828800" cy="914400"/>
          </a:xfrm>
          <a:prstGeom prst="ellipse">
            <a:avLst/>
          </a:prstGeom>
          <a:noFill/>
          <a:ln w="76200" algn="ctr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99335" name="Picture 7" descr="AssigningModu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2019300"/>
            <a:ext cx="7924800" cy="778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6" name="Oval 8"/>
          <p:cNvSpPr>
            <a:spLocks noChangeArrowheads="1"/>
          </p:cNvSpPr>
          <p:nvPr/>
        </p:nvSpPr>
        <p:spPr bwMode="auto">
          <a:xfrm>
            <a:off x="7086600" y="3695700"/>
            <a:ext cx="457200" cy="381000"/>
          </a:xfrm>
          <a:prstGeom prst="ellipse">
            <a:avLst/>
          </a:prstGeom>
          <a:noFill/>
          <a:ln w="76200" algn="ctr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99337" name="Oval 9"/>
          <p:cNvSpPr>
            <a:spLocks noChangeArrowheads="1"/>
          </p:cNvSpPr>
          <p:nvPr/>
        </p:nvSpPr>
        <p:spPr bwMode="auto">
          <a:xfrm>
            <a:off x="7086600" y="4381500"/>
            <a:ext cx="457200" cy="381000"/>
          </a:xfrm>
          <a:prstGeom prst="ellipse">
            <a:avLst/>
          </a:prstGeom>
          <a:noFill/>
          <a:ln w="76200" algn="ctr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99338" name="Oval 10"/>
          <p:cNvSpPr>
            <a:spLocks noChangeArrowheads="1"/>
          </p:cNvSpPr>
          <p:nvPr/>
        </p:nvSpPr>
        <p:spPr bwMode="auto">
          <a:xfrm>
            <a:off x="7086600" y="5981700"/>
            <a:ext cx="457200" cy="381000"/>
          </a:xfrm>
          <a:prstGeom prst="ellipse">
            <a:avLst/>
          </a:prstGeom>
          <a:noFill/>
          <a:ln w="76200" algn="ctr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99339" name="Text Box 11"/>
          <p:cNvSpPr txBox="1">
            <a:spLocks noChangeArrowheads="1"/>
          </p:cNvSpPr>
          <p:nvPr/>
        </p:nvSpPr>
        <p:spPr bwMode="auto">
          <a:xfrm>
            <a:off x="3886200" y="4381500"/>
            <a:ext cx="2873375" cy="3048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633538">
              <a:spcBef>
                <a:spcPct val="50000"/>
              </a:spcBef>
            </a:pPr>
            <a:r>
              <a:rPr lang="en-US" sz="1400" b="1">
                <a:solidFill>
                  <a:srgbClr val="CC3300"/>
                </a:solidFill>
              </a:rPr>
              <a:t>Important Files</a:t>
            </a:r>
          </a:p>
        </p:txBody>
      </p:sp>
      <p:pic>
        <p:nvPicPr>
          <p:cNvPr id="47118" name="Picture 14" descr="TeachingAndLearningSAM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1943100"/>
            <a:ext cx="16078200" cy="651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9" name="Picture 15" descr="TeachingandLearni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1943100"/>
            <a:ext cx="15849600" cy="676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42" name="Oval 14"/>
          <p:cNvSpPr>
            <a:spLocks noChangeArrowheads="1"/>
          </p:cNvSpPr>
          <p:nvPr/>
        </p:nvSpPr>
        <p:spPr bwMode="auto">
          <a:xfrm>
            <a:off x="1371600" y="2705100"/>
            <a:ext cx="3505200" cy="1371600"/>
          </a:xfrm>
          <a:prstGeom prst="ellipse">
            <a:avLst/>
          </a:prstGeom>
          <a:noFill/>
          <a:ln w="76200" algn="ctr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99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99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99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9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99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CC33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993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993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99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3" grpId="0" build="allAtOnce"/>
      <p:bldP spid="99334" grpId="0" animBg="1"/>
      <p:bldP spid="99334" grpId="1" animBg="1"/>
      <p:bldP spid="99336" grpId="0" animBg="1"/>
      <p:bldP spid="99336" grpId="1" animBg="1"/>
      <p:bldP spid="99337" grpId="0" animBg="1"/>
      <p:bldP spid="99337" grpId="1" animBg="1"/>
      <p:bldP spid="99338" grpId="0" animBg="1"/>
      <p:bldP spid="99338" grpId="1" animBg="1"/>
      <p:bldP spid="99339" grpId="0" animBg="1"/>
      <p:bldP spid="99339" grpId="1" animBg="1"/>
      <p:bldP spid="9934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412750"/>
            <a:ext cx="16459200" cy="1606550"/>
          </a:xfrm>
        </p:spPr>
        <p:txBody>
          <a:bodyPr/>
          <a:lstStyle/>
          <a:p>
            <a:pPr eaLnBrk="1" hangingPunct="1">
              <a:defRPr/>
            </a:pPr>
            <a:r>
              <a:rPr lang="en-US" sz="7000" dirty="0" err="1" smtClean="0">
                <a:solidFill>
                  <a:srgbClr val="006666"/>
                </a:solidFill>
              </a:rPr>
              <a:t>SCHOOLinSITES</a:t>
            </a:r>
            <a:r>
              <a:rPr lang="en-US" sz="7000" dirty="0" smtClean="0">
                <a:solidFill>
                  <a:srgbClr val="006666"/>
                </a:solidFill>
              </a:rPr>
              <a:t> Exclusive Tools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2400300"/>
            <a:ext cx="15087600" cy="6789738"/>
          </a:xfrm>
        </p:spPr>
        <p:txBody>
          <a:bodyPr/>
          <a:lstStyle/>
          <a:p>
            <a:pPr eaLnBrk="1" hangingPunct="1"/>
            <a:r>
              <a:rPr lang="en-US" dirty="0" smtClean="0"/>
              <a:t>Notify Me</a:t>
            </a:r>
          </a:p>
          <a:p>
            <a:pPr eaLnBrk="1" hangingPunct="1"/>
            <a:r>
              <a:rPr lang="en-US" dirty="0" smtClean="0"/>
              <a:t>Survey Generator</a:t>
            </a:r>
          </a:p>
          <a:p>
            <a:pPr eaLnBrk="1" hangingPunct="1"/>
            <a:r>
              <a:rPr lang="en-US" dirty="0" smtClean="0"/>
              <a:t>Online Forms</a:t>
            </a:r>
          </a:p>
          <a:p>
            <a:pPr eaLnBrk="1" hangingPunct="1"/>
            <a:r>
              <a:rPr lang="en-US" dirty="0" smtClean="0"/>
              <a:t>News Alerts (Press Releases)</a:t>
            </a:r>
          </a:p>
          <a:p>
            <a:pPr eaLnBrk="1" hangingPunct="1"/>
            <a:r>
              <a:rPr lang="en-US" dirty="0" smtClean="0"/>
              <a:t>The Blog</a:t>
            </a:r>
          </a:p>
          <a:p>
            <a:pPr eaLnBrk="1" hangingPunct="1"/>
            <a:r>
              <a:rPr lang="en-US" dirty="0" smtClean="0"/>
              <a:t>Message Tracker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1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412750"/>
            <a:ext cx="16459200" cy="1377950"/>
          </a:xfrm>
        </p:spPr>
        <p:txBody>
          <a:bodyPr/>
          <a:lstStyle/>
          <a:p>
            <a:pPr eaLnBrk="1" hangingPunct="1">
              <a:defRPr/>
            </a:pPr>
            <a:r>
              <a:rPr lang="en-US" sz="7000" dirty="0" smtClean="0">
                <a:solidFill>
                  <a:srgbClr val="006666"/>
                </a:solidFill>
              </a:rPr>
              <a:t>Notify Me – Signing Up</a:t>
            </a:r>
          </a:p>
        </p:txBody>
      </p:sp>
      <p:pic>
        <p:nvPicPr>
          <p:cNvPr id="122884" name="Picture 4" descr="NotifyMeSignu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952625"/>
            <a:ext cx="9144000" cy="750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5562600" y="3619500"/>
            <a:ext cx="2819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633538">
              <a:spcBef>
                <a:spcPct val="50000"/>
              </a:spcBef>
            </a:pPr>
            <a:endParaRPr lang="en-US"/>
          </a:p>
        </p:txBody>
      </p:sp>
      <p:sp>
        <p:nvSpPr>
          <p:cNvPr id="122886" name="Text Box 6"/>
          <p:cNvSpPr txBox="1">
            <a:spLocks noChangeArrowheads="1"/>
          </p:cNvSpPr>
          <p:nvPr/>
        </p:nvSpPr>
        <p:spPr bwMode="auto">
          <a:xfrm>
            <a:off x="5562600" y="3695700"/>
            <a:ext cx="243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633538">
              <a:spcBef>
                <a:spcPct val="50000"/>
              </a:spcBef>
            </a:pPr>
            <a:r>
              <a:rPr lang="en-US" sz="1400" b="1"/>
              <a:t>greatparent@hotmail.com</a:t>
            </a:r>
          </a:p>
        </p:txBody>
      </p:sp>
      <p:sp>
        <p:nvSpPr>
          <p:cNvPr id="122887" name="Text Box 7"/>
          <p:cNvSpPr txBox="1">
            <a:spLocks noChangeArrowheads="1"/>
          </p:cNvSpPr>
          <p:nvPr/>
        </p:nvSpPr>
        <p:spPr bwMode="auto">
          <a:xfrm>
            <a:off x="5562600" y="4076700"/>
            <a:ext cx="243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633538">
              <a:spcBef>
                <a:spcPct val="50000"/>
              </a:spcBef>
            </a:pPr>
            <a:r>
              <a:rPr lang="en-US" sz="1400" b="1"/>
              <a:t>greatparent@hotmail.com</a:t>
            </a:r>
          </a:p>
        </p:txBody>
      </p:sp>
      <p:sp>
        <p:nvSpPr>
          <p:cNvPr id="122888" name="Oval 8"/>
          <p:cNvSpPr>
            <a:spLocks noChangeArrowheads="1"/>
          </p:cNvSpPr>
          <p:nvPr/>
        </p:nvSpPr>
        <p:spPr bwMode="auto">
          <a:xfrm>
            <a:off x="4038600" y="8724900"/>
            <a:ext cx="17526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889" name="Text Box 9"/>
          <p:cNvSpPr txBox="1">
            <a:spLocks noChangeArrowheads="1"/>
          </p:cNvSpPr>
          <p:nvPr/>
        </p:nvSpPr>
        <p:spPr bwMode="auto">
          <a:xfrm>
            <a:off x="8763000" y="4991100"/>
            <a:ext cx="3886200" cy="404813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633538">
              <a:spcBef>
                <a:spcPct val="50000"/>
              </a:spcBef>
            </a:pPr>
            <a:r>
              <a:rPr lang="en-US" sz="1800" b="1" i="1">
                <a:solidFill>
                  <a:srgbClr val="008080"/>
                </a:solidFill>
              </a:rPr>
              <a:t>Text Messaging Optional</a:t>
            </a:r>
          </a:p>
        </p:txBody>
      </p:sp>
      <p:sp>
        <p:nvSpPr>
          <p:cNvPr id="122890" name="Line 10"/>
          <p:cNvSpPr>
            <a:spLocks noChangeShapeType="1"/>
          </p:cNvSpPr>
          <p:nvPr/>
        </p:nvSpPr>
        <p:spPr bwMode="auto">
          <a:xfrm flipH="1" flipV="1">
            <a:off x="4572000" y="4991100"/>
            <a:ext cx="4114800" cy="304800"/>
          </a:xfrm>
          <a:prstGeom prst="line">
            <a:avLst/>
          </a:prstGeom>
          <a:noFill/>
          <a:ln w="76200">
            <a:solidFill>
              <a:srgbClr val="00808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795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300"/>
                                  </p:stCondLst>
                                  <p:iterate type="lt">
                                    <p:tmPct val="57955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22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122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6" grpId="0"/>
      <p:bldP spid="122887" grpId="0"/>
      <p:bldP spid="122888" grpId="0" animBg="1"/>
      <p:bldP spid="122889" grpId="0" animBg="1"/>
      <p:bldP spid="12289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Notify Me – Receive Alerts</a:t>
            </a:r>
          </a:p>
        </p:txBody>
      </p:sp>
      <p:pic>
        <p:nvPicPr>
          <p:cNvPr id="124935" name="Picture 7" descr="NMAle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171700"/>
            <a:ext cx="14630400" cy="729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71739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49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914400" y="412750"/>
            <a:ext cx="86106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BBE0E3">
                <a:alpha val="20000"/>
              </a:srgbClr>
            </a:outerShdw>
          </a:effectLst>
        </p:spPr>
        <p:txBody>
          <a:bodyPr lIns="163284" tIns="81642" rIns="163284" bIns="81642" anchor="ctr"/>
          <a:lstStyle/>
          <a:p>
            <a:pPr defTabSz="1633538">
              <a:defRPr/>
            </a:pPr>
            <a:r>
              <a:rPr lang="en-US" sz="7000" b="1" dirty="0">
                <a:solidFill>
                  <a:srgbClr val="006666"/>
                </a:solidFill>
              </a:rPr>
              <a:t>Gather Data</a:t>
            </a:r>
          </a:p>
        </p:txBody>
      </p:sp>
      <p:sp>
        <p:nvSpPr>
          <p:cNvPr id="116741" name="Rectangle 5"/>
          <p:cNvSpPr>
            <a:spLocks noChangeArrowheads="1"/>
          </p:cNvSpPr>
          <p:nvPr/>
        </p:nvSpPr>
        <p:spPr bwMode="auto">
          <a:xfrm>
            <a:off x="838200" y="8191500"/>
            <a:ext cx="74676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BBE0E3">
                <a:alpha val="20000"/>
              </a:srgbClr>
            </a:outerShdw>
          </a:effectLst>
        </p:spPr>
        <p:txBody>
          <a:bodyPr lIns="163284" tIns="81642" rIns="163284" bIns="81642" anchor="ctr"/>
          <a:lstStyle/>
          <a:p>
            <a:pPr defTabSz="1633538">
              <a:defRPr/>
            </a:pPr>
            <a:r>
              <a:rPr lang="en-US" sz="7000" b="1" dirty="0">
                <a:solidFill>
                  <a:srgbClr val="006666"/>
                </a:solidFill>
              </a:rPr>
              <a:t>Online Forms</a:t>
            </a:r>
          </a:p>
        </p:txBody>
      </p:sp>
      <p:pic>
        <p:nvPicPr>
          <p:cNvPr id="116742" name="Picture 6" descr="OnlineFor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036763"/>
            <a:ext cx="9144000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82200" y="2019300"/>
            <a:ext cx="7648575" cy="557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4" name="Rectangle 8"/>
          <p:cNvSpPr>
            <a:spLocks noChangeArrowheads="1"/>
          </p:cNvSpPr>
          <p:nvPr/>
        </p:nvSpPr>
        <p:spPr bwMode="auto">
          <a:xfrm>
            <a:off x="9753600" y="342900"/>
            <a:ext cx="80772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BBE0E3">
                <a:alpha val="20000"/>
              </a:srgbClr>
            </a:outerShdw>
          </a:effectLst>
        </p:spPr>
        <p:txBody>
          <a:bodyPr lIns="163284" tIns="81642" rIns="163284" bIns="81642" anchor="ctr"/>
          <a:lstStyle/>
          <a:p>
            <a:pPr defTabSz="1633538">
              <a:defRPr/>
            </a:pPr>
            <a:r>
              <a:rPr lang="en-US" sz="7000" b="1" dirty="0">
                <a:solidFill>
                  <a:srgbClr val="006666"/>
                </a:solidFill>
              </a:rPr>
              <a:t>Arrives in Inbox</a:t>
            </a:r>
          </a:p>
        </p:txBody>
      </p:sp>
      <p:pic>
        <p:nvPicPr>
          <p:cNvPr id="116746" name="Picture 10" descr="onlineformmailale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0" y="3467100"/>
            <a:ext cx="7696200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7" name="Rectangle 11"/>
          <p:cNvSpPr>
            <a:spLocks noChangeArrowheads="1"/>
          </p:cNvSpPr>
          <p:nvPr/>
        </p:nvSpPr>
        <p:spPr bwMode="auto">
          <a:xfrm>
            <a:off x="9753600" y="342900"/>
            <a:ext cx="8001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BBE0E3">
                <a:alpha val="20000"/>
              </a:srgbClr>
            </a:outerShdw>
          </a:effectLst>
        </p:spPr>
        <p:txBody>
          <a:bodyPr lIns="163284" tIns="81642" rIns="163284" bIns="81642" anchor="ctr"/>
          <a:lstStyle/>
          <a:p>
            <a:pPr defTabSz="1633538">
              <a:defRPr/>
            </a:pPr>
            <a:r>
              <a:rPr lang="en-US" sz="7000" b="1" dirty="0">
                <a:solidFill>
                  <a:srgbClr val="006666"/>
                </a:solidFill>
              </a:rPr>
              <a:t>Instant Results!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1" grpId="0"/>
      <p:bldP spid="116744" grpId="0"/>
      <p:bldP spid="116744" grpId="1"/>
      <p:bldP spid="11674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42900"/>
            <a:ext cx="7696200" cy="1714500"/>
          </a:xfrm>
        </p:spPr>
        <p:txBody>
          <a:bodyPr/>
          <a:lstStyle/>
          <a:p>
            <a:pPr eaLnBrk="1" hangingPunct="1">
              <a:defRPr/>
            </a:pPr>
            <a:r>
              <a:rPr lang="en-US" sz="7000" dirty="0" smtClean="0">
                <a:solidFill>
                  <a:srgbClr val="006666"/>
                </a:solidFill>
              </a:rPr>
              <a:t>Surveys </a:t>
            </a:r>
          </a:p>
        </p:txBody>
      </p:sp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00" y="1943100"/>
            <a:ext cx="74676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876425"/>
            <a:ext cx="7315200" cy="715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9" name="Rectangle 5"/>
          <p:cNvSpPr>
            <a:spLocks noChangeArrowheads="1"/>
          </p:cNvSpPr>
          <p:nvPr/>
        </p:nvSpPr>
        <p:spPr bwMode="auto">
          <a:xfrm>
            <a:off x="9448800" y="419100"/>
            <a:ext cx="74676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BBE0E3">
                <a:alpha val="20000"/>
              </a:srgbClr>
            </a:outerShdw>
          </a:effectLst>
        </p:spPr>
        <p:txBody>
          <a:bodyPr lIns="163284" tIns="81642" rIns="163284" bIns="81642" anchor="ctr"/>
          <a:lstStyle/>
          <a:p>
            <a:pPr defTabSz="1633538">
              <a:defRPr/>
            </a:pPr>
            <a:r>
              <a:rPr lang="en-US" sz="7000" b="1" dirty="0" smtClean="0">
                <a:solidFill>
                  <a:srgbClr val="006666"/>
                </a:solidFill>
              </a:rPr>
              <a:t>Survey Says…</a:t>
            </a:r>
            <a:endParaRPr lang="en-US" sz="7000" b="1" dirty="0">
              <a:solidFill>
                <a:srgbClr val="006666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6" grpId="0"/>
      <p:bldP spid="11878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23900"/>
            <a:ext cx="86106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z="7000" dirty="0" smtClean="0">
                <a:solidFill>
                  <a:srgbClr val="006666"/>
                </a:solidFill>
              </a:rPr>
              <a:t>Extract Data</a:t>
            </a:r>
          </a:p>
        </p:txBody>
      </p:sp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2324100"/>
            <a:ext cx="10982325" cy="709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15400" y="3543300"/>
            <a:ext cx="4562475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9" presetClass="emph" presetSubtype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20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2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7200" smtClean="0"/>
              <a:t>Board Meeting Alerts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14400" y="495300"/>
            <a:ext cx="164592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BBE0E3">
                <a:alpha val="20000"/>
              </a:srgbClr>
            </a:outerShdw>
          </a:effectLst>
        </p:spPr>
        <p:txBody>
          <a:bodyPr lIns="163284" tIns="81642" rIns="163284" bIns="81642" anchor="ctr"/>
          <a:lstStyle/>
          <a:p>
            <a:pPr defTabSz="1633538">
              <a:defRPr/>
            </a:pPr>
            <a:r>
              <a:rPr lang="en-US" sz="7200" b="1">
                <a:solidFill>
                  <a:srgbClr val="008080"/>
                </a:solidFill>
              </a:rPr>
              <a:t>Press Releases</a:t>
            </a:r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831837"/>
            <a:ext cx="10744200" cy="8074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6"/>
          <p:cNvSpPr>
            <a:spLocks noChangeArrowheads="1"/>
          </p:cNvSpPr>
          <p:nvPr/>
        </p:nvSpPr>
        <p:spPr bwMode="auto">
          <a:xfrm>
            <a:off x="7010400" y="9029700"/>
            <a:ext cx="3429000" cy="838200"/>
          </a:xfrm>
          <a:prstGeom prst="ellipse">
            <a:avLst/>
          </a:prstGeom>
          <a:noFill/>
          <a:ln w="5715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2209800"/>
            <a:ext cx="13421387" cy="6972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982" name="Oval 6"/>
          <p:cNvSpPr>
            <a:spLocks noChangeArrowheads="1"/>
          </p:cNvSpPr>
          <p:nvPr/>
        </p:nvSpPr>
        <p:spPr bwMode="auto">
          <a:xfrm>
            <a:off x="3581400" y="2857500"/>
            <a:ext cx="3429000" cy="838200"/>
          </a:xfrm>
          <a:prstGeom prst="ellipse">
            <a:avLst/>
          </a:prstGeom>
          <a:noFill/>
          <a:ln w="5715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9327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6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269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8" grpId="0"/>
      <p:bldP spid="2" grpId="0"/>
      <p:bldP spid="3" grpId="0" animBg="1"/>
      <p:bldP spid="126982" grpId="0" animBg="1"/>
      <p:bldP spid="126982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2" name="Picture 6" descr="MessageTrack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48800" y="2171700"/>
            <a:ext cx="6324600" cy="596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7000" dirty="0" smtClean="0">
                <a:solidFill>
                  <a:srgbClr val="006666"/>
                </a:solidFill>
              </a:rPr>
              <a:t>Message Tracker</a:t>
            </a:r>
          </a:p>
        </p:txBody>
      </p:sp>
      <p:pic>
        <p:nvPicPr>
          <p:cNvPr id="91140" name="Picture 4" descr="TeacherPageMessageTrack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2095500"/>
            <a:ext cx="7235825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5" descr="TeacherE-mailScre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48800" y="2171700"/>
            <a:ext cx="6400800" cy="602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10058400" y="4152900"/>
            <a:ext cx="2987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1633538"/>
            <a:r>
              <a:rPr lang="en-US" sz="1400" b="1"/>
              <a:t>concernedparent@hotmail.com</a:t>
            </a:r>
          </a:p>
        </p:txBody>
      </p:sp>
      <p:sp>
        <p:nvSpPr>
          <p:cNvPr id="91145" name="Oval 9"/>
          <p:cNvSpPr>
            <a:spLocks noChangeArrowheads="1"/>
          </p:cNvSpPr>
          <p:nvPr/>
        </p:nvSpPr>
        <p:spPr bwMode="auto">
          <a:xfrm>
            <a:off x="6477000" y="3086100"/>
            <a:ext cx="1447800" cy="609600"/>
          </a:xfrm>
          <a:prstGeom prst="ellipse">
            <a:avLst/>
          </a:prstGeom>
          <a:noFill/>
          <a:ln w="5715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91146" name="Line 10"/>
          <p:cNvSpPr>
            <a:spLocks noChangeShapeType="1"/>
          </p:cNvSpPr>
          <p:nvPr/>
        </p:nvSpPr>
        <p:spPr bwMode="auto">
          <a:xfrm>
            <a:off x="7924800" y="3467100"/>
            <a:ext cx="1600200" cy="38100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7" name="Oval 11"/>
          <p:cNvSpPr>
            <a:spLocks noChangeArrowheads="1"/>
          </p:cNvSpPr>
          <p:nvPr/>
        </p:nvSpPr>
        <p:spPr bwMode="auto">
          <a:xfrm>
            <a:off x="10058400" y="6057900"/>
            <a:ext cx="1447800" cy="609600"/>
          </a:xfrm>
          <a:prstGeom prst="ellipse">
            <a:avLst/>
          </a:prstGeom>
          <a:noFill/>
          <a:ln w="5715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11125200" y="3467100"/>
            <a:ext cx="344487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633538"/>
            <a:r>
              <a:rPr lang="en-US" sz="1600"/>
              <a:t>Concerned Parent</a:t>
            </a:r>
          </a:p>
        </p:txBody>
      </p:sp>
      <p:sp>
        <p:nvSpPr>
          <p:cNvPr id="91149" name="Text Box 13"/>
          <p:cNvSpPr txBox="1">
            <a:spLocks noChangeArrowheads="1"/>
          </p:cNvSpPr>
          <p:nvPr/>
        </p:nvSpPr>
        <p:spPr bwMode="auto">
          <a:xfrm>
            <a:off x="11125200" y="3848100"/>
            <a:ext cx="18542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633538"/>
            <a:r>
              <a:rPr lang="en-US" sz="1600"/>
              <a:t>Johnny’s Progress</a:t>
            </a:r>
          </a:p>
        </p:txBody>
      </p:sp>
      <p:sp>
        <p:nvSpPr>
          <p:cNvPr id="63499" name="Text Box 14"/>
          <p:cNvSpPr txBox="1">
            <a:spLocks noChangeArrowheads="1"/>
          </p:cNvSpPr>
          <p:nvPr/>
        </p:nvSpPr>
        <p:spPr bwMode="auto">
          <a:xfrm>
            <a:off x="10042525" y="4670425"/>
            <a:ext cx="428307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1633538"/>
            <a:endParaRPr lang="en-US" sz="1600"/>
          </a:p>
        </p:txBody>
      </p:sp>
      <p:sp>
        <p:nvSpPr>
          <p:cNvPr id="91151" name="Text Box 15"/>
          <p:cNvSpPr txBox="1">
            <a:spLocks noChangeArrowheads="1"/>
          </p:cNvSpPr>
          <p:nvPr/>
        </p:nvSpPr>
        <p:spPr bwMode="auto">
          <a:xfrm>
            <a:off x="10134600" y="4686300"/>
            <a:ext cx="4267200" cy="1069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633538"/>
            <a:r>
              <a:rPr lang="en-US" sz="1600"/>
              <a:t>I am concerned about Johnny’s progress in Social Studies.  Please contact me at your earliest convenience so that we can discuss how best to handle.  Thanks!</a:t>
            </a:r>
          </a:p>
        </p:txBody>
      </p:sp>
    </p:spTree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1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1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7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91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91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91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2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91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91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40"/>
                            </p:stCondLst>
                            <p:childTnLst>
                              <p:par>
                                <p:cTn id="4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20"/>
                            </p:stCondLst>
                            <p:childTnLst>
                              <p:par>
                                <p:cTn id="5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911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911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911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3" grpId="0" build="allAtOnce"/>
      <p:bldP spid="91145" grpId="0" animBg="1"/>
      <p:bldP spid="91146" grpId="0" animBg="1"/>
      <p:bldP spid="91147" grpId="0" animBg="1"/>
      <p:bldP spid="91147" grpId="1" animBg="1"/>
      <p:bldP spid="91148" grpId="0"/>
      <p:bldP spid="91149" grpId="0"/>
      <p:bldP spid="9115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7000" dirty="0" smtClean="0">
                <a:solidFill>
                  <a:srgbClr val="006666"/>
                </a:solidFill>
              </a:rPr>
              <a:t>Second Component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4152900"/>
            <a:ext cx="16459200" cy="16002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7200" smtClean="0"/>
              <a:t>Information and Communication</a:t>
            </a:r>
          </a:p>
        </p:txBody>
      </p:sp>
    </p:spTree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7000" dirty="0" smtClean="0">
                <a:solidFill>
                  <a:srgbClr val="006666"/>
                </a:solidFill>
              </a:rPr>
              <a:t>First Component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4305300"/>
            <a:ext cx="16459200" cy="12192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7200" dirty="0" smtClean="0"/>
              <a:t>Design and Create</a:t>
            </a:r>
          </a:p>
        </p:txBody>
      </p:sp>
    </p:spTree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District/Schools Integration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857250" indent="-857250" eaLnBrk="1" hangingPunct="1">
              <a:lnSpc>
                <a:spcPct val="150000"/>
              </a:lnSpc>
            </a:pPr>
            <a:r>
              <a:rPr lang="en-US" sz="5400" dirty="0" smtClean="0"/>
              <a:t>Share News</a:t>
            </a:r>
          </a:p>
          <a:p>
            <a:pPr marL="857250" indent="-857250" eaLnBrk="1" hangingPunct="1">
              <a:lnSpc>
                <a:spcPct val="150000"/>
              </a:lnSpc>
            </a:pPr>
            <a:r>
              <a:rPr lang="en-US" sz="5400" dirty="0" smtClean="0"/>
              <a:t>Share Events</a:t>
            </a:r>
          </a:p>
          <a:p>
            <a:pPr marL="857250" indent="-857250" eaLnBrk="1" hangingPunct="1">
              <a:lnSpc>
                <a:spcPct val="150000"/>
              </a:lnSpc>
            </a:pPr>
            <a:r>
              <a:rPr lang="en-US" sz="5400" dirty="0" smtClean="0"/>
              <a:t>Share Users</a:t>
            </a:r>
          </a:p>
          <a:p>
            <a:pPr marL="857250" indent="-857250" eaLnBrk="1" hangingPunct="1">
              <a:lnSpc>
                <a:spcPct val="150000"/>
              </a:lnSpc>
            </a:pPr>
            <a:r>
              <a:rPr lang="en-US" sz="5400" dirty="0" smtClean="0"/>
              <a:t>Share Data</a:t>
            </a:r>
          </a:p>
          <a:p>
            <a:pPr marL="857250" indent="-857250" eaLnBrk="1" hangingPunct="1">
              <a:lnSpc>
                <a:spcPct val="150000"/>
              </a:lnSpc>
            </a:pPr>
            <a:r>
              <a:rPr lang="en-US" sz="5400" dirty="0" smtClean="0"/>
              <a:t>Notify Me Alerts</a:t>
            </a:r>
          </a:p>
        </p:txBody>
      </p:sp>
    </p:spTree>
    <p:extLst>
      <p:ext uri="{BB962C8B-B14F-4D97-AF65-F5344CB8AC3E}">
        <p14:creationId xmlns:p14="http://schemas.microsoft.com/office/powerpoint/2010/main" val="41173851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7000" dirty="0" smtClean="0">
                <a:solidFill>
                  <a:srgbClr val="006666"/>
                </a:solidFill>
              </a:rPr>
              <a:t>Exchange of News</a:t>
            </a:r>
          </a:p>
        </p:txBody>
      </p:sp>
      <p:pic>
        <p:nvPicPr>
          <p:cNvPr id="22540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1600" y="2019300"/>
            <a:ext cx="8229600" cy="678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85800" y="8572500"/>
            <a:ext cx="70104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BBE0E3">
                <a:alpha val="20000"/>
              </a:srgbClr>
            </a:outerShdw>
          </a:effectLst>
        </p:spPr>
        <p:txBody>
          <a:bodyPr lIns="163284" tIns="81642" rIns="163284" bIns="81642" anchor="ctr"/>
          <a:lstStyle/>
          <a:p>
            <a:pPr defTabSz="1633538">
              <a:defRPr/>
            </a:pPr>
            <a:r>
              <a:rPr lang="en-US" sz="6000" b="1" dirty="0">
                <a:solidFill>
                  <a:srgbClr val="006666"/>
                </a:solidFill>
              </a:rPr>
              <a:t>School News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248400" y="8572500"/>
            <a:ext cx="89154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BBE0E3">
                <a:alpha val="20000"/>
              </a:srgbClr>
            </a:outerShdw>
          </a:effectLst>
        </p:spPr>
        <p:txBody>
          <a:bodyPr lIns="163284" tIns="81642" rIns="163284" bIns="81642" anchor="ctr"/>
          <a:lstStyle/>
          <a:p>
            <a:pPr defTabSz="1633538">
              <a:defRPr/>
            </a:pPr>
            <a:r>
              <a:rPr lang="en-US" sz="6000" b="1" dirty="0">
                <a:solidFill>
                  <a:srgbClr val="006666"/>
                </a:solidFill>
              </a:rPr>
              <a:t>Becomes District News</a:t>
            </a:r>
          </a:p>
        </p:txBody>
      </p:sp>
      <p:pic>
        <p:nvPicPr>
          <p:cNvPr id="22549" name="Picture 21" descr="schoolnews_districthome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2019300"/>
            <a:ext cx="9705975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4" name="Line 16"/>
          <p:cNvSpPr>
            <a:spLocks noChangeShapeType="1"/>
          </p:cNvSpPr>
          <p:nvPr/>
        </p:nvSpPr>
        <p:spPr bwMode="auto">
          <a:xfrm>
            <a:off x="5029200" y="6362700"/>
            <a:ext cx="9601200" cy="838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8" dur="indefinite"/>
                                        <p:tgtEl>
                                          <p:spTgt spid="22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254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Exchange of News</a:t>
            </a:r>
          </a:p>
        </p:txBody>
      </p:sp>
      <p:sp>
        <p:nvSpPr>
          <p:cNvPr id="135170" name="Rectangle 2"/>
          <p:cNvSpPr>
            <a:spLocks noChangeArrowheads="1"/>
          </p:cNvSpPr>
          <p:nvPr/>
        </p:nvSpPr>
        <p:spPr bwMode="auto">
          <a:xfrm>
            <a:off x="1143000" y="8379697"/>
            <a:ext cx="7010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BBE0E3">
                <a:alpha val="20000"/>
              </a:srgbClr>
            </a:outerShdw>
          </a:effectLst>
        </p:spPr>
        <p:txBody>
          <a:bodyPr lIns="163284" tIns="81642" rIns="163284" bIns="81642" anchor="ctr"/>
          <a:lstStyle/>
          <a:p>
            <a:pPr defTabSz="1633538">
              <a:defRPr/>
            </a:pPr>
            <a:r>
              <a:rPr lang="en-US" sz="6000" b="1" dirty="0">
                <a:solidFill>
                  <a:srgbClr val="008080"/>
                </a:solidFill>
              </a:rPr>
              <a:t>District News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8686800" y="8379697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BBE0E3">
                <a:alpha val="20000"/>
              </a:srgbClr>
            </a:outerShdw>
          </a:effectLst>
        </p:spPr>
        <p:txBody>
          <a:bodyPr lIns="163284" tIns="81642" rIns="163284" bIns="81642" anchor="ctr"/>
          <a:lstStyle/>
          <a:p>
            <a:pPr defTabSz="1633538">
              <a:defRPr/>
            </a:pPr>
            <a:r>
              <a:rPr lang="en-US" sz="6000" b="1" dirty="0">
                <a:solidFill>
                  <a:srgbClr val="008080"/>
                </a:solidFill>
              </a:rPr>
              <a:t>Becomes School News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823168"/>
            <a:ext cx="10668000" cy="674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239" y="1823168"/>
            <a:ext cx="8673704" cy="674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 bwMode="auto">
          <a:xfrm>
            <a:off x="7239000" y="6229350"/>
            <a:ext cx="3634581" cy="2343150"/>
          </a:xfrm>
          <a:prstGeom prst="ellipse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6335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0668000" y="6620747"/>
            <a:ext cx="3276600" cy="1951753"/>
          </a:xfrm>
          <a:prstGeom prst="ellipse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6335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8839200" y="6743700"/>
            <a:ext cx="1828800" cy="1023222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607573123"/>
      </p:ext>
    </p:extLst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0" grpId="0"/>
      <p:bldP spid="2" grpId="0"/>
      <p:bldP spid="3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019300"/>
            <a:ext cx="12742863" cy="7451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7391400" y="3543300"/>
            <a:ext cx="3429000" cy="838200"/>
          </a:xfrm>
          <a:prstGeom prst="ellipse">
            <a:avLst/>
          </a:prstGeom>
          <a:noFill/>
          <a:ln w="5715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Curved Right Arrow 3"/>
          <p:cNvSpPr/>
          <p:nvPr/>
        </p:nvSpPr>
        <p:spPr bwMode="auto">
          <a:xfrm rot="19286215">
            <a:off x="8450157" y="4234028"/>
            <a:ext cx="885778" cy="4380647"/>
          </a:xfrm>
          <a:prstGeom prst="curvedRightArrow">
            <a:avLst>
              <a:gd name="adj1" fmla="val 25000"/>
              <a:gd name="adj2" fmla="val 50000"/>
              <a:gd name="adj3" fmla="val 40442"/>
            </a:avLst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6335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13454"/>
      </p:ext>
    </p:extLst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7000" dirty="0" smtClean="0">
                <a:solidFill>
                  <a:srgbClr val="006666"/>
                </a:solidFill>
              </a:rPr>
              <a:t>Schools Snapshot</a:t>
            </a:r>
          </a:p>
        </p:txBody>
      </p:sp>
      <p:pic>
        <p:nvPicPr>
          <p:cNvPr id="86021" name="Picture 5" descr="BCBE_SchoolsLi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243138"/>
            <a:ext cx="130302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3" name="Picture 7" descr="SchoolProfileScre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2247900"/>
            <a:ext cx="12954000" cy="724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4" name="Oval 8"/>
          <p:cNvSpPr>
            <a:spLocks noChangeArrowheads="1"/>
          </p:cNvSpPr>
          <p:nvPr/>
        </p:nvSpPr>
        <p:spPr bwMode="auto">
          <a:xfrm>
            <a:off x="2286000" y="3238500"/>
            <a:ext cx="1752600" cy="1066800"/>
          </a:xfrm>
          <a:prstGeom prst="ellipse">
            <a:avLst/>
          </a:prstGeom>
          <a:noFill/>
          <a:ln w="5715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6025" name="Oval 9"/>
          <p:cNvSpPr>
            <a:spLocks noChangeArrowheads="1"/>
          </p:cNvSpPr>
          <p:nvPr/>
        </p:nvSpPr>
        <p:spPr bwMode="auto">
          <a:xfrm>
            <a:off x="4114800" y="3314700"/>
            <a:ext cx="1752600" cy="1066800"/>
          </a:xfrm>
          <a:prstGeom prst="ellipse">
            <a:avLst/>
          </a:prstGeom>
          <a:noFill/>
          <a:ln w="5715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6026" name="Oval 10"/>
          <p:cNvSpPr>
            <a:spLocks noChangeArrowheads="1"/>
          </p:cNvSpPr>
          <p:nvPr/>
        </p:nvSpPr>
        <p:spPr bwMode="auto">
          <a:xfrm>
            <a:off x="5105400" y="5753100"/>
            <a:ext cx="1752600" cy="1066800"/>
          </a:xfrm>
          <a:prstGeom prst="ellipse">
            <a:avLst/>
          </a:prstGeom>
          <a:noFill/>
          <a:ln w="5715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6027" name="Line 11"/>
          <p:cNvSpPr>
            <a:spLocks noChangeShapeType="1"/>
          </p:cNvSpPr>
          <p:nvPr/>
        </p:nvSpPr>
        <p:spPr bwMode="auto">
          <a:xfrm flipH="1">
            <a:off x="4114800" y="7962900"/>
            <a:ext cx="3505200" cy="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860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86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4" grpId="0" animBg="1"/>
      <p:bldP spid="86024" grpId="1" animBg="1"/>
      <p:bldP spid="86025" grpId="0" animBg="1"/>
      <p:bldP spid="86025" grpId="1" animBg="1"/>
      <p:bldP spid="86026" grpId="0" animBg="1"/>
      <p:bldP spid="86027" grpId="0" animBg="1"/>
      <p:bldP spid="86027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7000" dirty="0" smtClean="0">
                <a:solidFill>
                  <a:srgbClr val="006666"/>
                </a:solidFill>
              </a:rPr>
              <a:t>Private Network</a:t>
            </a:r>
          </a:p>
        </p:txBody>
      </p:sp>
      <p:pic>
        <p:nvPicPr>
          <p:cNvPr id="137221" name="Picture 5" descr="CHISD_PrivNetwo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2016125"/>
            <a:ext cx="11277600" cy="758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2" name="Oval 6"/>
          <p:cNvSpPr>
            <a:spLocks noChangeArrowheads="1"/>
          </p:cNvSpPr>
          <p:nvPr/>
        </p:nvSpPr>
        <p:spPr bwMode="auto">
          <a:xfrm>
            <a:off x="2819400" y="5448300"/>
            <a:ext cx="1752600" cy="609600"/>
          </a:xfrm>
          <a:prstGeom prst="ellipse">
            <a:avLst/>
          </a:prstGeom>
          <a:noFill/>
          <a:ln w="50800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7000" dirty="0" smtClean="0">
                <a:solidFill>
                  <a:srgbClr val="006666"/>
                </a:solidFill>
              </a:rPr>
              <a:t>The Blog</a:t>
            </a:r>
          </a:p>
        </p:txBody>
      </p:sp>
      <p:pic>
        <p:nvPicPr>
          <p:cNvPr id="139269" name="Picture 5" descr="TeacherBlo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159000"/>
            <a:ext cx="9677400" cy="662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70" name="Picture 6" descr="TargGroupsBlo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7200" y="2171700"/>
            <a:ext cx="9448800" cy="652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72" name="Oval 8"/>
          <p:cNvSpPr>
            <a:spLocks noChangeArrowheads="1"/>
          </p:cNvSpPr>
          <p:nvPr/>
        </p:nvSpPr>
        <p:spPr bwMode="auto">
          <a:xfrm>
            <a:off x="2743200" y="2019300"/>
            <a:ext cx="1600200" cy="914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273" name="Oval 9"/>
          <p:cNvSpPr>
            <a:spLocks noChangeArrowheads="1"/>
          </p:cNvSpPr>
          <p:nvPr/>
        </p:nvSpPr>
        <p:spPr bwMode="auto">
          <a:xfrm>
            <a:off x="10210800" y="2019300"/>
            <a:ext cx="3276600" cy="685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39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139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72" grpId="0" animBg="1"/>
      <p:bldP spid="139272" grpId="1" animBg="1"/>
      <p:bldP spid="13927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Notify Me – Push Alerts to All</a:t>
            </a:r>
          </a:p>
        </p:txBody>
      </p:sp>
      <p:pic>
        <p:nvPicPr>
          <p:cNvPr id="124935" name="Picture 7" descr="NMAle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171700"/>
            <a:ext cx="14630400" cy="729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NotifyMeBCB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2095500"/>
            <a:ext cx="13639800" cy="720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 descr="NotifyMeBCB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0" y="2084388"/>
            <a:ext cx="12039600" cy="790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7" descr="NotifyMeBCBE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1200" y="2019300"/>
            <a:ext cx="13106400" cy="763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8" descr="NotifyMeBCBE3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71600" y="2171700"/>
            <a:ext cx="14173200" cy="671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9" descr="NotifyMeBCBE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81200" y="2019300"/>
            <a:ext cx="13030200" cy="768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3349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49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7000" dirty="0" smtClean="0">
                <a:solidFill>
                  <a:srgbClr val="006666"/>
                </a:solidFill>
              </a:rPr>
              <a:t>Third Component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4229100"/>
            <a:ext cx="16459200" cy="19050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7200" smtClean="0"/>
              <a:t>Set in Motion</a:t>
            </a:r>
          </a:p>
        </p:txBody>
      </p:sp>
    </p:spTree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6666"/>
                </a:solidFill>
              </a:rPr>
              <a:t>Training and Rollout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1295400" y="2400300"/>
            <a:ext cx="15621000" cy="6789738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mtClean="0"/>
              <a:t>How do </a:t>
            </a:r>
            <a:r>
              <a:rPr lang="en-US" i="1" smtClean="0"/>
              <a:t>you</a:t>
            </a:r>
            <a:r>
              <a:rPr lang="en-US" smtClean="0"/>
              <a:t> get started?</a:t>
            </a:r>
          </a:p>
          <a:p>
            <a:pPr marL="0" indent="0" eaLnBrk="1" hangingPunct="1">
              <a:buFontTx/>
              <a:buNone/>
            </a:pPr>
            <a:r>
              <a:rPr lang="en-US" b="1" u="sng" smtClean="0"/>
              <a:t>We</a:t>
            </a:r>
            <a:r>
              <a:rPr lang="en-US" smtClean="0"/>
              <a:t> have the plan that can get your system rolled out in just weeks.</a:t>
            </a:r>
          </a:p>
          <a:p>
            <a:pPr marL="0" indent="0" eaLnBrk="1" hangingPunct="1">
              <a:buFontTx/>
              <a:buNone/>
            </a:pPr>
            <a:r>
              <a:rPr lang="en-US" smtClean="0"/>
              <a:t>What’s better? We take care of training your staff.</a:t>
            </a:r>
          </a:p>
          <a:p>
            <a:pPr marL="0" indent="0" eaLnBrk="1" hangingPunct="1">
              <a:buFontTx/>
              <a:buNone/>
            </a:pPr>
            <a:r>
              <a:rPr lang="en-US" i="1" smtClean="0"/>
              <a:t>And</a:t>
            </a:r>
            <a:r>
              <a:rPr lang="en-US" smtClean="0"/>
              <a:t>, building your custom designs before training.</a:t>
            </a:r>
          </a:p>
          <a:p>
            <a:pPr marL="0" indent="0" eaLnBrk="1" hangingPunct="1">
              <a:buFontTx/>
              <a:buNone/>
            </a:pPr>
            <a:endParaRPr lang="en-US" sz="2400" i="1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7000" dirty="0" smtClean="0">
                <a:solidFill>
                  <a:srgbClr val="006666"/>
                </a:solidFill>
              </a:rPr>
              <a:t>97% of …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1676400" y="3086100"/>
            <a:ext cx="14859000" cy="6103938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dirty="0" smtClean="0"/>
              <a:t>… Technology Coordinators want their district </a:t>
            </a:r>
            <a:br>
              <a:rPr lang="en-US" dirty="0" smtClean="0"/>
            </a:br>
            <a:r>
              <a:rPr lang="en-US" dirty="0" smtClean="0"/>
              <a:t>and school websites to have a professional look, </a:t>
            </a:r>
            <a:br>
              <a:rPr lang="en-US" dirty="0" smtClean="0"/>
            </a:br>
            <a:r>
              <a:rPr lang="en-US" dirty="0" smtClean="0"/>
              <a:t>up-to-date content and ease of use functionality that allows everyone who wants to participate to be able to update their portion of the websites.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12750"/>
            <a:ext cx="17526000" cy="1714500"/>
          </a:xfrm>
        </p:spPr>
        <p:txBody>
          <a:bodyPr/>
          <a:lstStyle/>
          <a:p>
            <a:pPr eaLnBrk="1" hangingPunct="1">
              <a:defRPr/>
            </a:pPr>
            <a:r>
              <a:rPr lang="en-US" sz="7000" dirty="0" smtClean="0">
                <a:solidFill>
                  <a:srgbClr val="006666"/>
                </a:solidFill>
              </a:rPr>
              <a:t>Our Plan + Your Team = Quick Rollout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Pre-Training Consultation 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‘Train-the-Trainer’ Model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14-day rollout initiative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Site built … Content posted … Launch!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We continue to work with you and your contributors to create, breed and nurture success.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5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12750"/>
            <a:ext cx="17526000" cy="1714500"/>
          </a:xfrm>
        </p:spPr>
        <p:txBody>
          <a:bodyPr/>
          <a:lstStyle/>
          <a:p>
            <a:pPr eaLnBrk="1" hangingPunct="1">
              <a:defRPr/>
            </a:pPr>
            <a:r>
              <a:rPr lang="en-US" sz="7000" dirty="0" smtClean="0">
                <a:solidFill>
                  <a:srgbClr val="006666"/>
                </a:solidFill>
              </a:rPr>
              <a:t>LDAP Connectivity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Real-time Authentication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SSL Encryption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Additional Mappings “On-the-Fly”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Authenticate Across Schools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Customizable Messages for Sign On Pages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7000" dirty="0" smtClean="0">
                <a:solidFill>
                  <a:srgbClr val="006666"/>
                </a:solidFill>
              </a:rPr>
              <a:t>Track Your Success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838200" y="8572500"/>
            <a:ext cx="147828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BBE0E3">
                <a:alpha val="20000"/>
              </a:srgbClr>
            </a:outerShdw>
          </a:effectLst>
        </p:spPr>
        <p:txBody>
          <a:bodyPr lIns="163284" tIns="81642" rIns="163284" bIns="81642" anchor="ctr"/>
          <a:lstStyle/>
          <a:p>
            <a:pPr defTabSz="1633538">
              <a:defRPr/>
            </a:pPr>
            <a:r>
              <a:rPr lang="en-US" sz="7200" b="1" dirty="0">
                <a:solidFill>
                  <a:srgbClr val="006666"/>
                </a:solidFill>
              </a:rPr>
              <a:t>“If you build it, they </a:t>
            </a:r>
            <a:r>
              <a:rPr lang="en-US" sz="7200" b="1" i="1" dirty="0">
                <a:solidFill>
                  <a:srgbClr val="006666"/>
                </a:solidFill>
              </a:rPr>
              <a:t>will</a:t>
            </a:r>
            <a:r>
              <a:rPr lang="en-US" sz="7200" b="1" dirty="0">
                <a:solidFill>
                  <a:srgbClr val="006666"/>
                </a:solidFill>
              </a:rPr>
              <a:t> come…”</a:t>
            </a:r>
          </a:p>
        </p:txBody>
      </p:sp>
      <p:pic>
        <p:nvPicPr>
          <p:cNvPr id="27657" name="Picture 9" descr="2009-04-22_10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866900"/>
            <a:ext cx="8839200" cy="673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10" descr="2009-04-22_104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1866900"/>
            <a:ext cx="7234238" cy="675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Picture 11" descr="2009-04-22_10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1943100"/>
            <a:ext cx="8534400" cy="660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12" descr="2009-04-22_104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1830388"/>
            <a:ext cx="7696200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1" name="Picture 13" descr="2009-04-22_104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15200" y="1866900"/>
            <a:ext cx="7462838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7000" dirty="0" smtClean="0">
                <a:solidFill>
                  <a:srgbClr val="006666"/>
                </a:solidFill>
              </a:rPr>
              <a:t>Free and Unlimited!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Unlimited size and space</a:t>
            </a:r>
          </a:p>
          <a:p>
            <a:pPr eaLnBrk="1" hangingPunct="1"/>
            <a:r>
              <a:rPr lang="en-US" dirty="0" smtClean="0"/>
              <a:t>Unlimited bandwidth</a:t>
            </a:r>
          </a:p>
          <a:p>
            <a:pPr eaLnBrk="1" hangingPunct="1"/>
            <a:r>
              <a:rPr lang="en-US" dirty="0" smtClean="0"/>
              <a:t>Unlimited users</a:t>
            </a:r>
          </a:p>
          <a:p>
            <a:pPr eaLnBrk="1" hangingPunct="1"/>
            <a:r>
              <a:rPr lang="en-US" dirty="0" smtClean="0"/>
              <a:t>Student e-mail</a:t>
            </a:r>
          </a:p>
          <a:p>
            <a:pPr eaLnBrk="1" hangingPunct="1"/>
            <a:r>
              <a:rPr lang="en-US" dirty="0" smtClean="0"/>
              <a:t>Free support to </a:t>
            </a:r>
            <a:r>
              <a:rPr lang="en-US" u="sng" dirty="0" smtClean="0"/>
              <a:t>all</a:t>
            </a:r>
            <a:r>
              <a:rPr lang="en-US" dirty="0" smtClean="0"/>
              <a:t> users (toll-free number)</a:t>
            </a:r>
          </a:p>
          <a:p>
            <a:pPr eaLnBrk="1" hangingPunct="1"/>
            <a:r>
              <a:rPr lang="en-US" dirty="0" smtClean="0"/>
              <a:t>Free webmaster resources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7000" dirty="0" smtClean="0">
                <a:solidFill>
                  <a:srgbClr val="006666"/>
                </a:solidFill>
              </a:rPr>
              <a:t>Additional Benefits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2400300"/>
            <a:ext cx="16764000" cy="6789738"/>
          </a:xfrm>
        </p:spPr>
        <p:txBody>
          <a:bodyPr/>
          <a:lstStyle/>
          <a:p>
            <a:pPr eaLnBrk="1" hangingPunct="1"/>
            <a:r>
              <a:rPr lang="en-US" smtClean="0"/>
              <a:t>Priority One E-rate eligible </a:t>
            </a:r>
          </a:p>
          <a:p>
            <a:pPr eaLnBrk="1" hangingPunct="1"/>
            <a:r>
              <a:rPr lang="en-US" smtClean="0"/>
              <a:t>Only company whose hosting is 100% E-rate eligible</a:t>
            </a:r>
          </a:p>
          <a:p>
            <a:pPr eaLnBrk="1" hangingPunct="1"/>
            <a:r>
              <a:rPr lang="en-US" smtClean="0"/>
              <a:t>One of the Top 5 hosting companies in the country for schools and districts</a:t>
            </a:r>
          </a:p>
          <a:p>
            <a:pPr eaLnBrk="1" hangingPunct="1"/>
            <a:r>
              <a:rPr lang="en-US" smtClean="0"/>
              <a:t>Highest customer retention in industry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1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Customer Driven</a:t>
            </a: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algn="just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Every aspect of </a:t>
            </a:r>
            <a:r>
              <a:rPr lang="en-US" dirty="0" err="1" smtClean="0"/>
              <a:t>SCHOOLinSITES</a:t>
            </a:r>
            <a:r>
              <a:rPr lang="en-US" dirty="0" smtClean="0"/>
              <a:t> is driven by the needs of our customers. We believe this is best reflected by our customer retention rate, which offers a clear comparison between </a:t>
            </a:r>
            <a:r>
              <a:rPr lang="en-US" dirty="0" err="1" smtClean="0"/>
              <a:t>SCHOOLinSITES</a:t>
            </a:r>
            <a:r>
              <a:rPr lang="en-US" dirty="0" smtClean="0"/>
              <a:t> and our peers.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7000" dirty="0" smtClean="0">
                <a:solidFill>
                  <a:srgbClr val="006666"/>
                </a:solidFill>
              </a:rPr>
              <a:t>Customer Driven</a:t>
            </a:r>
          </a:p>
        </p:txBody>
      </p:sp>
      <p:pic>
        <p:nvPicPr>
          <p:cNvPr id="8" name="Picture 7" descr="Picture1.png"/>
          <p:cNvPicPr>
            <a:picLocks noChangeAspect="1"/>
          </p:cNvPicPr>
          <p:nvPr/>
        </p:nvPicPr>
        <p:blipFill>
          <a:blip r:embed="rId3" cstate="print"/>
          <a:srcRect t="19909" b="9258"/>
          <a:stretch>
            <a:fillRect/>
          </a:stretch>
        </p:blipFill>
        <p:spPr>
          <a:xfrm>
            <a:off x="5303520" y="1714536"/>
            <a:ext cx="7680960" cy="7772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6" descr="SiSLogo-TransparentB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3595688"/>
            <a:ext cx="10439400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PPT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94" y="0"/>
            <a:ext cx="18273211" cy="10287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7000" dirty="0" smtClean="0">
                <a:solidFill>
                  <a:srgbClr val="006666"/>
                </a:solidFill>
              </a:rPr>
              <a:t>What are your goals?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2400300"/>
            <a:ext cx="15316200" cy="67897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More Involvement by Everyone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Professional Design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Easier Navigation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Alert System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Surveys and Online Forms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Private Storage / Repository of Files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Teacher Websites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16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1" dur="indefinite"/>
                                        <p:tgtEl>
                                          <p:spTgt spid="16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3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163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0" dur="indefinite"/>
                                        <p:tgtEl>
                                          <p:spTgt spid="163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3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63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9" dur="indefinite"/>
                                        <p:tgtEl>
                                          <p:spTgt spid="163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63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63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8" dur="indefinite"/>
                                        <p:tgtEl>
                                          <p:spTgt spid="163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63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163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47" dur="indefinite"/>
                                        <p:tgtEl>
                                          <p:spTgt spid="163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63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63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56" dur="indefinite"/>
                                        <p:tgtEl>
                                          <p:spTgt spid="163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63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7000" dirty="0" smtClean="0">
                <a:solidFill>
                  <a:srgbClr val="006666"/>
                </a:solidFill>
              </a:rPr>
              <a:t>Custom Designs for Districts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544" y="1920240"/>
            <a:ext cx="9744456" cy="7386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Tm="1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7000" smtClean="0">
                <a:solidFill>
                  <a:srgbClr val="006666"/>
                </a:solidFill>
              </a:rPr>
              <a:t>Custom Designs for Districts</a:t>
            </a:r>
            <a:endParaRPr lang="en-US" sz="7000" dirty="0" smtClean="0">
              <a:solidFill>
                <a:srgbClr val="006666"/>
              </a:solidFill>
            </a:endParaRPr>
          </a:p>
        </p:txBody>
      </p:sp>
      <p:pic>
        <p:nvPicPr>
          <p:cNvPr id="12" name="Picture 11" descr="Axio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5480" y="1931973"/>
            <a:ext cx="11877040" cy="7164733"/>
          </a:xfrm>
          <a:prstGeom prst="rect">
            <a:avLst/>
          </a:prstGeom>
        </p:spPr>
      </p:pic>
    </p:spTree>
  </p:cSld>
  <p:clrMapOvr>
    <a:masterClrMapping/>
  </p:clrMapOvr>
  <p:transition spd="med" advTm="1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7000" smtClean="0">
                <a:solidFill>
                  <a:srgbClr val="006666"/>
                </a:solidFill>
              </a:rPr>
              <a:t>Custom Designs for Districts</a:t>
            </a:r>
            <a:endParaRPr lang="en-US" sz="7000" dirty="0" smtClean="0">
              <a:solidFill>
                <a:srgbClr val="006666"/>
              </a:solidFill>
            </a:endParaRPr>
          </a:p>
        </p:txBody>
      </p:sp>
      <p:pic>
        <p:nvPicPr>
          <p:cNvPr id="12" name="Picture 11" descr="Axio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5480" y="1922780"/>
            <a:ext cx="11877040" cy="7183120"/>
          </a:xfrm>
          <a:prstGeom prst="rect">
            <a:avLst/>
          </a:prstGeom>
        </p:spPr>
      </p:pic>
    </p:spTree>
  </p:cSld>
  <p:clrMapOvr>
    <a:masterClrMapping/>
  </p:clrMapOvr>
  <p:transition spd="med" advTm="1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6335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6335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8380</TotalTime>
  <Words>651</Words>
  <Application>Microsoft Office PowerPoint</Application>
  <PresentationFormat>Custom</PresentationFormat>
  <Paragraphs>199</Paragraphs>
  <Slides>57</Slides>
  <Notes>55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Default Design</vt:lpstr>
      <vt:lpstr>Communication Solutions for Hamilton County Schools</vt:lpstr>
      <vt:lpstr>A Little Background</vt:lpstr>
      <vt:lpstr>A Few Tennessee Customers</vt:lpstr>
      <vt:lpstr>First Component</vt:lpstr>
      <vt:lpstr>97% of …</vt:lpstr>
      <vt:lpstr>What are your goals?</vt:lpstr>
      <vt:lpstr>Custom Designs for Districts</vt:lpstr>
      <vt:lpstr>Custom Designs for Districts</vt:lpstr>
      <vt:lpstr>Custom Designs for Districts</vt:lpstr>
      <vt:lpstr>Custom Designs for Districts</vt:lpstr>
      <vt:lpstr>Custom Designs for Districts</vt:lpstr>
      <vt:lpstr>Custom Designs for Districts</vt:lpstr>
      <vt:lpstr>Custom Designs for Districts</vt:lpstr>
      <vt:lpstr>Custom Designs for Districts</vt:lpstr>
      <vt:lpstr>Custom Designs for Districts</vt:lpstr>
      <vt:lpstr>Custom Designs for Districts</vt:lpstr>
      <vt:lpstr>Custom Designs for Districts</vt:lpstr>
      <vt:lpstr>Custom Designs for Districts</vt:lpstr>
      <vt:lpstr>Custom Designs for Districts</vt:lpstr>
      <vt:lpstr>… and Schools!</vt:lpstr>
      <vt:lpstr>… including effective Teacher Websites</vt:lpstr>
      <vt:lpstr>PowerPoint Presentation</vt:lpstr>
      <vt:lpstr>Find Important Information</vt:lpstr>
      <vt:lpstr>Ease of Use</vt:lpstr>
      <vt:lpstr>Type and Update </vt:lpstr>
      <vt:lpstr>Managed Assignments</vt:lpstr>
      <vt:lpstr>Managed Assignments</vt:lpstr>
      <vt:lpstr>Complete Sports Information</vt:lpstr>
      <vt:lpstr>Easy to Manage Permissions</vt:lpstr>
      <vt:lpstr>Custom build for districts</vt:lpstr>
      <vt:lpstr>SCHOOLinSITES Exclusive Tools</vt:lpstr>
      <vt:lpstr>Notify Me – Signing Up</vt:lpstr>
      <vt:lpstr>Notify Me – Receive Alerts</vt:lpstr>
      <vt:lpstr>PowerPoint Presentation</vt:lpstr>
      <vt:lpstr>Surveys </vt:lpstr>
      <vt:lpstr>Extract Data</vt:lpstr>
      <vt:lpstr>Board Meeting Alerts</vt:lpstr>
      <vt:lpstr>Message Tracker</vt:lpstr>
      <vt:lpstr>Second Component</vt:lpstr>
      <vt:lpstr>District/Schools Integration</vt:lpstr>
      <vt:lpstr>Exchange of News</vt:lpstr>
      <vt:lpstr>Exchange of News</vt:lpstr>
      <vt:lpstr>Share Events</vt:lpstr>
      <vt:lpstr>Schools Snapshot</vt:lpstr>
      <vt:lpstr>Private Network</vt:lpstr>
      <vt:lpstr>The Blog</vt:lpstr>
      <vt:lpstr>Notify Me – Push Alerts to All</vt:lpstr>
      <vt:lpstr>Third Component</vt:lpstr>
      <vt:lpstr>Training and Rollout</vt:lpstr>
      <vt:lpstr>Our Plan + Your Team = Quick Rollout</vt:lpstr>
      <vt:lpstr>LDAP Connectivity</vt:lpstr>
      <vt:lpstr>Track Your Success</vt:lpstr>
      <vt:lpstr>Free and Unlimited!</vt:lpstr>
      <vt:lpstr>Additional Benefits</vt:lpstr>
      <vt:lpstr>Customer Driven</vt:lpstr>
      <vt:lpstr>Customer Driven</vt:lpstr>
      <vt:lpstr>PowerPoint Presentation</vt:lpstr>
    </vt:vector>
  </TitlesOfParts>
  <Company>pc|mac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andy</dc:creator>
  <cp:lastModifiedBy>Doris Moody</cp:lastModifiedBy>
  <cp:revision>231</cp:revision>
  <dcterms:created xsi:type="dcterms:W3CDTF">2007-06-21T17:32:27Z</dcterms:created>
  <dcterms:modified xsi:type="dcterms:W3CDTF">2012-05-08T19:30:38Z</dcterms:modified>
</cp:coreProperties>
</file>