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57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9DB3219E-7959-4EFA-B7D2-BFC49378D172}" type="datetimeFigureOut">
              <a:rPr lang="en-US"/>
              <a:pPr/>
              <a:t>5/12/2008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EB08CA9B-97F8-410B-975E-24304ED75A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062DEA-833C-42D0-8C9A-2E9B768D29D4}" type="datetimeFigureOut">
              <a:rPr lang="en-US"/>
              <a:pPr>
                <a:defRPr/>
              </a:pPr>
              <a:t>5/12/2008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5279E7-3914-4F4B-8857-02215E2F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1CE6F5-ABEA-4B92-B062-BA12091C0D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45C2-7AD0-404D-A0D7-92AAB03EEAD0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A1C9-F905-4A8A-AED1-052C96721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7468-5409-4D7B-93D1-D779550EF08B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50B2-E017-421E-94A4-3BE41A1FB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76E5-D823-45F5-9D7B-5ED72188D18C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06E4-B1FA-4B43-B7AB-6C5385875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5899AE-18C1-4F31-B183-DF35FDDCC45D}" type="datetimeFigureOut">
              <a:rPr lang="en-US"/>
              <a:pPr>
                <a:defRPr/>
              </a:pPr>
              <a:t>5/12/2008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5C7A67-6D6C-44D5-9ED8-635F8C8F2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5731B-9D7D-4350-A6D2-B0442942E067}" type="datetimeFigureOut">
              <a:rPr lang="en-US"/>
              <a:pPr>
                <a:defRPr/>
              </a:pPr>
              <a:t>5/12/2008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24019-DBBA-49B0-838D-F9631ED82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6D65-97F2-4EAF-84A0-29EB35A5E5ED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9582-72CA-47E0-90AB-5BB73AEB5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AA30-8C68-427B-B964-D12907745CD0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D00A-DE24-41A1-A96F-E5EDDC519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AA6C36-FB24-4F0C-AE0D-DBFEF1EFE14C}" type="datetimeFigureOut">
              <a:rPr lang="en-US"/>
              <a:pPr>
                <a:defRPr/>
              </a:pPr>
              <a:t>5/12/2008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02673E-0B66-4A66-B773-96AD50DC9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4426-0DBF-40CC-A458-8B508FC1E1E0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6DBE-B641-4F1A-AAB6-5293D1939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A8A23B-0475-4980-ACF3-DE1AD903E661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199A6C-48B4-47C4-AE19-3168479B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777B39-655F-4976-9C5A-370B0941ECCA}" type="datetimeFigureOut">
              <a:rPr lang="en-US"/>
              <a:pPr>
                <a:defRPr/>
              </a:pPr>
              <a:t>5/12/2008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FEDA80-733D-4E8B-8F82-393F49A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501157-67E7-4F8E-A0D7-4BF237284EF6}" type="datetimeFigureOut">
              <a:rPr lang="en-US"/>
              <a:pPr>
                <a:defRPr/>
              </a:pPr>
              <a:t>5/12/2008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1A333F6-A183-4AA1-94C3-57E0FFA24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hyperlink" Target="http://rds.yahoo.com/_ylt=A0WTefZvdidI.P8Ax4eJzbkF;_ylu=X3oDMTBxOWN0cHMyBHBvcwMyBHNlYwNzcgR2dGlkA0kwODVfMTA3/SIG=1i8mlf2ei/EXP=1210632175/**http:/images.search.yahoo.com/images/view?back=http%3A%2F%2Fimages.search.yahoo.com%2Fsearch%2Fimages%3Fei%3DUTF-8%26p%3Dred%2520carnation%26fr2%3Dtab-web%26fr%3Dyfp-t-501&amp;w=500&amp;h=375&amp;imgurl=static.flickr.com%2F2251%2F1815492080_b2bf741455.jpg&amp;rurl=http%3A%2F%2Fwww.flickr.com%2Fphotos%2Fpetecam%2F1815492080%2F&amp;size=106.1kB&amp;name=Red%20Carnation%201&amp;p=red%20carnation&amp;type=JPG&amp;oid=abe209a7248b430a&amp;fusr=Pete%20Biggs&amp;tit=Red%20Carnation%201&amp;hurl=http:/www.flickr.com/photos/petecam/&amp;no=2&amp;tt=9696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WbdidIG74A9QCJzbkF;_ylu=X3oDMTBxMTZxcmZoBHBvcwM2BHNlYwNzcgR2dGlkA0kwODVfMTA3/SIG=1im2hvjag/EXP=1210632219/**http:/images.search.yahoo.com/images/view?back=http%3A%2F%2Fimages.search.yahoo.com%2Fsearch%2Fimages%3Fp%3Dwhite%2Bcarnation%26fr%3Dyfp-t-501%26ei%3Dutf-8%26js%3D1%26x%3Dwrt&amp;w=500&amp;h=436&amp;imgurl=static.flickr.com%2F218%2F458537600_e88f3d7e41.jpg&amp;rurl=http%3A%2F%2Fwww.flickr.com%2Fphotos%2Fpieceoflace%2F458537600%2F&amp;size=46.6kB&amp;name=White%20Carnation...&amp;p=white%20carnation&amp;type=JPG&amp;oid=9754ad5c3b632c64&amp;fusr=pieceoflace&amp;tit=White%20Carnation...&amp;hurl=http:/www.flickr.com/photos/pieceoflace/&amp;no=6&amp;tt=4123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hyperlink" Target="http://rds.yahoo.com/_ylt=A0WTefbAdidIMAEBSNOJzbkF;_ylu=X3oDMTBxOWN0cHMyBHBvcwMyBHNlYwNzcgR2dGlkA0kwODVfMTA3/SIG=1gifg60ln/EXP=1210632256/**http:/images.search.yahoo.com/images/view?back=http%3A%2F%2Fimages.search.yahoo.com%2Fsearch%2Fimages%3Fp%3Dpink%2Bcarnation%26fr%3Dyfp-t-501%26ei%3Dutf-8%26js%3D1%26x%3Dwrt&amp;w=350&amp;h=263&amp;imgurl=www.bluestoneperennials.com%2Fimages%2Fitems%2F350x350%2FCARNATION_Minn_Pink.jpg&amp;rurl=http%3A%2F%2Fwww.bluestoneperennials.com%2Fb%2Fbp%2FCAMPS.html&amp;size=8.8kB&amp;name=CARNATION_Minn_Pink.jpg&amp;p=pink%20carnation&amp;type=JPG&amp;oid=8cf0613235a4aab6&amp;no=2&amp;tt=93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Image:Punnett_square_(PSF)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DNA_Overview2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0WTefRVdydIZIUAd9OJzbkF;_ylu=X3oDMTBxOW1rcmprBHBvcwM5BHNlYwNzcgR2dGlkA0kwODVfMTA3/SIG=1hvcb5j3a/EXP=1210632405/**http:/images.search.yahoo.com/images/view?back=http%3A%2F%2Fimages.search.yahoo.com%2Fsearch%2Fimages%3Fp%3Drecessive%2Btrait%26fr%3Dyfp-t-501%26ei%3Dutf-8%26js%3D1%26x%3Dwrt&amp;w=500&amp;h=332&amp;imgurl=static.flickr.com%2F71%2F203055940_696f2a212d.jpg&amp;rurl=http%3A%2F%2Fwww.flickr.com%2Fphotos%2Fmatthewphx%2F203055940%2F&amp;size=122.5kB&amp;name=blue%20eye&amp;p=recessive%20trait&amp;type=JPG&amp;oid=69354692524dcc20&amp;fusr=MatthewPHX&amp;tit=blue%20eye&amp;hurl=http:/www.flickr.com/photos/matthewphx/&amp;no=9&amp;tt=1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rds.yahoo.com/_ylt=A0WTefeedydIF3wAFcCJzbkF;_ylu=X3oDMTBxNnF2cTl1BHBvcwM1BHNlYwNzcgR2dGlkA0kwODVfMTA3/SIG=1g05ro235/EXP=1210632478/**http:/images.search.yahoo.com/images/view?back=http%3A%2F%2Fimages.search.yahoo.com%2Fsearch%2Fimages%3Fp%3Dhuman%2Brecessive%2Btrait%26fr%3Dyfp-t-501%26ei%3Dutf-8%26js%3D1%26x%3Dwrt&amp;w=134&amp;h=148&amp;imgurl=www.ciese.org%2Fcurriculum%2Fgenproj%2Fimages%2Fhand.jpg&amp;rurl=http%3A%2F%2Fwww.ciese.org%2Fcurriculum%2Fgenproj%2Ftraits.html&amp;size=3.7kB&amp;name=hand.jpg&amp;p=human%20recessive%20trait&amp;type=JPG&amp;oid=a9212ad5d0fa2802&amp;no=5&amp;tt=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Image:Mendel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Image:Gene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0WTefRVdydIZIUAd9OJzbkF;_ylu=X3oDMTBxOW1rcmprBHBvcwM5BHNlYwNzcgR2dGlkA0kwODVfMTA3/SIG=1hvcb5j3a/EXP=1210632405/**http:/images.search.yahoo.com/images/view?back=http%3A%2F%2Fimages.search.yahoo.com%2Fsearch%2Fimages%3Fp%3Drecessive%2Btrait%26fr%3Dyfp-t-501%26ei%3Dutf-8%26js%3D1%26x%3Dwrt&amp;w=500&amp;h=332&amp;imgurl=static.flickr.com%2F71%2F203055940_696f2a212d.jpg&amp;rurl=http%3A%2F%2Fwww.flickr.com%2Fphotos%2Fmatthewphx%2F203055940%2F&amp;size=122.5kB&amp;name=blue%20eye&amp;p=recessive%20trait&amp;type=JPG&amp;oid=69354692524dcc20&amp;fusr=MatthewPHX&amp;tit=blue%20eye&amp;hurl=http:/www.flickr.com/photos/matthewphx/&amp;no=9&amp;tt=1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Genetics and Heredity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Dominant trait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 trait that covers over, or dominates, another form of the trait.</a:t>
            </a:r>
          </a:p>
          <a:p>
            <a:r>
              <a:rPr lang="en-US" smtClean="0"/>
              <a:t>This is the trait that always shows up, even when only one of the two alleles is in the dominant form.</a:t>
            </a:r>
          </a:p>
          <a:p>
            <a:pPr lvl="1"/>
            <a:r>
              <a:rPr lang="en-US" smtClean="0"/>
              <a:t>Heterozygous</a:t>
            </a:r>
          </a:p>
          <a:p>
            <a:r>
              <a:rPr lang="en-US" smtClean="0"/>
              <a:t>Shown by a capital letter.</a:t>
            </a:r>
          </a:p>
        </p:txBody>
      </p:sp>
      <p:pic>
        <p:nvPicPr>
          <p:cNvPr id="23555" name="Picture 2" descr="http://rds.yahoo.com/_ylt=A0WTefYUdydIqfcANzujzbkF/SIG=1289ntfo1/EXP=1210632340/**http%3A/www.units.muohio.edu/Dragonfly/family/Tt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4290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Co-dominance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In co-dominance neither phenotype is dominant over the other.</a:t>
            </a:r>
          </a:p>
          <a:p>
            <a:r>
              <a:rPr lang="en-US" smtClean="0"/>
              <a:t>Therefore, heterozygous individuals will display both phenotypes.</a:t>
            </a:r>
          </a:p>
          <a:p>
            <a:r>
              <a:rPr lang="en-US" smtClean="0"/>
              <a:t>Example: Blood Type Proteins A and B are co-dominant so both proteins are expressed.</a:t>
            </a:r>
          </a:p>
        </p:txBody>
      </p:sp>
      <p:pic>
        <p:nvPicPr>
          <p:cNvPr id="24579" name="Picture 2" descr="http://rds.yahoo.com/_ylt=A0WTefPpdidImFwAv_yjzbkF/SIG=120dami65/EXP=1210632297/**http%3A/blogsci.com/images/ABO_blood_ty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038600"/>
            <a:ext cx="3810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heterozygous genotype produces an intermediate phenotype.</a:t>
            </a:r>
          </a:p>
          <a:p>
            <a:r>
              <a:rPr lang="en-US" smtClean="0"/>
              <a:t>Example: Carnation colors red and white display incomplete dominance.  When a red carnation is crossed with a white carnation the result is a pink carnation.  </a:t>
            </a:r>
          </a:p>
        </p:txBody>
      </p:sp>
      <p:pic>
        <p:nvPicPr>
          <p:cNvPr id="25603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495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 descr="C:\Users\KShreffler\AppData\Local\Microsoft\Windows\Temporary Internet Files\Content.IE5\KQBZBZJ5\MCj0432531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0386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4572000"/>
            <a:ext cx="1381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C:\Users\KShreffler\AppData\Local\Microsoft\Windows\Temporary Internet Files\Content.IE5\AAT4Z4XV\MCED0025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47244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8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9400" y="426720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genetic combinations possible with simple dominance can be expressed by a diagram called a </a:t>
            </a:r>
            <a:r>
              <a:rPr lang="en-US" b="1" u="sng" smtClean="0"/>
              <a:t>Punnett Square</a:t>
            </a:r>
            <a:r>
              <a:rPr lang="en-US" smtClean="0"/>
              <a:t>.</a:t>
            </a:r>
          </a:p>
          <a:p>
            <a:r>
              <a:rPr lang="en-US" smtClean="0"/>
              <a:t>One parent’s alleles are listed across the top and the other parent’s alleles are listed down the left side.</a:t>
            </a:r>
          </a:p>
          <a:p>
            <a:r>
              <a:rPr lang="en-US" smtClean="0"/>
              <a:t>The interior squares represent possible offspring, in the ratio of their statistical probability.  </a:t>
            </a:r>
          </a:p>
        </p:txBody>
      </p:sp>
      <p:pic>
        <p:nvPicPr>
          <p:cNvPr id="27651" name="Picture 2" descr="A Punnett square.">
            <a:hlinkClick r:id="rId2" tooltip="A Punnett square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876800"/>
            <a:ext cx="17145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Setting up a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Draw a large square, and then divide it into four equal sections.</a:t>
            </a:r>
          </a:p>
          <a:p>
            <a:r>
              <a:rPr lang="en-US" smtClean="0"/>
              <a:t>Place one of the parents genotypes on top, and one along the left.</a:t>
            </a:r>
          </a:p>
          <a:p>
            <a:r>
              <a:rPr lang="en-US" smtClean="0"/>
              <a:t>Finally take each letter in each column and combine it with each letter from each row in the corresponding square.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branch of biology that deals with heredity, especially the mechanisms of hereditary transmission and the variation of inherited characteristics among similar or related organisms. </a:t>
            </a:r>
          </a:p>
        </p:txBody>
      </p:sp>
      <p:pic>
        <p:nvPicPr>
          <p:cNvPr id="16387" name="Picture 2" descr="DNA, the molecular basis for inheritance. Each strand of DNA is a chain of nucleotides, matching each other in the center to form what look like rungs on a twisted ladder.">
            <a:hlinkClick r:id="rId2" tooltip="DNA, the molecular basis for inheritance. Each strand of DNA is a chain of nucleotides, matching each other in the center to form what look like rungs on a twisted ladder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066800"/>
            <a:ext cx="13335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passing of traits to offspring.</a:t>
            </a:r>
          </a:p>
          <a:p>
            <a:endParaRPr lang="en-US" smtClean="0"/>
          </a:p>
        </p:txBody>
      </p:sp>
      <p:pic>
        <p:nvPicPr>
          <p:cNvPr id="18435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971800"/>
            <a:ext cx="1725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1143000"/>
            <a:ext cx="14462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Gregor</a:t>
            </a:r>
            <a:r>
              <a:rPr lang="en-US" dirty="0" smtClean="0"/>
              <a:t> Mendel (1822-1884)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An Austrian monk.</a:t>
            </a:r>
          </a:p>
          <a:p>
            <a:r>
              <a:rPr lang="en-US" smtClean="0"/>
              <a:t>Studied math and science.</a:t>
            </a:r>
          </a:p>
          <a:p>
            <a:r>
              <a:rPr lang="en-US" smtClean="0"/>
              <a:t>Often referred to as “The Father of Genetics.”</a:t>
            </a:r>
          </a:p>
          <a:p>
            <a:r>
              <a:rPr lang="en-US" smtClean="0"/>
              <a:t>Curious about the color of the pea plant flower.</a:t>
            </a:r>
          </a:p>
          <a:p>
            <a:r>
              <a:rPr lang="en-US" smtClean="0"/>
              <a:t>He began to study and experiment with the pea plants in 1856.</a:t>
            </a:r>
          </a:p>
        </p:txBody>
      </p:sp>
      <p:pic>
        <p:nvPicPr>
          <p:cNvPr id="15363" name="Picture 2" descr="http://upload.wikimedia.org/wikipedia/commons/7/76/Mendel.png">
            <a:hlinkClick r:id="rId2" tooltip="Mendel.pn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0"/>
            <a:ext cx="1685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material that controls which traits are expressed in an organism.</a:t>
            </a:r>
          </a:p>
          <a:p>
            <a:r>
              <a:rPr lang="en-US" smtClean="0"/>
              <a:t>Come in pairs.</a:t>
            </a:r>
          </a:p>
          <a:p>
            <a:r>
              <a:rPr lang="en-US" smtClean="0"/>
              <a:t>Offspring inherit one copy of each gene from each parent.</a:t>
            </a:r>
          </a:p>
          <a:p>
            <a:r>
              <a:rPr lang="en-US" smtClean="0"/>
              <a:t>Think a genetic code…tells the body what trait is to be expressed.</a:t>
            </a:r>
          </a:p>
        </p:txBody>
      </p:sp>
      <p:pic>
        <p:nvPicPr>
          <p:cNvPr id="17411" name="Picture 2" descr="This stylistic diagram shows a gene in relation to the double helix structure of DNA and to a chromosome (right). Introns are regions often found in eukaryote genes that are removed in the splicing process (after the DNA is transcribed into RNA): only the exons encode the protein. This diagram labels a region of only 40 or so bases as a gene. In reality most genes are hundreds of times larger.">
            <a:hlinkClick r:id="rId2" tooltip="This stylistic diagram shows a gene in relation to the double helix structure of DNA and to a chromosome (right). Introns are regions often found in eukaryote genes that are removed in the splicing process (after the DNA is transcribed into RNA): only the exons encode the protein. This diagram labels a region of only 40 or so bases as a gene. In reality most genes are hundreds of times larger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495800"/>
            <a:ext cx="2571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Allele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One member of a pair or series of different forms of a gene.</a:t>
            </a:r>
          </a:p>
          <a:p>
            <a:r>
              <a:rPr lang="en-US" smtClean="0"/>
              <a:t>An individual’s </a:t>
            </a:r>
            <a:r>
              <a:rPr lang="en-US" b="1" u="sng" smtClean="0"/>
              <a:t>genotype </a:t>
            </a:r>
            <a:r>
              <a:rPr lang="en-US" smtClean="0"/>
              <a:t>(genetic makeup) is the set of alleles it happens to possess.</a:t>
            </a:r>
          </a:p>
          <a:p>
            <a:r>
              <a:rPr lang="en-US" smtClean="0"/>
              <a:t>The genotype can be heterozygous or homozygous. </a:t>
            </a:r>
          </a:p>
          <a:p>
            <a:r>
              <a:rPr lang="en-US" smtClean="0"/>
              <a:t>The genotype determines what the </a:t>
            </a:r>
            <a:r>
              <a:rPr lang="en-US" b="1" u="sng" smtClean="0"/>
              <a:t>phenotype</a:t>
            </a:r>
            <a:r>
              <a:rPr lang="en-US" smtClean="0"/>
              <a:t>, or outward physical appearance and behavior of an organism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Heterozygous vs. Homozygous	</a:t>
            </a:r>
            <a:endParaRPr lang="en-US" dirty="0"/>
          </a:p>
        </p:txBody>
      </p:sp>
      <p:sp>
        <p:nvSpPr>
          <p:cNvPr id="20482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mtClean="0"/>
              <a:t>Having one of each type of gene present.</a:t>
            </a:r>
          </a:p>
          <a:p>
            <a:r>
              <a:rPr lang="en-US" smtClean="0"/>
              <a:t>In this case, you will have one dominant trait gene and recessive trait gene.</a:t>
            </a:r>
          </a:p>
          <a:p>
            <a:r>
              <a:rPr lang="en-US" smtClean="0"/>
              <a:t>Therefore, the phenotype will be dominant.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Having two of the same types of genes present.</a:t>
            </a:r>
          </a:p>
          <a:p>
            <a:r>
              <a:rPr lang="en-US" smtClean="0"/>
              <a:t>Can either be homozygous recessive or homozygous dominant depending on the type of genes present.</a:t>
            </a:r>
          </a:p>
        </p:txBody>
      </p:sp>
      <p:sp>
        <p:nvSpPr>
          <p:cNvPr id="2048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r>
              <a:rPr lang="en-US" smtClean="0"/>
              <a:t>Heterozygous</a:t>
            </a:r>
          </a:p>
        </p:txBody>
      </p:sp>
      <p:sp>
        <p:nvSpPr>
          <p:cNvPr id="20485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r>
              <a:rPr lang="en-US" smtClean="0"/>
              <a:t>Homozygous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Trait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 characteristic, or property, of something.</a:t>
            </a:r>
          </a:p>
          <a:p>
            <a:r>
              <a:rPr lang="en-US" smtClean="0"/>
              <a:t>May be recessive or dominant.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Recessive trait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 trait that is covered over, or dominated, by another form of that trait and seems to disappear.  </a:t>
            </a:r>
          </a:p>
          <a:p>
            <a:r>
              <a:rPr lang="en-US" smtClean="0"/>
              <a:t>This is represented by a lower case letter.</a:t>
            </a:r>
          </a:p>
        </p:txBody>
      </p:sp>
      <p:pic>
        <p:nvPicPr>
          <p:cNvPr id="22531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10000"/>
            <a:ext cx="23018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468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Century Schoolbook</vt:lpstr>
      <vt:lpstr>Arial</vt:lpstr>
      <vt:lpstr>Wingdings</vt:lpstr>
      <vt:lpstr>Wingdings 2</vt:lpstr>
      <vt:lpstr>Calibri</vt:lpstr>
      <vt:lpstr>Oriel</vt:lpstr>
      <vt:lpstr>Oriel</vt:lpstr>
      <vt:lpstr>Oriel</vt:lpstr>
      <vt:lpstr>Oriel</vt:lpstr>
      <vt:lpstr>Oriel</vt:lpstr>
      <vt:lpstr>Oriel</vt:lpstr>
      <vt:lpstr>Oriel</vt:lpstr>
      <vt:lpstr>GENETICS AND HEREDITY</vt:lpstr>
      <vt:lpstr>GENETICS</vt:lpstr>
      <vt:lpstr>HEREDITY</vt:lpstr>
      <vt:lpstr>GREGOR MENDEL (1822-1884)</vt:lpstr>
      <vt:lpstr>GENES</vt:lpstr>
      <vt:lpstr>ALLELE</vt:lpstr>
      <vt:lpstr>HETEROZYGOUS VS. HOMOZYGOUS </vt:lpstr>
      <vt:lpstr>TRAIT</vt:lpstr>
      <vt:lpstr>RECESSIVE TRAIT</vt:lpstr>
      <vt:lpstr>DOMINANT TRAIT</vt:lpstr>
      <vt:lpstr>CO-DOMINANCE</vt:lpstr>
      <vt:lpstr>INCOMPLETE DOMINANCE</vt:lpstr>
      <vt:lpstr>PUNNETT SQUARE</vt:lpstr>
      <vt:lpstr>SETTING UP A PUNNETT SQUARE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and Heredity</dc:title>
  <dc:creator>kshreffler</dc:creator>
  <cp:lastModifiedBy> </cp:lastModifiedBy>
  <cp:revision>12</cp:revision>
  <dcterms:created xsi:type="dcterms:W3CDTF">2008-05-11T21:11:07Z</dcterms:created>
  <dcterms:modified xsi:type="dcterms:W3CDTF">2008-05-12T14:13:06Z</dcterms:modified>
</cp:coreProperties>
</file>