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5" r:id="rId3"/>
    <p:sldId id="276" r:id="rId4"/>
    <p:sldId id="273" r:id="rId5"/>
    <p:sldId id="274" r:id="rId6"/>
    <p:sldId id="275" r:id="rId7"/>
    <p:sldId id="267" r:id="rId8"/>
    <p:sldId id="278" r:id="rId9"/>
    <p:sldId id="258" r:id="rId10"/>
    <p:sldId id="277" r:id="rId11"/>
    <p:sldId id="259" r:id="rId12"/>
    <p:sldId id="260" r:id="rId13"/>
    <p:sldId id="261" r:id="rId14"/>
    <p:sldId id="262" r:id="rId15"/>
    <p:sldId id="263"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p:cViewPr>
        <p:scale>
          <a:sx n="76" d="100"/>
          <a:sy n="76" d="100"/>
        </p:scale>
        <p:origin x="-117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D13F0-804D-4263-940B-D431E4385B96}" type="datetimeFigureOut">
              <a:rPr lang="en-US" smtClean="0"/>
              <a:t>3/27/2015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990730-9F37-49CF-B873-E28C23AFF3D0}" type="slidenum">
              <a:rPr lang="en-US" smtClean="0"/>
              <a:t>‹#›</a:t>
            </a:fld>
            <a:endParaRPr lang="en-US"/>
          </a:p>
        </p:txBody>
      </p:sp>
    </p:spTree>
    <p:extLst>
      <p:ext uri="{BB962C8B-B14F-4D97-AF65-F5344CB8AC3E}">
        <p14:creationId xmlns:p14="http://schemas.microsoft.com/office/powerpoint/2010/main" val="30599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5E0A22-BA57-4168-9745-0C9946860C96}" type="datetimeFigureOut">
              <a:rPr lang="en-US"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3BE37-B7FC-44FA-87DA-D2B7FE0306D5}" type="slidenum">
              <a:rPr lang="en-US" smtClean="0"/>
              <a:t>‹#›</a:t>
            </a:fld>
            <a:endParaRPr lang="en-US"/>
          </a:p>
        </p:txBody>
      </p:sp>
    </p:spTree>
    <p:extLst>
      <p:ext uri="{BB962C8B-B14F-4D97-AF65-F5344CB8AC3E}">
        <p14:creationId xmlns:p14="http://schemas.microsoft.com/office/powerpoint/2010/main" val="164051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5E0A22-BA57-4168-9745-0C9946860C96}" type="datetimeFigureOut">
              <a:rPr lang="en-US"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3BE37-B7FC-44FA-87DA-D2B7FE0306D5}" type="slidenum">
              <a:rPr lang="en-US" smtClean="0"/>
              <a:t>‹#›</a:t>
            </a:fld>
            <a:endParaRPr lang="en-US"/>
          </a:p>
        </p:txBody>
      </p:sp>
    </p:spTree>
    <p:extLst>
      <p:ext uri="{BB962C8B-B14F-4D97-AF65-F5344CB8AC3E}">
        <p14:creationId xmlns:p14="http://schemas.microsoft.com/office/powerpoint/2010/main" val="841882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5E0A22-BA57-4168-9745-0C9946860C96}" type="datetimeFigureOut">
              <a:rPr lang="en-US"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3BE37-B7FC-44FA-87DA-D2B7FE0306D5}" type="slidenum">
              <a:rPr lang="en-US" smtClean="0"/>
              <a:t>‹#›</a:t>
            </a:fld>
            <a:endParaRPr lang="en-US"/>
          </a:p>
        </p:txBody>
      </p:sp>
    </p:spTree>
    <p:extLst>
      <p:ext uri="{BB962C8B-B14F-4D97-AF65-F5344CB8AC3E}">
        <p14:creationId xmlns:p14="http://schemas.microsoft.com/office/powerpoint/2010/main" val="271663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5E0A22-BA57-4168-9745-0C9946860C96}" type="datetimeFigureOut">
              <a:rPr lang="en-US"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3BE37-B7FC-44FA-87DA-D2B7FE0306D5}" type="slidenum">
              <a:rPr lang="en-US" smtClean="0"/>
              <a:t>‹#›</a:t>
            </a:fld>
            <a:endParaRPr lang="en-US"/>
          </a:p>
        </p:txBody>
      </p:sp>
    </p:spTree>
    <p:extLst>
      <p:ext uri="{BB962C8B-B14F-4D97-AF65-F5344CB8AC3E}">
        <p14:creationId xmlns:p14="http://schemas.microsoft.com/office/powerpoint/2010/main" val="53527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5E0A22-BA57-4168-9745-0C9946860C96}" type="datetimeFigureOut">
              <a:rPr lang="en-US"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3BE37-B7FC-44FA-87DA-D2B7FE0306D5}" type="slidenum">
              <a:rPr lang="en-US" smtClean="0"/>
              <a:t>‹#›</a:t>
            </a:fld>
            <a:endParaRPr lang="en-US"/>
          </a:p>
        </p:txBody>
      </p:sp>
    </p:spTree>
    <p:extLst>
      <p:ext uri="{BB962C8B-B14F-4D97-AF65-F5344CB8AC3E}">
        <p14:creationId xmlns:p14="http://schemas.microsoft.com/office/powerpoint/2010/main" val="304162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5E0A22-BA57-4168-9745-0C9946860C96}" type="datetimeFigureOut">
              <a:rPr lang="en-US" smtClean="0"/>
              <a:t>3/27/2015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3BE37-B7FC-44FA-87DA-D2B7FE0306D5}" type="slidenum">
              <a:rPr lang="en-US" smtClean="0"/>
              <a:t>‹#›</a:t>
            </a:fld>
            <a:endParaRPr lang="en-US"/>
          </a:p>
        </p:txBody>
      </p:sp>
    </p:spTree>
    <p:extLst>
      <p:ext uri="{BB962C8B-B14F-4D97-AF65-F5344CB8AC3E}">
        <p14:creationId xmlns:p14="http://schemas.microsoft.com/office/powerpoint/2010/main" val="1736105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5E0A22-BA57-4168-9745-0C9946860C96}" type="datetimeFigureOut">
              <a:rPr lang="en-US" smtClean="0"/>
              <a:t>3/27/2015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3BE37-B7FC-44FA-87DA-D2B7FE0306D5}" type="slidenum">
              <a:rPr lang="en-US" smtClean="0"/>
              <a:t>‹#›</a:t>
            </a:fld>
            <a:endParaRPr lang="en-US"/>
          </a:p>
        </p:txBody>
      </p:sp>
    </p:spTree>
    <p:extLst>
      <p:ext uri="{BB962C8B-B14F-4D97-AF65-F5344CB8AC3E}">
        <p14:creationId xmlns:p14="http://schemas.microsoft.com/office/powerpoint/2010/main" val="60202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5E0A22-BA57-4168-9745-0C9946860C96}" type="datetimeFigureOut">
              <a:rPr lang="en-US" smtClean="0"/>
              <a:t>3/27/2015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3BE37-B7FC-44FA-87DA-D2B7FE0306D5}" type="slidenum">
              <a:rPr lang="en-US" smtClean="0"/>
              <a:t>‹#›</a:t>
            </a:fld>
            <a:endParaRPr lang="en-US"/>
          </a:p>
        </p:txBody>
      </p:sp>
    </p:spTree>
    <p:extLst>
      <p:ext uri="{BB962C8B-B14F-4D97-AF65-F5344CB8AC3E}">
        <p14:creationId xmlns:p14="http://schemas.microsoft.com/office/powerpoint/2010/main" val="20496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E0A22-BA57-4168-9745-0C9946860C96}" type="datetimeFigureOut">
              <a:rPr lang="en-US" smtClean="0"/>
              <a:t>3/27/2015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3BE37-B7FC-44FA-87DA-D2B7FE0306D5}" type="slidenum">
              <a:rPr lang="en-US" smtClean="0"/>
              <a:t>‹#›</a:t>
            </a:fld>
            <a:endParaRPr lang="en-US"/>
          </a:p>
        </p:txBody>
      </p:sp>
    </p:spTree>
    <p:extLst>
      <p:ext uri="{BB962C8B-B14F-4D97-AF65-F5344CB8AC3E}">
        <p14:creationId xmlns:p14="http://schemas.microsoft.com/office/powerpoint/2010/main" val="11148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E0A22-BA57-4168-9745-0C9946860C96}" type="datetimeFigureOut">
              <a:rPr lang="en-US" smtClean="0"/>
              <a:t>3/27/2015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3BE37-B7FC-44FA-87DA-D2B7FE0306D5}" type="slidenum">
              <a:rPr lang="en-US" smtClean="0"/>
              <a:t>‹#›</a:t>
            </a:fld>
            <a:endParaRPr lang="en-US"/>
          </a:p>
        </p:txBody>
      </p:sp>
    </p:spTree>
    <p:extLst>
      <p:ext uri="{BB962C8B-B14F-4D97-AF65-F5344CB8AC3E}">
        <p14:creationId xmlns:p14="http://schemas.microsoft.com/office/powerpoint/2010/main" val="109702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E0A22-BA57-4168-9745-0C9946860C96}" type="datetimeFigureOut">
              <a:rPr lang="en-US" smtClean="0"/>
              <a:t>3/27/2015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3BE37-B7FC-44FA-87DA-D2B7FE0306D5}" type="slidenum">
              <a:rPr lang="en-US" smtClean="0"/>
              <a:t>‹#›</a:t>
            </a:fld>
            <a:endParaRPr lang="en-US"/>
          </a:p>
        </p:txBody>
      </p:sp>
    </p:spTree>
    <p:extLst>
      <p:ext uri="{BB962C8B-B14F-4D97-AF65-F5344CB8AC3E}">
        <p14:creationId xmlns:p14="http://schemas.microsoft.com/office/powerpoint/2010/main" val="362245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E0A22-BA57-4168-9745-0C9946860C96}" type="datetimeFigureOut">
              <a:rPr lang="en-US" smtClean="0"/>
              <a:t>3/27/2015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3BE37-B7FC-44FA-87DA-D2B7FE0306D5}" type="slidenum">
              <a:rPr lang="en-US" smtClean="0"/>
              <a:t>‹#›</a:t>
            </a:fld>
            <a:endParaRPr lang="en-US"/>
          </a:p>
        </p:txBody>
      </p:sp>
    </p:spTree>
    <p:extLst>
      <p:ext uri="{BB962C8B-B14F-4D97-AF65-F5344CB8AC3E}">
        <p14:creationId xmlns:p14="http://schemas.microsoft.com/office/powerpoint/2010/main" val="376300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470025"/>
          </a:xfrm>
        </p:spPr>
        <p:txBody>
          <a:bodyPr/>
          <a:lstStyle/>
          <a:p>
            <a:r>
              <a:rPr lang="en-US" dirty="0" smtClean="0"/>
              <a:t>AP Rhetorical Analysis </a:t>
            </a:r>
            <a:endParaRPr lang="en-US" dirty="0"/>
          </a:p>
        </p:txBody>
      </p:sp>
    </p:spTree>
    <p:extLst>
      <p:ext uri="{BB962C8B-B14F-4D97-AF65-F5344CB8AC3E}">
        <p14:creationId xmlns:p14="http://schemas.microsoft.com/office/powerpoint/2010/main" val="3623548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marL="342900" lvl="0" indent="-342900">
              <a:spcBef>
                <a:spcPct val="20000"/>
              </a:spcBef>
              <a:defRPr/>
            </a:pPr>
            <a:r>
              <a:rPr lang="en-US" altLang="en-US" sz="3200" b="1" dirty="0">
                <a:solidFill>
                  <a:prstClr val="black"/>
                </a:solidFill>
              </a:rPr>
              <a:t>Rhetorical Analysis = </a:t>
            </a:r>
            <a:r>
              <a:rPr lang="en-US" altLang="en-US" sz="3200" b="1" dirty="0" smtClean="0">
                <a:solidFill>
                  <a:prstClr val="black"/>
                </a:solidFill>
              </a:rPr>
              <a:t>How, Why, </a:t>
            </a:r>
            <a:r>
              <a:rPr lang="en-US" altLang="en-US" sz="3200" b="1" dirty="0">
                <a:solidFill>
                  <a:prstClr val="black"/>
                </a:solidFill>
              </a:rPr>
              <a:t>So What</a:t>
            </a:r>
            <a:r>
              <a:rPr lang="en-US" altLang="en-US" sz="3200" dirty="0">
                <a:solidFill>
                  <a:prstClr val="black"/>
                </a:solidFill>
              </a:rPr>
              <a:t/>
            </a:r>
            <a:br>
              <a:rPr lang="en-US" altLang="en-US" sz="3200" dirty="0">
                <a:solidFill>
                  <a:prstClr val="black"/>
                </a:solidFill>
              </a:rPr>
            </a:br>
            <a:endParaRPr lang="en-US" dirty="0"/>
          </a:p>
        </p:txBody>
      </p:sp>
      <p:sp>
        <p:nvSpPr>
          <p:cNvPr id="3" name="Content Placeholder 2"/>
          <p:cNvSpPr>
            <a:spLocks noGrp="1"/>
          </p:cNvSpPr>
          <p:nvPr>
            <p:ph idx="1"/>
          </p:nvPr>
        </p:nvSpPr>
        <p:spPr>
          <a:xfrm>
            <a:off x="1752600" y="685800"/>
            <a:ext cx="5486400" cy="3017309"/>
          </a:xfrm>
        </p:spPr>
        <p:txBody>
          <a:bodyPr>
            <a:normAutofit fontScale="62500" lnSpcReduction="20000"/>
          </a:bodyPr>
          <a:lstStyle/>
          <a:p>
            <a:pPr marL="0" indent="0" algn="ctr">
              <a:buNone/>
              <a:defRPr/>
            </a:pPr>
            <a:r>
              <a:rPr lang="en-US" altLang="en-US" b="1" dirty="0" smtClean="0">
                <a:latin typeface="Algerian" panose="04020705040A02060702" pitchFamily="82" charset="0"/>
              </a:rPr>
              <a:t>HOW? </a:t>
            </a:r>
          </a:p>
          <a:p>
            <a:pPr marL="0" indent="0" algn="ctr">
              <a:buNone/>
              <a:defRPr/>
            </a:pPr>
            <a:r>
              <a:rPr lang="en-US" altLang="en-US" dirty="0" smtClean="0"/>
              <a:t>What </a:t>
            </a:r>
            <a:r>
              <a:rPr lang="en-US" altLang="en-US" dirty="0"/>
              <a:t>techniques doe the writer choose to present the </a:t>
            </a:r>
            <a:r>
              <a:rPr lang="en-US" altLang="en-US" dirty="0" smtClean="0"/>
              <a:t>material?</a:t>
            </a:r>
          </a:p>
          <a:p>
            <a:pPr marL="0" indent="0" algn="ctr">
              <a:buNone/>
              <a:defRPr/>
            </a:pPr>
            <a:endParaRPr lang="en-US" altLang="en-US" dirty="0" smtClean="0"/>
          </a:p>
          <a:p>
            <a:pPr marL="0" indent="0" algn="ctr">
              <a:buNone/>
              <a:defRPr/>
            </a:pPr>
            <a:r>
              <a:rPr lang="en-US" altLang="en-US" b="1" dirty="0">
                <a:latin typeface="Algerian" panose="04020705040A02060702" pitchFamily="82" charset="0"/>
              </a:rPr>
              <a:t>WHY ?</a:t>
            </a:r>
          </a:p>
          <a:p>
            <a:pPr marL="0" indent="0" algn="ctr">
              <a:buNone/>
              <a:defRPr/>
            </a:pPr>
            <a:r>
              <a:rPr lang="en-US" altLang="en-US" dirty="0"/>
              <a:t>Are the choices effective and appropriate for the intended audience</a:t>
            </a:r>
            <a:r>
              <a:rPr lang="en-US" altLang="en-US" dirty="0" smtClean="0"/>
              <a:t>?</a:t>
            </a:r>
          </a:p>
          <a:p>
            <a:pPr marL="0" indent="0" algn="ctr">
              <a:buNone/>
              <a:defRPr/>
            </a:pPr>
            <a:endParaRPr lang="en-US" altLang="en-US" dirty="0"/>
          </a:p>
          <a:p>
            <a:pPr marL="0" indent="0" algn="ctr">
              <a:buNone/>
              <a:defRPr/>
            </a:pPr>
            <a:r>
              <a:rPr lang="en-US" altLang="en-US" b="1" dirty="0">
                <a:latin typeface="Algerian" panose="04020705040A02060702" pitchFamily="82" charset="0"/>
              </a:rPr>
              <a:t>SO </a:t>
            </a:r>
            <a:r>
              <a:rPr lang="en-US" altLang="en-US" b="1" dirty="0" smtClean="0">
                <a:latin typeface="Algerian" panose="04020705040A02060702" pitchFamily="82" charset="0"/>
              </a:rPr>
              <a:t>WHAT? </a:t>
            </a:r>
          </a:p>
          <a:p>
            <a:pPr marL="0" indent="0" algn="ctr">
              <a:buNone/>
              <a:defRPr/>
            </a:pPr>
            <a:r>
              <a:rPr lang="en-US" altLang="en-US" dirty="0" smtClean="0"/>
              <a:t>What </a:t>
            </a:r>
            <a:r>
              <a:rPr lang="en-US" altLang="en-US" dirty="0"/>
              <a:t>is accomplished or created?</a:t>
            </a:r>
          </a:p>
          <a:p>
            <a:endParaRPr lang="en-US" dirty="0"/>
          </a:p>
        </p:txBody>
      </p:sp>
      <p:sp>
        <p:nvSpPr>
          <p:cNvPr id="4" name="Isosceles Triangle 3"/>
          <p:cNvSpPr/>
          <p:nvPr/>
        </p:nvSpPr>
        <p:spPr>
          <a:xfrm>
            <a:off x="2971800" y="4221480"/>
            <a:ext cx="2819400" cy="2255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97586" y="4036814"/>
            <a:ext cx="1295400" cy="369332"/>
          </a:xfrm>
          <a:prstGeom prst="rect">
            <a:avLst/>
          </a:prstGeom>
          <a:noFill/>
        </p:spPr>
        <p:txBody>
          <a:bodyPr wrap="square" rtlCol="0">
            <a:spAutoFit/>
          </a:bodyPr>
          <a:lstStyle/>
          <a:p>
            <a:pPr algn="ctr"/>
            <a:r>
              <a:rPr lang="en-US" dirty="0" smtClean="0">
                <a:latin typeface="+mj-lt"/>
              </a:rPr>
              <a:t>Speaker</a:t>
            </a:r>
            <a:endParaRPr lang="en-US" dirty="0">
              <a:latin typeface="+mj-lt"/>
            </a:endParaRPr>
          </a:p>
        </p:txBody>
      </p:sp>
      <p:sp>
        <p:nvSpPr>
          <p:cNvPr id="6" name="TextBox 5"/>
          <p:cNvSpPr txBox="1"/>
          <p:nvPr/>
        </p:nvSpPr>
        <p:spPr>
          <a:xfrm>
            <a:off x="5257800" y="6153834"/>
            <a:ext cx="2895600" cy="369332"/>
          </a:xfrm>
          <a:prstGeom prst="rect">
            <a:avLst/>
          </a:prstGeom>
          <a:noFill/>
        </p:spPr>
        <p:txBody>
          <a:bodyPr wrap="square" rtlCol="0">
            <a:spAutoFit/>
          </a:bodyPr>
          <a:lstStyle/>
          <a:p>
            <a:pPr algn="ctr"/>
            <a:r>
              <a:rPr lang="en-US" dirty="0" smtClean="0">
                <a:latin typeface="+mj-lt"/>
              </a:rPr>
              <a:t>Purpose</a:t>
            </a:r>
            <a:r>
              <a:rPr lang="en-US" dirty="0" smtClean="0">
                <a:latin typeface="Algerian" panose="04020705040A02060702" pitchFamily="82" charset="0"/>
              </a:rPr>
              <a:t> (so what?)</a:t>
            </a:r>
            <a:endParaRPr lang="en-US" dirty="0">
              <a:latin typeface="Algerian" panose="04020705040A02060702" pitchFamily="82" charset="0"/>
            </a:endParaRPr>
          </a:p>
        </p:txBody>
      </p:sp>
      <p:sp>
        <p:nvSpPr>
          <p:cNvPr id="7" name="TextBox 6"/>
          <p:cNvSpPr txBox="1"/>
          <p:nvPr/>
        </p:nvSpPr>
        <p:spPr>
          <a:xfrm>
            <a:off x="1391593" y="6154269"/>
            <a:ext cx="2971800" cy="369332"/>
          </a:xfrm>
          <a:prstGeom prst="rect">
            <a:avLst/>
          </a:prstGeom>
          <a:noFill/>
        </p:spPr>
        <p:txBody>
          <a:bodyPr wrap="square" rtlCol="0">
            <a:spAutoFit/>
          </a:bodyPr>
          <a:lstStyle/>
          <a:p>
            <a:r>
              <a:rPr lang="en-US" dirty="0" smtClean="0">
                <a:latin typeface="+mj-lt"/>
              </a:rPr>
              <a:t>Audience </a:t>
            </a:r>
            <a:r>
              <a:rPr lang="en-US" dirty="0" smtClean="0">
                <a:latin typeface="Algerian" panose="04020705040A02060702" pitchFamily="82" charset="0"/>
              </a:rPr>
              <a:t>(why?)</a:t>
            </a:r>
            <a:endParaRPr lang="en-US" dirty="0">
              <a:latin typeface="Algerian" panose="04020705040A02060702" pitchFamily="82" charset="0"/>
            </a:endParaRPr>
          </a:p>
        </p:txBody>
      </p:sp>
      <p:sp>
        <p:nvSpPr>
          <p:cNvPr id="8" name="TextBox 7"/>
          <p:cNvSpPr txBox="1"/>
          <p:nvPr/>
        </p:nvSpPr>
        <p:spPr>
          <a:xfrm>
            <a:off x="3225674" y="5399936"/>
            <a:ext cx="2286000" cy="769441"/>
          </a:xfrm>
          <a:prstGeom prst="rect">
            <a:avLst/>
          </a:prstGeom>
          <a:noFill/>
        </p:spPr>
        <p:txBody>
          <a:bodyPr wrap="square" rtlCol="0">
            <a:spAutoFit/>
          </a:bodyPr>
          <a:lstStyle/>
          <a:p>
            <a:pPr algn="ctr"/>
            <a:r>
              <a:rPr lang="en-US" sz="1100" dirty="0" smtClean="0">
                <a:latin typeface="+mj-lt"/>
              </a:rPr>
              <a:t>Rhetorical devices/</a:t>
            </a:r>
          </a:p>
          <a:p>
            <a:pPr algn="ctr"/>
            <a:r>
              <a:rPr lang="en-US" sz="1100" dirty="0" smtClean="0">
                <a:latin typeface="+mj-lt"/>
              </a:rPr>
              <a:t>strategies/</a:t>
            </a:r>
          </a:p>
          <a:p>
            <a:pPr algn="ctr"/>
            <a:r>
              <a:rPr lang="en-US" sz="1100" dirty="0" smtClean="0">
                <a:latin typeface="+mj-lt"/>
              </a:rPr>
              <a:t>E,P, and L </a:t>
            </a:r>
          </a:p>
          <a:p>
            <a:pPr algn="ctr"/>
            <a:r>
              <a:rPr lang="en-US" sz="1100" dirty="0" smtClean="0">
                <a:latin typeface="Algerian" panose="04020705040A02060702" pitchFamily="82" charset="0"/>
              </a:rPr>
              <a:t>(how?)</a:t>
            </a:r>
            <a:endParaRPr lang="en-US" sz="1100" dirty="0">
              <a:latin typeface="Algerian" panose="04020705040A02060702" pitchFamily="82" charset="0"/>
            </a:endParaRPr>
          </a:p>
        </p:txBody>
      </p:sp>
    </p:spTree>
    <p:extLst>
      <p:ext uri="{BB962C8B-B14F-4D97-AF65-F5344CB8AC3E}">
        <p14:creationId xmlns:p14="http://schemas.microsoft.com/office/powerpoint/2010/main" val="23117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153400" cy="5410200"/>
          </a:xfrm>
        </p:spPr>
        <p:txBody>
          <a:bodyPr>
            <a:normAutofit fontScale="92500" lnSpcReduction="20000"/>
          </a:bodyPr>
          <a:lstStyle/>
          <a:p>
            <a:pPr marL="0" indent="0">
              <a:buNone/>
            </a:pPr>
            <a:r>
              <a:rPr lang="en-US" dirty="0" smtClean="0">
                <a:solidFill>
                  <a:srgbClr val="7030A0"/>
                </a:solidFill>
              </a:rPr>
              <a:t>EXAMPLE: In </a:t>
            </a:r>
            <a:r>
              <a:rPr lang="en-US" dirty="0" smtClean="0">
                <a:solidFill>
                  <a:srgbClr val="7030A0"/>
                </a:solidFill>
              </a:rPr>
              <a:t>his letter to Thomas Jefferson (1791), Benjamin Banneker argues that slavery is morally wrong and that America needs to change this vile tradition. He uses juxtaposition to compare free men to slaves and uses allusion to the Bible and Americans’ religion to appeal to Jefferson’s conscience, while also intelligently using parallel syntax and </a:t>
            </a:r>
            <a:r>
              <a:rPr lang="en-US" dirty="0" err="1" smtClean="0">
                <a:solidFill>
                  <a:srgbClr val="7030A0"/>
                </a:solidFill>
              </a:rPr>
              <a:t>polysyndeton</a:t>
            </a:r>
            <a:r>
              <a:rPr lang="en-US" dirty="0" smtClean="0">
                <a:solidFill>
                  <a:srgbClr val="7030A0"/>
                </a:solidFill>
              </a:rPr>
              <a:t> to highlight free </a:t>
            </a:r>
            <a:r>
              <a:rPr lang="en-US" dirty="0" err="1" smtClean="0">
                <a:solidFill>
                  <a:srgbClr val="7030A0"/>
                </a:solidFill>
              </a:rPr>
              <a:t>mens</a:t>
            </a:r>
            <a:r>
              <a:rPr lang="en-US" dirty="0" smtClean="0">
                <a:solidFill>
                  <a:srgbClr val="7030A0"/>
                </a:solidFill>
              </a:rPr>
              <a:t>’ and slaves similar attitudes toward freedom.  With desperation  and passion, Banneker stresses that slavery should be abolished in hopes that whites and blacks could all be free, both in 1791 and in the future.</a:t>
            </a:r>
            <a:endParaRPr lang="en-US" dirty="0">
              <a:solidFill>
                <a:srgbClr val="7030A0"/>
              </a:solidFill>
            </a:endParaRPr>
          </a:p>
        </p:txBody>
      </p:sp>
    </p:spTree>
    <p:extLst>
      <p:ext uri="{BB962C8B-B14F-4D97-AF65-F5344CB8AC3E}">
        <p14:creationId xmlns:p14="http://schemas.microsoft.com/office/powerpoint/2010/main" val="566985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85000" lnSpcReduction="20000"/>
          </a:bodyPr>
          <a:lstStyle/>
          <a:p>
            <a:pPr marL="0" indent="0">
              <a:buNone/>
            </a:pPr>
            <a:r>
              <a:rPr lang="en-US" dirty="0" smtClean="0">
                <a:solidFill>
                  <a:srgbClr val="7030A0"/>
                </a:solidFill>
              </a:rPr>
              <a:t>Banneker starts off his essay “entreating” Jefferson to reflect on America’s struggle for independence from the “arms and tyranny of the British Crown.” Benjamin logically asserts that if the colonists had a right to freedom, then slaves should also have the same right. He uses the phrase, “State of Servitude” to compare the colonists to slaves, purposefully capitalizing the words in order to emphasize this connection. Benjamin also alludes to “Heaven” because he wants Jefferson to realize that the slaves truly are deserving of “freedom and tranquility” which was “mercifully received” from Heaven. Slaves were taught the grace of God even back in 1791, and Banneker utilizes this to prove that slaves were allowed to receive the “blessing of Heaven” just like Americans were.</a:t>
            </a:r>
            <a:endParaRPr lang="en-US" dirty="0">
              <a:solidFill>
                <a:srgbClr val="7030A0"/>
              </a:solidFill>
            </a:endParaRPr>
          </a:p>
        </p:txBody>
      </p:sp>
    </p:spTree>
    <p:extLst>
      <p:ext uri="{BB962C8B-B14F-4D97-AF65-F5344CB8AC3E}">
        <p14:creationId xmlns:p14="http://schemas.microsoft.com/office/powerpoint/2010/main" val="3755007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305800" cy="5334000"/>
          </a:xfrm>
        </p:spPr>
        <p:txBody>
          <a:bodyPr>
            <a:normAutofit fontScale="77500" lnSpcReduction="20000"/>
          </a:bodyPr>
          <a:lstStyle/>
          <a:p>
            <a:pPr marL="0" indent="0">
              <a:buNone/>
            </a:pPr>
            <a:r>
              <a:rPr lang="en-US" dirty="0" smtClean="0">
                <a:solidFill>
                  <a:srgbClr val="7030A0"/>
                </a:solidFill>
              </a:rPr>
              <a:t>Banneker very astutely remarks that Jefferson understands the “injustice of the state of slavery”, continuing with his assertion that the colonists could understand the right and need for freedom. However, he now accuses Jefferson of his scandalous decree by alluding to the Declaration itself, where Jefferson himself wrote that, “all men are created equal”. This allusion very effectively points to the mistaken mindset of the colonists who refuse to acknowledge slaves’ right for freedom. Banneker impressively uses Jefferson’s own knowledge and feelings against slavery, which establishes ethos, or his credibility, not through his own knowledge, but through Jefferson’s. This witty use of ethos only strengthens Banneker’s argument because it effectively convinces all readers, including Jefferson, that slavery is logically wrong.</a:t>
            </a:r>
            <a:endParaRPr lang="en-US" dirty="0">
              <a:solidFill>
                <a:srgbClr val="7030A0"/>
              </a:solidFill>
            </a:endParaRPr>
          </a:p>
        </p:txBody>
      </p:sp>
    </p:spTree>
    <p:extLst>
      <p:ext uri="{BB962C8B-B14F-4D97-AF65-F5344CB8AC3E}">
        <p14:creationId xmlns:p14="http://schemas.microsoft.com/office/powerpoint/2010/main" val="2503126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70000" lnSpcReduction="20000"/>
          </a:bodyPr>
          <a:lstStyle/>
          <a:p>
            <a:pPr marL="0" indent="0">
              <a:buNone/>
            </a:pPr>
            <a:r>
              <a:rPr lang="en-US" dirty="0" smtClean="0">
                <a:solidFill>
                  <a:srgbClr val="7030A0"/>
                </a:solidFill>
              </a:rPr>
              <a:t>In addition, Banneker asserts that slavery is morally wrong through </a:t>
            </a:r>
            <a:r>
              <a:rPr lang="en-US" dirty="0" err="1" smtClean="0">
                <a:solidFill>
                  <a:srgbClr val="7030A0"/>
                </a:solidFill>
              </a:rPr>
              <a:t>polysyndeton</a:t>
            </a:r>
            <a:r>
              <a:rPr lang="en-US" dirty="0" smtClean="0">
                <a:solidFill>
                  <a:srgbClr val="7030A0"/>
                </a:solidFill>
              </a:rPr>
              <a:t> combined with strong adjectives with the purpose of appealing to all readers’ consciences.  Banneker writes a long-winded sentence explaining the colonists’ realization of their rights for freedom and confirming their belief in God’s “equal and impartial distribution” of these precious rights. Since most people value freedom, it is natural to assume the readers of Banneker’s letter also value these rights of “liberty and free possession.” Therefore, Banneker’s long statement about mankind’s natural longing for freedom is extremely effective when it is juxtaposed, after a semi-colon, with his clear description of the agony, “under groaning captivity and cruel oppression” the colonists had inflicted upon the slaves. This statement by Banneker strongly convicts the reader, Jefferson especially and other colonists of the time period, the slaves’ light to light, face to face with the reader’s morals and sense of sympathy for the slaves.  Banneker in the next paragraph again appeals to the reader’s “kindness and benevolence” when he asks the readers to “put [their] souls in [the slaves’] stead” both alluding to the Bible and evoking more sympathy for the slaves’ condition.</a:t>
            </a:r>
            <a:endParaRPr lang="en-US" dirty="0">
              <a:solidFill>
                <a:srgbClr val="7030A0"/>
              </a:solidFill>
            </a:endParaRPr>
          </a:p>
        </p:txBody>
      </p:sp>
    </p:spTree>
    <p:extLst>
      <p:ext uri="{BB962C8B-B14F-4D97-AF65-F5344CB8AC3E}">
        <p14:creationId xmlns:p14="http://schemas.microsoft.com/office/powerpoint/2010/main" val="398375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marL="0" indent="0">
              <a:buNone/>
            </a:pPr>
            <a:r>
              <a:rPr lang="en-US" dirty="0" smtClean="0">
                <a:solidFill>
                  <a:srgbClr val="7030A0"/>
                </a:solidFill>
              </a:rPr>
              <a:t>Banneker’s astute essay to Mr. Jefferson was extremely effective at depicting the abject conditions of the slaves while confronting the colonists’ mindset on slavery at the same time it appeals to the minds of future readers to understand past conditions and influence future events because of Banneker’s influential words. </a:t>
            </a:r>
            <a:endParaRPr lang="en-US" dirty="0">
              <a:solidFill>
                <a:srgbClr val="7030A0"/>
              </a:solidFill>
            </a:endParaRPr>
          </a:p>
        </p:txBody>
      </p:sp>
    </p:spTree>
    <p:extLst>
      <p:ext uri="{BB962C8B-B14F-4D97-AF65-F5344CB8AC3E}">
        <p14:creationId xmlns:p14="http://schemas.microsoft.com/office/powerpoint/2010/main" val="3295549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After reading the anchor papers from the College Board, the scoring commentary, and the previous slides, write down 2 things you want to remember or try to emulate in your writing and 2 things you want to avoid.</a:t>
            </a:r>
          </a:p>
          <a:p>
            <a:r>
              <a:rPr lang="en-US" dirty="0" smtClean="0"/>
              <a:t>Keep these reflections together as we will add to them in </a:t>
            </a:r>
            <a:r>
              <a:rPr lang="en-US" smtClean="0"/>
              <a:t>the coming weeks.</a:t>
            </a:r>
            <a:endParaRPr lang="en-US" dirty="0"/>
          </a:p>
        </p:txBody>
      </p:sp>
    </p:spTree>
    <p:extLst>
      <p:ext uri="{BB962C8B-B14F-4D97-AF65-F5344CB8AC3E}">
        <p14:creationId xmlns:p14="http://schemas.microsoft.com/office/powerpoint/2010/main" val="2831159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Précis Formula</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solidFill>
                  <a:srgbClr val="FF0000"/>
                </a:solidFill>
              </a:rPr>
              <a:t>1) Name of author, type of document, (date) “Title” argues (a description of the author’s major purpose).</a:t>
            </a:r>
          </a:p>
          <a:p>
            <a:pPr marL="0" indent="0">
              <a:buNone/>
            </a:pPr>
            <a:r>
              <a:rPr lang="en-US" sz="2800" dirty="0" smtClean="0">
                <a:solidFill>
                  <a:srgbClr val="00B050"/>
                </a:solidFill>
              </a:rPr>
              <a:t>2) A couple of rhetorical terms and, in brief, how they function to convey meaning.</a:t>
            </a:r>
          </a:p>
          <a:p>
            <a:pPr marL="0" indent="0">
              <a:buNone/>
            </a:pPr>
            <a:r>
              <a:rPr lang="en-US" sz="2800" dirty="0" smtClean="0">
                <a:solidFill>
                  <a:srgbClr val="0070C0"/>
                </a:solidFill>
              </a:rPr>
              <a:t>3) Describe the organization, or structure of the speech, and explain why it is particularly effective for this audience</a:t>
            </a:r>
          </a:p>
          <a:p>
            <a:pPr marL="0" indent="0">
              <a:buNone/>
            </a:pPr>
            <a:r>
              <a:rPr lang="en-US" sz="2800" dirty="0" smtClean="0">
                <a:solidFill>
                  <a:schemeClr val="accent6">
                    <a:lumMod val="75000"/>
                  </a:schemeClr>
                </a:solidFill>
              </a:rPr>
              <a:t>4) Writing with (two tone words), author’s name appeals to (a description of the two audiences and why the message appeals to them).</a:t>
            </a:r>
            <a:endParaRPr lang="en-US" sz="2800" dirty="0">
              <a:solidFill>
                <a:schemeClr val="accent6">
                  <a:lumMod val="75000"/>
                </a:schemeClr>
              </a:solidFill>
            </a:endParaRPr>
          </a:p>
        </p:txBody>
      </p:sp>
    </p:spTree>
    <p:extLst>
      <p:ext uri="{BB962C8B-B14F-4D97-AF65-F5344CB8AC3E}">
        <p14:creationId xmlns:p14="http://schemas.microsoft.com/office/powerpoint/2010/main" val="3023760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2010 AP Rhetorical Analysis Prompt</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8589" y="1600200"/>
            <a:ext cx="710682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637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First draft! </a:t>
            </a:r>
            <a:r>
              <a:rPr lang="en-US" sz="1800" dirty="0" smtClean="0"/>
              <a:t/>
            </a:r>
            <a:br>
              <a:rPr lang="en-US" sz="1800" dirty="0" smtClean="0"/>
            </a:br>
            <a:r>
              <a:rPr lang="en-US" sz="1800" dirty="0" smtClean="0"/>
              <a:t>(I am incredibly grateful for YOU and your example!</a:t>
            </a:r>
            <a:r>
              <a:rPr lang="en-US" sz="1800" dirty="0" smtClean="0">
                <a:sym typeface="Wingdings" panose="05000000000000000000" pitchFamily="2" charset="2"/>
              </a:rPr>
              <a:t>)</a:t>
            </a:r>
            <a:endParaRPr lang="en-US" sz="1800"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0738"/>
          <a:stretch/>
        </p:blipFill>
        <p:spPr bwMode="auto">
          <a:xfrm>
            <a:off x="381000" y="1828800"/>
            <a:ext cx="821463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1372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revision:</a:t>
            </a:r>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7855"/>
          <a:stretch/>
        </p:blipFill>
        <p:spPr bwMode="auto">
          <a:xfrm>
            <a:off x="685800" y="1676400"/>
            <a:ext cx="7696200" cy="416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296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draft:</a:t>
            </a:r>
            <a:endParaRPr lang="en-US" dirty="0"/>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0936"/>
          <a:stretch/>
        </p:blipFill>
        <p:spPr bwMode="auto">
          <a:xfrm>
            <a:off x="609600" y="1524000"/>
            <a:ext cx="7696200" cy="4563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67200" y="2521390"/>
            <a:ext cx="304800" cy="369332"/>
          </a:xfrm>
          <a:prstGeom prst="rect">
            <a:avLst/>
          </a:prstGeom>
          <a:noFill/>
        </p:spPr>
        <p:txBody>
          <a:bodyPr wrap="square" rtlCol="0">
            <a:spAutoFit/>
          </a:bodyPr>
          <a:lstStyle/>
          <a:p>
            <a:r>
              <a:rPr lang="en-US" dirty="0" smtClean="0">
                <a:solidFill>
                  <a:srgbClr val="007635"/>
                </a:solidFill>
              </a:rPr>
              <a:t>t</a:t>
            </a:r>
            <a:endParaRPr lang="en-US" dirty="0">
              <a:solidFill>
                <a:srgbClr val="007635"/>
              </a:solidFill>
            </a:endParaRPr>
          </a:p>
        </p:txBody>
      </p:sp>
      <p:sp>
        <p:nvSpPr>
          <p:cNvPr id="4" name="TextBox 3"/>
          <p:cNvSpPr txBox="1"/>
          <p:nvPr/>
        </p:nvSpPr>
        <p:spPr>
          <a:xfrm>
            <a:off x="5410200" y="4876800"/>
            <a:ext cx="609600" cy="369332"/>
          </a:xfrm>
          <a:prstGeom prst="rect">
            <a:avLst/>
          </a:prstGeom>
          <a:noFill/>
        </p:spPr>
        <p:txBody>
          <a:bodyPr wrap="square" rtlCol="0">
            <a:spAutoFit/>
          </a:bodyPr>
          <a:lstStyle/>
          <a:p>
            <a:r>
              <a:rPr lang="en-US" dirty="0" smtClean="0">
                <a:solidFill>
                  <a:schemeClr val="accent6">
                    <a:lumMod val="75000"/>
                  </a:schemeClr>
                </a:solidFill>
              </a:rPr>
              <a:t>n</a:t>
            </a:r>
            <a:endParaRPr lang="en-US" dirty="0">
              <a:solidFill>
                <a:schemeClr val="accent6">
                  <a:lumMod val="75000"/>
                </a:schemeClr>
              </a:solidFill>
            </a:endParaRPr>
          </a:p>
        </p:txBody>
      </p:sp>
    </p:spTree>
    <p:extLst>
      <p:ext uri="{BB962C8B-B14F-4D97-AF65-F5344CB8AC3E}">
        <p14:creationId xmlns:p14="http://schemas.microsoft.com/office/powerpoint/2010/main" val="1897541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Banneker Précis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solidFill>
                  <a:srgbClr val="FF0000"/>
                </a:solidFill>
              </a:rPr>
              <a:t>	1)Benjamin </a:t>
            </a:r>
            <a:r>
              <a:rPr lang="en-US" dirty="0">
                <a:solidFill>
                  <a:srgbClr val="FF0000"/>
                </a:solidFill>
              </a:rPr>
              <a:t>Banneker’s persuasive letter (1791) asserts that slavery is an injustice that Thomas Jefferson should work to eradicate.  </a:t>
            </a:r>
            <a:r>
              <a:rPr lang="en-US" dirty="0">
                <a:solidFill>
                  <a:srgbClr val="00B050"/>
                </a:solidFill>
              </a:rPr>
              <a:t>2) </a:t>
            </a:r>
            <a:r>
              <a:rPr lang="en-US" dirty="0" smtClean="0">
                <a:solidFill>
                  <a:srgbClr val="00B050"/>
                </a:solidFill>
              </a:rPr>
              <a:t>Banneker </a:t>
            </a:r>
            <a:r>
              <a:rPr lang="en-US" dirty="0">
                <a:solidFill>
                  <a:srgbClr val="00B050"/>
                </a:solidFill>
              </a:rPr>
              <a:t>uses emotional diction and structured metaphors which juxtapose the condition of the slaves with the colonial opposition to a </a:t>
            </a:r>
            <a:r>
              <a:rPr lang="en-US" dirty="0" smtClean="0">
                <a:solidFill>
                  <a:srgbClr val="00B050"/>
                </a:solidFill>
              </a:rPr>
              <a:t>“state </a:t>
            </a:r>
            <a:r>
              <a:rPr lang="en-US" dirty="0">
                <a:solidFill>
                  <a:srgbClr val="00B050"/>
                </a:solidFill>
              </a:rPr>
              <a:t>of </a:t>
            </a:r>
            <a:r>
              <a:rPr lang="en-US" dirty="0" smtClean="0">
                <a:solidFill>
                  <a:srgbClr val="00B050"/>
                </a:solidFill>
              </a:rPr>
              <a:t>servitude” </a:t>
            </a:r>
            <a:r>
              <a:rPr lang="en-US" dirty="0">
                <a:solidFill>
                  <a:srgbClr val="00B050"/>
                </a:solidFill>
              </a:rPr>
              <a:t>under England.</a:t>
            </a:r>
            <a:r>
              <a:rPr lang="en-US" dirty="0"/>
              <a:t>  </a:t>
            </a:r>
            <a:r>
              <a:rPr lang="en-US" dirty="0">
                <a:solidFill>
                  <a:srgbClr val="0070C0"/>
                </a:solidFill>
              </a:rPr>
              <a:t>3) Banneker’s command of parallelism </a:t>
            </a:r>
            <a:r>
              <a:rPr lang="en-US">
                <a:solidFill>
                  <a:srgbClr val="0070C0"/>
                </a:solidFill>
              </a:rPr>
              <a:t>and </a:t>
            </a:r>
            <a:r>
              <a:rPr lang="en-US" smtClean="0">
                <a:solidFill>
                  <a:srgbClr val="0070C0"/>
                </a:solidFill>
              </a:rPr>
              <a:t>Biblical </a:t>
            </a:r>
            <a:r>
              <a:rPr lang="en-US" dirty="0">
                <a:solidFill>
                  <a:srgbClr val="0070C0"/>
                </a:solidFill>
              </a:rPr>
              <a:t>allusion further force Jefferson to visualize the injustice of slavery and persuade the </a:t>
            </a:r>
            <a:r>
              <a:rPr lang="en-US" dirty="0" smtClean="0">
                <a:solidFill>
                  <a:srgbClr val="0070C0"/>
                </a:solidFill>
              </a:rPr>
              <a:t>secretary </a:t>
            </a:r>
            <a:r>
              <a:rPr lang="en-US" dirty="0">
                <a:solidFill>
                  <a:srgbClr val="0070C0"/>
                </a:solidFill>
              </a:rPr>
              <a:t>that he should free his slaves.  </a:t>
            </a:r>
            <a:r>
              <a:rPr lang="en-US" dirty="0">
                <a:solidFill>
                  <a:schemeClr val="accent6">
                    <a:lumMod val="75000"/>
                  </a:schemeClr>
                </a:solidFill>
              </a:rPr>
              <a:t>4) Writing with reverence, Banneker’s eloquent appeal not only reminds Jefferson of God’s watchful </a:t>
            </a:r>
            <a:r>
              <a:rPr lang="en-US" dirty="0" smtClean="0">
                <a:solidFill>
                  <a:schemeClr val="accent6">
                    <a:lumMod val="75000"/>
                  </a:schemeClr>
                </a:solidFill>
              </a:rPr>
              <a:t>eyes </a:t>
            </a:r>
            <a:r>
              <a:rPr lang="en-US" dirty="0">
                <a:solidFill>
                  <a:schemeClr val="accent6">
                    <a:lumMod val="75000"/>
                  </a:schemeClr>
                </a:solidFill>
              </a:rPr>
              <a:t>but serves in contemporary </a:t>
            </a:r>
            <a:r>
              <a:rPr lang="en-US" dirty="0" smtClean="0">
                <a:solidFill>
                  <a:schemeClr val="accent6">
                    <a:lumMod val="75000"/>
                  </a:schemeClr>
                </a:solidFill>
              </a:rPr>
              <a:t>times </a:t>
            </a:r>
            <a:r>
              <a:rPr lang="en-US" dirty="0">
                <a:solidFill>
                  <a:schemeClr val="accent6">
                    <a:lumMod val="75000"/>
                  </a:schemeClr>
                </a:solidFill>
              </a:rPr>
              <a:t>to remind Americans of our own shameful past. </a:t>
            </a:r>
          </a:p>
        </p:txBody>
      </p:sp>
    </p:spTree>
    <p:extLst>
      <p:ext uri="{BB962C8B-B14F-4D97-AF65-F5344CB8AC3E}">
        <p14:creationId xmlns:p14="http://schemas.microsoft.com/office/powerpoint/2010/main" val="2368083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Writing the essay: Chronological </a:t>
            </a:r>
            <a:r>
              <a:rPr lang="en-US" dirty="0" smtClean="0"/>
              <a:t>Order</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I. </a:t>
            </a:r>
            <a:r>
              <a:rPr lang="en-US" u="sng" dirty="0" smtClean="0"/>
              <a:t>Intro paragraph: </a:t>
            </a:r>
            <a:r>
              <a:rPr lang="en-US" dirty="0" smtClean="0"/>
              <a:t>You </a:t>
            </a:r>
            <a:r>
              <a:rPr lang="en-US" dirty="0"/>
              <a:t>may use our </a:t>
            </a:r>
            <a:r>
              <a:rPr lang="en-US" dirty="0" smtClean="0"/>
              <a:t>précis </a:t>
            </a:r>
            <a:r>
              <a:rPr lang="en-US" dirty="0"/>
              <a:t>or just start with an extended observation followed by a thesis</a:t>
            </a:r>
            <a:r>
              <a:rPr lang="en-US" dirty="0" smtClean="0"/>
              <a:t>.</a:t>
            </a:r>
          </a:p>
          <a:p>
            <a:pPr marL="571500" indent="-571500">
              <a:buAutoNum type="romanUcPeriod"/>
            </a:pPr>
            <a:endParaRPr lang="en-US" dirty="0"/>
          </a:p>
          <a:p>
            <a:pPr marL="0" indent="0">
              <a:buNone/>
            </a:pPr>
            <a:r>
              <a:rPr lang="en-US" dirty="0" smtClean="0"/>
              <a:t>II. </a:t>
            </a:r>
            <a:r>
              <a:rPr lang="en-US" u="sng" dirty="0" smtClean="0"/>
              <a:t>Body paragraph: </a:t>
            </a:r>
            <a:r>
              <a:rPr lang="en-US" dirty="0" smtClean="0"/>
              <a:t>Analysis </a:t>
            </a:r>
            <a:r>
              <a:rPr lang="en-US" dirty="0"/>
              <a:t>of all devices and appeals in the first 1/3 of the </a:t>
            </a:r>
            <a:r>
              <a:rPr lang="en-US" dirty="0" smtClean="0"/>
              <a:t>essay</a:t>
            </a:r>
          </a:p>
          <a:p>
            <a:pPr marL="0" indent="0">
              <a:buNone/>
            </a:pPr>
            <a:endParaRPr lang="en-US" dirty="0"/>
          </a:p>
          <a:p>
            <a:pPr marL="0" indent="0">
              <a:buNone/>
            </a:pPr>
            <a:r>
              <a:rPr lang="en-US" dirty="0" smtClean="0"/>
              <a:t>III. </a:t>
            </a:r>
            <a:r>
              <a:rPr lang="en-US" u="sng" dirty="0" smtClean="0"/>
              <a:t>Body paragraph: </a:t>
            </a:r>
            <a:r>
              <a:rPr lang="en-US" dirty="0" smtClean="0"/>
              <a:t>Analysis </a:t>
            </a:r>
            <a:r>
              <a:rPr lang="en-US" dirty="0"/>
              <a:t>of all devices and appeals in the middle of the </a:t>
            </a:r>
            <a:r>
              <a:rPr lang="en-US" dirty="0" smtClean="0"/>
              <a:t>essay</a:t>
            </a:r>
          </a:p>
          <a:p>
            <a:pPr marL="0" indent="0">
              <a:buNone/>
            </a:pPr>
            <a:endParaRPr lang="en-US" dirty="0"/>
          </a:p>
          <a:p>
            <a:pPr marL="0" indent="0">
              <a:buNone/>
            </a:pPr>
            <a:r>
              <a:rPr lang="en-US" dirty="0" smtClean="0"/>
              <a:t>IV. </a:t>
            </a:r>
            <a:r>
              <a:rPr lang="en-US" u="sng" dirty="0" smtClean="0"/>
              <a:t>Body paragraph: </a:t>
            </a:r>
            <a:r>
              <a:rPr lang="en-US" dirty="0" smtClean="0"/>
              <a:t>A discussion </a:t>
            </a:r>
            <a:r>
              <a:rPr lang="en-US" dirty="0"/>
              <a:t>of the end of the essay including an analysis of the conclusion</a:t>
            </a:r>
            <a:r>
              <a:rPr lang="en-US" dirty="0" smtClean="0"/>
              <a:t>.</a:t>
            </a:r>
          </a:p>
          <a:p>
            <a:pPr marL="0" indent="0">
              <a:buNone/>
            </a:pPr>
            <a:endParaRPr lang="en-US" dirty="0"/>
          </a:p>
          <a:p>
            <a:pPr marL="0" indent="0">
              <a:buNone/>
            </a:pPr>
            <a:r>
              <a:rPr lang="en-US" dirty="0" smtClean="0"/>
              <a:t>V. </a:t>
            </a:r>
            <a:r>
              <a:rPr lang="en-US" u="sng" dirty="0" smtClean="0"/>
              <a:t>Conclusion: </a:t>
            </a:r>
            <a:r>
              <a:rPr lang="en-US" dirty="0" smtClean="0"/>
              <a:t>Restate </a:t>
            </a:r>
            <a:r>
              <a:rPr lang="en-US" dirty="0"/>
              <a:t>your </a:t>
            </a:r>
            <a:r>
              <a:rPr lang="en-US" dirty="0" smtClean="0"/>
              <a:t>thesis </a:t>
            </a:r>
            <a:r>
              <a:rPr lang="en-US" i="1" dirty="0" smtClean="0"/>
              <a:t>(OR bring your last paragraph to the end of the essay to make a concluding statement)</a:t>
            </a:r>
            <a:endParaRPr lang="en-US" i="1" dirty="0"/>
          </a:p>
        </p:txBody>
      </p:sp>
    </p:spTree>
    <p:extLst>
      <p:ext uri="{BB962C8B-B14F-4D97-AF65-F5344CB8AC3E}">
        <p14:creationId xmlns:p14="http://schemas.microsoft.com/office/powerpoint/2010/main" val="249134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2013’s AP graders advice for the Rhetorical Analysis Prompt</a:t>
            </a:r>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r>
              <a:rPr lang="en-US" dirty="0"/>
              <a:t>T</a:t>
            </a:r>
            <a:r>
              <a:rPr lang="en-US" dirty="0" smtClean="0"/>
              <a:t>he </a:t>
            </a:r>
            <a:r>
              <a:rPr lang="en-US" dirty="0"/>
              <a:t>analysis question, provides an opportunity for students to demonstrate their </a:t>
            </a:r>
            <a:r>
              <a:rPr lang="en-US" dirty="0" smtClean="0"/>
              <a:t>practical understanding </a:t>
            </a:r>
            <a:r>
              <a:rPr lang="en-US" dirty="0"/>
              <a:t>of rhetorical analysis. Like the synthesis question, the analysis question requires </a:t>
            </a:r>
            <a:r>
              <a:rPr lang="en-US" dirty="0" smtClean="0"/>
              <a:t>students to </a:t>
            </a:r>
            <a:r>
              <a:rPr lang="en-US" dirty="0"/>
              <a:t>integrate reading and writing skills. Rhetorical reading entails comprehending both the </a:t>
            </a:r>
            <a:r>
              <a:rPr lang="en-US" b="1" dirty="0"/>
              <a:t>meaning </a:t>
            </a:r>
            <a:r>
              <a:rPr lang="en-US" dirty="0" smtClean="0"/>
              <a:t>and </a:t>
            </a:r>
            <a:r>
              <a:rPr lang="en-US" b="1" dirty="0" smtClean="0"/>
              <a:t>purpose </a:t>
            </a:r>
            <a:r>
              <a:rPr lang="en-US" dirty="0"/>
              <a:t>of an author’s </a:t>
            </a:r>
            <a:r>
              <a:rPr lang="en-US" b="1" dirty="0"/>
              <a:t>argument </a:t>
            </a:r>
            <a:r>
              <a:rPr lang="en-US" dirty="0"/>
              <a:t>and its intended </a:t>
            </a:r>
            <a:r>
              <a:rPr lang="en-US" b="1" dirty="0"/>
              <a:t>audience(s)</a:t>
            </a:r>
            <a:r>
              <a:rPr lang="en-US" dirty="0"/>
              <a:t>, and students are asked to </a:t>
            </a:r>
            <a:r>
              <a:rPr lang="en-US" dirty="0" smtClean="0"/>
              <a:t>demonstrate rhetorical </a:t>
            </a:r>
            <a:r>
              <a:rPr lang="en-US" dirty="0"/>
              <a:t>comprehension of a text by explaining how the author’s rhetorical decisions promote or </a:t>
            </a:r>
            <a:r>
              <a:rPr lang="en-US" dirty="0" smtClean="0"/>
              <a:t>hinder successful </a:t>
            </a:r>
            <a:r>
              <a:rPr lang="en-US" dirty="0"/>
              <a:t>accomplishment of the purpose. In short, rhetorical analysis means explaining not only </a:t>
            </a:r>
            <a:r>
              <a:rPr lang="en-US" b="1" dirty="0" smtClean="0"/>
              <a:t>what</a:t>
            </a:r>
            <a:r>
              <a:rPr lang="en-US" dirty="0" smtClean="0"/>
              <a:t> writers </a:t>
            </a:r>
            <a:r>
              <a:rPr lang="en-US" dirty="0"/>
              <a:t>are saying but also </a:t>
            </a:r>
            <a:r>
              <a:rPr lang="en-US" b="1" dirty="0"/>
              <a:t>why </a:t>
            </a:r>
            <a:r>
              <a:rPr lang="en-US" dirty="0"/>
              <a:t>and </a:t>
            </a:r>
            <a:r>
              <a:rPr lang="en-US" b="1" dirty="0"/>
              <a:t>how </a:t>
            </a:r>
            <a:r>
              <a:rPr lang="en-US" dirty="0"/>
              <a:t>they are saying it.</a:t>
            </a:r>
          </a:p>
          <a:p>
            <a:pPr marL="0" indent="0">
              <a:buNone/>
            </a:pPr>
            <a:endParaRPr lang="en-US" dirty="0"/>
          </a:p>
        </p:txBody>
      </p:sp>
    </p:spTree>
    <p:extLst>
      <p:ext uri="{BB962C8B-B14F-4D97-AF65-F5344CB8AC3E}">
        <p14:creationId xmlns:p14="http://schemas.microsoft.com/office/powerpoint/2010/main" val="627338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1127</Words>
  <Application>Microsoft Office PowerPoint</Application>
  <PresentationFormat>On-screen Show (4:3)</PresentationFormat>
  <Paragraphs>50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AP Rhetorical Analysis </vt:lpstr>
      <vt:lpstr>Précis Formula</vt:lpstr>
      <vt:lpstr>2010 AP Rhetorical Analysis Prompt</vt:lpstr>
      <vt:lpstr>First draft!  (I am incredibly grateful for YOU and your example!)</vt:lpstr>
      <vt:lpstr>Quick revision:</vt:lpstr>
      <vt:lpstr>Final draft:</vt:lpstr>
      <vt:lpstr>Another Banneker Précis</vt:lpstr>
      <vt:lpstr>Writing the essay: Chronological Order</vt:lpstr>
      <vt:lpstr>2013’s AP graders advice for the Rhetorical Analysis Prompt</vt:lpstr>
      <vt:lpstr>Rhetorical Analysis = How, Why, So What </vt:lpstr>
      <vt:lpstr>PowerPoint Presentation</vt:lpstr>
      <vt:lpstr>PowerPoint Presentation</vt:lpstr>
      <vt:lpstr>PowerPoint Presentation</vt:lpstr>
      <vt:lpstr>PowerPoint Presentation</vt:lpstr>
      <vt:lpstr>PowerPoint Presentation</vt:lpstr>
      <vt:lpstr>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Scheffler, Tiffany</cp:lastModifiedBy>
  <cp:revision>32</cp:revision>
  <dcterms:created xsi:type="dcterms:W3CDTF">2014-09-08T20:59:16Z</dcterms:created>
  <dcterms:modified xsi:type="dcterms:W3CDTF">2015-03-27T13:25:46Z</dcterms:modified>
</cp:coreProperties>
</file>