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3"/>
    <p:sldId id="258" r:id="rId5"/>
    <p:sldId id="259" r:id="rId6"/>
    <p:sldId id="261" r:id="rId7"/>
    <p:sldId id="262" r:id="rId8"/>
    <p:sldId id="263" r:id="rId9"/>
    <p:sldId id="264" r:id="rId10"/>
    <p:sldId id="269" r:id="rId11"/>
    <p:sldId id="271" r:id="rId12"/>
    <p:sldId id="274" r:id="rId13"/>
    <p:sldId id="277" r:id="rId14"/>
    <p:sldId id="278" r:id="rId15"/>
    <p:sldId id="283" r:id="rId16"/>
    <p:sldId id="284" r:id="rId17"/>
    <p:sldId id="287" r:id="rId18"/>
    <p:sldId id="289" r:id="rId19"/>
    <p:sldId id="290" r:id="rId20"/>
    <p:sldId id="291" r:id="rId21"/>
    <p:sldId id="292" r:id="rId22"/>
    <p:sldId id="293" r:id="rId23"/>
    <p:sldId id="294" r:id="rId24"/>
    <p:sldId id="295" r:id="rId25"/>
    <p:sldId id="296" r:id="rId26"/>
    <p:sldId id="300" r:id="rId27"/>
    <p:sldId id="301" r:id="rId28"/>
    <p:sldId id="305" r:id="rId29"/>
    <p:sldId id="306" r:id="rId30"/>
    <p:sldId id="308" r:id="rId31"/>
    <p:sldId id="309" r:id="rId32"/>
    <p:sldId id="312" r:id="rId33"/>
    <p:sldId id="313" r:id="rId34"/>
    <p:sldId id="314" r:id="rId35"/>
    <p:sldId id="315" r:id="rId36"/>
    <p:sldId id="316" r:id="rId37"/>
    <p:sldId id="318" r:id="rId38"/>
    <p:sldId id="319" r:id="rId39"/>
    <p:sldId id="320" r:id="rId40"/>
    <p:sldId id="323" r:id="rId41"/>
    <p:sldId id="324" r:id="rId42"/>
    <p:sldId id="325" r:id="rId43"/>
    <p:sldId id="327" r:id="rId44"/>
    <p:sldId id="328" r:id="rId45"/>
    <p:sldId id="329" r:id="rId46"/>
    <p:sldId id="330" r:id="rId47"/>
    <p:sldId id="331" r:id="rId48"/>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cmAuthor id="2" name="Rich Kershn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lvl="0"/>
            <a:r>
              <a:rPr lang="en-US" noProof="0" smtClean="0"/>
              <a:t>Click to edit Master text styles</a:t>
            </a:r>
            <a:endParaRPr lang="en-US" noProof="0" smtClean="0"/>
          </a:p>
          <a:p>
            <a:pPr lvl="1"/>
            <a:r>
              <a:rPr lang="en-US" noProof="0" smtClean="0"/>
              <a:t>Second level</a:t>
            </a:r>
            <a:endParaRPr lang="en-US" noProof="0" smtClean="0"/>
          </a:p>
          <a:p>
            <a:pPr lvl="2"/>
            <a:r>
              <a:rPr lang="en-US" noProof="0" smtClean="0"/>
              <a:t>Third level</a:t>
            </a:r>
            <a:endParaRPr lang="en-US" noProof="0" smtClean="0"/>
          </a:p>
          <a:p>
            <a:pPr lvl="3"/>
            <a:r>
              <a:rPr lang="en-US" noProof="0" smtClean="0"/>
              <a:t>Fourth level</a:t>
            </a:r>
            <a:endParaRPr lang="en-US" noProof="0" smtClean="0"/>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ln>
        </p:spPr>
      </p:sp>
      <p:sp>
        <p:nvSpPr>
          <p:cNvPr id="5120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p:spPr>
        <p:txBody>
          <a:bodyPr wrap="square" numCol="1" anchorCtr="0" compatLnSpc="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defRPr/>
            </a:pPr>
            <a:r>
              <a:rPr lang="en-US" b="0" i="0" u="none" strike="noStrike" baseline="0" smtClean="0">
                <a:latin typeface="Segoe"/>
              </a:rPr>
              <a:t>Troubleshooting: If you get an error message when entering a basic Excel formula, remember that all formulas must start with an equal sign (=). A function is simply a predefined formula, so you must use the equal sign.</a:t>
            </a:r>
            <a:endParaRPr lang="en-US" b="0" i="0" u="none" strike="noStrike" baseline="0" smtClean="0">
              <a:latin typeface="Segoe"/>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defRPr/>
            </a:pPr>
            <a:r>
              <a:rPr lang="en-US" b="0" i="0" u="none" strike="noStrike" baseline="0" smtClean="0">
                <a:latin typeface="Segoe"/>
              </a:rPr>
              <a:t>Another Way: You can also display formulas in the worksheet by pressing Ctrl + ` (the grave accent mark). The grave accent mark is usually located on a key on the upper-left part of the keyboard.</a:t>
            </a:r>
            <a:endParaRPr lang="en-US" b="0" i="0" u="none" strike="noStrike" baseline="0" smtClean="0">
              <a:latin typeface="Times New Roman"/>
            </a:endParaRP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p:spPr>
        <p:txBody>
          <a:bodyPr/>
          <a:lstStyle>
            <a:lvl1pPr>
              <a:defRPr sz="1050"/>
            </a:lvl1pPr>
          </a:lstStyle>
          <a:p>
            <a:pPr>
              <a:defRPr/>
            </a:pPr>
            <a:fld id="{240459FF-3F71-4B7E-B046-907AA8018BD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itchFamily="34" charset="0"/>
              </a:defRPr>
            </a:lvl4pPr>
            <a:lvl5pPr>
              <a:defRPr>
                <a:latin typeface="Segoe UI Light" pitchFamily="34" charset="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86C2D24E-22F0-472D-A177-7290747F42E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itchFamily="34" charset="0"/>
              </a:defRPr>
            </a:lvl4pPr>
            <a:lvl5pPr>
              <a:defRPr>
                <a:latin typeface="Segoe UI Light" pitchFamily="34" charset="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8152DE83-7917-4EFF-B203-C419F0B2909C}"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hasCustomPrompt="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3227066C-25CD-4A3B-B69F-B91E783C25B3}"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D781F87-4CF4-405B-8A3B-6B63DB32E0E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DD174-5DA6-4537-B342-2F827DABC1D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p:txBody>
          <a:bodyPr/>
          <a:lstStyle>
            <a:lvl1pPr>
              <a:defRPr sz="1050"/>
            </a:lvl1pPr>
          </a:lstStyle>
          <a:p>
            <a:pPr>
              <a:defRPr/>
            </a:pPr>
            <a:fld id="{4453F413-A379-4AA4-A6AE-7C7FDF82C38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p:txBody>
          <a:bodyPr/>
          <a:lstStyle>
            <a:lvl1pPr>
              <a:defRPr/>
            </a:lvl1pPr>
          </a:lstStyle>
          <a:p>
            <a:pPr>
              <a:defRPr/>
            </a:pPr>
            <a:fld id="{BDAF097D-FD51-42BB-BF26-7FAFAC6D60B7}"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itchFamily="34" charset="0"/>
              </a:defRPr>
            </a:lvl4pPr>
            <a:lvl5pPr>
              <a:defRPr sz="1800">
                <a:latin typeface="Segoe UI Light"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itchFamily="34" charset="0"/>
              </a:defRPr>
            </a:lvl4pPr>
            <a:lvl5pPr>
              <a:defRPr sz="1800">
                <a:latin typeface="Segoe UI Light"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1B4B5463-1AC5-44D9-A7E0-25B4A933145A}"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itchFamily="34" charset="0"/>
              </a:defRPr>
            </a:lvl4pPr>
            <a:lvl5pPr>
              <a:defRPr sz="1600">
                <a:latin typeface="Segoe UI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itchFamily="34" charset="0"/>
              </a:defRPr>
            </a:lvl4pPr>
            <a:lvl5pPr>
              <a:defRPr sz="1600">
                <a:latin typeface="Segoe UI Light" pitchFamily="34" charset="0"/>
              </a:defRPr>
            </a:lvl5pPr>
            <a:lvl6pPr>
              <a:defRPr sz="1600"/>
            </a:lvl6pPr>
            <a:lvl7pPr>
              <a:defRPr sz="1600"/>
            </a:lvl7pPr>
            <a:lvl8pPr>
              <a:defRPr sz="1600"/>
            </a:lvl8pPr>
            <a:lvl9pPr>
              <a:defRPr sz="16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p:txBody>
          <a:bodyPr/>
          <a:lstStyle>
            <a:lvl1pPr>
              <a:defRPr/>
            </a:lvl1pPr>
          </a:lstStyle>
          <a:p>
            <a:pPr>
              <a:defRPr/>
            </a:pPr>
            <a:fld id="{CA6C543E-908C-43D6-A406-AFACB94C8388}"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28BFF6DF-3303-4C48-854A-FA250DD79FB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p:txBody>
          <a:bodyPr/>
          <a:lstStyle>
            <a:lvl1pPr>
              <a:defRPr/>
            </a:lvl1pPr>
          </a:lstStyle>
          <a:p>
            <a:pPr>
              <a:defRPr/>
            </a:pPr>
            <a:fld id="{B1C3ADB1-AE50-4B45-8824-17FB8311405F}"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itchFamily="34" charset="0"/>
              </a:defRPr>
            </a:lvl4pPr>
            <a:lvl5pPr>
              <a:defRPr sz="2000">
                <a:latin typeface="Segoe UI Light" pitchFamily="34" charset="0"/>
              </a:defRPr>
            </a:lvl5pPr>
            <a:lvl6pPr>
              <a:defRPr sz="2000"/>
            </a:lvl6pPr>
            <a:lvl7pPr>
              <a:defRPr sz="2000"/>
            </a:lvl7pPr>
            <a:lvl8pPr>
              <a:defRPr sz="2000"/>
            </a:lvl8pPr>
            <a:lvl9pPr>
              <a:defRPr sz="2000"/>
            </a:lvl9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D78FCE9E-789B-4FAD-AE65-1A54666FD9FC}"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E954E121-91E1-4C60-A5AB-A63ED2F86162}"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ln>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ln>
          <a:effectLst/>
        </p:spPr>
        <p:txBody>
          <a:bodyPr vert="horz" wrap="square" lIns="91440" tIns="45720" rIns="91440" bIns="45720" numCol="1" anchor="b" anchorCtr="0" compatLnSpc="1"/>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600200"/>
            <a:ext cx="8229600" cy="4876800"/>
          </a:xfrm>
          <a:prstGeom prst="rect">
            <a:avLst/>
          </a:prstGeom>
          <a:noFill/>
          <a:ln>
            <a:noFill/>
          </a:ln>
        </p:spPr>
        <p:txBody>
          <a:bodyPr vert="horz" wrap="square" lIns="91440" tIns="45720" rIns="91440" bIns="45720" numCol="1" anchor="t" anchorCtr="0" compatLnSpc="1"/>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050">
                <a:latin typeface="Segoe UI" pitchFamily="34" charset="0"/>
                <a:ea typeface="Segoe UI" pitchFamily="34" charset="0"/>
                <a:cs typeface="Segoe UI"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ln>
          <a:effectLst/>
        </p:spPr>
        <p:txBody>
          <a:bodyPr vert="horz" wrap="square" lIns="91440" tIns="45720" rIns="91440" bIns="45720" numCol="1" anchor="t" anchorCtr="0" compatLnSpc="1"/>
          <a:lstStyle>
            <a:lvl1pPr algn="ctr" eaLnBrk="0" hangingPunct="0">
              <a:defRPr sz="1050">
                <a:latin typeface="Segoe UI" pitchFamily="34" charset="0"/>
                <a:ea typeface="Segoe UI" pitchFamily="34" charset="0"/>
                <a:cs typeface="Segoe UI"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0" hangingPunct="0">
              <a:defRPr sz="1050">
                <a:latin typeface="Segoe UI" pitchFamily="34" charset="0"/>
                <a:ea typeface="Segoe UI" pitchFamily="34" charset="0"/>
                <a:cs typeface="Segoe UI" pitchFamily="34" charset="0"/>
              </a:defRPr>
            </a:lvl1pPr>
          </a:lstStyle>
          <a:p>
            <a:pPr>
              <a:defRPr/>
            </a:pPr>
            <a:fld id="{18D557D5-F51C-4717-8E58-4F544614364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itchFamily="34" charset="0"/>
          <a:ea typeface="Segoe UI" pitchFamily="34" charset="0"/>
          <a:cs typeface="Segoe UI"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itchFamily="34" charset="0"/>
          <a:cs typeface="Segoe UI Semilight"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effectLst>
                  <a:outerShdw algn="tl">
                    <a:srgbClr val="000000"/>
                  </a:outerShdw>
                </a:effectLst>
              </a:rPr>
              <a:t>Using Function</a:t>
            </a:r>
          </a:p>
        </p:txBody>
      </p:sp>
      <p:sp>
        <p:nvSpPr>
          <p:cNvPr id="2055" name="Subtitle 2"/>
          <p:cNvSpPr>
            <a:spLocks noGrp="1"/>
          </p:cNvSpPr>
          <p:nvPr>
            <p:ph type="body" idx="1"/>
          </p:nvPr>
        </p:nvSpPr>
        <p:spPr>
          <a:xfrm>
            <a:off x="304800" y="3124200"/>
            <a:ext cx="8183563" cy="533400"/>
          </a:xfrm>
        </p:spPr>
        <p:txBody>
          <a:bodyPr lIns="182880" tIns="0"/>
          <a:lstStyle/>
          <a:p>
            <a:pPr marL="36830" indent="0" algn="r" eaLnBrk="1" hangingPunct="1">
              <a:spcBef>
                <a:spcPct val="0"/>
              </a:spcBef>
              <a:buFontTx/>
              <a:buNone/>
            </a:pPr>
            <a:r>
              <a:rPr lang="en-US" sz="2800" smtClean="0">
                <a:solidFill>
                  <a:srgbClr val="007233"/>
                </a:solidFill>
              </a:rPr>
              <a:t>Lesson 5</a:t>
            </a:r>
            <a:endParaRPr lang="en-US" sz="2800" dirty="0" smtClean="0">
              <a:solidFill>
                <a:srgbClr val="007233"/>
              </a:solidFill>
            </a:endParaRP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fld>
            <a:endParaRPr lang="en-US" dirty="0">
              <a:solidFill>
                <a:schemeClr val="bg1"/>
              </a:solidFill>
            </a:endParaRPr>
          </a:p>
        </p:txBody>
      </p:sp>
      <p:sp>
        <p:nvSpPr>
          <p:cNvPr id="10" name="Title 1"/>
          <p:cNvSpPr txBox="1"/>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TODAY Function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endParaRPr lang="en-US" b="0" i="0" u="none" strike="noStrike" baseline="0" smtClean="0">
              <a:latin typeface="Segoe"/>
            </a:endParaRPr>
          </a:p>
          <a:p>
            <a:pPr marR="0" lvl="1" rtl="0"/>
            <a:r>
              <a:rPr lang="en-US" b="0" i="0" u="none" strike="noStrike" baseline="0" smtClean="0">
                <a:latin typeface="Segoe"/>
              </a:rPr>
              <a:t>In cell A5, type </a:t>
            </a:r>
            <a:r>
              <a:rPr lang="en-US" b="1" i="0" u="none" strike="noStrike" baseline="0" smtClean="0">
                <a:latin typeface="Segoe"/>
              </a:rPr>
              <a:t>=TODAY()</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current date displays (below).</a:t>
            </a:r>
            <a:endParaRPr lang="en-US" b="0" i="0" u="none" strike="noStrike" baseline="0" smtClean="0">
              <a:latin typeface="Segoe"/>
            </a:endParaRPr>
          </a:p>
          <a:p>
            <a:pPr marR="0" lvl="1" rtl="0"/>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a:t>
            </a:r>
            <a:r>
              <a:rPr lang="en-US" b="1" i="0" u="none" strike="noStrike" baseline="0" smtClean="0">
                <a:latin typeface="Times New Roman"/>
              </a:rPr>
              <a:t>.</a:t>
            </a:r>
            <a:r>
              <a:rPr lang="en-US" b="1" i="0" u="none" strike="noStrike" baseline="0" smtClean="0">
                <a:latin typeface="Segoe"/>
              </a:rPr>
              <a:t> </a:t>
            </a:r>
            <a:r>
              <a:rPr lang="en-US" b="0" i="0" u="none" strike="noStrike" baseline="0" smtClean="0">
                <a:latin typeface="Segoe"/>
              </a:rPr>
              <a:t>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7.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8400" y="4191000"/>
            <a:ext cx="4241800" cy="1536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NOW Function</a:t>
            </a: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endParaRPr lang="en-US" b="0" i="0" u="none" strike="noStrike" baseline="0" smtClean="0">
              <a:latin typeface="Segoe"/>
            </a:endParaRPr>
          </a:p>
          <a:p>
            <a:pPr marR="0" lvl="1" rtl="0"/>
            <a:r>
              <a:rPr lang="en-US" b="0" i="0" u="none" strike="noStrike" baseline="0" smtClean="0">
                <a:latin typeface="Segoe"/>
              </a:rPr>
              <a:t>In cell A6, type </a:t>
            </a:r>
            <a:r>
              <a:rPr lang="en-US" b="1" i="0" u="none" strike="noStrike" baseline="0" smtClean="0">
                <a:latin typeface="Segoe"/>
              </a:rPr>
              <a:t>=NOW()</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column width automatically expands, and the current date and time display (see below).</a:t>
            </a:r>
            <a:endParaRPr lang="en-US" b="0" i="0" u="none" strike="noStrike" baseline="0" smtClean="0">
              <a:latin typeface="Segoe"/>
            </a:endParaRPr>
          </a:p>
          <a:p>
            <a:pPr marR="0" lvl="1" rtl="0"/>
            <a:r>
              <a:rPr lang="en-US" b="0" i="0" u="none" strike="noStrike" baseline="0" smtClean="0">
                <a:latin typeface="Segoe"/>
              </a:rPr>
              <a:t>Copy cell </a:t>
            </a:r>
            <a:r>
              <a:rPr lang="en-US" b="1" i="0" u="none" strike="noStrike" baseline="0" smtClean="0">
                <a:latin typeface="Segoe"/>
              </a:rPr>
              <a:t>A6</a:t>
            </a:r>
            <a:r>
              <a:rPr lang="en-US" b="0" i="0" u="none" strike="noStrike" baseline="0" smtClean="0">
                <a:latin typeface="Segoe"/>
              </a:rPr>
              <a:t> to </a:t>
            </a:r>
            <a:r>
              <a:rPr lang="en-US" b="1" i="0" u="none" strike="noStrike" baseline="0" smtClean="0">
                <a:latin typeface="Segoe"/>
              </a:rPr>
              <a:t>A7</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Select cell </a:t>
            </a:r>
            <a:r>
              <a:rPr lang="en-US" b="1" i="0" u="none" strike="noStrike" baseline="0" smtClean="0">
                <a:latin typeface="Segoe"/>
              </a:rPr>
              <a:t>A7</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8.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38600" y="3581400"/>
            <a:ext cx="4229100" cy="2362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NOW Function</a:t>
            </a: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On the HOME tab, in the Number group, </a:t>
            </a:r>
            <a:br>
              <a:rPr lang="en-US" b="0" i="0" u="none" strike="noStrike" baseline="0" smtClean="0">
                <a:latin typeface="Segoe"/>
              </a:rPr>
            </a:br>
            <a:r>
              <a:rPr lang="en-US" b="0" i="0" u="none" strike="noStrike" baseline="0" smtClean="0">
                <a:latin typeface="Segoe"/>
              </a:rPr>
              <a:t>select </a:t>
            </a:r>
            <a:r>
              <a:rPr lang="en-US" b="1" i="0" u="none" strike="noStrike" baseline="0" smtClean="0">
                <a:latin typeface="Segoe"/>
              </a:rPr>
              <a:t>Time</a:t>
            </a:r>
            <a:r>
              <a:rPr lang="en-US" b="0" i="0" u="none" strike="noStrike" baseline="0" smtClean="0">
                <a:latin typeface="Segoe"/>
              </a:rPr>
              <a:t> from the Number Format </a:t>
            </a:r>
            <a:br>
              <a:rPr lang="en-US" b="0" i="0" u="none" strike="noStrike" baseline="0" smtClean="0">
                <a:latin typeface="Segoe"/>
              </a:rPr>
            </a:br>
            <a:r>
              <a:rPr lang="en-US" b="0" i="0" u="none" strike="noStrike" baseline="0" smtClean="0">
                <a:latin typeface="Segoe"/>
              </a:rPr>
              <a:t>menu. The current time without the date </a:t>
            </a:r>
            <a:br>
              <a:rPr lang="en-US" b="0" i="0" u="none" strike="noStrike" baseline="0" smtClean="0">
                <a:latin typeface="Segoe"/>
              </a:rPr>
            </a:br>
            <a:r>
              <a:rPr lang="en-US" b="0" i="0" u="none" strike="noStrike" baseline="0" smtClean="0">
                <a:latin typeface="Segoe"/>
              </a:rPr>
              <a:t>appears in A7 (right).</a:t>
            </a:r>
            <a:endParaRPr lang="en-US" b="0" i="0" u="none" strike="noStrike" baseline="0" smtClean="0">
              <a:latin typeface="Segoe"/>
            </a:endParaRPr>
          </a:p>
          <a:p>
            <a:pPr marR="0" lvl="1" rtl="0">
              <a:buAutoNum type="arabicPeriod" startAt="4"/>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Practice </a:t>
            </a:r>
            <a:br>
              <a:rPr lang="en-US" b="1" i="1" u="none" strike="noStrike" baseline="0" smtClean="0">
                <a:latin typeface="Segoe"/>
              </a:rPr>
            </a:br>
            <a:r>
              <a:rPr lang="en-US" b="1" i="1" u="none" strike="noStrike" baseline="0" smtClean="0">
                <a:latin typeface="Segoe"/>
              </a:rPr>
              <a:t>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endParaRPr lang="en-US" b="0" i="0" u="none" strike="noStrike" baseline="0" smtClean="0">
              <a:latin typeface="Segoe"/>
            </a:endParaRPr>
          </a:p>
          <a:p>
            <a:pPr marR="0" lvl="0" rtl="0"/>
            <a:r>
              <a:rPr lang="en-US" b="1" i="0" u="none" strike="noStrike" baseline="0" smtClean="0">
                <a:latin typeface="Segoe"/>
              </a:rPr>
              <a:t>PAUSE</a:t>
            </a:r>
            <a:r>
              <a:rPr lang="en-US" b="0" i="0" u="none" strike="noStrike" baseline="0" smtClean="0">
                <a:latin typeface="Times New Roman"/>
              </a:rPr>
              <a:t>.</a:t>
            </a:r>
            <a:r>
              <a:rPr lang="en-US" b="1" i="0" u="none" strike="noStrike" baseline="0" smtClean="0">
                <a:latin typeface="Segoe"/>
              </a:rPr>
              <a:t> </a:t>
            </a:r>
            <a:r>
              <a:rPr lang="en-US" b="0" i="0" u="none" strike="noStrike" baseline="0" smtClean="0">
                <a:latin typeface="Segoe"/>
              </a:rPr>
              <a:t>Leave Excel open to use in the </a:t>
            </a:r>
            <a:br>
              <a:rPr lang="en-US" b="0" i="0" u="none" strike="noStrike" baseline="0" smtClean="0">
                <a:latin typeface="Segoe"/>
              </a:rPr>
            </a:br>
            <a:r>
              <a:rPr lang="en-US" b="0" i="0" u="none" strike="noStrike" baseline="0" smtClean="0">
                <a:latin typeface="Segoe"/>
              </a:rPr>
              <a:t>next exercise.</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9.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81800" y="1676400"/>
            <a:ext cx="1587500" cy="2387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SUM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endParaRPr lang="en-US" b="0" i="0" u="none" strike="noStrike" baseline="0" smtClean="0">
              <a:latin typeface="Segoe"/>
            </a:endParaRP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Start</a:t>
            </a:r>
            <a:r>
              <a:rPr lang="en-US" b="0" i="0" u="none" strike="noStrike" baseline="0" smtClean="0">
                <a:latin typeface="Segoe"/>
              </a:rPr>
              <a:t> data file for this lesson. Click </a:t>
            </a:r>
            <a:r>
              <a:rPr lang="en-US" b="1" i="0" u="none" strike="noStrike" baseline="0" smtClean="0">
                <a:latin typeface="Segoe"/>
              </a:rPr>
              <a:t>Enable Editing</a:t>
            </a:r>
            <a:r>
              <a:rPr lang="en-US" b="0" i="0" u="none" strike="noStrike" baseline="0" smtClean="0">
                <a:latin typeface="Segoe"/>
              </a:rPr>
              <a:t>, if prompted. This workbook is similar to the </a:t>
            </a:r>
            <a:r>
              <a:rPr lang="en-US" b="1" i="1" u="none" strike="noStrike" baseline="0" smtClean="0">
                <a:latin typeface="Segoe"/>
              </a:rPr>
              <a:t>04 Budget </a:t>
            </a:r>
            <a:r>
              <a:rPr lang="en-US" b="0" i="0" u="none" strike="noStrike" baseline="0" smtClean="0">
                <a:latin typeface="Segoe"/>
              </a:rPr>
              <a:t>workbook created in Lesson 4, but with modifications to accommodate the current lesson.</a:t>
            </a:r>
            <a:endParaRPr lang="en-US" b="0" i="0" u="none" strike="noStrike" baseline="0" smtClean="0">
              <a:latin typeface="Segoe"/>
            </a:endParaRPr>
          </a:p>
          <a:p>
            <a:pPr marR="0" lvl="1" rtl="0"/>
            <a:r>
              <a:rPr lang="en-US" b="0" i="0" u="none" strike="noStrike" baseline="0" smtClean="0">
                <a:latin typeface="Segoe"/>
              </a:rPr>
              <a:t>In cell B7, type </a:t>
            </a:r>
            <a:r>
              <a:rPr lang="en-US" b="1" i="0" u="none" strike="noStrike" baseline="0" smtClean="0">
                <a:latin typeface="Segoe"/>
              </a:rPr>
              <a:t>=SUM(B3:B6)</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2140</a:t>
            </a:r>
            <a:r>
              <a:rPr lang="en-US" b="0" i="0" u="none" strike="noStrike" baseline="0" smtClean="0">
                <a:latin typeface="Segoe"/>
              </a:rPr>
              <a:t>, is the sum of January nonutility expenses.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SUM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sz="2000" b="0" i="0" u="none" strike="noStrike" baseline="0" smtClean="0">
                <a:latin typeface="Segoe"/>
              </a:rPr>
              <a:t>Click in cell </a:t>
            </a:r>
            <a:r>
              <a:rPr lang="en-US" sz="2000" b="1" i="0" u="none" strike="noStrike" baseline="0" smtClean="0">
                <a:latin typeface="Segoe"/>
              </a:rPr>
              <a:t>C7</a:t>
            </a:r>
            <a:r>
              <a:rPr lang="en-US" sz="2000" b="0" i="0" u="none" strike="noStrike" baseline="0" smtClean="0">
                <a:latin typeface="Segoe"/>
              </a:rPr>
              <a:t>. Click the </a:t>
            </a:r>
            <a:r>
              <a:rPr lang="en-US" sz="2000" b="1" i="0" u="none" strike="noStrike" baseline="0" smtClean="0">
                <a:latin typeface="Segoe"/>
              </a:rPr>
              <a:t>FORMULAS</a:t>
            </a:r>
            <a:r>
              <a:rPr lang="en-US" sz="2000" b="0" i="0" u="none" strike="noStrike" baseline="0" smtClean="0">
                <a:latin typeface="Segoe"/>
              </a:rPr>
              <a:t> </a:t>
            </a:r>
            <a:br>
              <a:rPr lang="en-US" sz="2000" b="0" i="0" u="none" strike="noStrike" baseline="0" smtClean="0">
                <a:latin typeface="Segoe"/>
              </a:rPr>
            </a:br>
            <a:r>
              <a:rPr lang="en-US" sz="2000" b="0" i="0" u="none" strike="noStrike" baseline="0" smtClean="0">
                <a:latin typeface="Segoe"/>
              </a:rPr>
              <a:t>tab and then click the top part of the </a:t>
            </a:r>
            <a:br>
              <a:rPr lang="en-US" sz="2000" b="0" i="0" u="none" strike="noStrike" baseline="0" smtClean="0">
                <a:latin typeface="Segoe"/>
              </a:rPr>
            </a:br>
            <a:r>
              <a:rPr lang="en-US" sz="2000" b="1" i="0" u="none" strike="noStrike" baseline="0" smtClean="0">
                <a:latin typeface="Segoe"/>
              </a:rPr>
              <a:t>AutoSum</a:t>
            </a:r>
            <a:r>
              <a:rPr lang="en-US" sz="2000" b="0" i="0" u="none" strike="noStrike" baseline="0" smtClean="0">
                <a:latin typeface="Segoe"/>
              </a:rPr>
              <a:t> button. The SUM function </a:t>
            </a:r>
            <a:br>
              <a:rPr lang="en-US" sz="2000" b="0" i="0" u="none" strike="noStrike" baseline="0" smtClean="0">
                <a:latin typeface="Segoe"/>
              </a:rPr>
            </a:br>
            <a:r>
              <a:rPr lang="en-US" sz="2000" b="0" i="0" u="none" strike="noStrike" baseline="0" smtClean="0">
                <a:latin typeface="Segoe"/>
              </a:rPr>
              <a:t>appears with arguments filled in, but </a:t>
            </a:r>
            <a:br>
              <a:rPr lang="en-US" sz="2000" b="0" i="0" u="none" strike="noStrike" baseline="0" smtClean="0">
                <a:latin typeface="Segoe"/>
              </a:rPr>
            </a:br>
            <a:r>
              <a:rPr lang="en-US" sz="2000" b="0" i="0" u="none" strike="noStrike" baseline="0" smtClean="0">
                <a:latin typeface="Segoe"/>
              </a:rPr>
              <a:t>only C6 is included. Type </a:t>
            </a:r>
            <a:r>
              <a:rPr lang="en-US" sz="2000" b="1" i="0" u="none" strike="noStrike" baseline="0" smtClean="0">
                <a:latin typeface="Segoe"/>
              </a:rPr>
              <a:t>C3:</a:t>
            </a:r>
            <a:r>
              <a:rPr lang="en-US" sz="2000" b="0" i="0" u="none" strike="noStrike" baseline="0" smtClean="0">
                <a:latin typeface="Segoe"/>
              </a:rPr>
              <a:t> before </a:t>
            </a:r>
            <a:br>
              <a:rPr lang="en-US" sz="2000" b="0" i="0" u="none" strike="noStrike" baseline="0" smtClean="0">
                <a:latin typeface="Segoe"/>
              </a:rPr>
            </a:br>
            <a:r>
              <a:rPr lang="en-US" sz="2000" b="0" i="0" u="none" strike="noStrike" baseline="0" smtClean="0">
                <a:latin typeface="Segoe"/>
              </a:rPr>
              <a:t>C6 to correct the range (right). Press </a:t>
            </a:r>
            <a:br>
              <a:rPr lang="en-US" sz="2000" b="0" i="0" u="none" strike="noStrike" baseline="0" smtClean="0">
                <a:latin typeface="Segoe"/>
              </a:rPr>
            </a:b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1340</a:t>
            </a:r>
            <a:r>
              <a:rPr lang="en-US" sz="2000" b="0" i="0" u="none" strike="noStrike" baseline="0" smtClean="0">
                <a:latin typeface="Segoe"/>
              </a:rPr>
              <a:t>, is the sum of February nonutility expenses.</a:t>
            </a:r>
            <a:endParaRPr lang="en-US" sz="2000" b="0" i="0" u="none" strike="noStrike" baseline="0" smtClean="0">
              <a:latin typeface="Segoe"/>
            </a:endParaRPr>
          </a:p>
          <a:p>
            <a:pPr marR="0" lvl="1" rtl="0">
              <a:buFont typeface="+mj-lt"/>
              <a:buAutoNum type="arabicPeriod" startAt="3"/>
            </a:pPr>
            <a:r>
              <a:rPr lang="en-US" sz="2000">
                <a:latin typeface="Segoe"/>
              </a:rPr>
              <a:t>Copy cell </a:t>
            </a:r>
            <a:r>
              <a:rPr lang="en-US" sz="2000" b="1">
                <a:latin typeface="Segoe"/>
              </a:rPr>
              <a:t>C7</a:t>
            </a:r>
            <a:r>
              <a:rPr lang="en-US" sz="2000">
                <a:latin typeface="Segoe"/>
              </a:rPr>
              <a:t> to </a:t>
            </a:r>
            <a:r>
              <a:rPr lang="en-US" sz="2000" b="1">
                <a:latin typeface="Segoe"/>
              </a:rPr>
              <a:t>D7:M7</a:t>
            </a:r>
            <a:r>
              <a:rPr lang="en-US" sz="2000">
                <a:latin typeface="Segoe"/>
              </a:rPr>
              <a:t> to enter the remaining subtotals.</a:t>
            </a:r>
            <a:endParaRPr lang="en-US" sz="2000">
              <a:latin typeface="Segoe"/>
            </a:endParaRPr>
          </a:p>
          <a:p>
            <a:pPr marR="0" lvl="1" rtl="0">
              <a:buFont typeface="+mj-lt"/>
              <a:buAutoNum type="arabicPeriod" startAt="3"/>
            </a:pPr>
            <a:r>
              <a:rPr lang="en-US" sz="2000">
                <a:latin typeface="Segoe"/>
              </a:rPr>
              <a:t>Copy cell </a:t>
            </a:r>
            <a:r>
              <a:rPr lang="en-US" sz="2000" b="1">
                <a:latin typeface="Segoe"/>
              </a:rPr>
              <a:t>N6</a:t>
            </a:r>
            <a:r>
              <a:rPr lang="en-US" sz="2000">
                <a:latin typeface="Segoe"/>
              </a:rPr>
              <a:t> to </a:t>
            </a:r>
            <a:r>
              <a:rPr lang="en-US" sz="2000" b="1">
                <a:latin typeface="Segoe"/>
              </a:rPr>
              <a:t>N7</a:t>
            </a:r>
            <a:r>
              <a:rPr lang="en-US" sz="2000">
                <a:latin typeface="Segoe"/>
              </a:rPr>
              <a:t> to enter the total nonutility expenses.</a:t>
            </a:r>
            <a:endParaRPr lang="en-US" sz="2000">
              <a:latin typeface="Segoe"/>
            </a:endParaRPr>
          </a:p>
          <a:p>
            <a:pPr marR="0" lvl="1" rtl="0">
              <a:buFont typeface="+mj-lt"/>
              <a:buAutoNum type="arabicPeriod" startAt="3"/>
            </a:pPr>
            <a:r>
              <a:rPr lang="en-US" sz="2000">
                <a:latin typeface="Segoe"/>
              </a:rPr>
              <a:t> </a:t>
            </a:r>
            <a:r>
              <a:rPr lang="en-US" sz="2000" b="1">
                <a:latin typeface="Segoe"/>
              </a:rPr>
              <a:t>SAVE</a:t>
            </a:r>
            <a:r>
              <a:rPr lang="en-US" sz="2000">
                <a:latin typeface="Segoe"/>
              </a:rPr>
              <a:t> the workbook as </a:t>
            </a:r>
            <a:r>
              <a:rPr lang="en-US" sz="2000" b="1" i="1">
                <a:latin typeface="Segoe"/>
              </a:rPr>
              <a:t>05 Budget Math</a:t>
            </a:r>
            <a:r>
              <a:rPr lang="en-US" sz="2000">
                <a:latin typeface="Times New Roman"/>
              </a:rPr>
              <a:t>.</a:t>
            </a:r>
            <a:endParaRPr lang="en-US" sz="2000">
              <a:latin typeface="Times New Roman"/>
            </a:endParaRPr>
          </a:p>
          <a:p>
            <a:pPr lvl="0"/>
            <a:r>
              <a:rPr lang="en-US" sz="2000" b="1">
                <a:latin typeface="Segoe"/>
              </a:rPr>
              <a:t>PAUSE.</a:t>
            </a:r>
            <a:r>
              <a:rPr lang="en-US" sz="2000">
                <a:latin typeface="Segoe"/>
              </a:rPr>
              <a:t> Leave the workbook open to use in the next exercise.</a:t>
            </a:r>
            <a:endParaRPr lang="en-US" sz="2000">
              <a:latin typeface="Times New Roman"/>
            </a:endParaRPr>
          </a:p>
          <a:p>
            <a:pPr marR="0" lvl="1" rtl="0">
              <a:buFont typeface="+mj-lt"/>
              <a:buAutoNum type="arabicPeriod" startAt="3"/>
            </a:pP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36896" y="1612462"/>
            <a:ext cx="2893727" cy="184834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USE</a:t>
            </a:r>
            <a:r>
              <a:rPr lang="en-US" sz="2000" b="0" i="0" u="none" strike="noStrike" baseline="0" smtClean="0">
                <a:latin typeface="Segoe"/>
              </a:rPr>
              <a:t> the workbook you modified in the previous exercise.</a:t>
            </a:r>
            <a:endParaRPr lang="en-US" sz="2000" b="0" i="0" u="none" strike="noStrike" baseline="0" smtClean="0">
              <a:latin typeface="Segoe"/>
            </a:endParaRPr>
          </a:p>
          <a:p>
            <a:pPr marR="0" lvl="1" rtl="0"/>
            <a:r>
              <a:rPr lang="en-US" sz="2000" b="0" i="0" u="none" strike="noStrike" baseline="0" smtClean="0">
                <a:latin typeface="Segoe"/>
              </a:rPr>
              <a:t>In cell O5, type </a:t>
            </a:r>
            <a:r>
              <a:rPr lang="en-US" sz="2000" b="1" i="0" u="none" strike="noStrike" baseline="0" smtClean="0">
                <a:latin typeface="Segoe"/>
              </a:rPr>
              <a:t>Count</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This is the label identifying the formula you will enter in the next step.</a:t>
            </a:r>
            <a:endParaRPr lang="en-US" sz="2000" b="0" i="0" u="none" strike="noStrike" baseline="0" smtClean="0">
              <a:latin typeface="Segoe"/>
            </a:endParaRPr>
          </a:p>
          <a:p>
            <a:pPr marR="0" lvl="1" rtl="0"/>
            <a:r>
              <a:rPr lang="en-US" sz="2000" b="0" i="0" u="none" strike="noStrike" baseline="0" smtClean="0">
                <a:latin typeface="Segoe"/>
              </a:rPr>
              <a:t>In cell O6, type </a:t>
            </a:r>
            <a:r>
              <a:rPr lang="en-US" sz="2000" b="1" i="0" u="none" strike="noStrike" baseline="0" smtClean="0">
                <a:latin typeface="Segoe"/>
              </a:rPr>
              <a:t>=COUNT(B6:M6)</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9</a:t>
            </a:r>
            <a:r>
              <a:rPr lang="en-US" sz="2000" b="0" i="0" u="none" strike="noStrike" baseline="0" smtClean="0">
                <a:latin typeface="Segoe"/>
              </a:rPr>
              <a:t>, is the number of months in which you budgeted for miscellaneous expenses (see below)</a:t>
            </a:r>
            <a:r>
              <a:rPr lang="en-US" sz="2000" b="0" i="0" u="none" strike="noStrike" baseline="0" smtClean="0">
                <a:latin typeface="Times New Roman"/>
              </a:rPr>
              <a:t>.</a:t>
            </a:r>
            <a:endParaRPr lang="en-US" sz="2000" b="0" i="0" u="none" strike="noStrike" baseline="0" smtClean="0">
              <a:latin typeface="Times New Roman"/>
            </a:endParaRPr>
          </a:p>
          <a:p>
            <a:pPr marR="0" lvl="1" rtl="0"/>
            <a:r>
              <a:rPr lang="en-US" sz="2000" i="0" u="none" strike="noStrike" baseline="0" smtClean="0">
                <a:latin typeface="Segoe"/>
              </a:rPr>
              <a:t> </a:t>
            </a:r>
            <a:r>
              <a:rPr lang="en-US" sz="2000" b="1" i="0" u="none" strike="noStrike" baseline="0" smtClean="0">
                <a:latin typeface="Segoe"/>
              </a:rPr>
              <a:t>SAVE</a:t>
            </a:r>
            <a:r>
              <a:rPr lang="en-US" sz="2000" b="0" i="0" u="none" strike="noStrike" baseline="0" smtClean="0">
                <a:latin typeface="Segoe"/>
              </a:rPr>
              <a:t> the workbook.</a:t>
            </a:r>
            <a:endParaRPr lang="en-US" sz="2000" b="0" i="0" u="none" strike="noStrike" baseline="0" smtClean="0">
              <a:latin typeface="Segoe"/>
            </a:endParaRPr>
          </a:p>
          <a:p>
            <a:pPr marR="0" lvl="0" rtl="0"/>
            <a:r>
              <a:rPr lang="en-US" sz="2000" b="1" i="0" u="none" strike="noStrike" baseline="0" smtClean="0">
                <a:latin typeface="Segoe"/>
              </a:rPr>
              <a:t>PAUSE.</a:t>
            </a:r>
            <a:r>
              <a:rPr lang="en-US" sz="2000" b="0" i="0" u="none" strike="noStrike" baseline="0" smtClean="0">
                <a:latin typeface="Segoe"/>
              </a:rPr>
              <a:t> Leave the workbook open to use in the next exercise.</a:t>
            </a: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1.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0200" y="4419600"/>
            <a:ext cx="5666828" cy="17616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endParaRPr lang="en-US" b="0" i="0" u="none" strike="noStrike" baseline="0" smtClean="0">
              <a:latin typeface="Segoe"/>
            </a:endParaRPr>
          </a:p>
          <a:p>
            <a:pPr marR="0" lvl="1" rtl="0"/>
            <a:r>
              <a:rPr lang="en-US" b="0" i="0" u="none" strike="noStrike" baseline="0" smtClean="0">
                <a:latin typeface="Segoe"/>
              </a:rPr>
              <a:t>In cell P5, type </a:t>
            </a:r>
            <a:r>
              <a:rPr lang="en-US" b="1" i="0" u="none" strike="noStrike" baseline="0" smtClean="0">
                <a:latin typeface="Segoe"/>
              </a:rPr>
              <a:t>CountA</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label identifying the formula you will enter in the next step.</a:t>
            </a:r>
            <a:endParaRPr lang="en-US" b="0" i="0" u="none" strike="noStrike" baseline="0" smtClean="0">
              <a:latin typeface="Segoe"/>
            </a:endParaRPr>
          </a:p>
          <a:p>
            <a:pPr marR="0" lvl="1" rtl="0"/>
            <a:r>
              <a:rPr lang="en-US" b="0" i="0" u="none" strike="noStrike" baseline="0" smtClean="0">
                <a:latin typeface="Segoe"/>
              </a:rPr>
              <a:t>In cell P6, on the formula bar, click the </a:t>
            </a:r>
            <a:r>
              <a:rPr lang="en-US" b="1" i="0" u="none" strike="noStrike" baseline="0" smtClean="0">
                <a:latin typeface="Segoe"/>
              </a:rPr>
              <a:t>Insert Function</a:t>
            </a:r>
            <a:r>
              <a:rPr lang="en-US" b="0" i="0" u="none" strike="noStrike" baseline="0" smtClean="0">
                <a:latin typeface="Segoe"/>
              </a:rPr>
              <a:t> button.</a:t>
            </a:r>
            <a:endParaRPr lang="en-US" b="0" i="0" u="none" strike="noStrike" baseline="0" smtClean="0">
              <a:latin typeface="Segoe"/>
            </a:endParaRPr>
          </a:p>
          <a:p>
            <a:pPr marR="0" lvl="1" rtl="0"/>
            <a:r>
              <a:rPr lang="en-US" b="0" i="0" u="none" strike="noStrike" baseline="0" smtClean="0">
                <a:latin typeface="Segoe"/>
              </a:rPr>
              <a:t>In the Insert Function dialog box, in the Search for a function text box, type </a:t>
            </a:r>
            <a:r>
              <a:rPr lang="en-US" b="1" i="0" u="none" strike="noStrike" baseline="0" smtClean="0">
                <a:latin typeface="Segoe"/>
              </a:rPr>
              <a:t>counta</a:t>
            </a:r>
            <a:r>
              <a:rPr lang="en-US" b="0" i="0" u="none" strike="noStrike" baseline="0" smtClean="0">
                <a:latin typeface="Segoe"/>
              </a:rPr>
              <a:t> and then click </a:t>
            </a:r>
            <a:r>
              <a:rPr lang="en-US" b="1" i="0" u="none" strike="noStrike" baseline="0" smtClean="0">
                <a:latin typeface="Segoe"/>
              </a:rPr>
              <a:t>Go</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Select </a:t>
            </a:r>
            <a:r>
              <a:rPr lang="en-US" b="1" i="0" u="none" strike="noStrike" baseline="0" smtClean="0">
                <a:latin typeface="Segoe"/>
              </a:rPr>
              <a:t>COUNTA</a:t>
            </a:r>
            <a:r>
              <a:rPr lang="en-US" b="0" i="0" u="none" strike="noStrike" baseline="0" smtClean="0">
                <a:latin typeface="Segoe"/>
              </a:rPr>
              <a:t> in the results list and click </a:t>
            </a:r>
            <a:r>
              <a:rPr lang="en-US" b="1" i="0" u="none" strike="noStrike" baseline="0" smtClean="0">
                <a:latin typeface="Segoe"/>
              </a:rPr>
              <a:t>OK</a:t>
            </a:r>
            <a:r>
              <a:rPr lang="en-US" b="0" i="0" u="none" strike="noStrike" baseline="0" smtClean="0">
                <a:latin typeface="Segoe"/>
              </a:rPr>
              <a:t>. The Function Arguments dialog box opens.</a:t>
            </a:r>
            <a:endParaRPr lang="en-US" b="0" i="0" u="none" strike="noStrike" baseline="0" smtClean="0">
              <a:latin typeface="Segoe"/>
            </a:endParaRPr>
          </a:p>
          <a:p>
            <a:pPr marR="0" lvl="1" rtl="0">
              <a:buAutoNum type="arabicPeriod" startAt="4"/>
            </a:pPr>
            <a:r>
              <a:rPr lang="en-US" b="0" i="0" u="none" strike="noStrike" baseline="0" smtClean="0">
                <a:latin typeface="Segoe"/>
              </a:rPr>
              <a:t>Click </a:t>
            </a:r>
            <a:r>
              <a:rPr lang="en-US" b="1" i="0" u="none" strike="noStrike" baseline="0" smtClean="0">
                <a:latin typeface="Segoe"/>
              </a:rPr>
              <a:t>Collapse Dialog</a:t>
            </a:r>
            <a:r>
              <a:rPr lang="en-US" b="0" i="0" u="none" strike="noStrike" baseline="0" smtClean="0">
                <a:latin typeface="Segoe"/>
              </a:rPr>
              <a:t> (see below). The box collapses to a single entry box.</a:t>
            </a:r>
            <a:endParaRPr lang="en-US" b="0" i="0" u="none" strike="noStrike" baseline="0" smtClean="0">
              <a:latin typeface="Segoe"/>
            </a:endParaRPr>
          </a:p>
          <a:p>
            <a:pPr marR="0" lvl="1" rtl="0">
              <a:buAutoNum type="arabicPeriod" startAt="4"/>
            </a:pPr>
            <a:r>
              <a:rPr lang="en-US" b="0" i="0" u="none" strike="noStrike" baseline="0" smtClean="0">
                <a:latin typeface="Segoe"/>
              </a:rPr>
              <a:t>Select </a:t>
            </a:r>
            <a:r>
              <a:rPr lang="en-US" b="1" i="0" u="none" strike="noStrike" baseline="0" smtClean="0">
                <a:latin typeface="Segoe"/>
              </a:rPr>
              <a:t>A6:M6</a:t>
            </a:r>
            <a:r>
              <a:rPr lang="en-US" b="0" i="0" u="none" strike="noStrike" baseline="0" smtClean="0">
                <a:latin typeface="Segoe"/>
              </a:rPr>
              <a:t>. The new range appears in the dialog box.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2.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56255" y="3657600"/>
            <a:ext cx="5930024" cy="25012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COUNTA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Click </a:t>
            </a:r>
            <a:r>
              <a:rPr lang="en-US" b="1" i="0" u="none" strike="noStrike" baseline="0" smtClean="0">
                <a:latin typeface="Segoe"/>
              </a:rPr>
              <a:t>Expand Dialog</a:t>
            </a:r>
            <a:r>
              <a:rPr lang="en-US" b="0" i="0" u="none" strike="noStrike" baseline="0" smtClean="0">
                <a:latin typeface="Segoe"/>
              </a:rPr>
              <a:t> shown below, and click </a:t>
            </a:r>
            <a:r>
              <a:rPr lang="en-US" b="1" i="0" u="none" strike="noStrike" baseline="0" smtClean="0">
                <a:latin typeface="Segoe"/>
              </a:rPr>
              <a:t>OK</a:t>
            </a:r>
            <a:r>
              <a:rPr lang="en-US" b="0" i="0" u="none" strike="noStrike" baseline="0" smtClean="0">
                <a:latin typeface="Segoe"/>
              </a:rPr>
              <a:t> to close the dialog box. The result, </a:t>
            </a:r>
            <a:r>
              <a:rPr lang="en-US" b="0" i="1" u="none" strike="noStrike" baseline="0" smtClean="0">
                <a:latin typeface="Segoe"/>
              </a:rPr>
              <a:t>10</a:t>
            </a:r>
            <a:r>
              <a:rPr lang="en-US" b="0" i="0" u="none" strike="noStrike" baseline="0" smtClean="0">
                <a:latin typeface="Segoe"/>
              </a:rPr>
              <a:t>, is the number of non-blank cells in the range.</a:t>
            </a:r>
            <a:endParaRPr lang="en-US" b="0" i="0" u="none" strike="noStrike" baseline="0" smtClean="0">
              <a:latin typeface="Segoe"/>
            </a:endParaRP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3.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2055" y="3733800"/>
            <a:ext cx="6735379" cy="17028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AVERAGE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endParaRPr lang="en-US" b="0" i="0" u="none" strike="noStrike" baseline="0" smtClean="0">
              <a:latin typeface="Segoe"/>
            </a:endParaRPr>
          </a:p>
          <a:p>
            <a:pPr marR="0" lvl="1" rtl="0"/>
            <a:r>
              <a:rPr lang="en-US" b="0" i="0" u="none" strike="noStrike" baseline="0" smtClean="0">
                <a:latin typeface="Segoe"/>
              </a:rPr>
              <a:t>In cell O8, type </a:t>
            </a:r>
            <a:r>
              <a:rPr lang="en-US" b="1" i="0" u="none" strike="noStrike" baseline="0" smtClean="0">
                <a:latin typeface="Segoe"/>
              </a:rPr>
              <a:t>Average</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endParaRPr lang="en-US" b="0" i="0" u="none" strike="noStrike" baseline="0" smtClean="0">
              <a:latin typeface="Segoe"/>
            </a:endParaRPr>
          </a:p>
          <a:p>
            <a:pPr marR="0" lvl="1" rtl="0"/>
            <a:r>
              <a:rPr lang="en-US" b="0" i="0" u="none" strike="noStrike" baseline="0" smtClean="0">
                <a:latin typeface="Segoe"/>
              </a:rPr>
              <a:t>In cell O9, type</a:t>
            </a:r>
            <a:r>
              <a:rPr lang="en-US" b="1" i="0" u="none" strike="noStrike" baseline="0" smtClean="0">
                <a:latin typeface="Segoe"/>
              </a:rPr>
              <a:t> =AVERAGE(B9:M9)</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175.8333</a:t>
            </a:r>
            <a:r>
              <a:rPr lang="en-US" b="0" i="0" u="none" strike="noStrike" baseline="0" smtClean="0">
                <a:latin typeface="Segoe"/>
              </a:rPr>
              <a:t>, is your average expected monthly electricity bill.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Objectives</a:t>
            </a:r>
          </a:p>
        </p:txBody>
      </p:sp>
      <p:sp>
        <p:nvSpPr>
          <p:cNvPr id="10"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11"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12"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4" name="Picture 3" descr="050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 y="1524000"/>
            <a:ext cx="8135007" cy="33461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AVERAGE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cell O10, type </a:t>
            </a:r>
            <a:r>
              <a:rPr lang="en-US" b="1" i="0" u="none" strike="noStrike" baseline="0" smtClean="0">
                <a:latin typeface="Segoe"/>
              </a:rPr>
              <a:t>=AVERAGE(B10:M10)</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93.33333</a:t>
            </a:r>
            <a:r>
              <a:rPr lang="en-US" b="0" i="0" u="none" strike="noStrike" baseline="0" smtClean="0">
                <a:latin typeface="Segoe"/>
              </a:rPr>
              <a:t>, is your average expected monthly gas bill (below).</a:t>
            </a:r>
            <a:endParaRPr lang="en-US" b="0" i="0" u="none" strike="noStrike" baseline="0" smtClean="0">
              <a:latin typeface="Segoe"/>
            </a:endParaRPr>
          </a:p>
          <a:p>
            <a:pPr marR="0" lvl="1" rtl="0">
              <a:buAutoNum type="arabicPeriod" startAt="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4.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362200" y="3733800"/>
            <a:ext cx="4847021" cy="216235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MIN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endParaRPr lang="en-US" b="0" i="0" u="none" strike="noStrike" baseline="0" smtClean="0">
              <a:latin typeface="Segoe"/>
            </a:endParaRPr>
          </a:p>
          <a:p>
            <a:pPr marR="0" lvl="1" rtl="0"/>
            <a:r>
              <a:rPr lang="en-US" b="0" i="0" u="none" strike="noStrike" baseline="0" smtClean="0">
                <a:latin typeface="Segoe"/>
              </a:rPr>
              <a:t>In cell P8, type </a:t>
            </a:r>
            <a:r>
              <a:rPr lang="en-US" b="1" i="0" u="none" strike="noStrike" baseline="0" smtClean="0">
                <a:latin typeface="Segoe"/>
              </a:rPr>
              <a:t>Min</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a:t>
            </a:r>
            <a:endParaRPr lang="en-US" b="0" i="0" u="none" strike="noStrike" baseline="0" smtClean="0">
              <a:latin typeface="Segoe"/>
            </a:endParaRPr>
          </a:p>
          <a:p>
            <a:pPr marR="0" lvl="1" rtl="0"/>
            <a:r>
              <a:rPr lang="en-US" b="0" i="0" u="none" strike="noStrike" baseline="0" smtClean="0">
                <a:latin typeface="Segoe"/>
              </a:rPr>
              <a:t>Click in cell </a:t>
            </a:r>
            <a:r>
              <a:rPr lang="en-US" b="1" i="0" u="none" strike="noStrike" baseline="0" smtClean="0">
                <a:latin typeface="Segoe"/>
              </a:rPr>
              <a:t>P9</a:t>
            </a:r>
            <a:r>
              <a:rPr lang="en-US" b="0" i="0" u="none" strike="noStrike" baseline="0" smtClean="0">
                <a:latin typeface="Segoe"/>
              </a:rPr>
              <a:t> and then click the </a:t>
            </a:r>
            <a:r>
              <a:rPr lang="en-US" b="1" i="0" u="none" strike="noStrike" baseline="0" smtClean="0">
                <a:latin typeface="Segoe"/>
              </a:rPr>
              <a:t>FORMULAS</a:t>
            </a:r>
            <a:r>
              <a:rPr lang="en-US" b="0" i="0" u="none" strike="noStrike" baseline="0" smtClean="0">
                <a:latin typeface="Segoe"/>
              </a:rPr>
              <a:t> tab.</a:t>
            </a:r>
            <a:endParaRPr lang="en-US" b="0" i="0" u="none" strike="noStrike" baseline="0" smtClean="0">
              <a:latin typeface="Segoe"/>
            </a:endParaRPr>
          </a:p>
          <a:p>
            <a:pPr marR="0" lvl="1" rtl="0"/>
            <a:r>
              <a:rPr lang="en-US" b="0" i="0" u="none" strike="noStrike" baseline="0" smtClean="0">
                <a:latin typeface="Segoe"/>
              </a:rPr>
              <a:t>Click the </a:t>
            </a:r>
            <a:r>
              <a:rPr lang="en-US" b="1" i="0" u="none" strike="noStrike" baseline="0" smtClean="0">
                <a:latin typeface="Segoe"/>
              </a:rPr>
              <a:t>AutoSum</a:t>
            </a:r>
            <a:r>
              <a:rPr lang="en-US" b="0" i="0" u="none" strike="noStrike" baseline="0" smtClean="0">
                <a:latin typeface="Segoe"/>
              </a:rPr>
              <a:t> button arrow, and then select </a:t>
            </a:r>
            <a:r>
              <a:rPr lang="en-US" b="1" i="0" u="none" strike="noStrike" baseline="0" smtClean="0">
                <a:latin typeface="Segoe"/>
              </a:rPr>
              <a:t>Min</a:t>
            </a:r>
            <a:r>
              <a:rPr lang="en-US" b="0" i="0" u="none" strike="noStrike" baseline="0" smtClean="0">
                <a:latin typeface="Segoe"/>
              </a:rPr>
              <a:t> from the menu. The range B9:O9 is automatically selected (below). This range is incorrect, so you need to edit it.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5.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62522" y="4607472"/>
            <a:ext cx="7861300" cy="1295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MIN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sz="2100" b="0" i="0" u="none" strike="noStrike" baseline="0" smtClean="0">
                <a:latin typeface="Segoe"/>
              </a:rPr>
              <a:t>Click cell </a:t>
            </a:r>
            <a:r>
              <a:rPr lang="en-US" sz="2100" b="1" i="0" u="none" strike="noStrike" baseline="0" smtClean="0">
                <a:latin typeface="Segoe"/>
              </a:rPr>
              <a:t>B9</a:t>
            </a:r>
            <a:r>
              <a:rPr lang="en-US" sz="2100" b="0" i="0" u="none" strike="noStrike" baseline="0" smtClean="0">
                <a:latin typeface="Segoe"/>
              </a:rPr>
              <a:t>, hold down the </a:t>
            </a:r>
            <a:r>
              <a:rPr lang="en-US" sz="2100" b="1" i="0" u="none" strike="noStrike" baseline="0" smtClean="0">
                <a:latin typeface="Segoe"/>
              </a:rPr>
              <a:t>Shift</a:t>
            </a:r>
            <a:r>
              <a:rPr lang="en-US" sz="2100" b="0" i="0" u="none" strike="noStrike" baseline="0" smtClean="0">
                <a:latin typeface="Segoe"/>
              </a:rPr>
              <a:t> key, and click cell </a:t>
            </a:r>
            <a:r>
              <a:rPr lang="en-US" sz="2100" b="1" i="0" u="none" strike="noStrike" baseline="0" smtClean="0">
                <a:latin typeface="Segoe"/>
              </a:rPr>
              <a:t>M9</a:t>
            </a:r>
            <a:r>
              <a:rPr lang="en-US" sz="2100" b="0" i="0" u="none" strike="noStrike" baseline="0" smtClean="0">
                <a:latin typeface="Segoe"/>
              </a:rPr>
              <a:t>. The range B9:M9 appears in the function, which now looks like =MIN(B9:M9). See below. Press </a:t>
            </a:r>
            <a:r>
              <a:rPr lang="en-US" sz="2100" b="1" i="0" u="none" strike="noStrike" baseline="0" smtClean="0">
                <a:latin typeface="Segoe"/>
              </a:rPr>
              <a:t>Enter</a:t>
            </a:r>
            <a:r>
              <a:rPr lang="en-US" sz="2100" b="0" i="0" u="none" strike="noStrike" baseline="0" smtClean="0">
                <a:latin typeface="Segoe"/>
              </a:rPr>
              <a:t>. The result, </a:t>
            </a:r>
            <a:r>
              <a:rPr lang="en-US" sz="2100" b="0" i="1" u="none" strike="noStrike" baseline="0" smtClean="0">
                <a:latin typeface="Segoe"/>
              </a:rPr>
              <a:t>150,</a:t>
            </a:r>
            <a:r>
              <a:rPr lang="en-US" sz="2100" b="0" i="0" u="none" strike="noStrike" baseline="0" smtClean="0">
                <a:latin typeface="Segoe"/>
              </a:rPr>
              <a:t> appears, which is the lowest expected electricity bill for the year.</a:t>
            </a:r>
            <a:endParaRPr lang="en-US" sz="2100" b="0" i="0" u="none" strike="noStrike" baseline="0" smtClean="0">
              <a:latin typeface="Segoe"/>
            </a:endParaRPr>
          </a:p>
          <a:p>
            <a:pPr marR="0" lvl="1" rtl="0">
              <a:buAutoNum type="arabicPeriod" startAt="4"/>
            </a:pPr>
            <a:r>
              <a:rPr lang="en-US" sz="2100" b="0" i="0" u="none" strike="noStrike" baseline="0" smtClean="0">
                <a:latin typeface="Segoe"/>
              </a:rPr>
              <a:t>Copy cell </a:t>
            </a:r>
            <a:r>
              <a:rPr lang="en-US" sz="2100" b="1" i="0" u="none" strike="noStrike" baseline="0" smtClean="0">
                <a:latin typeface="Segoe"/>
              </a:rPr>
              <a:t>P9</a:t>
            </a:r>
            <a:r>
              <a:rPr lang="en-US" sz="2100" b="0" i="0" u="none" strike="noStrike" baseline="0" smtClean="0">
                <a:latin typeface="Segoe"/>
              </a:rPr>
              <a:t> to cell </a:t>
            </a:r>
            <a:r>
              <a:rPr lang="en-US" sz="2100" b="1" i="0" u="none" strike="noStrike" baseline="0" smtClean="0">
                <a:latin typeface="Segoe"/>
              </a:rPr>
              <a:t>P10</a:t>
            </a:r>
            <a:r>
              <a:rPr lang="en-US" sz="2100" b="0" i="0" u="none" strike="noStrike" baseline="0" smtClean="0">
                <a:latin typeface="Segoe"/>
              </a:rPr>
              <a:t>. The result, </a:t>
            </a:r>
            <a:r>
              <a:rPr lang="en-US" sz="2100" b="0" i="1" u="none" strike="noStrike" baseline="0" smtClean="0">
                <a:latin typeface="Segoe"/>
              </a:rPr>
              <a:t>70</a:t>
            </a:r>
            <a:r>
              <a:rPr lang="en-US" sz="2100" b="0" i="0" u="none" strike="noStrike" baseline="0" smtClean="0">
                <a:latin typeface="Segoe"/>
              </a:rPr>
              <a:t>, is the lowest expected gas bill for the year. </a:t>
            </a:r>
            <a:endParaRPr lang="en-US" sz="2100" b="0" i="0" u="none" strike="noStrike" baseline="0" smtClean="0">
              <a:latin typeface="Segoe"/>
            </a:endParaRPr>
          </a:p>
          <a:p>
            <a:pPr marR="0" lvl="1" rtl="0">
              <a:buAutoNum type="arabicPeriod" startAt="4"/>
            </a:pPr>
            <a:r>
              <a:rPr lang="en-US" sz="2100" i="0" u="none" strike="noStrike" baseline="0" smtClean="0">
                <a:latin typeface="Segoe"/>
              </a:rPr>
              <a:t> </a:t>
            </a:r>
            <a:r>
              <a:rPr lang="en-US" sz="2100" b="1" i="0" u="none" strike="noStrike" baseline="0" smtClean="0">
                <a:latin typeface="Segoe"/>
              </a:rPr>
              <a:t>SAVE</a:t>
            </a:r>
            <a:r>
              <a:rPr lang="en-US" sz="2100" b="0" i="0" u="none" strike="noStrike" baseline="0" smtClean="0">
                <a:latin typeface="Segoe"/>
              </a:rPr>
              <a:t> the workbook.</a:t>
            </a:r>
            <a:endParaRPr lang="en-US" sz="2100" b="0" i="0" u="none" strike="noStrike" baseline="0" smtClean="0">
              <a:latin typeface="Segoe"/>
            </a:endParaRPr>
          </a:p>
          <a:p>
            <a:pPr marR="0" lvl="0" rtl="0"/>
            <a:r>
              <a:rPr lang="en-US" sz="2100" b="1" i="0" u="none" strike="noStrike" baseline="0" smtClean="0">
                <a:latin typeface="Segoe"/>
              </a:rPr>
              <a:t>PAUSE.</a:t>
            </a:r>
            <a:r>
              <a:rPr lang="en-US" sz="2100" b="0" i="0" u="none" strike="noStrike" baseline="0" smtClean="0">
                <a:latin typeface="Segoe"/>
              </a:rPr>
              <a:t> Leave the workbook open to use in the next exercise.</a:t>
            </a:r>
            <a:endParaRPr lang="en-US" sz="21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6.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00" y="4876800"/>
            <a:ext cx="7785100" cy="127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MAX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modified in the previous exercise.</a:t>
            </a:r>
            <a:endParaRPr lang="en-US" sz="2000" b="0" i="0" u="none" strike="noStrike" baseline="0" smtClean="0">
              <a:latin typeface="Segoe"/>
            </a:endParaRPr>
          </a:p>
          <a:p>
            <a:pPr marR="0" lvl="1" rtl="0"/>
            <a:r>
              <a:rPr lang="en-US" sz="2000" b="0" i="0" u="none" strike="noStrike" baseline="0" smtClean="0">
                <a:latin typeface="Segoe"/>
              </a:rPr>
              <a:t>In cell Q8, type </a:t>
            </a:r>
            <a:r>
              <a:rPr lang="en-US" sz="2000" b="1" i="0" u="none" strike="noStrike" baseline="0" smtClean="0">
                <a:latin typeface="Segoe"/>
              </a:rPr>
              <a:t>Max</a:t>
            </a:r>
            <a:r>
              <a:rPr lang="en-US" sz="2000" b="0" i="1" u="none" strike="noStrike" baseline="0" smtClean="0">
                <a:latin typeface="Segoe"/>
              </a:rPr>
              <a:t> </a:t>
            </a:r>
            <a:r>
              <a:rPr lang="en-US" sz="2000" b="0" i="0" u="none" strike="noStrike" baseline="0" smtClean="0">
                <a:latin typeface="Segoe"/>
              </a:rPr>
              <a:t>and press </a:t>
            </a:r>
            <a:r>
              <a:rPr lang="en-US" sz="2000" b="1" i="0" u="none" strike="noStrike" baseline="0" smtClean="0">
                <a:latin typeface="Segoe"/>
              </a:rPr>
              <a:t>Enter</a:t>
            </a:r>
            <a:r>
              <a:rPr lang="en-US" sz="2000" b="0" i="0" u="none" strike="noStrike" baseline="0" smtClean="0">
                <a:latin typeface="Segoe"/>
              </a:rPr>
              <a:t>. </a:t>
            </a:r>
            <a:endParaRPr lang="en-US" sz="2000" b="0" i="0" u="none" strike="noStrike" baseline="0" smtClean="0">
              <a:latin typeface="Segoe"/>
            </a:endParaRPr>
          </a:p>
          <a:p>
            <a:pPr marR="0" lvl="1" rtl="0"/>
            <a:r>
              <a:rPr lang="en-US" sz="2000" b="0" i="0" u="none" strike="noStrike" baseline="0" smtClean="0">
                <a:latin typeface="Segoe"/>
              </a:rPr>
              <a:t>In cell Q9, type </a:t>
            </a:r>
            <a:r>
              <a:rPr lang="en-US" sz="2000" b="1" i="0" u="none" strike="noStrike" baseline="0" smtClean="0">
                <a:latin typeface="Segoe"/>
              </a:rPr>
              <a:t>=MAX(B9:M9)</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The result, </a:t>
            </a:r>
            <a:r>
              <a:rPr lang="en-US" sz="2000" b="0" i="1" u="none" strike="noStrike" baseline="0" smtClean="0">
                <a:latin typeface="Segoe"/>
              </a:rPr>
              <a:t>230</a:t>
            </a:r>
            <a:r>
              <a:rPr lang="en-US" sz="2000" b="0" i="0" u="none" strike="noStrike" baseline="0" smtClean="0">
                <a:latin typeface="Segoe"/>
              </a:rPr>
              <a:t>, is the highest monthly electricity bill that you expect to receive.</a:t>
            </a:r>
            <a:endParaRPr lang="en-US" sz="2000" b="0" i="0" u="none" strike="noStrike" baseline="0" smtClean="0">
              <a:latin typeface="Segoe"/>
            </a:endParaRPr>
          </a:p>
          <a:p>
            <a:pPr lvl="1">
              <a:buFont typeface="+mj-lt"/>
              <a:buAutoNum type="arabicPeriod" startAt="3"/>
            </a:pPr>
            <a:r>
              <a:rPr lang="en-US" sz="2000">
                <a:latin typeface="Segoe"/>
              </a:rPr>
              <a:t>Copy cell </a:t>
            </a:r>
            <a:r>
              <a:rPr lang="en-US" sz="2000" b="1">
                <a:latin typeface="Segoe"/>
              </a:rPr>
              <a:t>Q9</a:t>
            </a:r>
            <a:r>
              <a:rPr lang="en-US" sz="2000">
                <a:latin typeface="Segoe"/>
              </a:rPr>
              <a:t> to </a:t>
            </a:r>
            <a:r>
              <a:rPr lang="en-US" sz="2000" b="1">
                <a:latin typeface="Segoe"/>
              </a:rPr>
              <a:t>Q10</a:t>
            </a:r>
            <a:r>
              <a:rPr lang="en-US" sz="2000">
                <a:latin typeface="Segoe"/>
              </a:rPr>
              <a:t>. The result, </a:t>
            </a:r>
            <a:r>
              <a:rPr lang="en-US" sz="2000" i="1">
                <a:latin typeface="Segoe"/>
              </a:rPr>
              <a:t>120</a:t>
            </a:r>
            <a:r>
              <a:rPr lang="en-US" sz="2000">
                <a:latin typeface="Segoe"/>
              </a:rPr>
              <a:t>, is the highest monthly gas bill that you expect to receive (see below).</a:t>
            </a:r>
            <a:endParaRPr lang="en-US" sz="2000">
              <a:latin typeface="Segoe"/>
            </a:endParaRPr>
          </a:p>
          <a:p>
            <a:pPr lvl="1">
              <a:buAutoNum type="arabicPeriod" startAt="3"/>
            </a:pPr>
            <a:r>
              <a:rPr lang="en-US" sz="2000">
                <a:latin typeface="Segoe"/>
              </a:rPr>
              <a:t> </a:t>
            </a:r>
            <a:r>
              <a:rPr lang="en-US" sz="2000" b="1">
                <a:latin typeface="Segoe"/>
              </a:rPr>
              <a:t>SAVE</a:t>
            </a:r>
            <a:r>
              <a:rPr lang="en-US" sz="2000">
                <a:latin typeface="Segoe"/>
              </a:rPr>
              <a:t> the workbook </a:t>
            </a:r>
            <a:br>
              <a:rPr lang="en-US" sz="2000">
                <a:latin typeface="Segoe"/>
              </a:rPr>
            </a:br>
            <a:r>
              <a:rPr lang="en-US" sz="2000">
                <a:latin typeface="Segoe"/>
              </a:rPr>
              <a:t>as </a:t>
            </a:r>
            <a:r>
              <a:rPr lang="en-US" sz="2000" b="1" i="1">
                <a:latin typeface="Segoe"/>
              </a:rPr>
              <a:t>05 Budget Math </a:t>
            </a:r>
            <a:br>
              <a:rPr lang="en-US" sz="2000" b="1" i="1">
                <a:latin typeface="Segoe"/>
              </a:rPr>
            </a:br>
            <a:r>
              <a:rPr lang="en-US" sz="2000" b="1" i="1">
                <a:latin typeface="Segoe"/>
              </a:rPr>
              <a:t>Solution</a:t>
            </a:r>
            <a:r>
              <a:rPr lang="en-US" sz="2000">
                <a:latin typeface="Segoe"/>
              </a:rPr>
              <a:t> and </a:t>
            </a:r>
            <a:r>
              <a:rPr lang="en-US" sz="2000" b="1">
                <a:latin typeface="Segoe"/>
              </a:rPr>
              <a:t>CLOSE</a:t>
            </a:r>
            <a:r>
              <a:rPr lang="en-US" sz="2000">
                <a:latin typeface="Segoe"/>
              </a:rPr>
              <a:t> it</a:t>
            </a:r>
            <a:r>
              <a:rPr lang="en-US" sz="2000">
                <a:latin typeface="Times New Roman"/>
              </a:rPr>
              <a:t>.</a:t>
            </a:r>
            <a:endParaRPr lang="en-US" sz="2000">
              <a:latin typeface="Times New Roman"/>
            </a:endParaRPr>
          </a:p>
          <a:p>
            <a:pPr lvl="0"/>
            <a:r>
              <a:rPr lang="en-US" sz="2000" b="1">
                <a:latin typeface="Segoe"/>
              </a:rPr>
              <a:t>PAUSE</a:t>
            </a:r>
            <a:r>
              <a:rPr lang="en-US" sz="2000" b="1">
                <a:latin typeface="Times New Roman"/>
              </a:rPr>
              <a:t>.</a:t>
            </a:r>
            <a:r>
              <a:rPr lang="en-US" sz="2000">
                <a:latin typeface="Segoe"/>
              </a:rPr>
              <a:t> Leave Excel open to </a:t>
            </a:r>
            <a:br>
              <a:rPr lang="en-US" sz="2000">
                <a:latin typeface="Segoe"/>
              </a:rPr>
            </a:br>
            <a:r>
              <a:rPr lang="en-US" sz="2000">
                <a:latin typeface="Segoe"/>
              </a:rPr>
              <a:t>use in the next exercise.</a:t>
            </a:r>
            <a:endParaRPr lang="en-US" sz="2000">
              <a:latin typeface="Segoe"/>
            </a:endParaRPr>
          </a:p>
          <a:p>
            <a:pPr marR="0" lvl="1" rtl="0"/>
            <a:endParaRPr lang="en-US" sz="2000" b="0" i="0" u="none" strike="noStrike" baseline="0" smtClean="0">
              <a:latin typeface="Segoe"/>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7.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0" y="4114800"/>
            <a:ext cx="3396721" cy="19352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PMT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endParaRPr lang="en-US" b="0" i="0" u="none" strike="noStrike" baseline="0" smtClean="0">
              <a:latin typeface="Segoe"/>
            </a:endParaRP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PMT</a:t>
            </a:r>
            <a:r>
              <a:rPr lang="en-US" b="0" i="0" u="none" strike="noStrike" baseline="0" smtClean="0">
                <a:latin typeface="Segoe"/>
              </a:rPr>
              <a:t> data file for this lesson. </a:t>
            </a:r>
            <a:endParaRPr lang="en-US" b="0" i="0" u="none" strike="noStrike" baseline="0" smtClean="0">
              <a:latin typeface="Segoe"/>
            </a:endParaRPr>
          </a:p>
          <a:p>
            <a:pPr marR="0" lvl="1" rtl="0"/>
            <a:r>
              <a:rPr lang="en-US" b="0" i="0" u="none" strike="noStrike" baseline="0" smtClean="0">
                <a:latin typeface="Segoe"/>
              </a:rPr>
              <a:t>In cell R2, type </a:t>
            </a:r>
            <a:r>
              <a:rPr lang="en-US" b="1" i="0" u="none" strike="noStrike" baseline="0" smtClean="0">
                <a:latin typeface="Segoe"/>
              </a:rPr>
              <a:t>Electronics</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In cell R3, type </a:t>
            </a:r>
            <a:r>
              <a:rPr lang="en-US" b="1" i="0" u="none" strike="noStrike" baseline="0" smtClean="0">
                <a:latin typeface="Segoe"/>
              </a:rPr>
              <a:t>Interest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In cell R4, type </a:t>
            </a:r>
            <a:r>
              <a:rPr lang="en-US" b="1" i="0" u="none" strike="noStrike" baseline="0" smtClean="0">
                <a:latin typeface="Segoe"/>
              </a:rPr>
              <a:t>Years</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In cell R5, type </a:t>
            </a:r>
            <a:r>
              <a:rPr lang="en-US" b="1" i="0" u="none" strike="noStrike" baseline="0" smtClean="0">
                <a:latin typeface="Segoe"/>
              </a:rPr>
              <a:t>Loan Amt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In cell R6, type </a:t>
            </a:r>
            <a:r>
              <a:rPr lang="en-US" b="1" i="0" u="none" strike="noStrike" baseline="0" smtClean="0">
                <a:latin typeface="Segoe"/>
              </a:rPr>
              <a:t>Payment</a:t>
            </a:r>
            <a:r>
              <a:rPr lang="en-US" b="0" i="1" u="none" strike="noStrike" baseline="0" smtClean="0">
                <a:latin typeface="Segoe"/>
              </a:rPr>
              <a:t> </a:t>
            </a: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Use the PMT Function</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7"/>
            </a:pPr>
            <a:r>
              <a:rPr lang="en-US" b="0" i="0" u="none" strike="noStrike" baseline="0" smtClean="0">
                <a:latin typeface="Segoe"/>
              </a:rPr>
              <a:t>In cell S3, type </a:t>
            </a:r>
            <a:r>
              <a:rPr lang="en-US" b="1" i="0" u="none" strike="noStrike" baseline="0" smtClean="0">
                <a:latin typeface="Segoe"/>
              </a:rPr>
              <a:t>7.5%</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interest rate on the loan.</a:t>
            </a:r>
            <a:endParaRPr lang="en-US" b="0" i="0" u="none" strike="noStrike" baseline="0" smtClean="0">
              <a:latin typeface="Segoe"/>
            </a:endParaRPr>
          </a:p>
          <a:p>
            <a:pPr marR="0" lvl="1" rtl="0">
              <a:buAutoNum type="arabicPeriod" startAt="7"/>
            </a:pPr>
            <a:r>
              <a:rPr lang="en-US" b="0" i="0" u="none" strike="noStrike" baseline="0" smtClean="0">
                <a:latin typeface="Segoe"/>
              </a:rPr>
              <a:t>In cell S4, type </a:t>
            </a:r>
            <a:r>
              <a:rPr lang="en-US" b="1" i="0" u="none" strike="noStrike" baseline="0" smtClean="0">
                <a:latin typeface="Segoe"/>
              </a:rPr>
              <a:t>2</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number of years in which the loan will be repaid.</a:t>
            </a:r>
            <a:endParaRPr lang="en-US" b="0" i="0" u="none" strike="noStrike" baseline="0" smtClean="0">
              <a:latin typeface="Segoe"/>
            </a:endParaRPr>
          </a:p>
          <a:p>
            <a:pPr marR="0" lvl="1" rtl="0">
              <a:buAutoNum type="arabicPeriod" startAt="7"/>
            </a:pPr>
            <a:r>
              <a:rPr lang="en-US" b="0" i="0" u="none" strike="noStrike" baseline="0" smtClean="0">
                <a:latin typeface="Segoe"/>
              </a:rPr>
              <a:t>In cell S5, type </a:t>
            </a:r>
            <a:r>
              <a:rPr lang="en-US" b="1" i="0" u="none" strike="noStrike" baseline="0" smtClean="0">
                <a:latin typeface="Segoe"/>
              </a:rPr>
              <a:t>2500</a:t>
            </a:r>
            <a:r>
              <a:rPr lang="en-US" b="0" i="0" u="none" strike="noStrike" baseline="0" smtClean="0">
                <a:latin typeface="Segoe"/>
              </a:rPr>
              <a:t> and press </a:t>
            </a:r>
            <a:r>
              <a:rPr lang="en-US" b="1" i="0" u="none" strike="noStrike" baseline="0" smtClean="0">
                <a:latin typeface="Segoe"/>
              </a:rPr>
              <a:t>Enter</a:t>
            </a:r>
            <a:r>
              <a:rPr lang="en-US" b="0" i="0" u="none" strike="noStrike" baseline="0" smtClean="0">
                <a:latin typeface="Segoe"/>
              </a:rPr>
              <a:t>. This is the loan amount, which will cover the total cost of the equipment.</a:t>
            </a:r>
            <a:endParaRPr lang="en-US" b="0" i="0" u="none" strike="noStrike" baseline="0" smtClean="0">
              <a:latin typeface="Segoe"/>
            </a:endParaRPr>
          </a:p>
          <a:p>
            <a:pPr marR="0" lvl="1" rtl="0">
              <a:buAutoNum type="arabicPeriod" startAt="7"/>
            </a:pPr>
            <a:r>
              <a:rPr lang="en-US" b="0" i="0" u="none" strike="noStrike" baseline="0" smtClean="0">
                <a:latin typeface="Segoe"/>
              </a:rPr>
              <a:t>In cell S6, type </a:t>
            </a:r>
            <a:r>
              <a:rPr lang="en-US" b="1" i="0" u="none" strike="noStrike" baseline="0" smtClean="0">
                <a:latin typeface="Segoe"/>
              </a:rPr>
              <a:t>=–PMT(S3/12,S4*12,S5)</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and press </a:t>
            </a:r>
            <a:r>
              <a:rPr lang="en-US" b="1" i="0" u="none" strike="noStrike" baseline="0" smtClean="0">
                <a:latin typeface="Segoe"/>
              </a:rPr>
              <a:t>Enter</a:t>
            </a:r>
            <a:r>
              <a:rPr lang="en-US" b="0" i="0" u="none" strike="noStrike" baseline="0" smtClean="0">
                <a:latin typeface="Segoe"/>
              </a:rPr>
              <a:t>. The result, </a:t>
            </a:r>
            <a:r>
              <a:rPr lang="en-US" b="0" i="1" u="none" strike="noStrike" baseline="0" smtClean="0">
                <a:latin typeface="Segoe"/>
              </a:rPr>
              <a:t>$112.50</a:t>
            </a:r>
            <a:r>
              <a:rPr lang="en-US" b="0" i="0" u="none" strike="noStrike" baseline="0" smtClean="0">
                <a:latin typeface="Segoe"/>
              </a:rPr>
              <a:t>, is your</a:t>
            </a:r>
            <a:br>
              <a:rPr lang="en-US" b="0" i="0" u="none" strike="noStrike" baseline="0" smtClean="0">
                <a:latin typeface="Segoe"/>
              </a:rPr>
            </a:br>
            <a:r>
              <a:rPr lang="en-US" b="0" i="0" u="none" strike="noStrike" baseline="0" smtClean="0">
                <a:latin typeface="Segoe"/>
              </a:rPr>
              <a:t> calculated monthly payment (right). </a:t>
            </a:r>
            <a:endParaRPr lang="en-US" b="0" i="0" u="none" strike="noStrike" baseline="0" smtClean="0">
              <a:latin typeface="Segoe"/>
            </a:endParaRPr>
          </a:p>
          <a:p>
            <a:pPr marR="0" lvl="1" rtl="0">
              <a:buAutoNum type="arabicPeriod" startAt="7"/>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PMT </a:t>
            </a:r>
            <a:br>
              <a:rPr lang="en-US" b="0" i="1" u="none" strike="noStrike" baseline="0" smtClean="0">
                <a:latin typeface="Segoe"/>
              </a:rPr>
            </a:br>
            <a:r>
              <a:rPr lang="en-US" b="0" i="1" u="none" strike="noStrike" baseline="0" smtClean="0">
                <a:latin typeface="Segoe"/>
              </a:rPr>
              <a:t>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endParaRPr lang="en-US" b="0" i="0" u="none" strike="noStrike" baseline="0" smtClean="0">
              <a:latin typeface="Times New Roman"/>
            </a:endParaRPr>
          </a:p>
          <a:p>
            <a:pPr marR="0" lvl="0" rtl="0"/>
            <a:r>
              <a:rPr lang="en-US" b="1" i="0" u="none" strike="noStrike" baseline="0" smtClean="0">
                <a:latin typeface="Segoe"/>
              </a:rPr>
              <a:t>PAUSE.</a:t>
            </a:r>
            <a:r>
              <a:rPr lang="en-US" b="0" i="0" u="none" strike="noStrike" baseline="0" smtClean="0">
                <a:latin typeface="Segoe"/>
              </a:rPr>
              <a:t> Leave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8.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013026" y="3886200"/>
            <a:ext cx="1536700" cy="1816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Select and Create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endParaRPr lang="en-US" b="0" i="0" u="none" strike="noStrike" baseline="0" smtClean="0">
              <a:latin typeface="Segoe"/>
            </a:endParaRP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Subtotals</a:t>
            </a:r>
            <a:r>
              <a:rPr lang="en-US" b="0" i="0" u="none" strike="noStrike" baseline="0" smtClean="0">
                <a:latin typeface="Segoe"/>
              </a:rPr>
              <a:t> data file for this lesson. </a:t>
            </a:r>
            <a:endParaRPr lang="en-US" b="0" i="0" u="none" strike="noStrike" baseline="0" smtClean="0">
              <a:latin typeface="Segoe"/>
            </a:endParaRPr>
          </a:p>
          <a:p>
            <a:pPr marR="0" lvl="1" rtl="0"/>
            <a:r>
              <a:rPr lang="en-US" b="0" i="0" u="none" strike="noStrike" baseline="0" smtClean="0">
                <a:latin typeface="Segoe"/>
              </a:rPr>
              <a:t>Select </a:t>
            </a:r>
            <a:r>
              <a:rPr lang="en-US" b="1" i="0" u="none" strike="noStrike" baseline="0" smtClean="0">
                <a:latin typeface="Segoe"/>
              </a:rPr>
              <a:t>B7:M7</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On the FORMULAS tab, in the Defined Names group, click the </a:t>
            </a:r>
            <a:r>
              <a:rPr lang="en-US" b="1" i="0" u="none" strike="noStrike" baseline="0" smtClean="0">
                <a:latin typeface="Segoe"/>
              </a:rPr>
              <a:t>Define Name</a:t>
            </a:r>
            <a:r>
              <a:rPr lang="en-US" b="0" i="0" u="none" strike="noStrike" baseline="0" smtClean="0">
                <a:latin typeface="Segoe"/>
              </a:rPr>
              <a:t> button. The New Name dialog box opens. </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Select and Create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In the Name text box, verify </a:t>
            </a:r>
            <a:br>
              <a:rPr lang="en-US" b="0" i="0" u="none" strike="noStrike" baseline="0" smtClean="0">
                <a:latin typeface="Segoe"/>
              </a:rPr>
            </a:br>
            <a:r>
              <a:rPr lang="en-US" b="0" i="0" u="none" strike="noStrike" baseline="0" smtClean="0">
                <a:latin typeface="Segoe"/>
              </a:rPr>
              <a:t>that </a:t>
            </a:r>
            <a:r>
              <a:rPr lang="en-US" b="1" i="0" u="none" strike="noStrike" baseline="0" smtClean="0">
                <a:latin typeface="Segoe"/>
              </a:rPr>
              <a:t>Nonutility_Subtotals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appears (right). Click </a:t>
            </a:r>
            <a:r>
              <a:rPr lang="en-US" b="1" i="0" u="none" strike="noStrike" baseline="0" smtClean="0">
                <a:latin typeface="Segoe"/>
              </a:rPr>
              <a:t>OK</a:t>
            </a:r>
            <a:r>
              <a:rPr lang="en-US" b="0" i="0" u="none" strike="noStrike" baseline="0" smtClean="0">
                <a:latin typeface="Segoe"/>
              </a:rPr>
              <a:t>. This </a:t>
            </a:r>
            <a:br>
              <a:rPr lang="en-US" b="0" i="0" u="none" strike="noStrike" baseline="0" smtClean="0">
                <a:latin typeface="Segoe"/>
              </a:rPr>
            </a:br>
            <a:r>
              <a:rPr lang="en-US" b="0" i="0" u="none" strike="noStrike" baseline="0" smtClean="0">
                <a:latin typeface="Segoe"/>
              </a:rPr>
              <a:t>names a range for the</a:t>
            </a:r>
            <a:br>
              <a:rPr lang="en-US" b="0" i="0" u="none" strike="noStrike" baseline="0" smtClean="0">
                <a:latin typeface="Segoe"/>
              </a:rPr>
            </a:br>
            <a:r>
              <a:rPr lang="en-US" b="0" i="0" u="none" strike="noStrike" baseline="0" smtClean="0">
                <a:latin typeface="Segoe"/>
              </a:rPr>
              <a:t>nonutility subtotal figures.</a:t>
            </a:r>
            <a:endParaRPr lang="en-US" b="0" i="0" u="none" strike="noStrike" baseline="0" smtClean="0">
              <a:latin typeface="Segoe"/>
            </a:endParaRPr>
          </a:p>
          <a:p>
            <a:pPr marR="0" lvl="1" rtl="0">
              <a:buAutoNum type="arabicPeriod" startAt="4"/>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a:t>
            </a:r>
            <a:r>
              <a:rPr lang="en-US" b="0" i="0" u="none" strike="noStrike" baseline="0" smtClean="0">
                <a:latin typeface="Segoe"/>
              </a:rPr>
              <a:t> Leave the workbook open </a:t>
            </a:r>
            <a:br>
              <a:rPr lang="en-US" b="0" i="0" u="none" strike="noStrike" baseline="0" smtClean="0">
                <a:latin typeface="Segoe"/>
              </a:rPr>
            </a:br>
            <a:r>
              <a:rPr lang="en-US" b="0" i="0" u="none" strike="noStrike" baseline="0" smtClean="0">
                <a:latin typeface="Segoe"/>
              </a:rPr>
              <a:t>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19.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86400" y="1676400"/>
            <a:ext cx="2870200" cy="21717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Build Formulas to Subtotal</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endParaRPr lang="en-US" b="0" i="0" u="none" strike="noStrike" baseline="0" smtClean="0">
              <a:latin typeface="Segoe"/>
            </a:endParaRPr>
          </a:p>
          <a:p>
            <a:pPr marR="0" lvl="1" rtl="0"/>
            <a:r>
              <a:rPr lang="en-US" b="0" i="0" u="none" strike="noStrike" baseline="0" smtClean="0">
                <a:latin typeface="Segoe"/>
              </a:rPr>
              <a:t>In cell B17, type </a:t>
            </a:r>
            <a:r>
              <a:rPr lang="en-US" b="1" i="0" u="none" strike="noStrike" baseline="0" smtClean="0">
                <a:latin typeface="Segoe"/>
              </a:rPr>
              <a:t>=SUBTOTAL(9,B7,B16)</a:t>
            </a:r>
            <a:r>
              <a:rPr lang="en-US" b="0" i="0" u="none" strike="noStrike" baseline="0" smtClean="0">
                <a:latin typeface="Segoe"/>
              </a:rPr>
              <a:t>, as shown below. Press </a:t>
            </a:r>
            <a:r>
              <a:rPr lang="en-US" b="1" i="0" u="none" strike="noStrike" baseline="0" smtClean="0">
                <a:latin typeface="Segoe"/>
              </a:rPr>
              <a:t>Enter</a:t>
            </a:r>
            <a:r>
              <a:rPr lang="en-US" b="0" i="0" u="none" strike="noStrike" baseline="0" smtClean="0">
                <a:latin typeface="Segoe"/>
              </a:rPr>
              <a:t>. This formula adds the nonutility subtotal and utility subtotal for January.</a:t>
            </a:r>
            <a:endParaRPr lang="en-US" b="0" i="0" u="none" strike="noStrike" baseline="0" smtClean="0">
              <a:latin typeface="Segoe"/>
            </a:endParaRPr>
          </a:p>
          <a:p>
            <a:pPr marR="0" lvl="1" rtl="0"/>
            <a:r>
              <a:rPr lang="en-US" b="0" i="0" u="none" strike="noStrike" baseline="0" smtClean="0">
                <a:latin typeface="Segoe"/>
              </a:rPr>
              <a:t>Copy cell </a:t>
            </a:r>
            <a:r>
              <a:rPr lang="en-US" b="1" i="0" u="none" strike="noStrike" baseline="0" smtClean="0">
                <a:latin typeface="Segoe"/>
              </a:rPr>
              <a:t>B17</a:t>
            </a:r>
            <a:r>
              <a:rPr lang="en-US" b="0" i="0" u="none" strike="noStrike" baseline="0" smtClean="0">
                <a:latin typeface="Segoe"/>
              </a:rPr>
              <a:t> to </a:t>
            </a:r>
            <a:r>
              <a:rPr lang="en-US" b="1" i="0" u="none" strike="noStrike" baseline="0" smtClean="0">
                <a:latin typeface="Segoe"/>
              </a:rPr>
              <a:t>C17:M17</a:t>
            </a:r>
            <a:r>
              <a:rPr lang="en-US" b="0" i="0" u="none" strike="noStrike" baseline="0" smtClean="0">
                <a:latin typeface="Segoe"/>
              </a:rPr>
              <a:t>. All monthly subtotals are entered.</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2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00400" y="4038600"/>
            <a:ext cx="4578569" cy="198441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Build Formulas to Subtotal</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cell N17, type </a:t>
            </a:r>
            <a:r>
              <a:rPr lang="en-US" b="1" i="0" u="none" strike="noStrike" baseline="0" smtClean="0">
                <a:latin typeface="Segoe"/>
              </a:rPr>
              <a:t>=SUBTOTAL(9,B7:M7,B16:M16)</a:t>
            </a:r>
            <a:r>
              <a:rPr lang="en-US" b="0" i="0" u="none" strike="noStrike" baseline="0" smtClean="0">
                <a:latin typeface="Segoe"/>
              </a:rPr>
              <a:t>, as shown at right. Press </a:t>
            </a:r>
            <a:r>
              <a:rPr lang="en-US" b="1" i="0" u="none" strike="noStrike" baseline="0" smtClean="0">
                <a:latin typeface="Segoe"/>
              </a:rPr>
              <a:t>Enter</a:t>
            </a:r>
            <a:r>
              <a:rPr lang="en-US" b="0" i="0" u="none" strike="noStrike" baseline="0" smtClean="0">
                <a:latin typeface="Segoe"/>
              </a:rPr>
              <a:t>. This </a:t>
            </a:r>
            <a:br>
              <a:rPr lang="en-US" b="0" i="0" u="none" strike="noStrike" baseline="0" smtClean="0">
                <a:latin typeface="Segoe"/>
              </a:rPr>
            </a:br>
            <a:r>
              <a:rPr lang="en-US" b="0" i="0" u="none" strike="noStrike" baseline="0" smtClean="0">
                <a:latin typeface="Segoe"/>
              </a:rPr>
              <a:t>formula adds all nonutility and </a:t>
            </a:r>
            <a:br>
              <a:rPr lang="en-US" b="0" i="0" u="none" strike="noStrike" baseline="0" smtClean="0">
                <a:latin typeface="Segoe"/>
              </a:rPr>
            </a:br>
            <a:r>
              <a:rPr lang="en-US" b="0" i="0" u="none" strike="noStrike" baseline="0" smtClean="0">
                <a:latin typeface="Segoe"/>
              </a:rPr>
              <a:t>utility expenses for the year.</a:t>
            </a:r>
            <a:endParaRPr lang="en-US" b="0" i="0" u="none" strike="noStrike" baseline="0" smtClean="0">
              <a:latin typeface="Segoe"/>
            </a:endParaRPr>
          </a:p>
          <a:p>
            <a:pPr marR="0" lvl="1" rtl="0">
              <a:buAutoNum type="arabicPeriod" startAt="3"/>
            </a:pP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21.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67400" y="1981200"/>
            <a:ext cx="2578100" cy="939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Software Orientation</a:t>
            </a:r>
          </a:p>
        </p:txBody>
      </p:sp>
      <p:sp>
        <p:nvSpPr>
          <p:cNvPr id="3" name="Text Placeholder 2"/>
          <p:cNvSpPr>
            <a:spLocks noGrp="1"/>
          </p:cNvSpPr>
          <p:nvPr>
            <p:ph type="body" idx="1"/>
          </p:nvPr>
        </p:nvSpPr>
        <p:spPr/>
        <p:txBody>
          <a:bodyPr/>
          <a:lstStyle/>
          <a:p>
            <a:pPr marR="0" lvl="0" rtl="0"/>
            <a:r>
              <a:rPr lang="en-US" b="0" i="0" u="none" strike="noStrike" baseline="0" smtClean="0">
                <a:latin typeface="Segoe"/>
              </a:rPr>
              <a:t>The FORMULAS tab in Excel 2013, shown below, provides access to a library of formulas and functions</a:t>
            </a:r>
            <a:r>
              <a:rPr lang="en-US" b="0" i="0" u="none" strike="noStrike" baseline="0" smtClean="0">
                <a:latin typeface="Times New Roman"/>
              </a:rPr>
              <a:t>.</a:t>
            </a:r>
            <a:endParaRPr lang="en-US" b="0" i="0" u="none" strike="noStrike" baseline="0" smtClean="0">
              <a:latin typeface="Times New Roman"/>
            </a:endParaRPr>
          </a:p>
          <a:p>
            <a:pPr marR="0" lvl="0" rtl="0"/>
            <a:r>
              <a:rPr lang="en-US" b="0" i="0" u="none" strike="noStrike" baseline="0" smtClean="0">
                <a:latin typeface="Segoe"/>
              </a:rPr>
              <a:t> On this tab, you can use commands for quickly inserting functions, inserting totals, and displaying a visual map of cells that are dependent on a formula.</a:t>
            </a:r>
            <a:endParaRPr lang="en-US" b="0" i="0" u="none" strike="noStrike" baseline="0" smtClean="0">
              <a:latin typeface="Segoe"/>
            </a:endParaRPr>
          </a:p>
          <a:p>
            <a:pPr marR="0" lvl="0" rtl="0"/>
            <a:endParaRPr lang="en-US" b="0" i="0" u="none" strike="noStrike" baseline="0" smtClean="0">
              <a:latin typeface="Segoe"/>
            </a:endParaRPr>
          </a:p>
        </p:txBody>
      </p:sp>
      <p:pic>
        <p:nvPicPr>
          <p:cNvPr id="5" name="Picture 4" descr="0501.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38200" y="3657600"/>
            <a:ext cx="7698828" cy="23294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modified in the previous exercise.</a:t>
            </a:r>
            <a:endParaRPr lang="en-US" sz="2000" b="0" i="0" u="none" strike="noStrike" baseline="0" smtClean="0">
              <a:latin typeface="Segoe"/>
            </a:endParaRPr>
          </a:p>
          <a:p>
            <a:pPr marR="0" lvl="1" rtl="0"/>
            <a:r>
              <a:rPr lang="en-US" sz="2000" b="0" i="0" u="none" strike="noStrike" baseline="0" smtClean="0">
                <a:latin typeface="Segoe"/>
              </a:rPr>
              <a:t>In cell N17, notice that the result of the current formulas is </a:t>
            </a:r>
            <a:r>
              <a:rPr lang="en-US" sz="2000" b="0" i="1" u="none" strike="noStrike" baseline="0" smtClean="0">
                <a:latin typeface="Segoe"/>
              </a:rPr>
              <a:t>24,230</a:t>
            </a:r>
            <a:r>
              <a:rPr lang="en-US" sz="2000" b="0" i="0" u="none" strike="noStrike" baseline="0" smtClean="0">
                <a:latin typeface="Times New Roman"/>
              </a:rPr>
              <a:t>.</a:t>
            </a:r>
            <a:endParaRPr lang="en-US" sz="2000" b="0" i="0" u="none" strike="noStrike" baseline="0" smtClean="0">
              <a:latin typeface="Times New Roman"/>
            </a:endParaRPr>
          </a:p>
          <a:p>
            <a:pPr marR="0" lvl="1" rtl="0"/>
            <a:r>
              <a:rPr lang="en-US" sz="2000" b="0" i="0" u="none" strike="noStrike" baseline="0" smtClean="0">
                <a:latin typeface="Segoe"/>
              </a:rPr>
              <a:t>Use the formula bar to modify the formula in N17 like this: </a:t>
            </a:r>
            <a:r>
              <a:rPr lang="en-US" sz="2000" b="1" i="0" u="none" strike="noStrike" baseline="0" smtClean="0">
                <a:latin typeface="Segoe"/>
              </a:rPr>
              <a:t>=SUBTOTAL(9,Nonutility_Subtotals,Utility_Subtotals)</a:t>
            </a:r>
            <a:r>
              <a:rPr lang="en-US" sz="2000" b="0" i="0" u="none" strike="noStrike" baseline="0" smtClean="0">
                <a:latin typeface="Segoe"/>
              </a:rPr>
              <a:t>. See below. Press </a:t>
            </a:r>
            <a:r>
              <a:rPr lang="en-US" sz="2000" b="1" i="0" u="none" strike="noStrike" baseline="0" smtClean="0">
                <a:latin typeface="Segoe"/>
              </a:rPr>
              <a:t>Enter</a:t>
            </a:r>
            <a:r>
              <a:rPr lang="en-US" sz="2000" b="0" i="0" u="none" strike="noStrike" baseline="0" smtClean="0">
                <a:latin typeface="Segoe"/>
              </a:rPr>
              <a:t>. This formula replaces the cell ranges with named ranges to add all nonutility and utility expenses for the year, and the result remains the same at </a:t>
            </a:r>
            <a:r>
              <a:rPr lang="en-US" sz="2000" b="0" i="1" u="none" strike="noStrike" baseline="0" smtClean="0">
                <a:latin typeface="Segoe"/>
              </a:rPr>
              <a:t>24,230</a:t>
            </a:r>
            <a:r>
              <a:rPr lang="en-US" sz="2000"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22.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52600" y="4572000"/>
            <a:ext cx="6031186" cy="16262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Click in cell </a:t>
            </a:r>
            <a:r>
              <a:rPr lang="en-US" b="1" i="0" u="none" strike="noStrike" baseline="0" smtClean="0">
                <a:latin typeface="Segoe"/>
              </a:rPr>
              <a:t>B19</a:t>
            </a:r>
            <a:r>
              <a:rPr lang="en-US" b="0" i="0" u="none" strike="noStrike" baseline="0" smtClean="0">
                <a:latin typeface="Segoe"/>
              </a:rPr>
              <a:t> and then click in the formula bar. Change the formula from =SUM(Q1Expenses) to </a:t>
            </a:r>
            <a:r>
              <a:rPr lang="en-US" b="1" i="0" u="none" strike="noStrike" baseline="0" smtClean="0">
                <a:latin typeface="Segoe"/>
              </a:rPr>
              <a:t>=SUBTOTAL(9,Q1Expenses)</a:t>
            </a:r>
            <a:r>
              <a:rPr lang="en-US" b="0" i="0" u="none" strike="noStrike" baseline="0" smtClean="0">
                <a:latin typeface="Segoe"/>
              </a:rPr>
              <a:t>. This cell sums the named range Q1Expenses. Because the named range includes monthly data and subtotals, you need to correct the range to include only subtotal figures.</a:t>
            </a:r>
            <a:endParaRPr lang="en-US" b="0" i="0" u="none" strike="noStrike" baseline="0" smtClean="0">
              <a:latin typeface="Segoe"/>
            </a:endParaRPr>
          </a:p>
          <a:p>
            <a:pPr marR="0" lvl="1" rtl="0">
              <a:buAutoNum type="arabicPeriod" startAt="3"/>
            </a:pPr>
            <a:r>
              <a:rPr lang="en-US" b="0" i="0" u="none" strike="noStrike" baseline="0" smtClean="0">
                <a:latin typeface="Segoe"/>
              </a:rPr>
              <a:t>On the FORMULAS tab, in the Defined Names group, click </a:t>
            </a:r>
            <a:r>
              <a:rPr lang="en-US" b="1" i="0" u="none" strike="noStrike" baseline="0" smtClean="0">
                <a:latin typeface="Segoe"/>
              </a:rPr>
              <a:t>Name Manager</a:t>
            </a:r>
            <a:r>
              <a:rPr lang="en-US" b="0" i="0" u="none" strike="noStrike" baseline="0" smtClean="0">
                <a:latin typeface="Times New Roman"/>
              </a:rPr>
              <a:t>.</a:t>
            </a:r>
            <a:endParaRPr lang="en-US" b="1"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5"/>
            </a:pPr>
            <a:r>
              <a:rPr lang="en-US" sz="2000" b="0" i="0" u="none" strike="noStrike" baseline="0" smtClean="0">
                <a:latin typeface="Segoe"/>
              </a:rPr>
              <a:t>Select </a:t>
            </a:r>
            <a:r>
              <a:rPr lang="en-US" sz="2000" b="1" i="0" u="none" strike="noStrike" baseline="0" smtClean="0">
                <a:latin typeface="Segoe"/>
              </a:rPr>
              <a:t>Q1Expenses</a:t>
            </a:r>
            <a:r>
              <a:rPr lang="en-US" sz="2000" b="0" i="0" u="none" strike="noStrike" baseline="0" smtClean="0">
                <a:latin typeface="Segoe"/>
              </a:rPr>
              <a:t> in the list and click </a:t>
            </a:r>
            <a:r>
              <a:rPr lang="en-US" sz="2000" b="1" i="0" u="none" strike="noStrike" baseline="0" smtClean="0">
                <a:latin typeface="Segoe"/>
              </a:rPr>
              <a:t>Edit</a:t>
            </a:r>
            <a:r>
              <a:rPr lang="en-US" sz="2000" b="0" i="0" u="none" strike="noStrike" baseline="0" smtClean="0">
                <a:latin typeface="Segoe"/>
              </a:rPr>
              <a:t>. </a:t>
            </a:r>
            <a:br>
              <a:rPr lang="en-US" sz="2000" b="0" i="0" u="none" strike="noStrike" baseline="0" smtClean="0">
                <a:latin typeface="Segoe"/>
              </a:rPr>
            </a:br>
            <a:r>
              <a:rPr lang="en-US" sz="2000" b="0" i="0" u="none" strike="noStrike" baseline="0" smtClean="0">
                <a:latin typeface="Segoe"/>
              </a:rPr>
              <a:t>The Edit Name dialog box opens (right).  </a:t>
            </a:r>
            <a:endParaRPr lang="en-US" sz="2000" b="0" i="0" u="none" strike="noStrike" baseline="0" smtClean="0">
              <a:latin typeface="Segoe"/>
            </a:endParaRPr>
          </a:p>
          <a:p>
            <a:pPr marR="0" lvl="1" rtl="0">
              <a:buAutoNum type="arabicPeriod" startAt="5"/>
            </a:pPr>
            <a:r>
              <a:rPr lang="en-US" sz="2000" b="0" i="0" u="none" strike="noStrike" baseline="0" smtClean="0">
                <a:latin typeface="Segoe"/>
              </a:rPr>
              <a:t>Highlight everything in the Refers to text box </a:t>
            </a:r>
            <a:br>
              <a:rPr lang="en-US" sz="2000" b="0" i="0" u="none" strike="noStrike" baseline="0" smtClean="0">
                <a:latin typeface="Segoe"/>
              </a:rPr>
            </a:br>
            <a:r>
              <a:rPr lang="en-US" sz="2000" b="0" i="0" u="none" strike="noStrike" baseline="0" smtClean="0">
                <a:latin typeface="Segoe"/>
              </a:rPr>
              <a:t>and press </a:t>
            </a:r>
            <a:r>
              <a:rPr lang="en-US" sz="2000" b="1" i="0" u="none" strike="noStrike" baseline="0" smtClean="0">
                <a:latin typeface="Segoe"/>
              </a:rPr>
              <a:t>Backspace</a:t>
            </a:r>
            <a:r>
              <a:rPr lang="en-US" sz="2000" b="0" i="0" u="none" strike="noStrike" baseline="0" smtClean="0">
                <a:latin typeface="Segoe"/>
              </a:rPr>
              <a:t> to delete it. </a:t>
            </a:r>
            <a:endParaRPr lang="en-US" sz="2000" b="0" i="0" u="none" strike="noStrike" baseline="0" smtClean="0">
              <a:latin typeface="Segoe"/>
            </a:endParaRPr>
          </a:p>
          <a:p>
            <a:pPr marR="0" lvl="1" rtl="0">
              <a:buAutoNum type="arabicPeriod" startAt="5"/>
            </a:pPr>
            <a:r>
              <a:rPr lang="en-US" sz="2000" b="0" i="0" u="none" strike="noStrike" baseline="0" smtClean="0">
                <a:latin typeface="Segoe"/>
              </a:rPr>
              <a:t>Click cell </a:t>
            </a:r>
            <a:r>
              <a:rPr lang="en-US" sz="2000" b="1" i="0" u="none" strike="noStrike" baseline="0" smtClean="0">
                <a:latin typeface="Segoe"/>
              </a:rPr>
              <a:t>B7</a:t>
            </a:r>
            <a:r>
              <a:rPr lang="en-US" sz="2000" b="0" i="0" u="none" strike="noStrike" baseline="0" smtClean="0">
                <a:latin typeface="Segoe"/>
              </a:rPr>
              <a:t>, press and hold the </a:t>
            </a:r>
            <a:r>
              <a:rPr lang="en-US" sz="2000" b="1" i="0" u="none" strike="noStrike" baseline="0" smtClean="0">
                <a:latin typeface="Segoe"/>
              </a:rPr>
              <a:t>Shift</a:t>
            </a:r>
            <a:r>
              <a:rPr lang="en-US" sz="2000" b="0" i="0" u="none" strike="noStrike" baseline="0" smtClean="0">
                <a:latin typeface="Segoe"/>
              </a:rPr>
              <a:t> key, </a:t>
            </a:r>
            <a:br>
              <a:rPr lang="en-US" sz="2000" b="0" i="0" u="none" strike="noStrike" baseline="0" smtClean="0">
                <a:latin typeface="Segoe"/>
              </a:rPr>
            </a:br>
            <a:r>
              <a:rPr lang="en-US" sz="2000" b="0" i="0" u="none" strike="noStrike" baseline="0" smtClean="0">
                <a:latin typeface="Segoe"/>
              </a:rPr>
              <a:t>and click </a:t>
            </a:r>
            <a:r>
              <a:rPr lang="en-US" sz="2000" b="1" i="0" u="none" strike="noStrike" baseline="0" smtClean="0">
                <a:latin typeface="Segoe"/>
              </a:rPr>
              <a:t>D7</a:t>
            </a:r>
            <a:r>
              <a:rPr lang="en-US" sz="2000" b="0" i="0" u="none" strike="noStrike" baseline="0" smtClean="0">
                <a:latin typeface="Segoe"/>
              </a:rPr>
              <a:t>. The range B7:D7 is highlighted.</a:t>
            </a:r>
            <a:endParaRPr lang="en-US" sz="2000" b="0" i="0" u="none" strike="noStrike" baseline="0" smtClean="0">
              <a:latin typeface="Segoe"/>
            </a:endParaRPr>
          </a:p>
          <a:p>
            <a:pPr marR="0" lvl="1" rtl="0">
              <a:buAutoNum type="arabicPeriod" startAt="5"/>
            </a:pPr>
            <a:r>
              <a:rPr lang="en-US" sz="2000" b="0" i="0" u="none" strike="noStrike" baseline="0" smtClean="0">
                <a:latin typeface="Segoe"/>
              </a:rPr>
              <a:t>Press and hold the </a:t>
            </a:r>
            <a:r>
              <a:rPr lang="en-US" sz="2000" b="1" i="0" u="none" strike="noStrike" baseline="0" smtClean="0">
                <a:latin typeface="Segoe"/>
              </a:rPr>
              <a:t>Ctrl</a:t>
            </a:r>
            <a:r>
              <a:rPr lang="en-US" sz="2000" b="0" i="0" u="none" strike="noStrike" baseline="0" smtClean="0">
                <a:latin typeface="Segoe"/>
              </a:rPr>
              <a:t> key while clicking cells </a:t>
            </a:r>
            <a:r>
              <a:rPr lang="en-US" sz="2000" b="1" i="0" u="none" strike="noStrike" baseline="0" smtClean="0">
                <a:latin typeface="Segoe"/>
              </a:rPr>
              <a:t>B16</a:t>
            </a:r>
            <a:r>
              <a:rPr lang="en-US" sz="2000" b="0" i="0" u="none" strike="noStrike" baseline="0" smtClean="0">
                <a:latin typeface="Segoe"/>
              </a:rPr>
              <a:t>, </a:t>
            </a:r>
            <a:r>
              <a:rPr lang="en-US" sz="2000" b="1" i="0" u="none" strike="noStrike" baseline="0" smtClean="0">
                <a:latin typeface="Segoe"/>
              </a:rPr>
              <a:t>C16</a:t>
            </a:r>
            <a:r>
              <a:rPr lang="en-US" sz="2000" b="0" i="0" u="none" strike="noStrike" baseline="0" smtClean="0">
                <a:latin typeface="Segoe"/>
              </a:rPr>
              <a:t>, and </a:t>
            </a:r>
            <a:r>
              <a:rPr lang="en-US" sz="2000" b="1" i="0" u="none" strike="noStrike" baseline="0" smtClean="0">
                <a:latin typeface="Segoe"/>
              </a:rPr>
              <a:t>D16</a:t>
            </a:r>
            <a:r>
              <a:rPr lang="en-US" sz="2000" b="0" i="0" u="none" strike="noStrike" baseline="0" smtClean="0">
                <a:latin typeface="Segoe"/>
              </a:rPr>
              <a:t>. The selections are shown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23.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36407" y="1600200"/>
            <a:ext cx="1984973" cy="1525704"/>
          </a:xfrm>
          <a:prstGeom prst="rect">
            <a:avLst/>
          </a:prstGeom>
        </p:spPr>
      </p:pic>
      <p:pic>
        <p:nvPicPr>
          <p:cNvPr id="8" name="Picture 7" descr="052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419600"/>
            <a:ext cx="6325360" cy="155645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9"/>
            </a:pPr>
            <a:r>
              <a:rPr lang="en-US" sz="2000" b="0" i="0" u="none" strike="noStrike" baseline="0" smtClean="0">
                <a:latin typeface="Segoe"/>
              </a:rPr>
              <a:t>In the Edit Name dialog box, click </a:t>
            </a:r>
            <a:r>
              <a:rPr lang="en-US" sz="2000" b="1" i="0" u="none" strike="noStrike" baseline="0" smtClean="0">
                <a:latin typeface="Segoe"/>
              </a:rPr>
              <a:t>OK</a:t>
            </a:r>
            <a:r>
              <a:rPr lang="en-US" sz="2000" b="0" i="0" u="none" strike="noStrike" baseline="0" smtClean="0">
                <a:latin typeface="Times New Roman"/>
              </a:rPr>
              <a:t>.</a:t>
            </a:r>
            <a:endParaRPr lang="en-US" sz="2000" b="0" i="0" u="none" strike="noStrike" baseline="0" smtClean="0">
              <a:latin typeface="Times New Roman"/>
            </a:endParaRPr>
          </a:p>
          <a:p>
            <a:pPr marR="0" lvl="1" rtl="0">
              <a:buAutoNum type="arabicPeriod" startAt="9"/>
            </a:pPr>
            <a:r>
              <a:rPr lang="en-US" sz="2000" b="0" i="0" u="none" strike="noStrike" baseline="0" smtClean="0">
                <a:latin typeface="Segoe"/>
              </a:rPr>
              <a:t>In the Name Manager dialog box, click </a:t>
            </a:r>
            <a:r>
              <a:rPr lang="en-US" sz="2000" b="1" i="0" u="none" strike="noStrike" baseline="0" smtClean="0">
                <a:latin typeface="Segoe"/>
              </a:rPr>
              <a:t>Close</a:t>
            </a:r>
            <a:r>
              <a:rPr lang="en-US" sz="2000" b="0" i="0" u="none" strike="noStrike" baseline="0" smtClean="0">
                <a:latin typeface="Times New Roman"/>
              </a:rPr>
              <a:t>.</a:t>
            </a:r>
            <a:endParaRPr lang="en-US" sz="2000" b="0" i="0" u="none" strike="noStrike" baseline="0" smtClean="0">
              <a:latin typeface="Times New Roman"/>
            </a:endParaRPr>
          </a:p>
          <a:p>
            <a:pPr marR="0" lvl="1" rtl="0">
              <a:buAutoNum type="arabicPeriod" startAt="9"/>
            </a:pPr>
            <a:r>
              <a:rPr lang="en-US" sz="2000" b="0" i="0" u="none" strike="noStrike" baseline="0" smtClean="0">
                <a:latin typeface="Segoe"/>
              </a:rPr>
              <a:t>To verify that you selected the proper ranges for the Q1Expenses range, open the </a:t>
            </a:r>
            <a:r>
              <a:rPr lang="en-US" sz="2000" b="1" i="0" u="none" strike="noStrike" baseline="0" smtClean="0">
                <a:latin typeface="Segoe"/>
              </a:rPr>
              <a:t>Name</a:t>
            </a:r>
            <a:r>
              <a:rPr lang="en-US" sz="2000" b="0" i="0" u="none" strike="noStrike" baseline="0" smtClean="0">
                <a:latin typeface="Segoe"/>
              </a:rPr>
              <a:t> box drop-down list (to the left of the formula bar) and select </a:t>
            </a:r>
            <a:r>
              <a:rPr lang="en-US" sz="2000" b="1" i="0" u="none" strike="noStrike" baseline="0" smtClean="0">
                <a:latin typeface="Segoe"/>
              </a:rPr>
              <a:t>Q1Expenses</a:t>
            </a:r>
            <a:r>
              <a:rPr lang="en-US" sz="2000" b="0" i="0" u="none" strike="noStrike" baseline="0" smtClean="0">
                <a:latin typeface="Segoe"/>
              </a:rPr>
              <a:t>. The ranges B7:D7 and B16:D16 are selected (below).</a:t>
            </a:r>
            <a:endParaRPr lang="en-US" sz="2000" b="0" i="0" u="none" strike="noStrike" baseline="0" smtClean="0">
              <a:latin typeface="Segoe"/>
            </a:endParaRPr>
          </a:p>
          <a:p>
            <a:pPr marR="0" lvl="1" rtl="0">
              <a:buAutoNum type="arabicPeriod" startAt="9"/>
            </a:pPr>
            <a:r>
              <a:rPr lang="en-US" sz="2000" b="0" i="0" u="none" strike="noStrike" baseline="0" smtClean="0">
                <a:latin typeface="Segoe"/>
              </a:rPr>
              <a:t>Create named ranges for Q2Expenses (E7:G7, E16:G16), Q3Expenses (H7:J7, H16:J16), and Q4Expenses (K7:M7, K16:M16).</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25.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00400" y="4419600"/>
            <a:ext cx="4659586" cy="163037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Modify Ranges for Subtotaling</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13"/>
            </a:pPr>
            <a:r>
              <a:rPr lang="en-US" b="0" i="0" u="none" strike="noStrike" baseline="0" smtClean="0">
                <a:latin typeface="Segoe"/>
              </a:rPr>
              <a:t>Copy the formula from cell </a:t>
            </a:r>
            <a:r>
              <a:rPr lang="en-US" b="1" i="0" u="none" strike="noStrike" baseline="0" smtClean="0">
                <a:latin typeface="Segoe"/>
              </a:rPr>
              <a:t>B19</a:t>
            </a:r>
            <a:r>
              <a:rPr lang="en-US" b="0" i="0" u="none" strike="noStrike" baseline="0" smtClean="0">
                <a:latin typeface="Segoe"/>
              </a:rPr>
              <a:t> to </a:t>
            </a:r>
            <a:r>
              <a:rPr lang="en-US" b="1" i="0" u="none" strike="noStrike" baseline="0" smtClean="0">
                <a:latin typeface="Segoe"/>
              </a:rPr>
              <a:t>B20:B22</a:t>
            </a:r>
            <a:r>
              <a:rPr lang="en-US" b="0" i="0" u="none" strike="noStrike" baseline="0" smtClean="0">
                <a:latin typeface="Segoe"/>
              </a:rPr>
              <a:t>. Edit the formulas in cells B20, B21, and B22 to use the appropriate named range. For example, the formula in cell B20 should be =SUBTOTAL(9,Q2Expenses)</a:t>
            </a:r>
            <a:r>
              <a:rPr lang="en-US" b="0" i="0" u="none" strike="noStrike" baseline="0" smtClean="0">
                <a:latin typeface="Times New Roman"/>
              </a:rPr>
              <a:t>.</a:t>
            </a:r>
            <a:endParaRPr lang="en-US" b="0" i="0" u="none" strike="noStrike" baseline="0" smtClean="0">
              <a:latin typeface="Times New Roman"/>
            </a:endParaRPr>
          </a:p>
          <a:p>
            <a:pPr marR="0" lvl="1" rtl="0">
              <a:buAutoNum type="arabicPeriod" startAt="13"/>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Budget Subtotals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endParaRPr lang="en-US" b="0" i="0" u="none" strike="noStrike" baseline="0" smtClean="0">
              <a:latin typeface="Times New Roman"/>
            </a:endParaRPr>
          </a:p>
          <a:p>
            <a:pPr marR="0" lvl="0" rtl="0"/>
            <a:r>
              <a:rPr lang="en-US" b="1" i="0" u="none" strike="noStrike" baseline="0" smtClean="0">
                <a:latin typeface="Segoe"/>
              </a:rPr>
              <a:t>PAUSE.</a:t>
            </a:r>
            <a:r>
              <a:rPr lang="en-US" b="0" i="0" u="none" strike="noStrike" baseline="0" smtClean="0">
                <a:latin typeface="Segoe"/>
              </a:rPr>
              <a:t> Leave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endParaRPr lang="en-US" b="0" i="0" u="none" strike="noStrike" baseline="0" smtClean="0">
              <a:latin typeface="Segoe"/>
            </a:endParaRP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the </a:t>
            </a:r>
            <a:r>
              <a:rPr lang="en-US" b="1" i="1" u="none" strike="noStrike" baseline="0" smtClean="0">
                <a:latin typeface="Segoe"/>
              </a:rPr>
              <a:t>05 Budget Error</a:t>
            </a:r>
            <a:r>
              <a:rPr lang="en-US" b="0" i="0" u="none" strike="noStrike" baseline="0" smtClean="0">
                <a:latin typeface="Segoe"/>
              </a:rPr>
              <a:t> data file for this lesson. </a:t>
            </a:r>
            <a:endParaRPr lang="en-US" b="0" i="0" u="none" strike="noStrike" baseline="0" smtClean="0">
              <a:latin typeface="Segoe"/>
            </a:endParaRPr>
          </a:p>
          <a:p>
            <a:pPr marR="0" lvl="1" rtl="0"/>
            <a:r>
              <a:rPr lang="en-US" b="0" i="0" u="none" strike="noStrike" baseline="0" smtClean="0">
                <a:latin typeface="Segoe"/>
              </a:rPr>
              <a:t>Click in cell </a:t>
            </a:r>
            <a:r>
              <a:rPr lang="en-US" b="1" i="0" u="none" strike="noStrike" baseline="0" smtClean="0">
                <a:latin typeface="Segoe"/>
              </a:rPr>
              <a:t>S6</a:t>
            </a:r>
            <a:r>
              <a:rPr lang="en-US" b="0" i="0" u="none" strike="noStrike" baseline="0" smtClean="0">
                <a:latin typeface="Times New Roman"/>
              </a:rPr>
              <a:t>.</a:t>
            </a:r>
            <a:endParaRPr lang="en-US" b="0" i="0" u="none" strike="noStrike" baseline="0" smtClean="0">
              <a:latin typeface="Times New Roman"/>
            </a:endParaRPr>
          </a:p>
          <a:p>
            <a:pPr marR="0" lvl="1" rtl="0"/>
            <a:r>
              <a:rPr lang="en-US" b="0" i="0" u="none" strike="noStrike" baseline="0" smtClean="0">
                <a:latin typeface="Segoe"/>
              </a:rPr>
              <a:t>Edit the formula to change S3 to </a:t>
            </a:r>
            <a:r>
              <a:rPr lang="en-US" b="1" i="0" u="none" strike="noStrike" baseline="0" smtClean="0">
                <a:latin typeface="Segoe"/>
              </a:rPr>
              <a:t>R3</a:t>
            </a:r>
            <a:r>
              <a:rPr lang="en-US" b="0" i="0" u="none" strike="noStrike" baseline="0" smtClean="0">
                <a:latin typeface="Segoe"/>
              </a:rPr>
              <a:t> and </a:t>
            </a:r>
            <a:br>
              <a:rPr lang="en-US" b="0" i="0" u="none" strike="noStrike" baseline="0" smtClean="0">
                <a:latin typeface="Segoe"/>
              </a:rPr>
            </a:br>
            <a:r>
              <a:rPr lang="en-US" b="0" i="0" u="none" strike="noStrike" baseline="0" smtClean="0">
                <a:latin typeface="Segoe"/>
              </a:rPr>
              <a:t>press </a:t>
            </a:r>
            <a:r>
              <a:rPr lang="en-US" b="1" i="0" u="none" strike="noStrike" baseline="0" smtClean="0">
                <a:latin typeface="Segoe"/>
              </a:rPr>
              <a:t>Enter</a:t>
            </a:r>
            <a:r>
              <a:rPr lang="en-US" b="0" i="0" u="none" strike="noStrike" baseline="0" smtClean="0">
                <a:latin typeface="Segoe"/>
              </a:rPr>
              <a:t>. The first cell reference in the </a:t>
            </a:r>
            <a:br>
              <a:rPr lang="en-US" b="0" i="0" u="none" strike="noStrike" baseline="0" smtClean="0">
                <a:latin typeface="Segoe"/>
              </a:rPr>
            </a:br>
            <a:r>
              <a:rPr lang="en-US" b="0" i="0" u="none" strike="noStrike" baseline="0" smtClean="0">
                <a:latin typeface="Segoe"/>
              </a:rPr>
              <a:t>PMT formula now points to the wrong cell</a:t>
            </a:r>
            <a:r>
              <a:rPr lang="en-US" b="0" i="0" u="none" strike="noStrike" baseline="0" smtClean="0">
                <a:latin typeface="Times New Roman"/>
              </a:rPr>
              <a:t>.</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A #VALUE! error displays in cell S6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26.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0" y="2590800"/>
            <a:ext cx="1562100" cy="2108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4"/>
            </a:pPr>
            <a:r>
              <a:rPr lang="en-US" b="0" i="0" u="none" strike="noStrike" baseline="0" smtClean="0">
                <a:latin typeface="Segoe"/>
              </a:rPr>
              <a:t>Click in cell </a:t>
            </a:r>
            <a:r>
              <a:rPr lang="en-US" b="1" i="0" u="none" strike="noStrike" baseline="0" smtClean="0">
                <a:latin typeface="Segoe"/>
              </a:rPr>
              <a:t>S6</a:t>
            </a:r>
            <a:r>
              <a:rPr lang="en-US" b="0" i="0" u="none" strike="noStrike" baseline="0" smtClean="0">
                <a:latin typeface="Segoe"/>
              </a:rPr>
              <a:t>. Click the small, yellow </a:t>
            </a:r>
            <a:br>
              <a:rPr lang="en-US" b="0" i="0" u="none" strike="noStrike" baseline="0" smtClean="0">
                <a:latin typeface="Segoe"/>
              </a:rPr>
            </a:br>
            <a:r>
              <a:rPr lang="en-US" b="0" i="0" u="none" strike="noStrike" baseline="0" smtClean="0">
                <a:latin typeface="Segoe"/>
              </a:rPr>
              <a:t>warning icon to the left of the cell. A </a:t>
            </a:r>
            <a:br>
              <a:rPr lang="en-US" b="0" i="0" u="none" strike="noStrike" baseline="0" smtClean="0">
                <a:latin typeface="Segoe"/>
              </a:rPr>
            </a:br>
            <a:r>
              <a:rPr lang="en-US" b="0" i="0" u="none" strike="noStrike" baseline="0" smtClean="0">
                <a:latin typeface="Segoe"/>
              </a:rPr>
              <a:t>pop-up menu appears (right). The first </a:t>
            </a:r>
            <a:br>
              <a:rPr lang="en-US" b="0" i="0" u="none" strike="noStrike" baseline="0" smtClean="0">
                <a:latin typeface="Segoe"/>
              </a:rPr>
            </a:br>
            <a:r>
              <a:rPr lang="en-US" b="0" i="0" u="none" strike="noStrike" baseline="0" smtClean="0">
                <a:latin typeface="Segoe"/>
              </a:rPr>
              <a:t>item tells you that there is a value error </a:t>
            </a:r>
            <a:br>
              <a:rPr lang="en-US" b="0" i="0" u="none" strike="noStrike" baseline="0" smtClean="0">
                <a:latin typeface="Segoe"/>
              </a:rPr>
            </a:br>
            <a:r>
              <a:rPr lang="en-US" b="0" i="0" u="none" strike="noStrike" baseline="0" smtClean="0">
                <a:latin typeface="Segoe"/>
              </a:rPr>
              <a:t>in the function.</a:t>
            </a:r>
            <a:endParaRPr lang="en-US" b="0" i="0" u="none" strike="noStrike" baseline="0" smtClean="0">
              <a:latin typeface="Segoe"/>
            </a:endParaRPr>
          </a:p>
          <a:p>
            <a:pPr marR="0" lvl="1" rtl="0">
              <a:buAutoNum type="arabicPeriod" startAt="4"/>
            </a:pPr>
            <a:r>
              <a:rPr lang="en-US" b="0" i="0" u="none" strike="noStrike" baseline="0" smtClean="0">
                <a:latin typeface="Segoe"/>
              </a:rPr>
              <a:t>Select </a:t>
            </a:r>
            <a:r>
              <a:rPr lang="en-US" b="1" i="0" u="none" strike="noStrike" baseline="0" smtClean="0">
                <a:latin typeface="Segoe"/>
              </a:rPr>
              <a:t>Help on this error</a:t>
            </a:r>
            <a:r>
              <a:rPr lang="en-US" b="0" i="0" u="none" strike="noStrike" baseline="0" smtClean="0">
                <a:latin typeface="Segoe"/>
              </a:rPr>
              <a:t> in the menu. </a:t>
            </a:r>
            <a:br>
              <a:rPr lang="en-US" b="0" i="0" u="none" strike="noStrike" baseline="0" smtClean="0">
                <a:latin typeface="Segoe"/>
              </a:rPr>
            </a:br>
            <a:r>
              <a:rPr lang="en-US" b="0" i="0" u="none" strike="noStrike" baseline="0" smtClean="0">
                <a:latin typeface="Segoe"/>
              </a:rPr>
              <a:t>Excel Help opens to a page on </a:t>
            </a:r>
            <a:br>
              <a:rPr lang="en-US" b="0" i="0" u="none" strike="noStrike" baseline="0" smtClean="0">
                <a:latin typeface="Segoe"/>
              </a:rPr>
            </a:br>
            <a:r>
              <a:rPr lang="en-US" b="0" i="0" u="none" strike="noStrike" baseline="0" smtClean="0">
                <a:latin typeface="Segoe"/>
              </a:rPr>
              <a:t>information regarding formula errors. Browse the help topics to see if any of the potential solutions apply to your situation.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27.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77000" y="1600200"/>
            <a:ext cx="2128291" cy="239701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Review an Error Message</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6"/>
            </a:pPr>
            <a:r>
              <a:rPr lang="en-US" i="0" u="none" strike="noStrike" baseline="0" smtClean="0">
                <a:latin typeface="Segoe"/>
              </a:rPr>
              <a:t> </a:t>
            </a:r>
            <a:r>
              <a:rPr lang="en-US" b="1" i="0" u="none" strike="noStrike" baseline="0" smtClean="0">
                <a:latin typeface="Segoe"/>
              </a:rPr>
              <a:t>Close</a:t>
            </a:r>
            <a:r>
              <a:rPr lang="en-US" b="0" i="0" u="none" strike="noStrike" baseline="0" smtClean="0">
                <a:latin typeface="Segoe"/>
              </a:rPr>
              <a:t> the Excel Help window.</a:t>
            </a:r>
            <a:endParaRPr lang="en-US" b="0" i="0" u="none" strike="noStrike" baseline="0" smtClean="0">
              <a:latin typeface="Segoe"/>
            </a:endParaRPr>
          </a:p>
          <a:p>
            <a:pPr marR="0" lvl="1" rtl="0">
              <a:buAutoNum type="arabicPeriod" startAt="6"/>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a:t>
            </a:r>
            <a:endParaRPr lang="en-US" b="0" i="0" u="none" strike="noStrike" baseline="0" smtClean="0">
              <a:latin typeface="Segoe"/>
            </a:endParaRPr>
          </a:p>
          <a:p>
            <a:pPr marR="0" lvl="0" rtl="0"/>
            <a:r>
              <a:rPr lang="en-US" b="1" i="0" u="none" strike="noStrike" baseline="0" smtClean="0">
                <a:latin typeface="Segoe"/>
              </a:rPr>
              <a:t>PAUSE.</a:t>
            </a:r>
            <a:r>
              <a:rPr lang="en-US" b="0" i="0" u="none" strike="noStrike" baseline="0" smtClean="0">
                <a:latin typeface="Segoe"/>
              </a:rPr>
              <a:t> 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USE</a:t>
            </a:r>
            <a:r>
              <a:rPr lang="en-US" b="0" i="0" u="none" strike="noStrike" baseline="0" smtClean="0">
                <a:latin typeface="Segoe"/>
              </a:rPr>
              <a:t> the workbook you modified in the previous exercise.</a:t>
            </a:r>
            <a:endParaRPr lang="en-US" b="0" i="0" u="none" strike="noStrike" baseline="0" smtClean="0">
              <a:latin typeface="Segoe"/>
            </a:endParaRPr>
          </a:p>
          <a:p>
            <a:pPr marR="0" lvl="1" rtl="0"/>
            <a:r>
              <a:rPr lang="en-US" b="0" i="0" u="none" strike="noStrike" baseline="0" smtClean="0">
                <a:latin typeface="Segoe"/>
              </a:rPr>
              <a:t>Select cell </a:t>
            </a:r>
            <a:r>
              <a:rPr lang="en-US" b="1" i="0" u="none" strike="noStrike" baseline="0" smtClean="0">
                <a:latin typeface="Segoe"/>
              </a:rPr>
              <a:t>S6</a:t>
            </a:r>
            <a:r>
              <a:rPr lang="en-US" b="0" i="0" u="none" strike="noStrike" baseline="0" smtClean="0">
                <a:latin typeface="Segoe"/>
              </a:rPr>
              <a:t> if it’s not already selected.</a:t>
            </a:r>
            <a:endParaRPr lang="en-US" b="0" i="0" u="none" strike="noStrike" baseline="0" smtClean="0">
              <a:latin typeface="Segoe"/>
            </a:endParaRPr>
          </a:p>
          <a:p>
            <a:pPr marR="0" lvl="1" rtl="0"/>
            <a:r>
              <a:rPr lang="en-US" b="0" i="0" u="none" strike="noStrike" baseline="0" smtClean="0">
                <a:latin typeface="Segoe"/>
              </a:rPr>
              <a:t>On the FORMULAS tab, in the Formula </a:t>
            </a:r>
            <a:br>
              <a:rPr lang="en-US" b="0" i="0" u="none" strike="noStrike" baseline="0" smtClean="0">
                <a:latin typeface="Segoe"/>
              </a:rPr>
            </a:br>
            <a:r>
              <a:rPr lang="en-US" b="0" i="0" u="none" strike="noStrike" baseline="0" smtClean="0">
                <a:latin typeface="Segoe"/>
              </a:rPr>
              <a:t>Auditing group, click </a:t>
            </a:r>
            <a:r>
              <a:rPr lang="en-US" b="1" i="0" u="none" strike="noStrike" baseline="0" smtClean="0">
                <a:latin typeface="Segoe"/>
              </a:rPr>
              <a:t>Trace Precedents</a:t>
            </a:r>
            <a:r>
              <a:rPr lang="en-US" b="0" i="0" u="none" strike="noStrike" baseline="0" smtClean="0">
                <a:latin typeface="Segoe"/>
              </a:rPr>
              <a:t>. </a:t>
            </a:r>
            <a:br>
              <a:rPr lang="en-US" b="0" i="0" u="none" strike="noStrike" baseline="0" smtClean="0">
                <a:latin typeface="Segoe"/>
              </a:rPr>
            </a:br>
            <a:r>
              <a:rPr lang="en-US" b="0" i="0" u="none" strike="noStrike" baseline="0" smtClean="0">
                <a:latin typeface="Segoe"/>
              </a:rPr>
              <a:t>Two arrows appear (right). One arrow </a:t>
            </a:r>
            <a:br>
              <a:rPr lang="en-US" b="0" i="0" u="none" strike="noStrike" baseline="0" smtClean="0">
                <a:latin typeface="Segoe"/>
              </a:rPr>
            </a:br>
            <a:r>
              <a:rPr lang="en-US" b="0" i="0" u="none" strike="noStrike" baseline="0" smtClean="0">
                <a:latin typeface="Segoe"/>
              </a:rPr>
              <a:t>extends from cell R3 to cell S6, and another (combined) arrow extends from cells S4 and S5 to S6. The arrows indicate that the formula in cell S6 refers to cells R3, S4, and S5, referred to as </a:t>
            </a:r>
            <a:r>
              <a:rPr lang="en-US" b="0" i="1" u="none" strike="noStrike" baseline="0" smtClean="0">
                <a:latin typeface="Segoe"/>
              </a:rPr>
              <a:t>precedent cells</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29.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58000" y="2209800"/>
            <a:ext cx="1600200" cy="16383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On the FORMULAS tab, in the Formula Auditing group, click </a:t>
            </a:r>
            <a:r>
              <a:rPr lang="en-US" b="1" i="0" u="none" strike="noStrike" baseline="0" smtClean="0">
                <a:latin typeface="Segoe"/>
              </a:rPr>
              <a:t>Remove Arrows</a:t>
            </a:r>
            <a:r>
              <a:rPr lang="en-US" b="0" i="0" u="none" strike="noStrike" baseline="0" smtClean="0">
                <a:latin typeface="Segoe"/>
              </a:rPr>
              <a:t>. The trace arrows disappear from the worksheet.</a:t>
            </a:r>
            <a:endParaRPr lang="en-US" b="0" i="0" u="none" strike="noStrike" baseline="0" smtClean="0">
              <a:latin typeface="Segoe"/>
            </a:endParaRPr>
          </a:p>
          <a:p>
            <a:pPr marR="0" lvl="1" rtl="0">
              <a:buAutoNum type="arabicPeriod" startAt="3"/>
            </a:pPr>
            <a:r>
              <a:rPr lang="en-US" b="0" i="0" u="none" strike="noStrike" baseline="0" smtClean="0">
                <a:latin typeface="Segoe"/>
              </a:rPr>
              <a:t>Click in cell </a:t>
            </a:r>
            <a:r>
              <a:rPr lang="en-US" b="1" i="0" u="none" strike="noStrike" baseline="0" smtClean="0">
                <a:latin typeface="Segoe"/>
              </a:rPr>
              <a:t>S4</a:t>
            </a:r>
            <a:r>
              <a:rPr lang="en-US" b="0" i="0" u="none" strike="noStrike" baseline="0" smtClean="0">
                <a:latin typeface="Segoe"/>
              </a:rPr>
              <a:t>. On the FORMULAS tab, </a:t>
            </a:r>
            <a:br>
              <a:rPr lang="en-US" b="0" i="0" u="none" strike="noStrike" baseline="0" smtClean="0">
                <a:latin typeface="Segoe"/>
              </a:rPr>
            </a:br>
            <a:r>
              <a:rPr lang="en-US" b="0" i="0" u="none" strike="noStrike" baseline="0" smtClean="0">
                <a:latin typeface="Segoe"/>
              </a:rPr>
              <a:t>in the Formula Auditing group, click </a:t>
            </a:r>
            <a:br>
              <a:rPr lang="en-US" b="0" i="0" u="none" strike="noStrike" baseline="0" smtClean="0">
                <a:latin typeface="Segoe"/>
              </a:rPr>
            </a:br>
            <a:r>
              <a:rPr lang="en-US" b="1" i="0" u="none" strike="noStrike" baseline="0" smtClean="0">
                <a:latin typeface="Segoe"/>
              </a:rPr>
              <a:t>Trace Dependents</a:t>
            </a:r>
            <a:r>
              <a:rPr lang="en-US" b="0" i="0" u="none" strike="noStrike" baseline="0" smtClean="0">
                <a:latin typeface="Segoe"/>
              </a:rPr>
              <a:t>. One arrow appears </a:t>
            </a:r>
            <a:br>
              <a:rPr lang="en-US" b="0" i="0" u="none" strike="noStrike" baseline="0" smtClean="0">
                <a:latin typeface="Segoe"/>
              </a:rPr>
            </a:br>
            <a:r>
              <a:rPr lang="en-US" b="0" i="0" u="none" strike="noStrike" baseline="0" smtClean="0">
                <a:latin typeface="Segoe"/>
              </a:rPr>
              <a:t>from cell S4 to cell S6 (right). The arrow </a:t>
            </a:r>
            <a:br>
              <a:rPr lang="en-US" b="0" i="0" u="none" strike="noStrike" baseline="0" smtClean="0">
                <a:latin typeface="Segoe"/>
              </a:rPr>
            </a:br>
            <a:r>
              <a:rPr lang="en-US" b="0" i="0" u="none" strike="noStrike" baseline="0" smtClean="0">
                <a:latin typeface="Segoe"/>
              </a:rPr>
              <a:t>indicates that cell S4 is part of the formula in cell S6.</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3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05600" y="2362200"/>
            <a:ext cx="1574800" cy="1651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LAUNCH</a:t>
            </a:r>
            <a:r>
              <a:rPr lang="en-US" sz="2000" b="0" i="0" u="none" strike="noStrike" baseline="0" smtClean="0">
                <a:latin typeface="Segoe"/>
              </a:rPr>
              <a:t> Excel and open a new, blank workbook</a:t>
            </a:r>
            <a:r>
              <a:rPr lang="en-US" sz="2000" b="0" i="0" u="none" strike="noStrike" baseline="0" smtClean="0">
                <a:latin typeface="Times New Roman"/>
              </a:rPr>
              <a:t>.</a:t>
            </a:r>
            <a:endParaRPr lang="en-US" sz="2000" b="0" i="0" u="none" strike="noStrike" baseline="0" smtClean="0">
              <a:latin typeface="Times New Roman"/>
            </a:endParaRPr>
          </a:p>
          <a:p>
            <a:pPr marR="0" lvl="1" rtl="0"/>
            <a:r>
              <a:rPr lang="en-US" sz="2000" b="0" i="0" u="none" strike="noStrike" baseline="0" smtClean="0">
                <a:latin typeface="Segoe"/>
              </a:rPr>
              <a:t>To become familiar with the tools </a:t>
            </a:r>
            <a:br>
              <a:rPr lang="en-US" sz="2000" b="0" i="0" u="none" strike="noStrike" baseline="0" smtClean="0">
                <a:latin typeface="Segoe"/>
              </a:rPr>
            </a:br>
            <a:r>
              <a:rPr lang="en-US" sz="2000" b="0" i="0" u="none" strike="noStrike" baseline="0" smtClean="0">
                <a:latin typeface="Segoe"/>
              </a:rPr>
              <a:t>available to build formulas and insert </a:t>
            </a:r>
            <a:br>
              <a:rPr lang="en-US" sz="2000" b="0" i="0" u="none" strike="noStrike" baseline="0" smtClean="0">
                <a:latin typeface="Segoe"/>
              </a:rPr>
            </a:br>
            <a:r>
              <a:rPr lang="en-US" sz="2000" b="0" i="0" u="none" strike="noStrike" baseline="0" smtClean="0">
                <a:latin typeface="Segoe"/>
              </a:rPr>
              <a:t>functions, click the </a:t>
            </a:r>
            <a:r>
              <a:rPr lang="en-US" sz="2000" b="1" i="0" u="none" strike="noStrike" baseline="0" smtClean="0">
                <a:latin typeface="Segoe"/>
              </a:rPr>
              <a:t>FORMULAS</a:t>
            </a:r>
            <a:r>
              <a:rPr lang="en-US" sz="2000" b="0" i="0" u="none" strike="noStrike" baseline="0" smtClean="0">
                <a:latin typeface="Segoe"/>
              </a:rPr>
              <a:t> tab. </a:t>
            </a:r>
            <a:br>
              <a:rPr lang="en-US" sz="2000" b="0" i="0" u="none" strike="noStrike" baseline="0" smtClean="0">
                <a:latin typeface="Segoe"/>
              </a:rPr>
            </a:br>
            <a:r>
              <a:rPr lang="en-US" sz="2000" b="0" i="0" u="none" strike="noStrike" baseline="0" smtClean="0">
                <a:latin typeface="Segoe"/>
              </a:rPr>
              <a:t>Excel arranges functions by category </a:t>
            </a:r>
            <a:br>
              <a:rPr lang="en-US" sz="2000" b="0" i="0" u="none" strike="noStrike" baseline="0" smtClean="0">
                <a:latin typeface="Segoe"/>
              </a:rPr>
            </a:br>
            <a:r>
              <a:rPr lang="en-US" sz="2000" b="0" i="0" u="none" strike="noStrike" baseline="0" smtClean="0">
                <a:latin typeface="Segoe"/>
              </a:rPr>
              <a:t>in the Function Library group, such as </a:t>
            </a:r>
            <a:br>
              <a:rPr lang="en-US" sz="2000" b="0" i="0" u="none" strike="noStrike" baseline="0" smtClean="0">
                <a:latin typeface="Segoe"/>
              </a:rPr>
            </a:br>
            <a:r>
              <a:rPr lang="en-US" sz="2000" b="0" i="0" u="none" strike="noStrike" baseline="0" smtClean="0">
                <a:latin typeface="Segoe"/>
              </a:rPr>
              <a:t>Financial, Logical, Text, and so on. </a:t>
            </a:r>
            <a:br>
              <a:rPr lang="en-US" sz="2000" b="0" i="0" u="none" strike="noStrike" baseline="0" smtClean="0">
                <a:latin typeface="Segoe"/>
              </a:rPr>
            </a:br>
            <a:r>
              <a:rPr lang="en-US" sz="2000" b="0" i="0" u="none" strike="noStrike" baseline="0" smtClean="0">
                <a:latin typeface="Segoe"/>
              </a:rPr>
              <a:t>Click the </a:t>
            </a:r>
            <a:r>
              <a:rPr lang="en-US" sz="2000" b="1" i="0" u="none" strike="noStrike" baseline="0" smtClean="0">
                <a:latin typeface="Segoe"/>
              </a:rPr>
              <a:t>Financial </a:t>
            </a:r>
            <a:r>
              <a:rPr lang="en-US" sz="2000" b="0" i="0" u="none" strike="noStrike" baseline="0" smtClean="0">
                <a:latin typeface="Segoe"/>
              </a:rPr>
              <a:t>button arrow to </a:t>
            </a:r>
            <a:br>
              <a:rPr lang="en-US" sz="2000" b="0" i="0" u="none" strike="noStrike" baseline="0" smtClean="0">
                <a:latin typeface="Segoe"/>
              </a:rPr>
            </a:br>
            <a:r>
              <a:rPr lang="en-US" sz="2000" b="0" i="0" u="none" strike="noStrike" baseline="0" smtClean="0">
                <a:latin typeface="Segoe"/>
              </a:rPr>
              <a:t>display a drop-down list of functions </a:t>
            </a:r>
            <a:br>
              <a:rPr lang="en-US" sz="2000" b="0" i="0" u="none" strike="noStrike" baseline="0" smtClean="0">
                <a:latin typeface="Segoe"/>
              </a:rPr>
            </a:br>
            <a:r>
              <a:rPr lang="en-US" sz="2000" b="0" i="0" u="none" strike="noStrike" baseline="0" smtClean="0">
                <a:latin typeface="Segoe"/>
              </a:rPr>
              <a:t>(right)</a:t>
            </a:r>
            <a:r>
              <a:rPr lang="en-US" sz="2000" b="0" i="0" u="none" strike="noStrike" baseline="0" smtClean="0">
                <a:latin typeface="Times New Roman"/>
              </a:rPr>
              <a:t>.</a:t>
            </a:r>
            <a:r>
              <a:rPr lang="en-US" sz="2000" b="0" i="0" u="none" strike="noStrike" baseline="0" smtClean="0">
                <a:latin typeface="Segoe"/>
              </a:rPr>
              <a:t> If you create a financial function, </a:t>
            </a:r>
            <a:br>
              <a:rPr lang="en-US" sz="2000" b="0" i="0" u="none" strike="noStrike" baseline="0" smtClean="0">
                <a:latin typeface="Segoe"/>
              </a:rPr>
            </a:br>
            <a:r>
              <a:rPr lang="en-US" sz="2000" b="0" i="0" u="none" strike="noStrike" baseline="0" smtClean="0">
                <a:latin typeface="Segoe"/>
              </a:rPr>
              <a:t>you can simply scroll through the list </a:t>
            </a:r>
            <a:br>
              <a:rPr lang="en-US" sz="2000" b="0" i="0" u="none" strike="noStrike" baseline="0" smtClean="0">
                <a:latin typeface="Segoe"/>
              </a:rPr>
            </a:br>
            <a:r>
              <a:rPr lang="en-US" sz="2000" b="0" i="0" u="none" strike="noStrike" baseline="0" smtClean="0">
                <a:latin typeface="Segoe"/>
              </a:rPr>
              <a:t>and select the function you want.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2.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19800" y="2057400"/>
            <a:ext cx="2437739" cy="284655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Trace a Formula and Remove Trace Arrows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Error Solution</a:t>
            </a:r>
            <a:r>
              <a:rPr lang="en-US" b="0" i="0" u="none" strike="noStrike" baseline="0" smtClean="0">
                <a:latin typeface="Segoe"/>
              </a:rPr>
              <a:t> and CLOSE it</a:t>
            </a:r>
            <a:r>
              <a:rPr lang="en-US" b="0" i="0" u="none" strike="noStrike" baseline="0" smtClean="0">
                <a:latin typeface="Times New Roman"/>
              </a:rPr>
              <a:t>.</a:t>
            </a:r>
            <a:endParaRPr lang="en-US" b="0" i="0" u="none" strike="noStrike" baseline="0" smtClean="0">
              <a:latin typeface="Times New Roman"/>
            </a:endParaRPr>
          </a:p>
          <a:p>
            <a:pPr marR="0" lvl="0" rtl="0"/>
            <a:r>
              <a:rPr lang="en-US" b="1" i="0" u="none" strike="noStrike" baseline="0" smtClean="0">
                <a:latin typeface="Segoe"/>
              </a:rPr>
              <a:t>PAUSE</a:t>
            </a:r>
            <a:r>
              <a:rPr lang="en-US" b="0" i="0" u="none" strike="noStrike" baseline="0" smtClean="0">
                <a:latin typeface="Segoe"/>
              </a:rPr>
              <a:t>. Leave Excel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0" rtl="0"/>
            <a:r>
              <a:rPr lang="en-US" b="1" i="0" u="none" strike="noStrike" baseline="0" smtClean="0">
                <a:latin typeface="Segoe"/>
              </a:rPr>
              <a:t>GET READY. LAUNCH</a:t>
            </a:r>
            <a:r>
              <a:rPr lang="en-US" b="0" i="0" u="none" strike="noStrike" baseline="0" smtClean="0">
                <a:latin typeface="Segoe"/>
              </a:rPr>
              <a:t> Excel if it is not already running.</a:t>
            </a:r>
            <a:endParaRPr lang="en-US" b="0" i="0" u="none" strike="noStrike" baseline="0" smtClean="0">
              <a:latin typeface="Segoe"/>
            </a:endParaRPr>
          </a:p>
          <a:p>
            <a:pPr marR="0" lvl="1" rtl="0"/>
            <a:r>
              <a:rPr lang="en-US" i="0" u="none" strike="noStrike" baseline="0" smtClean="0">
                <a:latin typeface="Segoe"/>
              </a:rPr>
              <a:t> </a:t>
            </a:r>
            <a:r>
              <a:rPr lang="en-US" b="1" i="0" u="none" strike="noStrike" baseline="0" smtClean="0">
                <a:latin typeface="Segoe"/>
              </a:rPr>
              <a:t>OPEN</a:t>
            </a:r>
            <a:r>
              <a:rPr lang="en-US" b="0" i="0" u="none" strike="noStrike" baseline="0" smtClean="0">
                <a:latin typeface="Segoe"/>
              </a:rPr>
              <a:t> </a:t>
            </a:r>
            <a:r>
              <a:rPr lang="en-US" b="1" i="1" u="none" strike="noStrike" baseline="0" smtClean="0">
                <a:latin typeface="Segoe"/>
              </a:rPr>
              <a:t>05</a:t>
            </a:r>
            <a:r>
              <a:rPr lang="en-US" b="0" i="0" u="none" strike="noStrike" baseline="0" smtClean="0">
                <a:latin typeface="Segoe"/>
              </a:rPr>
              <a:t> </a:t>
            </a:r>
            <a:r>
              <a:rPr lang="en-US" b="1" i="1" u="none" strike="noStrike" baseline="0" smtClean="0">
                <a:latin typeface="Segoe"/>
              </a:rPr>
              <a:t>Budget Print</a:t>
            </a:r>
            <a:r>
              <a:rPr lang="en-US" b="0" i="0" u="none" strike="noStrike" baseline="0" smtClean="0">
                <a:latin typeface="Segoe"/>
              </a:rPr>
              <a:t> from your Lesson 5 folder.</a:t>
            </a:r>
            <a:endParaRPr lang="en-US" b="0" i="0" u="none" strike="noStrike" baseline="0" smtClean="0">
              <a:latin typeface="Segoe"/>
            </a:endParaRPr>
          </a:p>
          <a:p>
            <a:pPr marR="0" lvl="1" rtl="0"/>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Times New Roman"/>
              </a:rPr>
              <a:t>.</a:t>
            </a:r>
            <a:r>
              <a:rPr lang="en-US" b="0" i="0" u="none" strike="noStrike" baseline="0" smtClean="0">
                <a:latin typeface="Segoe"/>
              </a:rPr>
              <a:t> The formulas appear in the worksheet (below).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31.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5586" y="3787924"/>
            <a:ext cx="7952828" cy="211118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Click the</a:t>
            </a:r>
            <a:r>
              <a:rPr lang="en-US" b="1" i="0" u="none" strike="noStrike" baseline="0" smtClean="0">
                <a:latin typeface="Segoe"/>
              </a:rPr>
              <a:t> FILE </a:t>
            </a:r>
            <a:r>
              <a:rPr lang="en-US" b="0" i="0" u="none" strike="noStrike" baseline="0" smtClean="0">
                <a:latin typeface="Segoe"/>
              </a:rPr>
              <a:t>tab. Click </a:t>
            </a:r>
            <a:r>
              <a:rPr lang="en-US" b="1" i="0" u="none" strike="noStrike" baseline="0" smtClean="0">
                <a:latin typeface="Segoe"/>
              </a:rPr>
              <a:t>Print</a:t>
            </a:r>
            <a:r>
              <a:rPr lang="en-US" b="0" i="0" u="none" strike="noStrike" baseline="0" smtClean="0">
                <a:latin typeface="Segoe"/>
              </a:rPr>
              <a:t> and view the Print Preview.</a:t>
            </a:r>
            <a:endParaRPr lang="en-US" b="0" i="0" u="none" strike="noStrike" baseline="0" smtClean="0">
              <a:latin typeface="Segoe"/>
            </a:endParaRPr>
          </a:p>
          <a:p>
            <a:pPr marR="0" lvl="1" rtl="0">
              <a:buAutoNum type="arabicPeriod" startAt="3"/>
            </a:pPr>
            <a:r>
              <a:rPr lang="en-US" b="0" i="0" u="none" strike="noStrike" baseline="0" smtClean="0">
                <a:latin typeface="Segoe"/>
              </a:rPr>
              <a:t>Click the </a:t>
            </a:r>
            <a:r>
              <a:rPr lang="en-US" b="1" i="0" u="none" strike="noStrike" baseline="0" smtClean="0">
                <a:latin typeface="Segoe"/>
              </a:rPr>
              <a:t>Portrait Orientation</a:t>
            </a:r>
            <a:r>
              <a:rPr lang="en-US" b="0" i="0" u="none" strike="noStrike" baseline="0" smtClean="0">
                <a:latin typeface="Segoe"/>
              </a:rPr>
              <a:t> button and select </a:t>
            </a:r>
            <a:r>
              <a:rPr lang="en-US" b="1" i="0" u="none" strike="noStrike" baseline="0" smtClean="0">
                <a:latin typeface="Segoe"/>
              </a:rPr>
              <a:t>Landscape Orientation</a:t>
            </a:r>
            <a:r>
              <a:rPr lang="en-US" b="0" i="0" u="none" strike="noStrike" baseline="0" smtClean="0">
                <a:latin typeface="Times New Roman"/>
              </a:rPr>
              <a:t>.</a:t>
            </a:r>
            <a:endParaRPr lang="en-US" b="0" i="0" u="none" strike="noStrike" baseline="0" smtClean="0">
              <a:latin typeface="Times New Roman"/>
            </a:endParaRPr>
          </a:p>
          <a:p>
            <a:pPr marR="0" lvl="1" rtl="0">
              <a:buAutoNum type="arabicPeriod" startAt="3"/>
            </a:pPr>
            <a:r>
              <a:rPr lang="en-US" b="0" i="0" u="none" strike="noStrike" baseline="0" smtClean="0">
                <a:latin typeface="Segoe"/>
              </a:rPr>
              <a:t>Click the </a:t>
            </a:r>
            <a:r>
              <a:rPr lang="en-US" b="1" i="0" u="none" strike="noStrike" baseline="0" smtClean="0">
                <a:latin typeface="Segoe"/>
              </a:rPr>
              <a:t>Page Setup</a:t>
            </a:r>
            <a:r>
              <a:rPr lang="en-US" b="0" i="0" u="none" strike="noStrike" baseline="0" smtClean="0">
                <a:latin typeface="Segoe"/>
              </a:rPr>
              <a:t> link at the bottom of the print settings to open the Page Setup dialog box</a:t>
            </a:r>
            <a:r>
              <a:rPr lang="en-US" b="0" i="0" u="none" strike="noStrike" baseline="0" smtClean="0">
                <a:latin typeface="Times New Roman"/>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6"/>
            </a:pPr>
            <a:r>
              <a:rPr lang="en-US" sz="2000" b="0" i="0" u="none" strike="noStrike" baseline="0" smtClean="0">
                <a:latin typeface="Segoe"/>
              </a:rPr>
              <a:t>On the Page tab of the dialog box, click </a:t>
            </a:r>
            <a:r>
              <a:rPr lang="en-US" sz="2000" b="1" i="0" u="none" strike="noStrike" baseline="0" smtClean="0">
                <a:latin typeface="Segoe"/>
              </a:rPr>
              <a:t>Fit to: </a:t>
            </a:r>
            <a:r>
              <a:rPr lang="en-US" sz="2000" b="0" i="0" u="none" strike="noStrike" baseline="0" smtClean="0">
                <a:latin typeface="Segoe"/>
              </a:rPr>
              <a:t>and leave the defaults as</a:t>
            </a:r>
            <a:r>
              <a:rPr lang="en-US" sz="2000" b="1" i="0" u="none" strike="noStrike" baseline="0" smtClean="0">
                <a:latin typeface="Segoe"/>
              </a:rPr>
              <a:t> 1 page(s) wide</a:t>
            </a:r>
            <a:r>
              <a:rPr lang="en-US" sz="2000" b="0" i="0" u="none" strike="noStrike" baseline="0" smtClean="0">
                <a:latin typeface="Segoe"/>
              </a:rPr>
              <a:t> by </a:t>
            </a:r>
            <a:r>
              <a:rPr lang="en-US" sz="2000" b="1" i="0" u="none" strike="noStrike" baseline="0" smtClean="0">
                <a:latin typeface="Segoe"/>
              </a:rPr>
              <a:t>1 tall</a:t>
            </a:r>
            <a:r>
              <a:rPr lang="en-US" sz="2000" b="0" i="0" u="none" strike="noStrike" baseline="0" smtClean="0">
                <a:latin typeface="Segoe"/>
              </a:rPr>
              <a:t> (below). Click </a:t>
            </a:r>
            <a:r>
              <a:rPr lang="en-US" sz="2000" b="1" i="0" u="none" strike="noStrike" baseline="0" smtClean="0">
                <a:latin typeface="Segoe"/>
              </a:rPr>
              <a:t>OK</a:t>
            </a:r>
            <a:r>
              <a:rPr lang="en-US" sz="2000" b="0" i="0" u="none" strike="noStrike" baseline="0" smtClean="0">
                <a:latin typeface="Segoe"/>
              </a:rPr>
              <a:t> to close the dialog box.</a:t>
            </a:r>
            <a:endParaRPr lang="en-US" sz="2000" b="0" i="0" u="none" strike="noStrike" baseline="0" smtClean="0">
              <a:latin typeface="Segoe"/>
            </a:endParaRPr>
          </a:p>
          <a:p>
            <a:pPr marR="0" lvl="1" rtl="0">
              <a:buAutoNum type="arabicPeriod" startAt="6"/>
            </a:pPr>
            <a:r>
              <a:rPr lang="en-US" sz="2000" b="0" i="0" u="none" strike="noStrike" baseline="0" smtClean="0">
                <a:latin typeface="Segoe"/>
              </a:rPr>
              <a:t>Click the </a:t>
            </a:r>
            <a:r>
              <a:rPr lang="en-US" sz="2000" b="1" i="0" u="none" strike="noStrike" baseline="0" smtClean="0">
                <a:latin typeface="Segoe"/>
              </a:rPr>
              <a:t>Print </a:t>
            </a:r>
            <a:r>
              <a:rPr lang="en-US" sz="2000" b="0" i="0" u="none" strike="noStrike" baseline="0" smtClean="0">
                <a:latin typeface="Segoe"/>
              </a:rPr>
              <a:t>button at the top-left corner of the Backstage view window to print the worksheet with formulas displayed.</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32.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05000" y="3423745"/>
            <a:ext cx="5250356" cy="275201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Print Formulas</a:t>
            </a:r>
            <a:endParaRPr lang="en-US" b="0" i="0" u="none" strike="noStrike" baseline="0" smtClean="0">
              <a:solidFill>
                <a:srgbClr val="007233"/>
              </a:solidFill>
              <a:latin typeface="Times New Roman"/>
            </a:endParaRPr>
          </a:p>
        </p:txBody>
      </p:sp>
      <p:sp>
        <p:nvSpPr>
          <p:cNvPr id="3" name="Text Placeholder 2"/>
          <p:cNvSpPr>
            <a:spLocks noGrp="1"/>
          </p:cNvSpPr>
          <p:nvPr>
            <p:ph type="body" idx="1"/>
          </p:nvPr>
        </p:nvSpPr>
        <p:spPr/>
        <p:txBody>
          <a:bodyPr/>
          <a:lstStyle/>
          <a:p>
            <a:pPr marR="0" lvl="1" rtl="0">
              <a:buFont typeface="+mj-lt"/>
              <a:buAutoNum type="arabicPeriod" startAt="8"/>
            </a:pPr>
            <a:r>
              <a:rPr lang="en-US" b="0" i="0" u="none" strike="noStrike" baseline="0" smtClean="0">
                <a:latin typeface="Segoe"/>
              </a:rPr>
              <a:t>On the FORMULAS tab, in the Formula Auditing group, click </a:t>
            </a:r>
            <a:r>
              <a:rPr lang="en-US" b="1" i="0" u="none" strike="noStrike" baseline="0" smtClean="0">
                <a:latin typeface="Segoe"/>
              </a:rPr>
              <a:t>Show Formulas</a:t>
            </a:r>
            <a:r>
              <a:rPr lang="en-US" b="0" i="0" u="none" strike="noStrike" baseline="0" smtClean="0">
                <a:latin typeface="Segoe"/>
              </a:rPr>
              <a:t> again to stop displaying formulas in the worksheet.</a:t>
            </a:r>
            <a:endParaRPr lang="en-US" b="0" i="0" u="none" strike="noStrike" baseline="0" smtClean="0">
              <a:latin typeface="Segoe"/>
            </a:endParaRPr>
          </a:p>
          <a:p>
            <a:pPr marR="0" lvl="1" rtl="0">
              <a:buFont typeface="+mj-lt"/>
              <a:buAutoNum type="arabicPeriod" startAt="8"/>
            </a:pPr>
            <a:r>
              <a:rPr lang="en-US">
                <a:latin typeface="Segoe"/>
              </a:rPr>
              <a:t> </a:t>
            </a:r>
            <a:r>
              <a:rPr lang="en-US" b="1" i="0" u="none" strike="noStrike" baseline="0" smtClean="0">
                <a:latin typeface="Segoe"/>
              </a:rPr>
              <a:t>SAVE</a:t>
            </a:r>
            <a:r>
              <a:rPr lang="en-US" b="0" i="0" u="none" strike="noStrike" baseline="0" smtClean="0">
                <a:latin typeface="Segoe"/>
              </a:rPr>
              <a:t> the workbook as </a:t>
            </a:r>
            <a:r>
              <a:rPr lang="en-US" b="0" i="1" u="none" strike="noStrike" baseline="0" smtClean="0">
                <a:latin typeface="Segoe"/>
              </a:rPr>
              <a:t>05 Budget Print Solution</a:t>
            </a:r>
            <a:r>
              <a:rPr lang="en-US" b="0" i="0" u="none" strike="noStrike" baseline="0" smtClean="0">
                <a:latin typeface="Segoe"/>
              </a:rPr>
              <a:t> and </a:t>
            </a:r>
            <a:r>
              <a:rPr lang="en-US" b="1" i="0" u="none" strike="noStrike" baseline="0" smtClean="0">
                <a:latin typeface="Segoe"/>
              </a:rPr>
              <a:t>CLOSE</a:t>
            </a:r>
            <a:r>
              <a:rPr lang="en-US" b="0" i="0" u="none" strike="noStrike" baseline="0" smtClean="0">
                <a:latin typeface="Segoe"/>
              </a:rPr>
              <a:t> it</a:t>
            </a:r>
            <a:r>
              <a:rPr lang="en-US" b="0" i="0" u="none" strike="noStrike" baseline="0" smtClean="0">
                <a:latin typeface="Times New Roman"/>
              </a:rPr>
              <a:t>.</a:t>
            </a:r>
            <a:endParaRPr lang="en-US" b="0" i="0" u="none" strike="noStrike" baseline="0" smtClean="0">
              <a:latin typeface="Times New Roman"/>
            </a:endParaRPr>
          </a:p>
          <a:p>
            <a:pPr marR="0" lvl="0" rtl="0"/>
            <a:r>
              <a:rPr lang="en-US" b="1" i="0" u="none" strike="noStrike" baseline="0" smtClean="0">
                <a:latin typeface="Segoe"/>
              </a:rPr>
              <a:t>CLOSE</a:t>
            </a:r>
            <a:r>
              <a:rPr lang="en-US" b="0" i="0" u="none" strike="noStrike" baseline="0" smtClean="0">
                <a:latin typeface="Segoe"/>
              </a:rPr>
              <a:t> Excel.</a:t>
            </a:r>
            <a:endParaRPr lang="en-US"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dirty="0" smtClean="0">
                <a:solidFill>
                  <a:srgbClr val="007233"/>
                </a:solidFill>
                <a:latin typeface="Segoe"/>
              </a:rPr>
              <a:t>Skills Summary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0.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 y="1524000"/>
            <a:ext cx="8135007" cy="33461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2"/>
            </a:pPr>
            <a:r>
              <a:rPr lang="en-US" b="0" i="0" u="none" strike="noStrike" baseline="0" smtClean="0">
                <a:latin typeface="Segoe"/>
              </a:rPr>
              <a:t>You can also find a function using the Insert Function dialog box. On the FORMULAS tab or on the formula bar, click the </a:t>
            </a:r>
            <a:r>
              <a:rPr lang="en-US" b="1" i="0" u="none" strike="noStrike" baseline="0" smtClean="0">
                <a:latin typeface="Segoe"/>
              </a:rPr>
              <a:t>Insert Function</a:t>
            </a:r>
            <a:r>
              <a:rPr lang="en-US" b="0" i="0" u="none" strike="noStrike" baseline="0" smtClean="0">
                <a:latin typeface="Segoe"/>
              </a:rPr>
              <a:t> button. The buttons are shown below.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3.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0200" y="3200400"/>
            <a:ext cx="6350000" cy="2247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3"/>
            </a:pPr>
            <a:r>
              <a:rPr lang="en-US" b="0" i="0" u="none" strike="noStrike" baseline="0" smtClean="0">
                <a:latin typeface="Segoe"/>
              </a:rPr>
              <a:t>In the Insert Function dialog </a:t>
            </a:r>
            <a:br>
              <a:rPr lang="en-US" b="0" i="0" u="none" strike="noStrike" baseline="0" smtClean="0">
                <a:latin typeface="Segoe"/>
              </a:rPr>
            </a:br>
            <a:r>
              <a:rPr lang="en-US" b="0" i="0" u="none" strike="noStrike" baseline="0" smtClean="0">
                <a:latin typeface="Segoe"/>
              </a:rPr>
              <a:t>box, type a description of </a:t>
            </a:r>
            <a:br>
              <a:rPr lang="en-US" b="0" i="0" u="none" strike="noStrike" baseline="0" smtClean="0">
                <a:latin typeface="Segoe"/>
              </a:rPr>
            </a:br>
            <a:r>
              <a:rPr lang="en-US" b="0" i="0" u="none" strike="noStrike" baseline="0" smtClean="0">
                <a:latin typeface="Segoe"/>
              </a:rPr>
              <a:t>what you want to do. For </a:t>
            </a:r>
            <a:br>
              <a:rPr lang="en-US" b="0" i="0" u="none" strike="noStrike" baseline="0" smtClean="0">
                <a:latin typeface="Segoe"/>
              </a:rPr>
            </a:br>
            <a:r>
              <a:rPr lang="en-US" b="0" i="0" u="none" strike="noStrike" baseline="0" smtClean="0">
                <a:latin typeface="Segoe"/>
              </a:rPr>
              <a:t>example, type </a:t>
            </a:r>
            <a:r>
              <a:rPr lang="en-US" b="1" i="0" u="none" strike="noStrike" baseline="0" smtClean="0">
                <a:latin typeface="Segoe"/>
              </a:rPr>
              <a:t>date</a:t>
            </a:r>
            <a:r>
              <a:rPr lang="en-US" b="0" i="0" u="none" strike="noStrike" baseline="0" smtClean="0">
                <a:latin typeface="Segoe"/>
              </a:rPr>
              <a:t> and </a:t>
            </a:r>
            <a:br>
              <a:rPr lang="en-US" b="0" i="0" u="none" strike="noStrike" baseline="0" smtClean="0">
                <a:latin typeface="Segoe"/>
              </a:rPr>
            </a:br>
            <a:r>
              <a:rPr lang="en-US" b="0" i="0" u="none" strike="noStrike" baseline="0" smtClean="0">
                <a:latin typeface="Segoe"/>
              </a:rPr>
              <a:t>click </a:t>
            </a:r>
            <a:r>
              <a:rPr lang="en-US" b="1" i="0" u="none" strike="noStrike" baseline="0" smtClean="0">
                <a:latin typeface="Segoe"/>
              </a:rPr>
              <a:t>Go</a:t>
            </a:r>
            <a:r>
              <a:rPr lang="en-US" b="0" i="0" u="none" strike="noStrike" baseline="0" smtClean="0">
                <a:latin typeface="Segoe"/>
              </a:rPr>
              <a:t>. Excel returns a list </a:t>
            </a:r>
            <a:br>
              <a:rPr lang="en-US" b="0" i="0" u="none" strike="noStrike" baseline="0" smtClean="0">
                <a:latin typeface="Segoe"/>
              </a:rPr>
            </a:br>
            <a:r>
              <a:rPr lang="en-US" b="0" i="0" u="none" strike="noStrike" baseline="0" smtClean="0">
                <a:latin typeface="Segoe"/>
              </a:rPr>
              <a:t>of functions that most </a:t>
            </a:r>
            <a:br>
              <a:rPr lang="en-US" b="0" i="0" u="none" strike="noStrike" baseline="0" smtClean="0">
                <a:latin typeface="Segoe"/>
              </a:rPr>
            </a:br>
            <a:r>
              <a:rPr lang="en-US" b="0" i="0" u="none" strike="noStrike" baseline="0" smtClean="0">
                <a:latin typeface="Segoe"/>
              </a:rPr>
              <a:t>closely match your </a:t>
            </a:r>
            <a:br>
              <a:rPr lang="en-US" b="0" i="0" u="none" strike="noStrike" baseline="0" smtClean="0">
                <a:latin typeface="Segoe"/>
              </a:rPr>
            </a:br>
            <a:r>
              <a:rPr lang="en-US" b="0" i="0" u="none" strike="noStrike" baseline="0" smtClean="0">
                <a:latin typeface="Segoe"/>
              </a:rPr>
              <a:t>description (right).</a:t>
            </a:r>
            <a:endParaRPr lang="en-US" b="0" i="0" u="none" strike="noStrike" baseline="0" smtClean="0">
              <a:latin typeface="Segoe"/>
            </a:endParaRPr>
          </a:p>
          <a:p>
            <a:pPr marR="0" lvl="1" rtl="0">
              <a:buAutoNum type="arabicPeriod" startAt="3"/>
            </a:pPr>
            <a:r>
              <a:rPr lang="en-US" b="0" i="0" u="none" strike="noStrike" baseline="0" smtClean="0">
                <a:latin typeface="Segoe"/>
              </a:rPr>
              <a:t>With DATE selected in the </a:t>
            </a:r>
            <a:br>
              <a:rPr lang="en-US" b="0" i="0" u="none" strike="noStrike" baseline="0" smtClean="0">
                <a:latin typeface="Segoe"/>
              </a:rPr>
            </a:br>
            <a:r>
              <a:rPr lang="en-US" b="0" i="0" u="none" strike="noStrike" baseline="0" smtClean="0">
                <a:latin typeface="Segoe"/>
              </a:rPr>
              <a:t>Select a function list, click </a:t>
            </a:r>
            <a:r>
              <a:rPr lang="en-US" b="1" i="0" u="none" strike="noStrike" baseline="0" smtClean="0">
                <a:latin typeface="Segoe"/>
              </a:rPr>
              <a:t>OK</a:t>
            </a:r>
            <a:r>
              <a:rPr lang="en-US" b="0" i="0" u="none" strike="noStrike" baseline="0" smtClean="0">
                <a:latin typeface="Segoe"/>
              </a:rPr>
              <a:t>. The Function Arguments dialog box opens.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4.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05400" y="1676400"/>
            <a:ext cx="3479800" cy="3035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Functions</a:t>
            </a:r>
          </a:p>
        </p:txBody>
      </p:sp>
      <p:sp>
        <p:nvSpPr>
          <p:cNvPr id="3" name="Text Placeholder 2"/>
          <p:cNvSpPr>
            <a:spLocks noGrp="1"/>
          </p:cNvSpPr>
          <p:nvPr>
            <p:ph type="body" idx="1"/>
          </p:nvPr>
        </p:nvSpPr>
        <p:spPr/>
        <p:txBody>
          <a:bodyPr/>
          <a:lstStyle/>
          <a:p>
            <a:pPr marR="0" lvl="1" rtl="0">
              <a:buFont typeface="+mj-lt"/>
              <a:buAutoNum type="arabicPeriod" startAt="5"/>
            </a:pPr>
            <a:r>
              <a:rPr lang="en-US" b="0" i="0" u="none" strike="noStrike" baseline="0" smtClean="0">
                <a:latin typeface="Segoe"/>
              </a:rPr>
              <a:t>Enter the current year, the number of the current month, and the number of the current day (below). Click </a:t>
            </a:r>
            <a:r>
              <a:rPr lang="en-US" b="1" i="0" u="none" strike="noStrike" baseline="0" smtClean="0">
                <a:latin typeface="Segoe"/>
              </a:rPr>
              <a:t>OK</a:t>
            </a:r>
            <a:r>
              <a:rPr lang="en-US" b="0" i="0" u="none" strike="noStrike" baseline="0" smtClean="0">
                <a:latin typeface="Segoe"/>
              </a:rPr>
              <a:t>. The date is entered into the worksheet in cell A1.</a:t>
            </a:r>
            <a:endParaRPr lang="en-US" b="0" i="0" u="none" strike="noStrike" baseline="0" smtClean="0">
              <a:latin typeface="Segoe"/>
            </a:endParaRPr>
          </a:p>
          <a:p>
            <a:pPr marR="0" lvl="1" rtl="0">
              <a:buAutoNum type="arabicPeriod" startAt="5"/>
            </a:pPr>
            <a:r>
              <a:rPr lang="en-US" i="0" u="none" strike="noStrike" baseline="0" smtClean="0">
                <a:latin typeface="Segoe"/>
              </a:rPr>
              <a:t> </a:t>
            </a:r>
            <a:r>
              <a:rPr lang="en-US" b="1" i="0" u="none" strike="noStrike" baseline="0" smtClean="0">
                <a:latin typeface="Segoe"/>
              </a:rPr>
              <a:t>SAVE</a:t>
            </a:r>
            <a:r>
              <a:rPr lang="en-US" b="0" i="0" u="none" strike="noStrike" baseline="0" smtClean="0">
                <a:latin typeface="Segoe"/>
              </a:rPr>
              <a:t> the workbook as </a:t>
            </a:r>
            <a:r>
              <a:rPr lang="en-US" b="1" i="1" u="none" strike="noStrike" baseline="0" smtClean="0">
                <a:latin typeface="Segoe"/>
              </a:rPr>
              <a:t>05 Practice</a:t>
            </a:r>
            <a:r>
              <a:rPr lang="en-US" b="0" i="0" u="none" strike="noStrike" baseline="0" smtClean="0">
                <a:latin typeface="Times New Roman"/>
              </a:rPr>
              <a:t>.</a:t>
            </a:r>
            <a:endParaRPr lang="en-US" b="0" i="0" u="none" strike="noStrike" baseline="0" smtClean="0">
              <a:latin typeface="Times New Roman"/>
            </a:endParaRPr>
          </a:p>
          <a:p>
            <a:pPr marR="0" lvl="0" rtl="0"/>
            <a:r>
              <a:rPr lang="en-US" b="1" i="0" u="none" strike="noStrike" baseline="0" smtClean="0">
                <a:latin typeface="Segoe"/>
              </a:rPr>
              <a:t>PAUSE. </a:t>
            </a:r>
            <a:r>
              <a:rPr lang="en-US" b="0" i="0" u="none" strike="noStrike" baseline="0" smtClean="0">
                <a:latin typeface="Segoe"/>
              </a:rPr>
              <a:t>Leave the workbook open to use 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5.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438400" y="3733800"/>
            <a:ext cx="4547695" cy="22985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Dates</a:t>
            </a:r>
          </a:p>
        </p:txBody>
      </p:sp>
      <p:sp>
        <p:nvSpPr>
          <p:cNvPr id="3" name="Text Placeholder 2"/>
          <p:cNvSpPr>
            <a:spLocks noGrp="1"/>
          </p:cNvSpPr>
          <p:nvPr>
            <p:ph type="body" idx="1"/>
          </p:nvPr>
        </p:nvSpPr>
        <p:spPr/>
        <p:txBody>
          <a:bodyPr/>
          <a:lstStyle/>
          <a:p>
            <a:pPr marR="0" lvl="0" rtl="0"/>
            <a:r>
              <a:rPr lang="en-US" sz="2000" b="1" i="0" u="none" strike="noStrike" baseline="0" smtClean="0">
                <a:latin typeface="Segoe"/>
              </a:rPr>
              <a:t>GET READY. USE</a:t>
            </a:r>
            <a:r>
              <a:rPr lang="en-US" sz="2000" b="0" i="0" u="none" strike="noStrike" baseline="0" smtClean="0">
                <a:latin typeface="Segoe"/>
              </a:rPr>
              <a:t> the workbook you created in the previous exercise.</a:t>
            </a:r>
            <a:endParaRPr lang="en-US" sz="2000" b="0" i="0" u="none" strike="noStrike" baseline="0" smtClean="0">
              <a:latin typeface="Segoe"/>
            </a:endParaRPr>
          </a:p>
          <a:p>
            <a:pPr marR="0" lvl="1" rtl="0"/>
            <a:r>
              <a:rPr lang="en-US" sz="2000" b="0" i="0" u="none" strike="noStrike" baseline="0" smtClean="0">
                <a:latin typeface="Segoe"/>
              </a:rPr>
              <a:t>In cell A2, type </a:t>
            </a:r>
            <a:r>
              <a:rPr lang="en-US" sz="2000" b="1" i="0" u="none" strike="noStrike" baseline="0" smtClean="0">
                <a:latin typeface="Segoe"/>
              </a:rPr>
              <a:t>1/10/1900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a:t>
            </a:r>
            <a:endParaRPr lang="en-US" sz="2000" b="0" i="0" u="none" strike="noStrike" baseline="0" smtClean="0">
              <a:latin typeface="Segoe"/>
            </a:endParaRPr>
          </a:p>
          <a:p>
            <a:pPr marR="0" lvl="1" rtl="0"/>
            <a:r>
              <a:rPr lang="en-US" sz="2000" b="0" i="0" u="none" strike="noStrike" baseline="0" smtClean="0">
                <a:latin typeface="Segoe"/>
              </a:rPr>
              <a:t>Select cell </a:t>
            </a:r>
            <a:r>
              <a:rPr lang="en-US" sz="2000" b="1" i="0" u="none" strike="noStrike" baseline="0" smtClean="0">
                <a:latin typeface="Segoe"/>
              </a:rPr>
              <a:t>A2</a:t>
            </a:r>
            <a:r>
              <a:rPr lang="en-US" sz="2000" b="0" i="0" u="none" strike="noStrike" baseline="0" smtClean="0">
                <a:latin typeface="Times New Roman"/>
              </a:rPr>
              <a:t>.</a:t>
            </a:r>
            <a:endParaRPr lang="en-US" sz="2000" b="0" i="0" u="none" strike="noStrike" baseline="0" smtClean="0">
              <a:latin typeface="Times New Roman"/>
            </a:endParaRPr>
          </a:p>
          <a:p>
            <a:pPr lvl="1"/>
            <a:r>
              <a:rPr lang="en-US" sz="2000">
                <a:latin typeface="Segoe"/>
              </a:rPr>
              <a:t>On the HOME tab, in the </a:t>
            </a:r>
            <a:br>
              <a:rPr lang="en-US" sz="2000">
                <a:latin typeface="Segoe"/>
              </a:rPr>
            </a:br>
            <a:r>
              <a:rPr lang="en-US" sz="2000">
                <a:latin typeface="Segoe"/>
              </a:rPr>
              <a:t>Number group, open the </a:t>
            </a:r>
            <a:br>
              <a:rPr lang="en-US" sz="2000">
                <a:latin typeface="Segoe"/>
              </a:rPr>
            </a:br>
            <a:r>
              <a:rPr lang="en-US" sz="2000" b="1">
                <a:latin typeface="Segoe"/>
              </a:rPr>
              <a:t>Number Format</a:t>
            </a:r>
            <a:r>
              <a:rPr lang="en-US" sz="2000">
                <a:latin typeface="Segoe"/>
              </a:rPr>
              <a:t> menu </a:t>
            </a:r>
            <a:br>
              <a:rPr lang="en-US" sz="2000">
                <a:latin typeface="Segoe"/>
              </a:rPr>
            </a:br>
            <a:r>
              <a:rPr lang="en-US" sz="2000">
                <a:latin typeface="Segoe"/>
              </a:rPr>
              <a:t>and select </a:t>
            </a:r>
            <a:r>
              <a:rPr lang="en-US" sz="2000" b="1">
                <a:latin typeface="Segoe"/>
              </a:rPr>
              <a:t>General</a:t>
            </a:r>
            <a:r>
              <a:rPr lang="en-US" sz="2000">
                <a:latin typeface="Segoe"/>
              </a:rPr>
              <a:t>. The </a:t>
            </a:r>
            <a:br>
              <a:rPr lang="en-US" sz="2000">
                <a:latin typeface="Segoe"/>
              </a:rPr>
            </a:br>
            <a:r>
              <a:rPr lang="en-US" sz="2000">
                <a:latin typeface="Segoe"/>
              </a:rPr>
              <a:t>value in A2 changes to </a:t>
            </a:r>
            <a:r>
              <a:rPr lang="en-US" sz="2000" i="1">
                <a:latin typeface="Segoe"/>
              </a:rPr>
              <a:t>10</a:t>
            </a:r>
            <a:r>
              <a:rPr lang="en-US" sz="2000">
                <a:latin typeface="Segoe"/>
              </a:rPr>
              <a:t> </a:t>
            </a:r>
            <a:br>
              <a:rPr lang="en-US" sz="2000">
                <a:latin typeface="Segoe"/>
              </a:rPr>
            </a:br>
            <a:r>
              <a:rPr lang="en-US" sz="2000">
                <a:latin typeface="Segoe"/>
              </a:rPr>
              <a:t>(right). When you enter a </a:t>
            </a:r>
            <a:br>
              <a:rPr lang="en-US" sz="2000">
                <a:latin typeface="Segoe"/>
              </a:rPr>
            </a:br>
            <a:r>
              <a:rPr lang="en-US" sz="2000">
                <a:latin typeface="Segoe"/>
              </a:rPr>
              <a:t>date manually into Excel, the format of the cell automatically changes to Date. Because the date 1/10/1900 is the tenth day after (and including) January 1, 1900, the value is </a:t>
            </a:r>
            <a:r>
              <a:rPr lang="en-US" sz="2000" i="1">
                <a:latin typeface="Segoe"/>
              </a:rPr>
              <a:t>10</a:t>
            </a:r>
            <a:r>
              <a:rPr lang="en-US" sz="2000">
                <a:latin typeface="Segoe"/>
              </a:rPr>
              <a:t>. Excel’s Date format displays the value as a date, and the General format displays the value as a number.</a:t>
            </a:r>
            <a:endParaRPr lang="en-US" sz="2000">
              <a:latin typeface="Segoe"/>
            </a:endParaRPr>
          </a:p>
          <a:p>
            <a:pPr marR="0" lvl="1" rtl="0"/>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pic>
        <p:nvPicPr>
          <p:cNvPr id="7" name="Picture 6" descr="0506.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000" y="2394607"/>
            <a:ext cx="3949700" cy="2159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US" b="0" i="0" u="none" strike="noStrike" baseline="0" smtClean="0">
                <a:solidFill>
                  <a:srgbClr val="007233"/>
                </a:solidFill>
                <a:latin typeface="Segoe"/>
              </a:rPr>
              <a:t>Step by Step: Explore Dates</a:t>
            </a:r>
          </a:p>
        </p:txBody>
      </p:sp>
      <p:sp>
        <p:nvSpPr>
          <p:cNvPr id="3" name="Text Placeholder 2"/>
          <p:cNvSpPr>
            <a:spLocks noGrp="1"/>
          </p:cNvSpPr>
          <p:nvPr>
            <p:ph type="body" idx="1"/>
          </p:nvPr>
        </p:nvSpPr>
        <p:spPr/>
        <p:txBody>
          <a:bodyPr/>
          <a:lstStyle/>
          <a:p>
            <a:pPr marR="0" lvl="1" rtl="0">
              <a:buFont typeface="+mj-lt"/>
              <a:buAutoNum type="arabicPeriod" startAt="4"/>
            </a:pPr>
            <a:r>
              <a:rPr lang="en-US" sz="2000" b="0" i="0" u="none" strike="noStrike" baseline="0" smtClean="0">
                <a:latin typeface="Segoe"/>
              </a:rPr>
              <a:t>With A2 still selected, change the number format to</a:t>
            </a:r>
            <a:r>
              <a:rPr lang="en-US" sz="2000" b="1" i="0" u="none" strike="noStrike" baseline="0" smtClean="0">
                <a:latin typeface="Segoe"/>
              </a:rPr>
              <a:t> Short Date</a:t>
            </a:r>
            <a:r>
              <a:rPr lang="en-US" sz="2000" b="0" i="0" u="none" strike="noStrike" baseline="0" smtClean="0">
                <a:latin typeface="Segoe"/>
              </a:rPr>
              <a:t> using the Number Format menu. The cell displays </a:t>
            </a:r>
            <a:r>
              <a:rPr lang="en-US" sz="2000" b="0" i="1" u="none" strike="noStrike" baseline="0" smtClean="0">
                <a:latin typeface="Segoe"/>
              </a:rPr>
              <a:t>1/10/1900</a:t>
            </a:r>
            <a:r>
              <a:rPr lang="en-US" sz="2000" b="0" i="0" u="none" strike="noStrike" baseline="0" smtClean="0">
                <a:latin typeface="Times New Roman"/>
              </a:rPr>
              <a:t>.</a:t>
            </a:r>
            <a:endParaRPr lang="en-US" sz="2000" b="0" i="0" u="none" strike="noStrike" baseline="0" smtClean="0">
              <a:latin typeface="Times New Roman"/>
            </a:endParaRPr>
          </a:p>
          <a:p>
            <a:pPr marR="0" lvl="1" rtl="0">
              <a:buAutoNum type="arabicPeriod" startAt="4"/>
            </a:pPr>
            <a:r>
              <a:rPr lang="en-US" sz="2000" b="0" i="0" u="none" strike="noStrike" baseline="0" smtClean="0">
                <a:latin typeface="Segoe"/>
              </a:rPr>
              <a:t>In cell A3, type </a:t>
            </a:r>
            <a:r>
              <a:rPr lang="en-US" sz="2000" b="1" i="0" u="none" strike="noStrike" baseline="0" smtClean="0">
                <a:latin typeface="Segoe"/>
              </a:rPr>
              <a:t>40000</a:t>
            </a:r>
            <a:r>
              <a:rPr lang="en-US" sz="2000" b="0" i="0" u="none" strike="noStrike" baseline="0" smtClean="0">
                <a:latin typeface="Segoe"/>
              </a:rPr>
              <a:t> and press </a:t>
            </a:r>
            <a:r>
              <a:rPr lang="en-US" sz="2000" b="1" i="0" u="none" strike="noStrike" baseline="0" smtClean="0">
                <a:latin typeface="Segoe"/>
              </a:rPr>
              <a:t>Enter</a:t>
            </a:r>
            <a:r>
              <a:rPr lang="en-US" sz="2000" b="0" i="0" u="none" strike="noStrike" baseline="0" smtClean="0">
                <a:latin typeface="Segoe"/>
              </a:rPr>
              <a:t>. Because the cell is formatted as General, the value appears as a number. </a:t>
            </a:r>
            <a:endParaRPr lang="en-US" sz="2000" b="0" i="0" u="none" strike="noStrike" baseline="0" smtClean="0">
              <a:latin typeface="Segoe"/>
            </a:endParaRPr>
          </a:p>
          <a:p>
            <a:pPr marR="0" lvl="1" rtl="0">
              <a:buAutoNum type="arabicPeriod" startAt="4"/>
            </a:pPr>
            <a:r>
              <a:rPr lang="en-US" sz="2000" b="0" i="0" u="none" strike="noStrike" baseline="0" smtClean="0">
                <a:latin typeface="Segoe"/>
              </a:rPr>
              <a:t>Click cell </a:t>
            </a:r>
            <a:r>
              <a:rPr lang="en-US" sz="2000" b="1" i="0" u="none" strike="noStrike" baseline="0" smtClean="0">
                <a:latin typeface="Segoe"/>
              </a:rPr>
              <a:t>A2</a:t>
            </a:r>
            <a:r>
              <a:rPr lang="en-US" sz="2000" b="0" i="0" u="none" strike="noStrike" baseline="0" smtClean="0">
                <a:latin typeface="Times New Roman"/>
              </a:rPr>
              <a:t>.</a:t>
            </a:r>
            <a:endParaRPr lang="en-US" sz="2000" b="0" i="0" u="none" strike="noStrike" baseline="0" smtClean="0">
              <a:latin typeface="Times New Roman"/>
            </a:endParaRPr>
          </a:p>
          <a:p>
            <a:pPr marR="0" lvl="1" rtl="0">
              <a:buAutoNum type="arabicPeriod" startAt="4"/>
            </a:pPr>
            <a:r>
              <a:rPr lang="en-US" sz="2000">
                <a:latin typeface="Segoe"/>
              </a:rPr>
              <a:t>On the HOME tab, in the Clipboard group, click the </a:t>
            </a:r>
            <a:r>
              <a:rPr lang="en-US" sz="2000" b="1">
                <a:latin typeface="Segoe"/>
              </a:rPr>
              <a:t>Format Painter</a:t>
            </a:r>
            <a:r>
              <a:rPr lang="en-US" sz="2000">
                <a:latin typeface="Segoe"/>
              </a:rPr>
              <a:t>, and then click cell </a:t>
            </a:r>
            <a:r>
              <a:rPr lang="en-US" sz="2000" b="1">
                <a:latin typeface="Segoe"/>
              </a:rPr>
              <a:t>A3</a:t>
            </a:r>
            <a:r>
              <a:rPr lang="en-US" sz="2000">
                <a:latin typeface="Segoe"/>
              </a:rPr>
              <a:t>. The formatting of A2 is copied to A3. The value in A3 now appears as a date: </a:t>
            </a:r>
            <a:r>
              <a:rPr lang="en-US" sz="2000" i="1">
                <a:latin typeface="Segoe"/>
              </a:rPr>
              <a:t>7/6/2009</a:t>
            </a:r>
            <a:r>
              <a:rPr lang="en-US" sz="2000">
                <a:latin typeface="Segoe"/>
              </a:rPr>
              <a:t>. </a:t>
            </a:r>
            <a:endParaRPr lang="en-US" sz="2000">
              <a:latin typeface="Segoe"/>
            </a:endParaRPr>
          </a:p>
          <a:p>
            <a:pPr marR="0" lvl="1" rtl="0">
              <a:buAutoNum type="arabicPeriod" startAt="4"/>
            </a:pPr>
            <a:r>
              <a:rPr lang="en-US" sz="2000">
                <a:latin typeface="Segoe"/>
              </a:rPr>
              <a:t>In cell A4, type</a:t>
            </a:r>
            <a:r>
              <a:rPr lang="en-US" sz="2000" b="1">
                <a:latin typeface="Segoe"/>
              </a:rPr>
              <a:t> =A3-A2</a:t>
            </a:r>
            <a:r>
              <a:rPr lang="en-US" sz="2000">
                <a:latin typeface="Segoe"/>
              </a:rPr>
              <a:t> and press </a:t>
            </a:r>
            <a:r>
              <a:rPr lang="en-US" sz="2000" b="1">
                <a:latin typeface="Segoe"/>
              </a:rPr>
              <a:t>Enter</a:t>
            </a:r>
            <a:r>
              <a:rPr lang="en-US" sz="2000">
                <a:latin typeface="Segoe"/>
              </a:rPr>
              <a:t>. The result is </a:t>
            </a:r>
            <a:r>
              <a:rPr lang="en-US" sz="2000" i="1">
                <a:latin typeface="Segoe"/>
              </a:rPr>
              <a:t>39990</a:t>
            </a:r>
            <a:r>
              <a:rPr lang="en-US" sz="2000">
                <a:latin typeface="Segoe"/>
              </a:rPr>
              <a:t>, which is the number of days between the two dates. </a:t>
            </a:r>
            <a:endParaRPr lang="en-US" sz="2000">
              <a:latin typeface="Segoe"/>
            </a:endParaRPr>
          </a:p>
          <a:p>
            <a:pPr marR="0" lvl="1" rtl="0">
              <a:buAutoNum type="arabicPeriod" startAt="4"/>
            </a:pPr>
            <a:r>
              <a:rPr lang="en-US" sz="2000">
                <a:latin typeface="Segoe"/>
              </a:rPr>
              <a:t> </a:t>
            </a:r>
            <a:r>
              <a:rPr lang="en-US" sz="2000" b="1">
                <a:latin typeface="Segoe"/>
              </a:rPr>
              <a:t>SAVE</a:t>
            </a:r>
            <a:r>
              <a:rPr lang="en-US" sz="2000">
                <a:latin typeface="Segoe"/>
              </a:rPr>
              <a:t> the workbook.</a:t>
            </a:r>
            <a:endParaRPr lang="en-US" sz="2000">
              <a:latin typeface="Segoe"/>
            </a:endParaRPr>
          </a:p>
          <a:p>
            <a:pPr lvl="0"/>
            <a:r>
              <a:rPr lang="en-US" sz="2000" b="1">
                <a:latin typeface="Segoe"/>
              </a:rPr>
              <a:t>PAUSE. </a:t>
            </a:r>
            <a:r>
              <a:rPr lang="en-US" sz="2000">
                <a:latin typeface="Segoe"/>
              </a:rPr>
              <a:t>Leave the workbook open to use in the next exercise.</a:t>
            </a:r>
            <a:endParaRPr lang="en-US" sz="2000">
              <a:latin typeface="Segoe"/>
            </a:endParaRPr>
          </a:p>
          <a:p>
            <a:pPr marR="0" lvl="1" rtl="0">
              <a:buAutoNum type="arabicPeriod" startAt="4"/>
            </a:pPr>
            <a:endParaRPr lang="en-US" sz="2000" b="0" i="0" u="none" strike="noStrike" baseline="0" smtClean="0">
              <a:latin typeface="Times New Roman"/>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dirty="0"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fld>
            <a:endParaRPr lang="en-US" dirty="0"/>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0</TotalTime>
  <Words>18668</Words>
  <Application>WPS Presentation</Application>
  <PresentationFormat>On-screen Show (4:3)</PresentationFormat>
  <Paragraphs>549</Paragraphs>
  <Slides>45</Slides>
  <Notes>3</Notes>
  <HiddenSlides>0</HiddenSlides>
  <MMClips>0</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template</vt:lpstr>
      <vt:lpstr>Using Function</vt:lpstr>
      <vt:lpstr>Objectives</vt:lpstr>
      <vt:lpstr>Software Orientation</vt:lpstr>
      <vt:lpstr>Step by Step: Explore Functions</vt:lpstr>
      <vt:lpstr>Step by Step: Explore Functions</vt:lpstr>
      <vt:lpstr>Step by Step: Explore Functions</vt:lpstr>
      <vt:lpstr>Step by Step: Explore Functions</vt:lpstr>
      <vt:lpstr>Step by Step: Explore Dates</vt:lpstr>
      <vt:lpstr>Step by Step: Explore Dates</vt:lpstr>
      <vt:lpstr>Step by Step: Use the TODAY Function</vt:lpstr>
      <vt:lpstr>Step by Step: Use the NOW Function</vt:lpstr>
      <vt:lpstr>Step by Step: Use the NOW Function</vt:lpstr>
      <vt:lpstr>Step by Step: Use the SUM Function</vt:lpstr>
      <vt:lpstr>Step by Step: Use the SUM Function</vt:lpstr>
      <vt:lpstr>Step by Step: Use the COUNT Function</vt:lpstr>
      <vt:lpstr>Step by Step: Use the COUNTA Function</vt:lpstr>
      <vt:lpstr>Step by Step: Use the COUNTA Function</vt:lpstr>
      <vt:lpstr>Step by Step: Use the COUNTA Function</vt:lpstr>
      <vt:lpstr>Step by Step: Use the AVERAGE Function</vt:lpstr>
      <vt:lpstr>Step by Step: Use the AVERAGE Function</vt:lpstr>
      <vt:lpstr>Step by Step: Use the MIN Function</vt:lpstr>
      <vt:lpstr>Step by Step: Use the MIN Function</vt:lpstr>
      <vt:lpstr>Step by Step: Use the MAX Function</vt:lpstr>
      <vt:lpstr>Step by Step: Use the PMT Function</vt:lpstr>
      <vt:lpstr>Step by Step: Use the PMT Function</vt:lpstr>
      <vt:lpstr>Step by Step: Select and Create Ranges for Subtotaling</vt:lpstr>
      <vt:lpstr>Step by Step: Select and Create Ranges for Subtotaling</vt:lpstr>
      <vt:lpstr>Step by Step: Build Formulas to Subtotal</vt:lpstr>
      <vt:lpstr>Step by Step: Build Formulas to Subtotal</vt:lpstr>
      <vt:lpstr>Step by Step: Modify Ranges for Subtotaling</vt:lpstr>
      <vt:lpstr>Step by Step: Modify Ranges for Subtotaling</vt:lpstr>
      <vt:lpstr>Step by Step: Modify Ranges for Subtotaling</vt:lpstr>
      <vt:lpstr>Step by Step: Modify Ranges for Subtotaling</vt:lpstr>
      <vt:lpstr>Step by Step: Modify Ranges for Subtotaling</vt:lpstr>
      <vt:lpstr>Step by Step: Review an Error Message</vt:lpstr>
      <vt:lpstr>Step by Step: Review an Error Message</vt:lpstr>
      <vt:lpstr>Step by Step: Review an Error Message</vt:lpstr>
      <vt:lpstr>Step by Step: Trace a Formula and Remove Trace Arrows</vt:lpstr>
      <vt:lpstr>Step by Step: Trace a Formula and Remove Trace Arrows</vt:lpstr>
      <vt:lpstr>Step by Step: Trace a Formula and Remove Trace Arrows</vt:lpstr>
      <vt:lpstr>Step by Step: Print Formulas</vt:lpstr>
      <vt:lpstr>Step by Step: Print Formulas</vt:lpstr>
      <vt:lpstr>Step by Step: Print Formulas</vt:lpstr>
      <vt:lpstr>Step by Step: Print Formulas</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LeeAnn</cp:lastModifiedBy>
  <cp:revision>400</cp:revision>
  <dcterms:created xsi:type="dcterms:W3CDTF">2011-08-08T12:10:00Z</dcterms:created>
  <dcterms:modified xsi:type="dcterms:W3CDTF">2016-08-28T15:47:02Z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1033-10.1.0.5656</vt:lpwstr>
  </property>
</Properties>
</file>