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0077450" cy="75628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27" name="PlaceHolder 2"/>
          <p:cNvSpPr>
            <a:spLocks noGrp="1"/>
          </p:cNvSpPr>
          <p:nvPr>
            <p:ph type="body"/>
          </p:nvPr>
        </p:nvSpPr>
        <p:spPr>
          <a:xfrm>
            <a:off x="503640" y="1769400"/>
            <a:ext cx="9068760" cy="2091600"/>
          </a:xfrm>
          <a:prstGeom prst="rect">
            <a:avLst/>
          </a:prstGeom>
        </p:spPr>
        <p:txBody>
          <a:bodyPr lIns="0" rIns="0" tIns="0" bIns="0"/>
          <a:p>
            <a:endParaRPr/>
          </a:p>
        </p:txBody>
      </p:sp>
      <p:sp>
        <p:nvSpPr>
          <p:cNvPr id="28" name="PlaceHolder 3"/>
          <p:cNvSpPr>
            <a:spLocks noGrp="1"/>
          </p:cNvSpPr>
          <p:nvPr>
            <p:ph type="body"/>
          </p:nvPr>
        </p:nvSpPr>
        <p:spPr>
          <a:xfrm>
            <a:off x="503640" y="4060080"/>
            <a:ext cx="9068760" cy="209160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30" name="PlaceHolder 2"/>
          <p:cNvSpPr>
            <a:spLocks noGrp="1"/>
          </p:cNvSpPr>
          <p:nvPr>
            <p:ph type="body"/>
          </p:nvPr>
        </p:nvSpPr>
        <p:spPr>
          <a:xfrm>
            <a:off x="503640" y="1769400"/>
            <a:ext cx="4425480" cy="2091600"/>
          </a:xfrm>
          <a:prstGeom prst="rect">
            <a:avLst/>
          </a:prstGeom>
        </p:spPr>
        <p:txBody>
          <a:bodyPr lIns="0" rIns="0" tIns="0" bIns="0"/>
          <a:p>
            <a:endParaRPr/>
          </a:p>
        </p:txBody>
      </p:sp>
      <p:sp>
        <p:nvSpPr>
          <p:cNvPr id="31" name="PlaceHolder 3"/>
          <p:cNvSpPr>
            <a:spLocks noGrp="1"/>
          </p:cNvSpPr>
          <p:nvPr>
            <p:ph type="body"/>
          </p:nvPr>
        </p:nvSpPr>
        <p:spPr>
          <a:xfrm>
            <a:off x="5150880" y="1769400"/>
            <a:ext cx="4425480" cy="2091600"/>
          </a:xfrm>
          <a:prstGeom prst="rect">
            <a:avLst/>
          </a:prstGeom>
        </p:spPr>
        <p:txBody>
          <a:bodyPr lIns="0" rIns="0" tIns="0" bIns="0"/>
          <a:p>
            <a:endParaRPr/>
          </a:p>
        </p:txBody>
      </p:sp>
      <p:sp>
        <p:nvSpPr>
          <p:cNvPr id="32" name="PlaceHolder 4"/>
          <p:cNvSpPr>
            <a:spLocks noGrp="1"/>
          </p:cNvSpPr>
          <p:nvPr>
            <p:ph type="body"/>
          </p:nvPr>
        </p:nvSpPr>
        <p:spPr>
          <a:xfrm>
            <a:off x="5150880" y="4060080"/>
            <a:ext cx="4425480" cy="2091600"/>
          </a:xfrm>
          <a:prstGeom prst="rect">
            <a:avLst/>
          </a:prstGeom>
        </p:spPr>
        <p:txBody>
          <a:bodyPr lIns="0" rIns="0" tIns="0" bIns="0"/>
          <a:p>
            <a:endParaRPr/>
          </a:p>
        </p:txBody>
      </p:sp>
      <p:sp>
        <p:nvSpPr>
          <p:cNvPr id="33" name="PlaceHolder 5"/>
          <p:cNvSpPr>
            <a:spLocks noGrp="1"/>
          </p:cNvSpPr>
          <p:nvPr>
            <p:ph type="body"/>
          </p:nvPr>
        </p:nvSpPr>
        <p:spPr>
          <a:xfrm>
            <a:off x="503640" y="4060080"/>
            <a:ext cx="4425480" cy="209160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35" name="PlaceHolder 2"/>
          <p:cNvSpPr>
            <a:spLocks noGrp="1"/>
          </p:cNvSpPr>
          <p:nvPr>
            <p:ph type="body"/>
          </p:nvPr>
        </p:nvSpPr>
        <p:spPr>
          <a:xfrm>
            <a:off x="503640" y="1769400"/>
            <a:ext cx="9068760" cy="4385520"/>
          </a:xfrm>
          <a:prstGeom prst="rect">
            <a:avLst/>
          </a:prstGeom>
        </p:spPr>
        <p:txBody>
          <a:bodyPr lIns="0" rIns="0" tIns="0" bIns="0"/>
          <a:p>
            <a:endParaRPr/>
          </a:p>
        </p:txBody>
      </p:sp>
      <p:sp>
        <p:nvSpPr>
          <p:cNvPr id="36" name="PlaceHolder 3"/>
          <p:cNvSpPr>
            <a:spLocks noGrp="1"/>
          </p:cNvSpPr>
          <p:nvPr>
            <p:ph type="body"/>
          </p:nvPr>
        </p:nvSpPr>
        <p:spPr>
          <a:xfrm>
            <a:off x="503640" y="1769400"/>
            <a:ext cx="9068760" cy="4385520"/>
          </a:xfrm>
          <a:prstGeom prst="rect">
            <a:avLst/>
          </a:prstGeom>
        </p:spPr>
        <p:txBody>
          <a:bodyPr lIns="0" rIns="0" tIns="0" bIns="0"/>
          <a:p>
            <a:endParaRPr/>
          </a:p>
        </p:txBody>
      </p:sp>
      <p:pic>
        <p:nvPicPr>
          <p:cNvPr id="37" name="" descr=""/>
          <p:cNvPicPr/>
          <p:nvPr/>
        </p:nvPicPr>
        <p:blipFill>
          <a:blip r:embed="rId2"/>
          <a:stretch/>
        </p:blipFill>
        <p:spPr>
          <a:xfrm>
            <a:off x="2289600" y="1769400"/>
            <a:ext cx="5496480" cy="4385520"/>
          </a:xfrm>
          <a:prstGeom prst="rect">
            <a:avLst/>
          </a:prstGeom>
          <a:ln>
            <a:noFill/>
          </a:ln>
        </p:spPr>
      </p:pic>
      <p:pic>
        <p:nvPicPr>
          <p:cNvPr id="38" name="" descr=""/>
          <p:cNvPicPr/>
          <p:nvPr/>
        </p:nvPicPr>
        <p:blipFill>
          <a:blip r:embed="rId3"/>
          <a:stretch/>
        </p:blipFill>
        <p:spPr>
          <a:xfrm>
            <a:off x="2289600" y="1769400"/>
            <a:ext cx="5496480" cy="438552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6" name="PlaceHolder 2"/>
          <p:cNvSpPr>
            <a:spLocks noGrp="1"/>
          </p:cNvSpPr>
          <p:nvPr>
            <p:ph type="subTitle"/>
          </p:nvPr>
        </p:nvSpPr>
        <p:spPr>
          <a:xfrm>
            <a:off x="503640" y="1769400"/>
            <a:ext cx="9068760" cy="43855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8" name="PlaceHolder 2"/>
          <p:cNvSpPr>
            <a:spLocks noGrp="1"/>
          </p:cNvSpPr>
          <p:nvPr>
            <p:ph type="body"/>
          </p:nvPr>
        </p:nvSpPr>
        <p:spPr>
          <a:xfrm>
            <a:off x="503640" y="1769400"/>
            <a:ext cx="9068760" cy="43855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10" name="PlaceHolder 2"/>
          <p:cNvSpPr>
            <a:spLocks noGrp="1"/>
          </p:cNvSpPr>
          <p:nvPr>
            <p:ph type="body"/>
          </p:nvPr>
        </p:nvSpPr>
        <p:spPr>
          <a:xfrm>
            <a:off x="503640" y="1769400"/>
            <a:ext cx="4425480" cy="4385520"/>
          </a:xfrm>
          <a:prstGeom prst="rect">
            <a:avLst/>
          </a:prstGeom>
        </p:spPr>
        <p:txBody>
          <a:bodyPr lIns="0" rIns="0" tIns="0" bIns="0"/>
          <a:p>
            <a:endParaRPr/>
          </a:p>
        </p:txBody>
      </p:sp>
      <p:sp>
        <p:nvSpPr>
          <p:cNvPr id="11" name="PlaceHolder 3"/>
          <p:cNvSpPr>
            <a:spLocks noGrp="1"/>
          </p:cNvSpPr>
          <p:nvPr>
            <p:ph type="body"/>
          </p:nvPr>
        </p:nvSpPr>
        <p:spPr>
          <a:xfrm>
            <a:off x="5150880" y="1769400"/>
            <a:ext cx="4425480" cy="43855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3640" y="301320"/>
            <a:ext cx="9068760" cy="58536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15" name="PlaceHolder 2"/>
          <p:cNvSpPr>
            <a:spLocks noGrp="1"/>
          </p:cNvSpPr>
          <p:nvPr>
            <p:ph type="body"/>
          </p:nvPr>
        </p:nvSpPr>
        <p:spPr>
          <a:xfrm>
            <a:off x="503640" y="1769400"/>
            <a:ext cx="4425480" cy="2091600"/>
          </a:xfrm>
          <a:prstGeom prst="rect">
            <a:avLst/>
          </a:prstGeom>
        </p:spPr>
        <p:txBody>
          <a:bodyPr lIns="0" rIns="0" tIns="0" bIns="0"/>
          <a:p>
            <a:endParaRPr/>
          </a:p>
        </p:txBody>
      </p:sp>
      <p:sp>
        <p:nvSpPr>
          <p:cNvPr id="16" name="PlaceHolder 3"/>
          <p:cNvSpPr>
            <a:spLocks noGrp="1"/>
          </p:cNvSpPr>
          <p:nvPr>
            <p:ph type="body"/>
          </p:nvPr>
        </p:nvSpPr>
        <p:spPr>
          <a:xfrm>
            <a:off x="503640" y="4060080"/>
            <a:ext cx="4425480" cy="2091600"/>
          </a:xfrm>
          <a:prstGeom prst="rect">
            <a:avLst/>
          </a:prstGeom>
        </p:spPr>
        <p:txBody>
          <a:bodyPr lIns="0" rIns="0" tIns="0" bIns="0"/>
          <a:p>
            <a:endParaRPr/>
          </a:p>
        </p:txBody>
      </p:sp>
      <p:sp>
        <p:nvSpPr>
          <p:cNvPr id="17" name="PlaceHolder 4"/>
          <p:cNvSpPr>
            <a:spLocks noGrp="1"/>
          </p:cNvSpPr>
          <p:nvPr>
            <p:ph type="body"/>
          </p:nvPr>
        </p:nvSpPr>
        <p:spPr>
          <a:xfrm>
            <a:off x="5150880" y="1769400"/>
            <a:ext cx="4425480" cy="43855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19" name="PlaceHolder 2"/>
          <p:cNvSpPr>
            <a:spLocks noGrp="1"/>
          </p:cNvSpPr>
          <p:nvPr>
            <p:ph type="body"/>
          </p:nvPr>
        </p:nvSpPr>
        <p:spPr>
          <a:xfrm>
            <a:off x="503640" y="1769400"/>
            <a:ext cx="4425480" cy="4385520"/>
          </a:xfrm>
          <a:prstGeom prst="rect">
            <a:avLst/>
          </a:prstGeom>
        </p:spPr>
        <p:txBody>
          <a:bodyPr lIns="0" rIns="0" tIns="0" bIns="0"/>
          <a:p>
            <a:endParaRPr/>
          </a:p>
        </p:txBody>
      </p:sp>
      <p:sp>
        <p:nvSpPr>
          <p:cNvPr id="20" name="PlaceHolder 3"/>
          <p:cNvSpPr>
            <a:spLocks noGrp="1"/>
          </p:cNvSpPr>
          <p:nvPr>
            <p:ph type="body"/>
          </p:nvPr>
        </p:nvSpPr>
        <p:spPr>
          <a:xfrm>
            <a:off x="5150880" y="1769400"/>
            <a:ext cx="4425480" cy="2091600"/>
          </a:xfrm>
          <a:prstGeom prst="rect">
            <a:avLst/>
          </a:prstGeom>
        </p:spPr>
        <p:txBody>
          <a:bodyPr lIns="0" rIns="0" tIns="0" bIns="0"/>
          <a:p>
            <a:endParaRPr/>
          </a:p>
        </p:txBody>
      </p:sp>
      <p:sp>
        <p:nvSpPr>
          <p:cNvPr id="21" name="PlaceHolder 4"/>
          <p:cNvSpPr>
            <a:spLocks noGrp="1"/>
          </p:cNvSpPr>
          <p:nvPr>
            <p:ph type="body"/>
          </p:nvPr>
        </p:nvSpPr>
        <p:spPr>
          <a:xfrm>
            <a:off x="5150880" y="4060080"/>
            <a:ext cx="4425480" cy="209160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3640" y="301320"/>
            <a:ext cx="9068760" cy="1262520"/>
          </a:xfrm>
          <a:prstGeom prst="rect">
            <a:avLst/>
          </a:prstGeom>
        </p:spPr>
        <p:txBody>
          <a:bodyPr lIns="0" rIns="0" tIns="0" bIns="0" anchor="ctr"/>
          <a:p>
            <a:pPr algn="ctr"/>
            <a:endParaRPr/>
          </a:p>
        </p:txBody>
      </p:sp>
      <p:sp>
        <p:nvSpPr>
          <p:cNvPr id="23" name="PlaceHolder 2"/>
          <p:cNvSpPr>
            <a:spLocks noGrp="1"/>
          </p:cNvSpPr>
          <p:nvPr>
            <p:ph type="body"/>
          </p:nvPr>
        </p:nvSpPr>
        <p:spPr>
          <a:xfrm>
            <a:off x="503640" y="1769400"/>
            <a:ext cx="4425480" cy="2091600"/>
          </a:xfrm>
          <a:prstGeom prst="rect">
            <a:avLst/>
          </a:prstGeom>
        </p:spPr>
        <p:txBody>
          <a:bodyPr lIns="0" rIns="0" tIns="0" bIns="0"/>
          <a:p>
            <a:endParaRPr/>
          </a:p>
        </p:txBody>
      </p:sp>
      <p:sp>
        <p:nvSpPr>
          <p:cNvPr id="24" name="PlaceHolder 3"/>
          <p:cNvSpPr>
            <a:spLocks noGrp="1"/>
          </p:cNvSpPr>
          <p:nvPr>
            <p:ph type="body"/>
          </p:nvPr>
        </p:nvSpPr>
        <p:spPr>
          <a:xfrm>
            <a:off x="5150880" y="1769400"/>
            <a:ext cx="4425480" cy="2091600"/>
          </a:xfrm>
          <a:prstGeom prst="rect">
            <a:avLst/>
          </a:prstGeom>
        </p:spPr>
        <p:txBody>
          <a:bodyPr lIns="0" rIns="0" tIns="0" bIns="0"/>
          <a:p>
            <a:endParaRPr/>
          </a:p>
        </p:txBody>
      </p:sp>
      <p:sp>
        <p:nvSpPr>
          <p:cNvPr id="25" name="PlaceHolder 4"/>
          <p:cNvSpPr>
            <a:spLocks noGrp="1"/>
          </p:cNvSpPr>
          <p:nvPr>
            <p:ph type="body"/>
          </p:nvPr>
        </p:nvSpPr>
        <p:spPr>
          <a:xfrm>
            <a:off x="503640" y="4060080"/>
            <a:ext cx="9068760" cy="209160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ccffcc"/>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3640" y="301320"/>
            <a:ext cx="9068760" cy="1262520"/>
          </a:xfrm>
          <a:prstGeom prst="rect">
            <a:avLst/>
          </a:prstGeom>
        </p:spPr>
        <p:txBody>
          <a:bodyPr lIns="0" rIns="0" tIns="0" bIns="0" anchor="ctr"/>
          <a:p>
            <a:pPr algn="ctr"/>
            <a:r>
              <a:rPr lang="en-US" sz="4400" spc="-1">
                <a:latin typeface="Arial"/>
              </a:rPr>
              <a:t>Click to edit the title text format</a:t>
            </a:r>
            <a:endParaRPr/>
          </a:p>
        </p:txBody>
      </p:sp>
      <p:sp>
        <p:nvSpPr>
          <p:cNvPr id="1" name="PlaceHolder 2"/>
          <p:cNvSpPr>
            <a:spLocks noGrp="1"/>
          </p:cNvSpPr>
          <p:nvPr>
            <p:ph type="body"/>
          </p:nvPr>
        </p:nvSpPr>
        <p:spPr>
          <a:xfrm>
            <a:off x="503640" y="1769400"/>
            <a:ext cx="9068760" cy="438552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
        <p:nvSpPr>
          <p:cNvPr id="2" name="PlaceHolder 3"/>
          <p:cNvSpPr>
            <a:spLocks noGrp="1"/>
          </p:cNvSpPr>
          <p:nvPr>
            <p:ph type="dt"/>
          </p:nvPr>
        </p:nvSpPr>
        <p:spPr>
          <a:xfrm>
            <a:off x="503640" y="6888960"/>
            <a:ext cx="2347560" cy="52128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5920" y="6888960"/>
            <a:ext cx="3193920" cy="52128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4840" y="6888960"/>
            <a:ext cx="2347560" cy="521280"/>
          </a:xfrm>
          <a:prstGeom prst="rect">
            <a:avLst/>
          </a:prstGeom>
        </p:spPr>
        <p:txBody>
          <a:bodyPr lIns="0" rIns="0" tIns="0" bIns="0"/>
          <a:p>
            <a:pPr algn="r"/>
            <a:fld id="{C7FFF85B-7734-4703-8837-9D72D3D8F19F}"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Welcome!</a:t>
            </a:r>
            <a:endParaRPr/>
          </a:p>
        </p:txBody>
      </p:sp>
      <p:sp>
        <p:nvSpPr>
          <p:cNvPr id="40" name="TextShape 2"/>
          <p:cNvSpPr txBox="1"/>
          <p:nvPr/>
        </p:nvSpPr>
        <p:spPr>
          <a:xfrm>
            <a:off x="503640" y="301320"/>
            <a:ext cx="9068760" cy="5853600"/>
          </a:xfrm>
          <a:prstGeom prst="rect">
            <a:avLst/>
          </a:prstGeom>
          <a:noFill/>
          <a:ln>
            <a:noFill/>
          </a:ln>
        </p:spPr>
        <p:txBody>
          <a:bodyPr lIns="0" rIns="0" tIns="0" bIns="0" anchor="ctr"/>
          <a:p>
            <a:pPr marL="216000" indent="-216000" algn="ctr">
              <a:buClr>
                <a:srgbClr val="ffffff"/>
              </a:buClr>
              <a:buSzPct val="45000"/>
              <a:buFont typeface="Wingdings" charset="2"/>
              <a:buChar char=""/>
            </a:pPr>
            <a:r>
              <a:rPr lang="en-US" sz="3200" spc="-1">
                <a:latin typeface="Arial"/>
              </a:rPr>
              <a:t>Ms. Ferguson, Room 207</a:t>
            </a:r>
            <a:endParaRPr/>
          </a:p>
          <a:p>
            <a:pPr marL="216000" indent="-216000" algn="ctr">
              <a:buClr>
                <a:srgbClr val="ffffff"/>
              </a:buClr>
              <a:buSzPct val="45000"/>
              <a:buFont typeface="Wingdings" charset="2"/>
              <a:buChar char=""/>
            </a:pPr>
            <a:r>
              <a:rPr lang="en-US" sz="3200" spc="-1">
                <a:latin typeface="Arial"/>
              </a:rPr>
              <a:t>Ms. Ferg if you prefer.</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Are YouTube, music, games allowed?</a:t>
            </a:r>
            <a:endParaRPr/>
          </a:p>
        </p:txBody>
      </p:sp>
      <p:sp>
        <p:nvSpPr>
          <p:cNvPr id="58"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2500" spc="-1">
                <a:latin typeface="Arial"/>
              </a:rPr>
              <a:t>YouTube and music are no longer allowed in the Business Department.</a:t>
            </a:r>
            <a:endParaRPr/>
          </a:p>
          <a:p>
            <a:pPr marL="432000" indent="-324000">
              <a:buClr>
                <a:srgbClr val="ffffff"/>
              </a:buClr>
              <a:buSzPct val="45000"/>
              <a:buFont typeface="Wingdings" charset="2"/>
              <a:buChar char=""/>
            </a:pPr>
            <a:r>
              <a:rPr lang="en-US" sz="2500" spc="-1">
                <a:latin typeface="Arial"/>
              </a:rPr>
              <a:t>CONSEQUENCE – IF ANY UNRELATED CONTENT IS VIEWED ON YOUR COMPUTER, YOU WILL FIRST RECEIVE A WARNING. A CALL TO YOUR PARENTS WILL BE MADE THAT AFTERNOON OR EVENING.</a:t>
            </a:r>
            <a:endParaRPr/>
          </a:p>
          <a:p>
            <a:pPr marL="432000" indent="-324000">
              <a:buClr>
                <a:srgbClr val="ffffff"/>
              </a:buClr>
              <a:buSzPct val="45000"/>
              <a:buFont typeface="Wingdings" charset="2"/>
              <a:buChar char=""/>
            </a:pPr>
            <a:r>
              <a:rPr lang="en-US" sz="2500" spc="-1">
                <a:latin typeface="Arial"/>
              </a:rPr>
              <a:t>2ND CONSEQUENCE – MINOR REFERRAL &amp; CALL HOME</a:t>
            </a:r>
            <a:endParaRPr/>
          </a:p>
          <a:p>
            <a:pPr marL="432000" indent="-324000">
              <a:buClr>
                <a:srgbClr val="ffffff"/>
              </a:buClr>
              <a:buSzPct val="45000"/>
              <a:buFont typeface="Wingdings" charset="2"/>
              <a:buChar char=""/>
            </a:pPr>
            <a:r>
              <a:rPr lang="en-US" sz="2500" spc="-1">
                <a:latin typeface="Arial"/>
              </a:rPr>
              <a:t>3RD CONSEQUENCE – MINOR REFERRAL &amp; CALL HOME</a:t>
            </a:r>
            <a:endParaRPr/>
          </a:p>
          <a:p>
            <a:pPr marL="432000" indent="-324000">
              <a:buClr>
                <a:srgbClr val="ffffff"/>
              </a:buClr>
              <a:buSzPct val="45000"/>
              <a:buFont typeface="Wingdings" charset="2"/>
              <a:buChar char=""/>
            </a:pPr>
            <a:r>
              <a:rPr lang="en-US" sz="2500" spc="-1">
                <a:latin typeface="Arial"/>
              </a:rPr>
              <a:t>4TH CONSEQUENCE – MAJOR REFERRAL &amp; CALL HOME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School Rules</a:t>
            </a:r>
            <a:endParaRPr/>
          </a:p>
        </p:txBody>
      </p:sp>
      <p:sp>
        <p:nvSpPr>
          <p:cNvPr id="60"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Follow ALL rules in the CCHS Handbook.</a:t>
            </a:r>
            <a:endParaRPr/>
          </a:p>
          <a:p>
            <a:pPr marL="432000" indent="-324000">
              <a:buClr>
                <a:srgbClr val="ffffff"/>
              </a:buClr>
              <a:buSzPct val="45000"/>
              <a:buFont typeface="Wingdings" charset="2"/>
              <a:buChar char=""/>
            </a:pPr>
            <a:r>
              <a:rPr lang="en-US" sz="3200" spc="-1">
                <a:latin typeface="Arial"/>
              </a:rPr>
              <a:t>The Disciplinary Guidelines are listed in your agenda.</a:t>
            </a:r>
            <a:endParaRPr/>
          </a:p>
          <a:p>
            <a:pPr marL="432000" indent="-324000">
              <a:buClr>
                <a:srgbClr val="ffffff"/>
              </a:buClr>
              <a:buSzPct val="45000"/>
              <a:buFont typeface="Wingdings" charset="2"/>
              <a:buChar char=""/>
            </a:pPr>
            <a:r>
              <a:rPr lang="en-US" sz="3200" spc="-1">
                <a:latin typeface="Arial"/>
              </a:rPr>
              <a:t>Follow the Dress Code – if in doubt, do not wear it.</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Hall Time</a:t>
            </a:r>
            <a:endParaRPr/>
          </a:p>
        </p:txBody>
      </p:sp>
      <p:sp>
        <p:nvSpPr>
          <p:cNvPr id="62"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At times I may call you into the hall.  Do not be alarmed.  </a:t>
            </a:r>
            <a:endParaRPr/>
          </a:p>
          <a:p>
            <a:pPr marL="432000" indent="-324000">
              <a:buClr>
                <a:srgbClr val="ffffff"/>
              </a:buClr>
              <a:buSzPct val="45000"/>
              <a:buFont typeface="Wingdings" charset="2"/>
              <a:buChar char=""/>
            </a:pPr>
            <a:r>
              <a:rPr lang="en-US" sz="3200" spc="-1">
                <a:latin typeface="Arial"/>
              </a:rPr>
              <a:t>There are many reasons I will ask you to step outside..</a:t>
            </a:r>
            <a:endParaRPr/>
          </a:p>
          <a:p>
            <a:pPr lvl="1" marL="864000" indent="-324000">
              <a:buClr>
                <a:srgbClr val="ffffff"/>
              </a:buClr>
              <a:buSzPct val="75000"/>
              <a:buFont typeface="Symbol" charset="2"/>
              <a:buChar char=""/>
            </a:pPr>
            <a:r>
              <a:rPr lang="en-US" sz="2800" spc="-1">
                <a:latin typeface="Arial"/>
              </a:rPr>
              <a:t>Congratulate you!!!!!!</a:t>
            </a:r>
            <a:endParaRPr/>
          </a:p>
          <a:p>
            <a:pPr lvl="1" marL="864000" indent="-324000">
              <a:buClr>
                <a:srgbClr val="ffffff"/>
              </a:buClr>
              <a:buSzPct val="75000"/>
              <a:buFont typeface="Symbol" charset="2"/>
              <a:buChar char=""/>
            </a:pPr>
            <a:r>
              <a:rPr lang="en-US" sz="2800" spc="-1">
                <a:latin typeface="Arial"/>
              </a:rPr>
              <a:t>Ask what is wrong (sick, hungry, tired, bad day)</a:t>
            </a:r>
            <a:endParaRPr/>
          </a:p>
          <a:p>
            <a:pPr lvl="1" marL="864000" indent="-324000">
              <a:buClr>
                <a:srgbClr val="ffffff"/>
              </a:buClr>
              <a:buSzPct val="75000"/>
              <a:buFont typeface="Symbol" charset="2"/>
              <a:buChar char=""/>
            </a:pPr>
            <a:r>
              <a:rPr lang="en-US" sz="2800" spc="-1">
                <a:latin typeface="Arial"/>
              </a:rPr>
              <a:t>Discuss any issues I may help to address.</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Involving Admin</a:t>
            </a:r>
            <a:endParaRPr/>
          </a:p>
        </p:txBody>
      </p:sp>
      <p:sp>
        <p:nvSpPr>
          <p:cNvPr id="64"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Anyone who uses profanity, fights, damages school property, (this includes the property of the teacher and other students), or is disrespectful (talks back), or defies any other safety issue will be sent to ICE and will be written up IMMEDIATELY. </a:t>
            </a:r>
            <a:endParaRPr/>
          </a:p>
          <a:p>
            <a:pPr marL="432000" indent="-324000">
              <a:buClr>
                <a:srgbClr val="ffffff"/>
              </a:buClr>
              <a:buSzPct val="45000"/>
              <a:buFont typeface="Wingdings" charset="2"/>
              <a:buChar char=""/>
            </a:pPr>
            <a:r>
              <a:rPr lang="en-US" sz="3200" spc="-1">
                <a:latin typeface="Arial"/>
              </a:rPr>
              <a:t>PARENTS OR GUARDIANS WILL BE CALLED ASAP!!</a:t>
            </a:r>
            <a:endParaRPr/>
          </a:p>
          <a:p>
            <a:pPr marL="432000" indent="-324000">
              <a:buClr>
                <a:srgbClr val="ffffff"/>
              </a:buClr>
              <a:buSzPct val="45000"/>
              <a:buFont typeface="Wingdings" charset="2"/>
              <a:buChar char=""/>
            </a:pPr>
            <a:r>
              <a:rPr lang="en-US" sz="3200" spc="-1">
                <a:latin typeface="Arial"/>
              </a:rPr>
              <a:t>Assignments will still be due – check my website for textbooks, worksheets, and other resources.</a:t>
            </a:r>
            <a:endParaRPr/>
          </a:p>
          <a:p>
            <a:pPr marL="432000" indent="-324000">
              <a:buClr>
                <a:srgbClr val="ffffff"/>
              </a:buClr>
              <a:buSzPct val="45000"/>
              <a:buFont typeface="Wingdings" charset="2"/>
              <a:buChar char=""/>
            </a:pPr>
            <a:r>
              <a:rPr lang="en-US" sz="3200" spc="-1">
                <a:latin typeface="Arial"/>
              </a:rPr>
              <a:t> </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Get busy..</a:t>
            </a:r>
            <a:endParaRPr/>
          </a:p>
        </p:txBody>
      </p:sp>
      <p:sp>
        <p:nvSpPr>
          <p:cNvPr id="66"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Please enter the room quietly</a:t>
            </a:r>
            <a:endParaRPr/>
          </a:p>
          <a:p>
            <a:pPr marL="432000" indent="-324000">
              <a:buClr>
                <a:srgbClr val="ffffff"/>
              </a:buClr>
              <a:buSzPct val="45000"/>
              <a:buFont typeface="Wingdings" charset="2"/>
              <a:buChar char=""/>
            </a:pPr>
            <a:r>
              <a:rPr lang="en-US" sz="3200" spc="-1">
                <a:latin typeface="Arial"/>
              </a:rPr>
              <a:t>Keep your hands to yourself</a:t>
            </a:r>
            <a:endParaRPr/>
          </a:p>
          <a:p>
            <a:pPr marL="432000" indent="-324000">
              <a:buClr>
                <a:srgbClr val="ffffff"/>
              </a:buClr>
              <a:buSzPct val="45000"/>
              <a:buFont typeface="Wingdings" charset="2"/>
              <a:buChar char=""/>
            </a:pPr>
            <a:r>
              <a:rPr lang="en-US" sz="3200" spc="-1">
                <a:latin typeface="Arial"/>
              </a:rPr>
              <a:t>Have a seat in your assigned desk</a:t>
            </a:r>
            <a:endParaRPr/>
          </a:p>
          <a:p>
            <a:pPr marL="432000" indent="-324000">
              <a:buClr>
                <a:srgbClr val="ffffff"/>
              </a:buClr>
              <a:buSzPct val="45000"/>
              <a:buFont typeface="Wingdings" charset="2"/>
              <a:buChar char=""/>
            </a:pPr>
            <a:r>
              <a:rPr lang="en-US" sz="3200" spc="-1">
                <a:latin typeface="Arial"/>
              </a:rPr>
              <a:t>Take out your materials</a:t>
            </a:r>
            <a:endParaRPr/>
          </a:p>
          <a:p>
            <a:pPr marL="432000" indent="-324000">
              <a:buClr>
                <a:srgbClr val="ffffff"/>
              </a:buClr>
              <a:buSzPct val="45000"/>
              <a:buFont typeface="Wingdings" charset="2"/>
              <a:buChar char=""/>
            </a:pPr>
            <a:r>
              <a:rPr lang="en-US" sz="3200" spc="-1">
                <a:latin typeface="Arial"/>
              </a:rPr>
              <a:t>Log in to the website</a:t>
            </a:r>
            <a:endParaRPr/>
          </a:p>
          <a:p>
            <a:pPr marL="432000" indent="-324000">
              <a:buClr>
                <a:srgbClr val="ffffff"/>
              </a:buClr>
              <a:buSzPct val="45000"/>
              <a:buFont typeface="Wingdings" charset="2"/>
              <a:buChar char=""/>
            </a:pPr>
            <a:r>
              <a:rPr lang="en-US" sz="3200" spc="-1">
                <a:latin typeface="Arial"/>
              </a:rPr>
              <a:t>Begin BellRinger assignment</a:t>
            </a:r>
            <a:endParaRPr/>
          </a:p>
          <a:p>
            <a:pPr marL="432000" indent="-324000">
              <a:buClr>
                <a:srgbClr val="ffffff"/>
              </a:buClr>
              <a:buSzPct val="45000"/>
              <a:buFont typeface="Wingdings" charset="2"/>
              <a:buChar char=""/>
            </a:pPr>
            <a:r>
              <a:rPr lang="en-US" sz="3200" spc="-1">
                <a:latin typeface="Arial"/>
              </a:rPr>
              <a:t>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When I'm talking, you are not..</a:t>
            </a:r>
            <a:endParaRPr/>
          </a:p>
        </p:txBody>
      </p:sp>
      <p:sp>
        <p:nvSpPr>
          <p:cNvPr id="68"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When I am giving instruction, I will…</a:t>
            </a:r>
            <a:endParaRPr/>
          </a:p>
          <a:p>
            <a:pPr marL="432000" indent="-324000">
              <a:buClr>
                <a:srgbClr val="ffffff"/>
              </a:buClr>
              <a:buSzPct val="45000"/>
              <a:buFont typeface="Wingdings" charset="2"/>
              <a:buChar char=""/>
            </a:pPr>
            <a:r>
              <a:rPr lang="en-US" sz="3200" spc="-1">
                <a:latin typeface="Arial"/>
              </a:rPr>
              <a:t>Stand in front of the class</a:t>
            </a:r>
            <a:endParaRPr/>
          </a:p>
          <a:p>
            <a:pPr marL="432000" indent="-324000">
              <a:buClr>
                <a:srgbClr val="ffffff"/>
              </a:buClr>
              <a:buSzPct val="45000"/>
              <a:buFont typeface="Wingdings" charset="2"/>
              <a:buChar char=""/>
            </a:pPr>
            <a:r>
              <a:rPr lang="en-US" sz="3200" spc="-1">
                <a:latin typeface="Arial"/>
              </a:rPr>
              <a:t>Wait for everyone to be quiet</a:t>
            </a:r>
            <a:endParaRPr/>
          </a:p>
          <a:p>
            <a:pPr marL="432000" indent="-324000">
              <a:buClr>
                <a:srgbClr val="ffffff"/>
              </a:buClr>
              <a:buSzPct val="45000"/>
              <a:buFont typeface="Wingdings" charset="2"/>
              <a:buChar char=""/>
            </a:pPr>
            <a:r>
              <a:rPr lang="en-US" sz="3200" spc="-1">
                <a:latin typeface="Arial"/>
              </a:rPr>
              <a:t>Begin speaking</a:t>
            </a:r>
            <a:endParaRPr/>
          </a:p>
          <a:p>
            <a:pPr marL="432000" indent="-324000">
              <a:buClr>
                <a:srgbClr val="ffffff"/>
              </a:buClr>
              <a:buSzPct val="45000"/>
              <a:buFont typeface="Wingdings" charset="2"/>
              <a:buChar char=""/>
            </a:pPr>
            <a:r>
              <a:rPr lang="en-US" sz="3200" spc="-1">
                <a:latin typeface="Arial"/>
              </a:rPr>
              <a:t>**Please remember, when I have to wait, this takes away from your work time.. which equals homework.</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I'm finished already</a:t>
            </a:r>
            <a:endParaRPr/>
          </a:p>
        </p:txBody>
      </p:sp>
      <p:sp>
        <p:nvSpPr>
          <p:cNvPr id="70"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If you finish assignments early, you will need to find something to do.</a:t>
            </a:r>
            <a:endParaRPr/>
          </a:p>
          <a:p>
            <a:pPr marL="432000" indent="-324000">
              <a:buClr>
                <a:srgbClr val="ffffff"/>
              </a:buClr>
              <a:buSzPct val="45000"/>
              <a:buFont typeface="Wingdings" charset="2"/>
              <a:buChar char=""/>
            </a:pPr>
            <a:r>
              <a:rPr lang="en-US" sz="3200" spc="-1">
                <a:latin typeface="Arial"/>
              </a:rPr>
              <a:t>Some choices are: .</a:t>
            </a:r>
            <a:endParaRPr/>
          </a:p>
          <a:p>
            <a:pPr marL="432000" indent="-324000">
              <a:buClr>
                <a:srgbClr val="ffffff"/>
              </a:buClr>
              <a:buSzPct val="45000"/>
              <a:buFont typeface="Wingdings" charset="2"/>
              <a:buChar char=""/>
            </a:pPr>
            <a:r>
              <a:rPr lang="en-US" sz="3200" spc="-1">
                <a:latin typeface="Arial"/>
              </a:rPr>
              <a:t>Read a book from the Business bookshelf</a:t>
            </a:r>
            <a:endParaRPr/>
          </a:p>
          <a:p>
            <a:pPr marL="432000" indent="-324000">
              <a:buClr>
                <a:srgbClr val="ffffff"/>
              </a:buClr>
              <a:buSzPct val="45000"/>
              <a:buFont typeface="Wingdings" charset="2"/>
              <a:buChar char=""/>
            </a:pPr>
            <a:r>
              <a:rPr lang="en-US" sz="3200" spc="-1">
                <a:latin typeface="Arial"/>
              </a:rPr>
              <a:t>Review your vocabulary words</a:t>
            </a:r>
            <a:endParaRPr/>
          </a:p>
          <a:p>
            <a:pPr marL="432000" indent="-324000">
              <a:buClr>
                <a:srgbClr val="ffffff"/>
              </a:buClr>
              <a:buSzPct val="45000"/>
              <a:buFont typeface="Wingdings" charset="2"/>
              <a:buChar char=""/>
            </a:pPr>
            <a:r>
              <a:rPr lang="en-US" sz="3200" spc="-1">
                <a:latin typeface="Arial"/>
              </a:rPr>
              <a:t>Start reviewing the next day's assignment</a:t>
            </a:r>
            <a:endParaRPr/>
          </a:p>
          <a:p>
            <a:pPr marL="432000" indent="-324000">
              <a:buClr>
                <a:srgbClr val="ffffff"/>
              </a:buClr>
              <a:buSzPct val="45000"/>
              <a:buFont typeface="Wingdings" charset="2"/>
              <a:buChar char=""/>
            </a:pPr>
            <a:r>
              <a:rPr lang="en-US" sz="3200" spc="-1">
                <a:latin typeface="Arial"/>
              </a:rPr>
              <a:t> </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Sick Days or Absences</a:t>
            </a:r>
            <a:endParaRPr/>
          </a:p>
        </p:txBody>
      </p:sp>
      <p:sp>
        <p:nvSpPr>
          <p:cNvPr id="72"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Practically everything you need is on my website – Lee Ann Ferguson.</a:t>
            </a:r>
            <a:endParaRPr/>
          </a:p>
          <a:p>
            <a:pPr marL="432000" indent="-324000">
              <a:buClr>
                <a:srgbClr val="ffffff"/>
              </a:buClr>
              <a:buSzPct val="45000"/>
              <a:buFont typeface="Wingdings" charset="2"/>
              <a:buChar char=""/>
            </a:pPr>
            <a:r>
              <a:rPr lang="en-US" sz="3200" spc="-1">
                <a:latin typeface="Arial"/>
              </a:rPr>
              <a:t>Locate the website and the class (Digital Literacy, Business Law, Business Principles)</a:t>
            </a:r>
            <a:endParaRPr/>
          </a:p>
          <a:p>
            <a:pPr marL="432000" indent="-324000">
              <a:buClr>
                <a:srgbClr val="ffffff"/>
              </a:buClr>
              <a:buSzPct val="45000"/>
              <a:buFont typeface="Wingdings" charset="2"/>
              <a:buChar char=""/>
            </a:pPr>
            <a:r>
              <a:rPr lang="en-US" sz="3200" spc="-1">
                <a:latin typeface="Arial"/>
              </a:rPr>
              <a:t>Follow the instructions for that day. </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Participation</a:t>
            </a:r>
            <a:endParaRPr/>
          </a:p>
        </p:txBody>
      </p:sp>
      <p:sp>
        <p:nvSpPr>
          <p:cNvPr id="74"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I want to hear your opinions!!!</a:t>
            </a:r>
            <a:endParaRPr/>
          </a:p>
          <a:p>
            <a:pPr marL="432000" indent="-324000">
              <a:buClr>
                <a:srgbClr val="ffffff"/>
              </a:buClr>
              <a:buSzPct val="45000"/>
              <a:buFont typeface="Wingdings" charset="2"/>
              <a:buChar char=""/>
            </a:pPr>
            <a:r>
              <a:rPr lang="en-US" sz="3200" spc="-1">
                <a:latin typeface="Arial"/>
              </a:rPr>
              <a:t>Utilize the discussion time and dry erase boards to participate. Opinions are never wrong and may open up a whole new dialog and fun conversation / debate.</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Changing seats</a:t>
            </a:r>
            <a:endParaRPr/>
          </a:p>
        </p:txBody>
      </p:sp>
      <p:sp>
        <p:nvSpPr>
          <p:cNvPr id="76"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My work is finished, may I move over by my friend?</a:t>
            </a:r>
            <a:endParaRPr/>
          </a:p>
          <a:p>
            <a:pPr marL="432000" indent="-324000">
              <a:buClr>
                <a:srgbClr val="ffffff"/>
              </a:buClr>
              <a:buSzPct val="45000"/>
              <a:buFont typeface="Wingdings" charset="2"/>
              <a:buChar char=""/>
            </a:pPr>
            <a:r>
              <a:rPr lang="en-US" sz="3200" spc="-1">
                <a:latin typeface="Arial"/>
              </a:rPr>
              <a:t>Unfortunately, no.  This is so everyone has a quiet place to work and concentrate.</a:t>
            </a:r>
            <a:endParaRPr/>
          </a:p>
          <a:p>
            <a:pPr marL="432000" indent="-324000">
              <a:buClr>
                <a:srgbClr val="ffffff"/>
              </a:buClr>
              <a:buSzPct val="45000"/>
              <a:buFont typeface="Wingdings" charset="2"/>
              <a:buChar char=""/>
            </a:pPr>
            <a:r>
              <a:rPr lang="en-US" sz="3200" spc="-1">
                <a:latin typeface="Arial"/>
              </a:rPr>
              <a:t>Stay in your seat.</a:t>
            </a:r>
            <a:endParaRPr/>
          </a:p>
          <a:p>
            <a:pPr marL="432000" indent="-324000">
              <a:buClr>
                <a:srgbClr val="ffffff"/>
              </a:buClr>
              <a:buSzPct val="45000"/>
              <a:buFont typeface="Wingdings" charset="2"/>
              <a:buChar char=""/>
            </a:pPr>
            <a:r>
              <a:rPr lang="en-US" sz="3200" spc="-1">
                <a:latin typeface="Arial"/>
              </a:rPr>
              <a:t> </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What to expect..</a:t>
            </a:r>
            <a:endParaRPr/>
          </a:p>
        </p:txBody>
      </p:sp>
      <p:sp>
        <p:nvSpPr>
          <p:cNvPr id="42" name="TextShape 2"/>
          <p:cNvSpPr txBox="1"/>
          <p:nvPr/>
        </p:nvSpPr>
        <p:spPr>
          <a:xfrm>
            <a:off x="503640" y="301320"/>
            <a:ext cx="9068760" cy="5853600"/>
          </a:xfrm>
          <a:prstGeom prst="rect">
            <a:avLst/>
          </a:prstGeom>
          <a:noFill/>
          <a:ln>
            <a:noFill/>
          </a:ln>
        </p:spPr>
        <p:txBody>
          <a:bodyPr lIns="0" rIns="0" tIns="0" bIns="0" anchor="ctr"/>
          <a:p>
            <a:pPr algn="ctr"/>
            <a:r>
              <a:rPr lang="en-US" sz="3200" spc="-1">
                <a:latin typeface="Arial"/>
              </a:rPr>
              <a:t>If you have or have not had me as a teacher previously, you may be a little nervous.</a:t>
            </a:r>
            <a:endParaRPr/>
          </a:p>
          <a:p>
            <a:pPr algn="ctr"/>
            <a:endParaRPr/>
          </a:p>
          <a:p>
            <a:pPr algn="ctr"/>
            <a:r>
              <a:rPr lang="en-US" sz="3200" spc="-1">
                <a:latin typeface="Arial"/>
              </a:rPr>
              <a:t>THAT IS OK!! </a:t>
            </a:r>
            <a:endParaRPr/>
          </a:p>
          <a:p>
            <a:pPr algn="ctr"/>
            <a:endParaRPr/>
          </a:p>
          <a:p>
            <a:pPr algn="ctr"/>
            <a:r>
              <a:rPr lang="en-US" sz="3200" spc="-1">
                <a:latin typeface="Arial"/>
              </a:rPr>
              <a:t>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Bathroom</a:t>
            </a:r>
            <a:endParaRPr/>
          </a:p>
        </p:txBody>
      </p:sp>
      <p:sp>
        <p:nvSpPr>
          <p:cNvPr id="78"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Use the 15 minute rule to ask for the bathroom hall pass. </a:t>
            </a:r>
            <a:endParaRPr/>
          </a:p>
          <a:p>
            <a:pPr marL="432000" indent="-324000">
              <a:buClr>
                <a:srgbClr val="ffffff"/>
              </a:buClr>
              <a:buSzPct val="45000"/>
              <a:buFont typeface="Wingdings" charset="2"/>
              <a:buChar char=""/>
            </a:pPr>
            <a:r>
              <a:rPr lang="en-US" sz="3200" spc="-1">
                <a:latin typeface="Arial"/>
              </a:rPr>
              <a:t>Have your agenda ready to be signed.</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Dismissal</a:t>
            </a:r>
            <a:endParaRPr/>
          </a:p>
        </p:txBody>
      </p:sp>
      <p:sp>
        <p:nvSpPr>
          <p:cNvPr id="80"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The teacher dismisses you, not the bell.</a:t>
            </a:r>
            <a:endParaRPr/>
          </a:p>
          <a:p>
            <a:pPr marL="432000" indent="-324000">
              <a:buClr>
                <a:srgbClr val="ffffff"/>
              </a:buClr>
              <a:buSzPct val="45000"/>
              <a:buFont typeface="Wingdings" charset="2"/>
              <a:buChar char=""/>
            </a:pPr>
            <a:r>
              <a:rPr lang="en-US" sz="3200" spc="-1">
                <a:latin typeface="Arial"/>
              </a:rPr>
              <a:t>When everyone is QUIET, I will open the door and dismiss you.  If you are talking or goofing around, I will wait – this means you will be late to your next class.</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Now.. am I mean?</a:t>
            </a:r>
            <a:endParaRPr/>
          </a:p>
        </p:txBody>
      </p:sp>
      <p:sp>
        <p:nvSpPr>
          <p:cNvPr id="82"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Not really.</a:t>
            </a:r>
            <a:endParaRPr/>
          </a:p>
          <a:p>
            <a:pPr marL="432000" indent="-324000">
              <a:buClr>
                <a:srgbClr val="ffffff"/>
              </a:buClr>
              <a:buSzPct val="45000"/>
              <a:buFont typeface="Wingdings" charset="2"/>
              <a:buChar char=""/>
            </a:pPr>
            <a:r>
              <a:rPr lang="en-US" sz="3200" spc="-1">
                <a:latin typeface="Arial"/>
              </a:rPr>
              <a:t>We all have rules to live by: parents do, friends do, Principals and Administrators do, teachers do, and you do too. This is what keeps our lives from becoming complete chaos. </a:t>
            </a:r>
            <a:endParaRPr/>
          </a:p>
          <a:p>
            <a:pPr marL="432000" indent="-324000">
              <a:buClr>
                <a:srgbClr val="ffffff"/>
              </a:buClr>
              <a:buSzPct val="45000"/>
              <a:buFont typeface="Wingdings" charset="2"/>
              <a:buChar char=""/>
            </a:pPr>
            <a:r>
              <a:rPr lang="en-US" sz="3200" spc="-1">
                <a:latin typeface="Arial"/>
              </a:rPr>
              <a:t>Smile, follow the rules, have a good attitude and your will SOAR!!!!</a:t>
            </a: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May I sit anywhere?</a:t>
            </a:r>
            <a:endParaRPr/>
          </a:p>
        </p:txBody>
      </p:sp>
      <p:sp>
        <p:nvSpPr>
          <p:cNvPr id="44" name="TextShape 2"/>
          <p:cNvSpPr txBox="1"/>
          <p:nvPr/>
        </p:nvSpPr>
        <p:spPr>
          <a:xfrm>
            <a:off x="503640" y="301320"/>
            <a:ext cx="9068760" cy="5853600"/>
          </a:xfrm>
          <a:prstGeom prst="rect">
            <a:avLst/>
          </a:prstGeom>
          <a:noFill/>
          <a:ln>
            <a:noFill/>
          </a:ln>
        </p:spPr>
        <p:txBody>
          <a:bodyPr lIns="0" rIns="0" tIns="0" bIns="0" anchor="ctr"/>
          <a:p>
            <a:pPr algn="ctr"/>
            <a:r>
              <a:rPr lang="en-US" sz="3200" spc="-1">
                <a:latin typeface="Arial"/>
              </a:rPr>
              <a:t>Unfortunately, we will sit in alphabetical order until I learn all of your names.  I am much better with faces than names, so please bear with me.</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What is Ms. Ferg like as a person?</a:t>
            </a:r>
            <a:endParaRPr/>
          </a:p>
        </p:txBody>
      </p:sp>
      <p:sp>
        <p:nvSpPr>
          <p:cNvPr id="46" name="TextShape 2"/>
          <p:cNvSpPr txBox="1"/>
          <p:nvPr/>
        </p:nvSpPr>
        <p:spPr>
          <a:xfrm>
            <a:off x="503640" y="1769400"/>
            <a:ext cx="9068760" cy="4385520"/>
          </a:xfrm>
          <a:prstGeom prst="rect">
            <a:avLst/>
          </a:prstGeom>
          <a:noFill/>
          <a:ln>
            <a:noFill/>
          </a:ln>
        </p:spPr>
        <p:txBody>
          <a:bodyPr lIns="0" rIns="0" tIns="0" bIns="0" anchor="ctr"/>
          <a:p>
            <a:pPr algn="ctr"/>
            <a:r>
              <a:rPr lang="en-US" sz="3200" spc="-1">
                <a:latin typeface="Arial"/>
              </a:rPr>
              <a:t>I like to be outside in the Spring, Summer, and Fall and cozied up inside during the winter.  My hobbies are mowing grass, reading, and teaching – yes, I really do enjoy teaching.</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Is Ms. Ferg mean?</a:t>
            </a:r>
            <a:endParaRPr/>
          </a:p>
        </p:txBody>
      </p:sp>
      <p:sp>
        <p:nvSpPr>
          <p:cNvPr id="48" name="TextShape 2"/>
          <p:cNvSpPr txBox="1"/>
          <p:nvPr/>
        </p:nvSpPr>
        <p:spPr>
          <a:xfrm>
            <a:off x="503640" y="301320"/>
            <a:ext cx="9068760" cy="5853600"/>
          </a:xfrm>
          <a:prstGeom prst="rect">
            <a:avLst/>
          </a:prstGeom>
          <a:noFill/>
          <a:ln>
            <a:noFill/>
          </a:ln>
        </p:spPr>
        <p:txBody>
          <a:bodyPr lIns="0" rIns="0" tIns="0" bIns="0" anchor="ctr"/>
          <a:p>
            <a:pPr algn="ctr"/>
            <a:r>
              <a:rPr lang="en-US" sz="3200" spc="-1">
                <a:latin typeface="Arial"/>
              </a:rPr>
              <a:t>In general, I completely understand everyone has different learning abilities --- as long as you put in your BEST effort and are ALWAYS RESPECTFUL, we will get along fine!  </a:t>
            </a:r>
            <a:endParaRPr/>
          </a:p>
          <a:p>
            <a:pPr algn="ctr"/>
            <a:endParaRPr/>
          </a:p>
          <a:p>
            <a:pPr algn="ctr"/>
            <a:r>
              <a:rPr lang="en-US" sz="3200" spc="-1">
                <a:latin typeface="Arial"/>
              </a:rPr>
              <a:t>ATTITUDE IS </a:t>
            </a:r>
            <a:r>
              <a:rPr lang="en-US" sz="3200" spc="-1" u="sng">
                <a:uFill>
                  <a:solidFill>
                    <a:srgbClr val="ffffff"/>
                  </a:solidFill>
                </a:uFill>
                <a:latin typeface="Arial"/>
              </a:rPr>
              <a:t>EVERYTHING</a:t>
            </a:r>
            <a:r>
              <a:rPr lang="en-US" sz="3200" spc="-1">
                <a:latin typeface="Arial"/>
              </a:rPr>
              <a:t> WITH ME!!!!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I'm having a BAD Day!</a:t>
            </a:r>
            <a:endParaRPr/>
          </a:p>
        </p:txBody>
      </p:sp>
      <p:sp>
        <p:nvSpPr>
          <p:cNvPr id="50" name="TextShape 2"/>
          <p:cNvSpPr txBox="1"/>
          <p:nvPr/>
        </p:nvSpPr>
        <p:spPr>
          <a:xfrm>
            <a:off x="503640" y="301320"/>
            <a:ext cx="9068760" cy="5853600"/>
          </a:xfrm>
          <a:prstGeom prst="rect">
            <a:avLst/>
          </a:prstGeom>
          <a:noFill/>
          <a:ln>
            <a:noFill/>
          </a:ln>
        </p:spPr>
        <p:txBody>
          <a:bodyPr lIns="0" rIns="0" tIns="0" bIns="0" anchor="ctr"/>
          <a:p>
            <a:pPr algn="ctr"/>
            <a:r>
              <a:rPr lang="en-US" sz="3200" spc="-1">
                <a:latin typeface="Arial"/>
              </a:rPr>
              <a:t>Hey, I get it!!  School, homework, sports, friends, parents… I was in your shoes once.  If you are having a REALLY bad day (like the end of the world), let me know.. I do understand!</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Rules to Live By</a:t>
            </a:r>
            <a:endParaRPr/>
          </a:p>
        </p:txBody>
      </p:sp>
      <p:sp>
        <p:nvSpPr>
          <p:cNvPr id="52" name="TextShape 2"/>
          <p:cNvSpPr txBox="1"/>
          <p:nvPr/>
        </p:nvSpPr>
        <p:spPr>
          <a:xfrm>
            <a:off x="503640" y="301320"/>
            <a:ext cx="9068760" cy="5853600"/>
          </a:xfrm>
          <a:prstGeom prst="rect">
            <a:avLst/>
          </a:prstGeom>
          <a:noFill/>
          <a:ln>
            <a:noFill/>
          </a:ln>
        </p:spPr>
        <p:txBody>
          <a:bodyPr lIns="0" rIns="0" tIns="0" bIns="0" anchor="ctr"/>
          <a:p>
            <a:pPr marL="216000" indent="-216000" algn="ctr">
              <a:buClr>
                <a:srgbClr val="ffffff"/>
              </a:buClr>
              <a:buSzPct val="45000"/>
              <a:buFont typeface="Wingdings" charset="2"/>
              <a:buChar char=""/>
            </a:pPr>
            <a:r>
              <a:rPr lang="en-US" sz="3200" spc="-1">
                <a:latin typeface="Arial"/>
              </a:rPr>
              <a:t>Rule #1</a:t>
            </a:r>
            <a:endParaRPr/>
          </a:p>
          <a:p>
            <a:pPr marL="216000" indent="-216000" algn="ctr">
              <a:buClr>
                <a:srgbClr val="ffffff"/>
              </a:buClr>
              <a:buSzPct val="45000"/>
              <a:buFont typeface="Wingdings" charset="2"/>
              <a:buChar char=""/>
            </a:pPr>
            <a:r>
              <a:rPr lang="en-US" sz="3200" spc="-1">
                <a:latin typeface="Arial"/>
              </a:rPr>
              <a:t>Be in your seat and working on the BellRinger when the tardy bell rings. </a:t>
            </a:r>
            <a:endParaRPr/>
          </a:p>
          <a:p>
            <a:pPr marL="216000" indent="-216000" algn="ctr">
              <a:buClr>
                <a:srgbClr val="ffffff"/>
              </a:buClr>
              <a:buSzPct val="45000"/>
              <a:buFont typeface="Wingdings" charset="2"/>
              <a:buChar char=""/>
            </a:pPr>
            <a:r>
              <a:rPr lang="en-US" sz="3200" spc="-1">
                <a:latin typeface="Arial"/>
              </a:rPr>
              <a:t>BellRingers and all of your lessons will be posted on my website along with the textbook, most worksheets, videos, tutorials and any other resources you need for class.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Rules to Live By</a:t>
            </a:r>
            <a:endParaRPr/>
          </a:p>
        </p:txBody>
      </p:sp>
      <p:sp>
        <p:nvSpPr>
          <p:cNvPr id="54" name="TextShape 2"/>
          <p:cNvSpPr txBox="1"/>
          <p:nvPr/>
        </p:nvSpPr>
        <p:spPr>
          <a:xfrm>
            <a:off x="4892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ABSOLUTELY NO FOOD OR DRINKS</a:t>
            </a:r>
            <a:endParaRPr/>
          </a:p>
          <a:p>
            <a:pPr marL="432000" indent="-324000">
              <a:buClr>
                <a:srgbClr val="ffffff"/>
              </a:buClr>
              <a:buSzPct val="45000"/>
              <a:buFont typeface="Wingdings" charset="2"/>
              <a:buChar char=""/>
            </a:pPr>
            <a:r>
              <a:rPr lang="en-US" sz="3200" spc="-1">
                <a:latin typeface="Arial"/>
              </a:rPr>
              <a:t>We have all new computers – crumbs and drinks will destroy them.</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3640" y="301320"/>
            <a:ext cx="9068760" cy="1262520"/>
          </a:xfrm>
          <a:prstGeom prst="rect">
            <a:avLst/>
          </a:prstGeom>
          <a:noFill/>
          <a:ln>
            <a:noFill/>
          </a:ln>
        </p:spPr>
        <p:txBody>
          <a:bodyPr lIns="0" rIns="0" tIns="0" bIns="0" anchor="ctr"/>
          <a:p>
            <a:pPr algn="ctr"/>
            <a:r>
              <a:rPr lang="en-US" sz="4400" spc="-1">
                <a:latin typeface="Arial"/>
              </a:rPr>
              <a:t>Cell phones?</a:t>
            </a:r>
            <a:endParaRPr/>
          </a:p>
        </p:txBody>
      </p:sp>
      <p:sp>
        <p:nvSpPr>
          <p:cNvPr id="56" name="TextShape 2"/>
          <p:cNvSpPr txBox="1"/>
          <p:nvPr/>
        </p:nvSpPr>
        <p:spPr>
          <a:xfrm>
            <a:off x="503640" y="1769400"/>
            <a:ext cx="9068760" cy="438552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CELL PHONES ARE OFF LIMITS … PERIOD.  </a:t>
            </a:r>
            <a:endParaRPr/>
          </a:p>
          <a:p>
            <a:pPr marL="432000" indent="-324000">
              <a:buClr>
                <a:srgbClr val="ffffff"/>
              </a:buClr>
              <a:buSzPct val="45000"/>
              <a:buFont typeface="Wingdings" charset="2"/>
              <a:buChar char=""/>
            </a:pPr>
            <a:r>
              <a:rPr lang="en-US" sz="3200" spc="-1">
                <a:latin typeface="Arial"/>
              </a:rPr>
              <a:t>ANY AND ALL CELL PHONES I CAN SEE WILL BE RETRIEVED BY ADMIN. </a:t>
            </a:r>
            <a:endParaRPr/>
          </a:p>
          <a:p>
            <a:pPr marL="432000" indent="-324000">
              <a:buClr>
                <a:srgbClr val="ffffff"/>
              </a:buClr>
              <a:buSzPct val="45000"/>
              <a:buFont typeface="Wingdings" charset="2"/>
              <a:buChar char=""/>
            </a:pPr>
            <a:r>
              <a:rPr lang="en-US" sz="3200" spc="-1">
                <a:latin typeface="Arial"/>
              </a:rPr>
              <a:t>NO SECOND CHANCES ON THIS RULE**</a:t>
            </a:r>
            <a:endParaRPr/>
          </a:p>
          <a:p>
            <a:pPr marL="432000" indent="-324000">
              <a:buClr>
                <a:srgbClr val="ffffff"/>
              </a:buClr>
              <a:buSzPct val="45000"/>
              <a:buFont typeface="Wingdings" charset="2"/>
              <a:buChar char=""/>
            </a:pPr>
            <a:r>
              <a:rPr lang="en-US" sz="3200" spc="-1">
                <a:latin typeface="Arial"/>
              </a:rPr>
              <a:t>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17</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2016-08-05T21:38:51Z</dcterms:created>
  <dc:language>en-US</dc:language>
  <dcterms:modified xsi:type="dcterms:W3CDTF">2016-08-05T22:41:22Z</dcterms:modified>
  <cp:revision>3</cp:revision>
</cp:coreProperties>
</file>