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b="0" i="0" sz="1200" u="none" cap="none" strike="noStrik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b="0" i="0" sz="12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133" name="Shape 1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The Umbrella of the course</a:t>
            </a:r>
          </a:p>
        </p:txBody>
      </p:sp>
      <p:sp>
        <p:nvSpPr>
          <p:cNvPr id="134" name="Shape 13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65" name="Shape 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Reaction time experiment: ”Atoms of the mind”---fastest and simplest mental process</a:t>
            </a:r>
          </a:p>
          <a:p>
            <a:pPr indent="0" lvl="0" marL="0" marR="0" rtl="0" algn="l">
              <a:spcBef>
                <a:spcPts val="0"/>
              </a:spcBef>
              <a:buSzPct val="25000"/>
              <a:buFont typeface="Arial"/>
              <a:buNone/>
            </a:pPr>
            <a:r>
              <a:rPr b="0" i="0" lang="en-US" sz="1800" u="none" cap="none" strike="noStrike"/>
              <a:t>Reaction time experiment: Hearing a ball hit a platform and hitting a key (sound vs awareness)</a:t>
            </a:r>
          </a:p>
          <a:p>
            <a:pPr indent="0" lvl="0" marL="0" marR="0" rtl="0" algn="l">
              <a:spcBef>
                <a:spcPts val="0"/>
              </a:spcBef>
              <a:buSzPct val="25000"/>
              <a:buFont typeface="Arial"/>
              <a:buNone/>
            </a:pPr>
            <a:r>
              <a:rPr b="0" i="0" lang="en-US" sz="1800" u="none" cap="none" strike="noStrike"/>
              <a:t>To be aware of ones awareness takes longer</a:t>
            </a:r>
          </a:p>
        </p:txBody>
      </p:sp>
      <p:sp>
        <p:nvSpPr>
          <p:cNvPr id="66" name="Shape 6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73" name="Shape 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Report elements of their experience as they looked at a rose---What is your immediate sensations images, feelings</a:t>
            </a:r>
          </a:p>
          <a:p>
            <a:pPr indent="0" lvl="0" marL="0" marR="0" rtl="0" algn="l">
              <a:spcBef>
                <a:spcPts val="0"/>
              </a:spcBef>
              <a:buSzPct val="25000"/>
              <a:buFont typeface="Arial"/>
              <a:buNone/>
            </a:pPr>
            <a:r>
              <a:rPr b="0" i="0" lang="en-US" sz="1800" u="none" cap="none" strike="noStrike"/>
              <a:t>Required: smart verbal people----unreliable---results varied from person to person</a:t>
            </a:r>
          </a:p>
        </p:txBody>
      </p:sp>
      <p:sp>
        <p:nvSpPr>
          <p:cNvPr id="74" name="Shape 7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82" name="Shape 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William James: influenced by Darwin</a:t>
            </a:r>
          </a:p>
          <a:p>
            <a:pPr indent="0" lvl="0" marL="0" marR="0" rtl="0" algn="l">
              <a:spcBef>
                <a:spcPts val="0"/>
              </a:spcBef>
              <a:buSzPct val="25000"/>
              <a:buFont typeface="Arial"/>
              <a:buNone/>
            </a:pPr>
            <a:r>
              <a:rPr b="0" i="0" lang="en-US" sz="1800" u="none" cap="none" strike="noStrike"/>
              <a:t>Mary Calkins: James admitted her into his graduate seminar (did not have right to vote yet)---all men dropped out.///He tutored her alone—Requirements met for PHD—Harvard denied her a degree---Radcliffe offered instead-refused---Became first female pres of APA</a:t>
            </a:r>
          </a:p>
          <a:p>
            <a:pPr indent="0" lvl="0" marL="0" marR="0" rtl="0" algn="l">
              <a:spcBef>
                <a:spcPts val="0"/>
              </a:spcBef>
              <a:buSzPct val="25000"/>
              <a:buFont typeface="Arial"/>
              <a:buNone/>
            </a:pPr>
            <a:r>
              <a:rPr b="0" i="0" lang="en-US" sz="1800" u="none" cap="none" strike="noStrike"/>
              <a:t>Washburn: First PHD</a:t>
            </a:r>
          </a:p>
          <a:p>
            <a:pPr indent="0" lvl="0" marL="0" marR="0" rtl="0" algn="l">
              <a:spcBef>
                <a:spcPts val="0"/>
              </a:spcBef>
              <a:buSzPct val="25000"/>
              <a:buFont typeface="Arial"/>
              <a:buNone/>
            </a:pPr>
            <a:r>
              <a:rPr b="0" i="0" lang="en-US" sz="1800" u="none" cap="none" strike="noStrike"/>
              <a:t>Today women claim 2/3rds of PHD’s in Psych</a:t>
            </a:r>
          </a:p>
        </p:txBody>
      </p:sp>
      <p:sp>
        <p:nvSpPr>
          <p:cNvPr id="83" name="Shape 8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91" name="Shape 9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Focused on down to earth emotions, memories, willpower, habits and moment to moment streams of consciousness</a:t>
            </a:r>
          </a:p>
        </p:txBody>
      </p:sp>
      <p:sp>
        <p:nvSpPr>
          <p:cNvPr id="92" name="Shape 9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100" name="Shape 1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Science of mental life</a:t>
            </a:r>
          </a:p>
          <a:p>
            <a:pPr indent="0" lvl="0" marL="0" marR="0" rtl="0" algn="l">
              <a:spcBef>
                <a:spcPts val="0"/>
              </a:spcBef>
              <a:buSzPct val="25000"/>
              <a:buFont typeface="Arial"/>
              <a:buNone/>
            </a:pPr>
            <a:r>
              <a:rPr b="0" i="0" lang="en-US" sz="1800" u="none" cap="none" strike="noStrike"/>
              <a:t>Wundt and Titchenter:</a:t>
            </a:r>
          </a:p>
        </p:txBody>
      </p:sp>
      <p:sp>
        <p:nvSpPr>
          <p:cNvPr id="101" name="Shape 10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Science is rooted in observation--</a:t>
            </a:r>
          </a:p>
        </p:txBody>
      </p:sp>
      <p:sp>
        <p:nvSpPr>
          <p:cNvPr id="109" name="Shape 10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119" name="Shape 1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Rebelled against behaviorism and Freudian psychology</a:t>
            </a:r>
          </a:p>
          <a:p>
            <a:pPr indent="0" lvl="0" marL="0" marR="0" rtl="0" algn="l">
              <a:spcBef>
                <a:spcPts val="0"/>
              </a:spcBef>
              <a:buSzPct val="25000"/>
              <a:buFont typeface="Arial"/>
              <a:buNone/>
            </a:pPr>
            <a:r>
              <a:rPr b="0" i="0" lang="en-US" sz="1800" u="none" cap="none" strike="noStrike"/>
              <a:t>Emphasized the importance of current enviornmental influences on our growth potential and the importance of having our needs for love and acceptance satisfied</a:t>
            </a:r>
          </a:p>
        </p:txBody>
      </p:sp>
      <p:sp>
        <p:nvSpPr>
          <p:cNvPr id="120" name="Shape 12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i="0" lang="en-US" sz="1200" u="none" cap="none" strike="noStrike"/>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15" name="Shape 15"/>
        <p:cNvGrpSpPr/>
        <p:nvPr/>
      </p:nvGrpSpPr>
      <p:grpSpPr>
        <a:xfrm>
          <a:off x="0" y="0"/>
          <a:ext cx="0" cy="0"/>
          <a:chOff x="0" y="0"/>
          <a:chExt cx="0" cy="0"/>
        </a:xfrm>
      </p:grpSpPr>
      <p:sp>
        <p:nvSpPr>
          <p:cNvPr id="16" name="Shape 16"/>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lvl="0" rtl="0" algn="ctr">
              <a:spcBef>
                <a:spcPts val="0"/>
              </a:spcBef>
              <a:spcAft>
                <a:spcPts val="0"/>
              </a:spcAft>
              <a:defRPr sz="4400">
                <a:solidFill>
                  <a:schemeClr val="dk1"/>
                </a:solidFill>
                <a:latin typeface="Calibri"/>
                <a:ea typeface="Calibri"/>
                <a:cs typeface="Calibri"/>
                <a:sym typeface="Calibri"/>
              </a:defRPr>
            </a:lvl1pPr>
            <a:lvl2pPr lvl="1" rtl="0" algn="ctr">
              <a:spcBef>
                <a:spcPts val="0"/>
              </a:spcBef>
              <a:spcAft>
                <a:spcPts val="0"/>
              </a:spcAft>
              <a:defRPr sz="4400">
                <a:solidFill>
                  <a:schemeClr val="dk1"/>
                </a:solidFill>
                <a:latin typeface="Calibri"/>
                <a:ea typeface="Calibri"/>
                <a:cs typeface="Calibri"/>
                <a:sym typeface="Calibri"/>
              </a:defRPr>
            </a:lvl2pPr>
            <a:lvl3pPr lvl="2" rtl="0" algn="ctr">
              <a:spcBef>
                <a:spcPts val="0"/>
              </a:spcBef>
              <a:spcAft>
                <a:spcPts val="0"/>
              </a:spcAft>
              <a:defRPr sz="4400">
                <a:solidFill>
                  <a:schemeClr val="dk1"/>
                </a:solidFill>
                <a:latin typeface="Calibri"/>
                <a:ea typeface="Calibri"/>
                <a:cs typeface="Calibri"/>
                <a:sym typeface="Calibri"/>
              </a:defRPr>
            </a:lvl3pPr>
            <a:lvl4pPr lvl="3" rtl="0" algn="ctr">
              <a:spcBef>
                <a:spcPts val="0"/>
              </a:spcBef>
              <a:spcAft>
                <a:spcPts val="0"/>
              </a:spcAft>
              <a:defRPr sz="4400">
                <a:solidFill>
                  <a:schemeClr val="dk1"/>
                </a:solidFill>
                <a:latin typeface="Calibri"/>
                <a:ea typeface="Calibri"/>
                <a:cs typeface="Calibri"/>
                <a:sym typeface="Calibri"/>
              </a:defRPr>
            </a:lvl4pPr>
            <a:lvl5pPr lvl="4" rtl="0" algn="ctr">
              <a:spcBef>
                <a:spcPts val="0"/>
              </a:spcBef>
              <a:spcAft>
                <a:spcPts val="0"/>
              </a:spcAft>
              <a:defRPr sz="4400">
                <a:solidFill>
                  <a:schemeClr val="dk1"/>
                </a:solidFill>
                <a:latin typeface="Calibri"/>
                <a:ea typeface="Calibri"/>
                <a:cs typeface="Calibri"/>
                <a:sym typeface="Calibri"/>
              </a:defRPr>
            </a:lvl5pPr>
            <a:lvl6pPr lvl="5" marL="457200" rtl="0" algn="ctr">
              <a:spcBef>
                <a:spcPts val="0"/>
              </a:spcBef>
              <a:spcAft>
                <a:spcPts val="0"/>
              </a:spcAft>
              <a:defRPr sz="4400">
                <a:solidFill>
                  <a:schemeClr val="dk1"/>
                </a:solidFill>
                <a:latin typeface="Calibri"/>
                <a:ea typeface="Calibri"/>
                <a:cs typeface="Calibri"/>
                <a:sym typeface="Calibri"/>
              </a:defRPr>
            </a:lvl6pPr>
            <a:lvl7pPr lvl="6" marL="914400" rtl="0" algn="ctr">
              <a:spcBef>
                <a:spcPts val="0"/>
              </a:spcBef>
              <a:spcAft>
                <a:spcPts val="0"/>
              </a:spcAft>
              <a:defRPr sz="4400">
                <a:solidFill>
                  <a:schemeClr val="dk1"/>
                </a:solidFill>
                <a:latin typeface="Calibri"/>
                <a:ea typeface="Calibri"/>
                <a:cs typeface="Calibri"/>
                <a:sym typeface="Calibri"/>
              </a:defRPr>
            </a:lvl7pPr>
            <a:lvl8pPr lvl="7" marL="1371600" rtl="0" algn="ctr">
              <a:spcBef>
                <a:spcPts val="0"/>
              </a:spcBef>
              <a:spcAft>
                <a:spcPts val="0"/>
              </a:spcAft>
              <a:defRPr sz="4400">
                <a:solidFill>
                  <a:schemeClr val="dk1"/>
                </a:solidFill>
                <a:latin typeface="Calibri"/>
                <a:ea typeface="Calibri"/>
                <a:cs typeface="Calibri"/>
                <a:sym typeface="Calibri"/>
              </a:defRPr>
            </a:lvl8pPr>
            <a:lvl9pPr lvl="8"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17" name="Shape 1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222250" lvl="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77800" lvl="1"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136525" lvl="2"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52400" lvl="3"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52400" lvl="4"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524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524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524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524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sz="4400">
                <a:solidFill>
                  <a:schemeClr val="dk1"/>
                </a:solidFill>
                <a:latin typeface="Calibri"/>
                <a:ea typeface="Calibri"/>
                <a:cs typeface="Calibri"/>
                <a:sym typeface="Calibri"/>
              </a:defRPr>
            </a:lvl1pPr>
            <a:lvl2pPr lvl="1" rtl="0" algn="ctr">
              <a:spcBef>
                <a:spcPts val="0"/>
              </a:spcBef>
              <a:spcAft>
                <a:spcPts val="0"/>
              </a:spcAft>
              <a:defRPr sz="4400">
                <a:solidFill>
                  <a:schemeClr val="dk1"/>
                </a:solidFill>
                <a:latin typeface="Calibri"/>
                <a:ea typeface="Calibri"/>
                <a:cs typeface="Calibri"/>
                <a:sym typeface="Calibri"/>
              </a:defRPr>
            </a:lvl2pPr>
            <a:lvl3pPr lvl="2" rtl="0" algn="ctr">
              <a:spcBef>
                <a:spcPts val="0"/>
              </a:spcBef>
              <a:spcAft>
                <a:spcPts val="0"/>
              </a:spcAft>
              <a:defRPr sz="4400">
                <a:solidFill>
                  <a:schemeClr val="dk1"/>
                </a:solidFill>
                <a:latin typeface="Calibri"/>
                <a:ea typeface="Calibri"/>
                <a:cs typeface="Calibri"/>
                <a:sym typeface="Calibri"/>
              </a:defRPr>
            </a:lvl3pPr>
            <a:lvl4pPr lvl="3" rtl="0" algn="ctr">
              <a:spcBef>
                <a:spcPts val="0"/>
              </a:spcBef>
              <a:spcAft>
                <a:spcPts val="0"/>
              </a:spcAft>
              <a:defRPr sz="4400">
                <a:solidFill>
                  <a:schemeClr val="dk1"/>
                </a:solidFill>
                <a:latin typeface="Calibri"/>
                <a:ea typeface="Calibri"/>
                <a:cs typeface="Calibri"/>
                <a:sym typeface="Calibri"/>
              </a:defRPr>
            </a:lvl4pPr>
            <a:lvl5pPr lvl="4" rtl="0" algn="ctr">
              <a:spcBef>
                <a:spcPts val="0"/>
              </a:spcBef>
              <a:spcAft>
                <a:spcPts val="0"/>
              </a:spcAft>
              <a:defRPr sz="4400">
                <a:solidFill>
                  <a:schemeClr val="dk1"/>
                </a:solidFill>
                <a:latin typeface="Calibri"/>
                <a:ea typeface="Calibri"/>
                <a:cs typeface="Calibri"/>
                <a:sym typeface="Calibri"/>
              </a:defRPr>
            </a:lvl5pPr>
            <a:lvl6pPr lvl="5" marL="457200" rtl="0" algn="ctr">
              <a:spcBef>
                <a:spcPts val="0"/>
              </a:spcBef>
              <a:spcAft>
                <a:spcPts val="0"/>
              </a:spcAft>
              <a:defRPr sz="4400">
                <a:solidFill>
                  <a:schemeClr val="dk1"/>
                </a:solidFill>
                <a:latin typeface="Calibri"/>
                <a:ea typeface="Calibri"/>
                <a:cs typeface="Calibri"/>
                <a:sym typeface="Calibri"/>
              </a:defRPr>
            </a:lvl6pPr>
            <a:lvl7pPr lvl="6" marL="914400" rtl="0" algn="ctr">
              <a:spcBef>
                <a:spcPts val="0"/>
              </a:spcBef>
              <a:spcAft>
                <a:spcPts val="0"/>
              </a:spcAft>
              <a:defRPr sz="4400">
                <a:solidFill>
                  <a:schemeClr val="dk1"/>
                </a:solidFill>
                <a:latin typeface="Calibri"/>
                <a:ea typeface="Calibri"/>
                <a:cs typeface="Calibri"/>
                <a:sym typeface="Calibri"/>
              </a:defRPr>
            </a:lvl7pPr>
            <a:lvl8pPr lvl="7" marL="1371600" rtl="0" algn="ctr">
              <a:spcBef>
                <a:spcPts val="0"/>
              </a:spcBef>
              <a:spcAft>
                <a:spcPts val="0"/>
              </a:spcAft>
              <a:defRPr sz="4400">
                <a:solidFill>
                  <a:schemeClr val="dk1"/>
                </a:solidFill>
                <a:latin typeface="Calibri"/>
                <a:ea typeface="Calibri"/>
                <a:cs typeface="Calibri"/>
                <a:sym typeface="Calibri"/>
              </a:defRPr>
            </a:lvl8pPr>
            <a:lvl9pPr lvl="8"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47" name="Shape 4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222250" lvl="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77800" lvl="1"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136525" lvl="2"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52400" lvl="3"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52400" lvl="4"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524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524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524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524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8" name="Shape 48"/>
        <p:cNvGrpSpPr/>
        <p:nvPr/>
      </p:nvGrpSpPr>
      <p:grpSpPr>
        <a:xfrm>
          <a:off x="0" y="0"/>
          <a:ext cx="0" cy="0"/>
          <a:chOff x="0" y="0"/>
          <a:chExt cx="0" cy="0"/>
        </a:xfrm>
      </p:grpSpPr>
      <p:sp>
        <p:nvSpPr>
          <p:cNvPr id="49" name="Shape 49"/>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0" lvl="0" marL="0" marR="0" rtl="0" algn="ctr">
              <a:spcBef>
                <a:spcPts val="0"/>
              </a:spcBef>
              <a:spcAft>
                <a:spcPts val="0"/>
              </a:spcAft>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defRPr b="0" i="0" sz="4400" u="none" cap="none" strike="noStrike">
                <a:solidFill>
                  <a:schemeClr val="dk1"/>
                </a:solidFill>
                <a:latin typeface="Calibri"/>
                <a:ea typeface="Calibri"/>
                <a:cs typeface="Calibri"/>
                <a:sym typeface="Calibri"/>
              </a:defRPr>
            </a:lvl9pPr>
          </a:lstStyle>
          <a:p/>
        </p:txBody>
      </p:sp>
      <p:sp>
        <p:nvSpPr>
          <p:cNvPr id="50" name="Shape 5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Calibri"/>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Font typeface="Calibri"/>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Font typeface="Calibri"/>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Font typeface="Calibri"/>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Font typeface="Calibri"/>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Calibri"/>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Calibri"/>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Calibri"/>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Calibri"/>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sz="4400">
                <a:solidFill>
                  <a:schemeClr val="dk1"/>
                </a:solidFill>
                <a:latin typeface="Calibri"/>
                <a:ea typeface="Calibri"/>
                <a:cs typeface="Calibri"/>
                <a:sym typeface="Calibri"/>
              </a:defRPr>
            </a:lvl1pPr>
            <a:lvl2pPr lvl="1" rtl="0" algn="ctr">
              <a:spcBef>
                <a:spcPts val="0"/>
              </a:spcBef>
              <a:spcAft>
                <a:spcPts val="0"/>
              </a:spcAft>
              <a:defRPr sz="4400">
                <a:solidFill>
                  <a:schemeClr val="dk1"/>
                </a:solidFill>
                <a:latin typeface="Calibri"/>
                <a:ea typeface="Calibri"/>
                <a:cs typeface="Calibri"/>
                <a:sym typeface="Calibri"/>
              </a:defRPr>
            </a:lvl2pPr>
            <a:lvl3pPr lvl="2" rtl="0" algn="ctr">
              <a:spcBef>
                <a:spcPts val="0"/>
              </a:spcBef>
              <a:spcAft>
                <a:spcPts val="0"/>
              </a:spcAft>
              <a:defRPr sz="4400">
                <a:solidFill>
                  <a:schemeClr val="dk1"/>
                </a:solidFill>
                <a:latin typeface="Calibri"/>
                <a:ea typeface="Calibri"/>
                <a:cs typeface="Calibri"/>
                <a:sym typeface="Calibri"/>
              </a:defRPr>
            </a:lvl3pPr>
            <a:lvl4pPr lvl="3" rtl="0" algn="ctr">
              <a:spcBef>
                <a:spcPts val="0"/>
              </a:spcBef>
              <a:spcAft>
                <a:spcPts val="0"/>
              </a:spcAft>
              <a:defRPr sz="4400">
                <a:solidFill>
                  <a:schemeClr val="dk1"/>
                </a:solidFill>
                <a:latin typeface="Calibri"/>
                <a:ea typeface="Calibri"/>
                <a:cs typeface="Calibri"/>
                <a:sym typeface="Calibri"/>
              </a:defRPr>
            </a:lvl4pPr>
            <a:lvl5pPr lvl="4" rtl="0" algn="ctr">
              <a:spcBef>
                <a:spcPts val="0"/>
              </a:spcBef>
              <a:spcAft>
                <a:spcPts val="0"/>
              </a:spcAft>
              <a:defRPr sz="4400">
                <a:solidFill>
                  <a:schemeClr val="dk1"/>
                </a:solidFill>
                <a:latin typeface="Calibri"/>
                <a:ea typeface="Calibri"/>
                <a:cs typeface="Calibri"/>
                <a:sym typeface="Calibri"/>
              </a:defRPr>
            </a:lvl5pPr>
            <a:lvl6pPr lvl="5" marL="457200" rtl="0" algn="ctr">
              <a:spcBef>
                <a:spcPts val="0"/>
              </a:spcBef>
              <a:spcAft>
                <a:spcPts val="0"/>
              </a:spcAft>
              <a:defRPr sz="4400">
                <a:solidFill>
                  <a:schemeClr val="dk1"/>
                </a:solidFill>
                <a:latin typeface="Calibri"/>
                <a:ea typeface="Calibri"/>
                <a:cs typeface="Calibri"/>
                <a:sym typeface="Calibri"/>
              </a:defRPr>
            </a:lvl6pPr>
            <a:lvl7pPr lvl="6" marL="914400" rtl="0" algn="ctr">
              <a:spcBef>
                <a:spcPts val="0"/>
              </a:spcBef>
              <a:spcAft>
                <a:spcPts val="0"/>
              </a:spcAft>
              <a:defRPr sz="4400">
                <a:solidFill>
                  <a:schemeClr val="dk1"/>
                </a:solidFill>
                <a:latin typeface="Calibri"/>
                <a:ea typeface="Calibri"/>
                <a:cs typeface="Calibri"/>
                <a:sym typeface="Calibri"/>
              </a:defRPr>
            </a:lvl7pPr>
            <a:lvl8pPr lvl="7" marL="1371600" rtl="0" algn="ctr">
              <a:spcBef>
                <a:spcPts val="0"/>
              </a:spcBef>
              <a:spcAft>
                <a:spcPts val="0"/>
              </a:spcAft>
              <a:defRPr sz="4400">
                <a:solidFill>
                  <a:schemeClr val="dk1"/>
                </a:solidFill>
                <a:latin typeface="Calibri"/>
                <a:ea typeface="Calibri"/>
                <a:cs typeface="Calibri"/>
                <a:sym typeface="Calibri"/>
              </a:defRPr>
            </a:lvl8pPr>
            <a:lvl9pPr lvl="8"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20" name="Shape 20"/>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222250" lvl="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77800" lvl="1"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136525" lvl="2"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52400" lvl="3"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52400" lvl="4"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52400" lvl="5"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52400" lvl="6"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52400" lvl="7"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52400" lvl="8"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21" name="Shape 21"/>
        <p:cNvGrpSpPr/>
        <p:nvPr/>
      </p:nvGrpSpPr>
      <p:grpSpPr>
        <a:xfrm>
          <a:off x="0" y="0"/>
          <a:ext cx="0" cy="0"/>
          <a:chOff x="0" y="0"/>
          <a:chExt cx="0" cy="0"/>
        </a:xfrm>
      </p:grpSpPr>
      <p:sp>
        <p:nvSpPr>
          <p:cNvPr id="22" name="Shape 22"/>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b="1" sz="2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buClr>
                <a:srgbClr val="898989"/>
              </a:buClr>
              <a:buFont typeface="Calibri"/>
              <a:buNone/>
              <a:defRPr b="0" i="0" sz="3200" u="none" cap="none" strike="noStrike">
                <a:solidFill>
                  <a:srgbClr val="898989"/>
                </a:solidFill>
                <a:latin typeface="Calibri"/>
                <a:ea typeface="Calibri"/>
                <a:cs typeface="Calibri"/>
                <a:sym typeface="Calibri"/>
              </a:defRPr>
            </a:lvl1pPr>
            <a:lvl2pPr indent="0" lvl="1" marL="457200" marR="0" rtl="0" algn="l">
              <a:spcBef>
                <a:spcPts val="0"/>
              </a:spcBef>
              <a:buFont typeface="Arial"/>
              <a:buNone/>
              <a:defRPr b="0" i="0" sz="2800" u="none" cap="none" strike="noStrike"/>
            </a:lvl2pPr>
            <a:lvl3pPr indent="0" lvl="2" marL="914400" marR="0" rtl="0" algn="l">
              <a:spcBef>
                <a:spcPts val="0"/>
              </a:spcBef>
              <a:buFont typeface="Arial"/>
              <a:buNone/>
              <a:defRPr b="0" i="0" sz="2400" u="none" cap="none" strike="noStrike"/>
            </a:lvl3pPr>
            <a:lvl4pPr indent="0" lvl="3" marL="1371600" marR="0" rtl="0" algn="l">
              <a:spcBef>
                <a:spcPts val="0"/>
              </a:spcBef>
              <a:buFont typeface="Arial"/>
              <a:buNone/>
              <a:defRPr b="0" i="0" sz="2000" u="none" cap="none" strike="noStrike"/>
            </a:lvl4pPr>
            <a:lvl5pPr indent="0" lvl="4" marL="1828800" marR="0" rtl="0" algn="l">
              <a:spcBef>
                <a:spcPts val="0"/>
              </a:spcBef>
              <a:buFont typeface="Arial"/>
              <a:buNone/>
              <a:defRPr b="0" i="0" sz="2000" u="none" cap="none" strike="noStrike"/>
            </a:lvl5pPr>
            <a:lvl6pPr indent="0" lvl="5" marL="2286000" marR="0" rtl="0" algn="l">
              <a:spcBef>
                <a:spcPts val="0"/>
              </a:spcBef>
              <a:buFont typeface="Arial"/>
              <a:buNone/>
              <a:defRPr b="0" i="0" sz="2000" u="none" cap="none" strike="noStrike"/>
            </a:lvl6pPr>
            <a:lvl7pPr indent="0" lvl="6" marL="2743200" marR="0" rtl="0" algn="l">
              <a:spcBef>
                <a:spcPts val="0"/>
              </a:spcBef>
              <a:buFont typeface="Arial"/>
              <a:buNone/>
              <a:defRPr b="0" i="0" sz="2000" u="none" cap="none" strike="noStrike"/>
            </a:lvl7pPr>
            <a:lvl8pPr indent="0" lvl="7" marL="3200400" marR="0" rtl="0" algn="l">
              <a:spcBef>
                <a:spcPts val="0"/>
              </a:spcBef>
              <a:buFont typeface="Arial"/>
              <a:buNone/>
              <a:defRPr b="0" i="0" sz="2000" u="none" cap="none" strike="noStrike"/>
            </a:lvl8pPr>
            <a:lvl9pPr indent="0" lvl="8" marL="3657600" marR="0" rtl="0" algn="l">
              <a:spcBef>
                <a:spcPts val="0"/>
              </a:spcBef>
              <a:buFont typeface="Arial"/>
              <a:buNone/>
              <a:defRPr b="0" i="0" sz="2000" u="none" cap="none" strike="noStrike"/>
            </a:lvl9pPr>
          </a:lstStyle>
          <a:p/>
        </p:txBody>
      </p:sp>
      <p:sp>
        <p:nvSpPr>
          <p:cNvPr id="24" name="Shape 2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25" name="Shape 25"/>
        <p:cNvGrpSpPr/>
        <p:nvPr/>
      </p:nvGrpSpPr>
      <p:grpSpPr>
        <a:xfrm>
          <a:off x="0" y="0"/>
          <a:ext cx="0" cy="0"/>
          <a:chOff x="0" y="0"/>
          <a:chExt cx="0" cy="0"/>
        </a:xfrm>
      </p:grpSpPr>
      <p:sp>
        <p:nvSpPr>
          <p:cNvPr id="26" name="Shape 26"/>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b="1" sz="2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28" name="Shape 2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Calibri"/>
              <a:buNone/>
              <a:defRPr sz="1400"/>
            </a:lvl1pPr>
            <a:lvl2pPr indent="0" lvl="1" marL="457200" rtl="0">
              <a:spcBef>
                <a:spcPts val="0"/>
              </a:spcBef>
              <a:buFont typeface="Calibri"/>
              <a:buNone/>
              <a:defRPr sz="1200"/>
            </a:lvl2pPr>
            <a:lvl3pPr indent="0" lvl="2" marL="914400" rtl="0">
              <a:spcBef>
                <a:spcPts val="0"/>
              </a:spcBef>
              <a:buFont typeface="Calibri"/>
              <a:buNone/>
              <a:defRPr sz="1000"/>
            </a:lvl3pPr>
            <a:lvl4pPr indent="0" lvl="3" marL="1371600" rtl="0">
              <a:spcBef>
                <a:spcPts val="0"/>
              </a:spcBef>
              <a:buFont typeface="Calibri"/>
              <a:buNone/>
              <a:defRPr sz="900"/>
            </a:lvl4pPr>
            <a:lvl5pPr indent="0" lvl="4" marL="1828800" rtl="0">
              <a:spcBef>
                <a:spcPts val="0"/>
              </a:spcBef>
              <a:buFont typeface="Calibri"/>
              <a:buNone/>
              <a:defRPr sz="900"/>
            </a:lvl5pPr>
            <a:lvl6pPr indent="0" lvl="5" marL="2286000" rtl="0">
              <a:spcBef>
                <a:spcPts val="0"/>
              </a:spcBef>
              <a:buFont typeface="Calibri"/>
              <a:buNone/>
              <a:defRPr sz="900"/>
            </a:lvl6pPr>
            <a:lvl7pPr indent="0" lvl="6" marL="2743200" rtl="0">
              <a:spcBef>
                <a:spcPts val="0"/>
              </a:spcBef>
              <a:buFont typeface="Calibri"/>
              <a:buNone/>
              <a:defRPr sz="900"/>
            </a:lvl7pPr>
            <a:lvl8pPr indent="0" lvl="7" marL="3200400" rtl="0">
              <a:spcBef>
                <a:spcPts val="0"/>
              </a:spcBef>
              <a:buFont typeface="Calibri"/>
              <a:buNone/>
              <a:defRPr sz="900"/>
            </a:lvl8pPr>
            <a:lvl9pPr indent="0" lvl="8" marL="3657600" rtl="0">
              <a:spcBef>
                <a:spcPts val="0"/>
              </a:spcBef>
              <a:buFont typeface="Calibri"/>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sz="4400">
                <a:solidFill>
                  <a:schemeClr val="dk1"/>
                </a:solidFill>
                <a:latin typeface="Calibri"/>
                <a:ea typeface="Calibri"/>
                <a:cs typeface="Calibri"/>
                <a:sym typeface="Calibri"/>
              </a:defRPr>
            </a:lvl1pPr>
            <a:lvl2pPr lvl="1" rtl="0" algn="ctr">
              <a:spcBef>
                <a:spcPts val="0"/>
              </a:spcBef>
              <a:spcAft>
                <a:spcPts val="0"/>
              </a:spcAft>
              <a:defRPr sz="4400">
                <a:solidFill>
                  <a:schemeClr val="dk1"/>
                </a:solidFill>
                <a:latin typeface="Calibri"/>
                <a:ea typeface="Calibri"/>
                <a:cs typeface="Calibri"/>
                <a:sym typeface="Calibri"/>
              </a:defRPr>
            </a:lvl2pPr>
            <a:lvl3pPr lvl="2" rtl="0" algn="ctr">
              <a:spcBef>
                <a:spcPts val="0"/>
              </a:spcBef>
              <a:spcAft>
                <a:spcPts val="0"/>
              </a:spcAft>
              <a:defRPr sz="4400">
                <a:solidFill>
                  <a:schemeClr val="dk1"/>
                </a:solidFill>
                <a:latin typeface="Calibri"/>
                <a:ea typeface="Calibri"/>
                <a:cs typeface="Calibri"/>
                <a:sym typeface="Calibri"/>
              </a:defRPr>
            </a:lvl3pPr>
            <a:lvl4pPr lvl="3" rtl="0" algn="ctr">
              <a:spcBef>
                <a:spcPts val="0"/>
              </a:spcBef>
              <a:spcAft>
                <a:spcPts val="0"/>
              </a:spcAft>
              <a:defRPr sz="4400">
                <a:solidFill>
                  <a:schemeClr val="dk1"/>
                </a:solidFill>
                <a:latin typeface="Calibri"/>
                <a:ea typeface="Calibri"/>
                <a:cs typeface="Calibri"/>
                <a:sym typeface="Calibri"/>
              </a:defRPr>
            </a:lvl4pPr>
            <a:lvl5pPr lvl="4" rtl="0" algn="ctr">
              <a:spcBef>
                <a:spcPts val="0"/>
              </a:spcBef>
              <a:spcAft>
                <a:spcPts val="0"/>
              </a:spcAft>
              <a:defRPr sz="4400">
                <a:solidFill>
                  <a:schemeClr val="dk1"/>
                </a:solidFill>
                <a:latin typeface="Calibri"/>
                <a:ea typeface="Calibri"/>
                <a:cs typeface="Calibri"/>
                <a:sym typeface="Calibri"/>
              </a:defRPr>
            </a:lvl5pPr>
            <a:lvl6pPr lvl="5" marL="457200" rtl="0" algn="ctr">
              <a:spcBef>
                <a:spcPts val="0"/>
              </a:spcBef>
              <a:spcAft>
                <a:spcPts val="0"/>
              </a:spcAft>
              <a:defRPr sz="4400">
                <a:solidFill>
                  <a:schemeClr val="dk1"/>
                </a:solidFill>
                <a:latin typeface="Calibri"/>
                <a:ea typeface="Calibri"/>
                <a:cs typeface="Calibri"/>
                <a:sym typeface="Calibri"/>
              </a:defRPr>
            </a:lvl6pPr>
            <a:lvl7pPr lvl="6" marL="914400" rtl="0" algn="ctr">
              <a:spcBef>
                <a:spcPts val="0"/>
              </a:spcBef>
              <a:spcAft>
                <a:spcPts val="0"/>
              </a:spcAft>
              <a:defRPr sz="4400">
                <a:solidFill>
                  <a:schemeClr val="dk1"/>
                </a:solidFill>
                <a:latin typeface="Calibri"/>
                <a:ea typeface="Calibri"/>
                <a:cs typeface="Calibri"/>
                <a:sym typeface="Calibri"/>
              </a:defRPr>
            </a:lvl7pPr>
            <a:lvl8pPr lvl="7" marL="1371600" rtl="0" algn="ctr">
              <a:spcBef>
                <a:spcPts val="0"/>
              </a:spcBef>
              <a:spcAft>
                <a:spcPts val="0"/>
              </a:spcAft>
              <a:defRPr sz="4400">
                <a:solidFill>
                  <a:schemeClr val="dk1"/>
                </a:solidFill>
                <a:latin typeface="Calibri"/>
                <a:ea typeface="Calibri"/>
                <a:cs typeface="Calibri"/>
                <a:sym typeface="Calibri"/>
              </a:defRPr>
            </a:lvl8pPr>
            <a:lvl9pPr lvl="8" marL="1828800" rtl="0" algn="ctr">
              <a:spcBef>
                <a:spcPts val="0"/>
              </a:spcBef>
              <a:spcAft>
                <a:spcPts val="0"/>
              </a:spcAft>
              <a:defRPr sz="4400">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4" name="Shape 3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35" name="Shape 3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36" name="Shape 3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37" name="Shape 3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sz="4400">
                <a:solidFill>
                  <a:schemeClr val="dk1"/>
                </a:solidFill>
                <a:latin typeface="Calibri"/>
                <a:ea typeface="Calibri"/>
                <a:cs typeface="Calibri"/>
                <a:sym typeface="Calibri"/>
              </a:defRPr>
            </a:lvl1pPr>
            <a:lvl2pPr lvl="1" rtl="0" algn="ctr">
              <a:spcBef>
                <a:spcPts val="0"/>
              </a:spcBef>
              <a:spcAft>
                <a:spcPts val="0"/>
              </a:spcAft>
              <a:defRPr sz="4400">
                <a:solidFill>
                  <a:schemeClr val="dk1"/>
                </a:solidFill>
                <a:latin typeface="Calibri"/>
                <a:ea typeface="Calibri"/>
                <a:cs typeface="Calibri"/>
                <a:sym typeface="Calibri"/>
              </a:defRPr>
            </a:lvl2pPr>
            <a:lvl3pPr lvl="2" rtl="0" algn="ctr">
              <a:spcBef>
                <a:spcPts val="0"/>
              </a:spcBef>
              <a:spcAft>
                <a:spcPts val="0"/>
              </a:spcAft>
              <a:defRPr sz="4400">
                <a:solidFill>
                  <a:schemeClr val="dk1"/>
                </a:solidFill>
                <a:latin typeface="Calibri"/>
                <a:ea typeface="Calibri"/>
                <a:cs typeface="Calibri"/>
                <a:sym typeface="Calibri"/>
              </a:defRPr>
            </a:lvl3pPr>
            <a:lvl4pPr lvl="3" rtl="0" algn="ctr">
              <a:spcBef>
                <a:spcPts val="0"/>
              </a:spcBef>
              <a:spcAft>
                <a:spcPts val="0"/>
              </a:spcAft>
              <a:defRPr sz="4400">
                <a:solidFill>
                  <a:schemeClr val="dk1"/>
                </a:solidFill>
                <a:latin typeface="Calibri"/>
                <a:ea typeface="Calibri"/>
                <a:cs typeface="Calibri"/>
                <a:sym typeface="Calibri"/>
              </a:defRPr>
            </a:lvl4pPr>
            <a:lvl5pPr lvl="4" rtl="0" algn="ctr">
              <a:spcBef>
                <a:spcPts val="0"/>
              </a:spcBef>
              <a:spcAft>
                <a:spcPts val="0"/>
              </a:spcAft>
              <a:defRPr sz="4400">
                <a:solidFill>
                  <a:schemeClr val="dk1"/>
                </a:solidFill>
                <a:latin typeface="Calibri"/>
                <a:ea typeface="Calibri"/>
                <a:cs typeface="Calibri"/>
                <a:sym typeface="Calibri"/>
              </a:defRPr>
            </a:lvl5pPr>
            <a:lvl6pPr lvl="5" marL="457200" rtl="0" algn="ctr">
              <a:spcBef>
                <a:spcPts val="0"/>
              </a:spcBef>
              <a:spcAft>
                <a:spcPts val="0"/>
              </a:spcAft>
              <a:defRPr sz="4400">
                <a:solidFill>
                  <a:schemeClr val="dk1"/>
                </a:solidFill>
                <a:latin typeface="Calibri"/>
                <a:ea typeface="Calibri"/>
                <a:cs typeface="Calibri"/>
                <a:sym typeface="Calibri"/>
              </a:defRPr>
            </a:lvl6pPr>
            <a:lvl7pPr lvl="6" marL="914400" rtl="0" algn="ctr">
              <a:spcBef>
                <a:spcPts val="0"/>
              </a:spcBef>
              <a:spcAft>
                <a:spcPts val="0"/>
              </a:spcAft>
              <a:defRPr sz="4400">
                <a:solidFill>
                  <a:schemeClr val="dk1"/>
                </a:solidFill>
                <a:latin typeface="Calibri"/>
                <a:ea typeface="Calibri"/>
                <a:cs typeface="Calibri"/>
                <a:sym typeface="Calibri"/>
              </a:defRPr>
            </a:lvl7pPr>
            <a:lvl8pPr lvl="7" marL="1371600" rtl="0" algn="ctr">
              <a:spcBef>
                <a:spcPts val="0"/>
              </a:spcBef>
              <a:spcAft>
                <a:spcPts val="0"/>
              </a:spcAft>
              <a:defRPr sz="4400">
                <a:solidFill>
                  <a:schemeClr val="dk1"/>
                </a:solidFill>
                <a:latin typeface="Calibri"/>
                <a:ea typeface="Calibri"/>
                <a:cs typeface="Calibri"/>
                <a:sym typeface="Calibri"/>
              </a:defRPr>
            </a:lvl8pPr>
            <a:lvl9pPr lvl="8"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40" name="Shape 4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41" name="Shape 4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2" name="Shape 42"/>
        <p:cNvGrpSpPr/>
        <p:nvPr/>
      </p:nvGrpSpPr>
      <p:grpSpPr>
        <a:xfrm>
          <a:off x="0" y="0"/>
          <a:ext cx="0" cy="0"/>
          <a:chOff x="0" y="0"/>
          <a:chExt cx="0" cy="0"/>
        </a:xfrm>
      </p:grpSpPr>
      <p:sp>
        <p:nvSpPr>
          <p:cNvPr id="43" name="Shape 43"/>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b="1" sz="4000" cap="small"/>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sz="2000">
                <a:solidFill>
                  <a:srgbClr val="888888"/>
                </a:solidFill>
              </a:defRPr>
            </a:lvl1pPr>
            <a:lvl2pPr indent="0" lvl="1" marL="457200" rtl="0">
              <a:spcBef>
                <a:spcPts val="0"/>
              </a:spcBef>
              <a:buClr>
                <a:srgbClr val="888888"/>
              </a:buClr>
              <a:buFont typeface="Calibri"/>
              <a:buNone/>
              <a:defRPr sz="1800">
                <a:solidFill>
                  <a:srgbClr val="888888"/>
                </a:solidFill>
              </a:defRPr>
            </a:lvl2pPr>
            <a:lvl3pPr indent="0" lvl="2" marL="914400" rtl="0">
              <a:spcBef>
                <a:spcPts val="0"/>
              </a:spcBef>
              <a:buClr>
                <a:srgbClr val="888888"/>
              </a:buClr>
              <a:buFont typeface="Calibri"/>
              <a:buNone/>
              <a:defRPr sz="1600">
                <a:solidFill>
                  <a:srgbClr val="888888"/>
                </a:solidFill>
              </a:defRPr>
            </a:lvl3pPr>
            <a:lvl4pPr indent="0" lvl="3" marL="1371600" rtl="0">
              <a:spcBef>
                <a:spcPts val="0"/>
              </a:spcBef>
              <a:buClr>
                <a:srgbClr val="888888"/>
              </a:buClr>
              <a:buFont typeface="Calibri"/>
              <a:buNone/>
              <a:defRPr sz="1400">
                <a:solidFill>
                  <a:srgbClr val="888888"/>
                </a:solidFill>
              </a:defRPr>
            </a:lvl4pPr>
            <a:lvl5pPr indent="0" lvl="4" marL="1828800" rtl="0">
              <a:spcBef>
                <a:spcPts val="0"/>
              </a:spcBef>
              <a:buClr>
                <a:srgbClr val="888888"/>
              </a:buClr>
              <a:buFont typeface="Calibri"/>
              <a:buNone/>
              <a:defRPr sz="1400">
                <a:solidFill>
                  <a:srgbClr val="888888"/>
                </a:solidFill>
              </a:defRPr>
            </a:lvl5pPr>
            <a:lvl6pPr indent="0" lvl="5" marL="2286000" rtl="0">
              <a:spcBef>
                <a:spcPts val="0"/>
              </a:spcBef>
              <a:buClr>
                <a:srgbClr val="888888"/>
              </a:buClr>
              <a:buFont typeface="Calibri"/>
              <a:buNone/>
              <a:defRPr sz="1400">
                <a:solidFill>
                  <a:srgbClr val="888888"/>
                </a:solidFill>
              </a:defRPr>
            </a:lvl6pPr>
            <a:lvl7pPr indent="0" lvl="6" marL="2743200" rtl="0">
              <a:spcBef>
                <a:spcPts val="0"/>
              </a:spcBef>
              <a:buClr>
                <a:srgbClr val="888888"/>
              </a:buClr>
              <a:buFont typeface="Calibri"/>
              <a:buNone/>
              <a:defRPr sz="1400">
                <a:solidFill>
                  <a:srgbClr val="888888"/>
                </a:solidFill>
              </a:defRPr>
            </a:lvl7pPr>
            <a:lvl8pPr indent="0" lvl="7" marL="3200400" rtl="0">
              <a:spcBef>
                <a:spcPts val="0"/>
              </a:spcBef>
              <a:buClr>
                <a:srgbClr val="888888"/>
              </a:buClr>
              <a:buFont typeface="Calibri"/>
              <a:buNone/>
              <a:defRPr sz="1400">
                <a:solidFill>
                  <a:srgbClr val="888888"/>
                </a:solidFill>
              </a:defRPr>
            </a:lvl8pPr>
            <a:lvl9pPr indent="0" lvl="8" marL="3657600" rtl="0">
              <a:spcBef>
                <a:spcPts val="0"/>
              </a:spcBef>
              <a:buClr>
                <a:srgbClr val="888888"/>
              </a:buClr>
              <a:buFont typeface="Calibri"/>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222250" lvl="0" marL="342900" marR="0" rtl="0" algn="l">
              <a:spcBef>
                <a:spcPts val="640"/>
              </a:spcBef>
              <a:spcAft>
                <a:spcPts val="0"/>
              </a:spcAft>
              <a:buClr>
                <a:schemeClr val="dk1"/>
              </a:buClr>
              <a:buFont typeface="Arial"/>
              <a:buChar char="●"/>
              <a:defRPr b="0" i="0" sz="3200" u="none" cap="none" strike="noStrike">
                <a:solidFill>
                  <a:schemeClr val="dk1"/>
                </a:solidFill>
                <a:latin typeface="Calibri"/>
                <a:ea typeface="Calibri"/>
                <a:cs typeface="Calibri"/>
                <a:sym typeface="Calibri"/>
              </a:defRPr>
            </a:lvl1pPr>
            <a:lvl2pPr indent="-177800" lvl="1" marL="742950" marR="0" rtl="0" algn="l">
              <a:spcBef>
                <a:spcPts val="560"/>
              </a:spcBef>
              <a:spcAft>
                <a:spcPts val="0"/>
              </a:spcAft>
              <a:buClr>
                <a:schemeClr val="dk1"/>
              </a:buClr>
              <a:buFont typeface="Arial"/>
              <a:buChar char="●"/>
              <a:defRPr b="0" i="0" sz="2800" u="none" cap="none" strike="noStrike">
                <a:solidFill>
                  <a:schemeClr val="dk1"/>
                </a:solidFill>
                <a:latin typeface="Calibri"/>
                <a:ea typeface="Calibri"/>
                <a:cs typeface="Calibri"/>
                <a:sym typeface="Calibri"/>
              </a:defRPr>
            </a:lvl2pPr>
            <a:lvl3pPr indent="-136525" lvl="2" marL="1143000" marR="0" rtl="0" algn="l">
              <a:spcBef>
                <a:spcPts val="480"/>
              </a:spcBef>
              <a:spcAft>
                <a:spcPts val="0"/>
              </a:spcAft>
              <a:buClr>
                <a:schemeClr val="dk1"/>
              </a:buClr>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spcBef>
                <a:spcPts val="400"/>
              </a:spcBef>
              <a:spcAft>
                <a:spcPts val="0"/>
              </a:spcAft>
              <a:buClr>
                <a:schemeClr val="dk1"/>
              </a:buClr>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spcBef>
                <a:spcPts val="400"/>
              </a:spcBef>
              <a:spcAft>
                <a:spcPts val="0"/>
              </a:spcAft>
              <a:buClr>
                <a:schemeClr val="dk1"/>
              </a:buClr>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spcBef>
                <a:spcPts val="400"/>
              </a:spcBef>
              <a:buClr>
                <a:schemeClr val="dk1"/>
              </a:buClr>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898989"/>
                </a:solidFill>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spcBef>
                <a:spcPts val="0"/>
              </a:spcBef>
              <a:defRPr b="0" i="0" sz="1800" u="none" cap="none" strike="noStrike">
                <a:solidFill>
                  <a:schemeClr val="dk1"/>
                </a:solidFill>
                <a:latin typeface="Calibri"/>
                <a:ea typeface="Calibri"/>
                <a:cs typeface="Calibri"/>
                <a:sym typeface="Calibri"/>
              </a:defRPr>
            </a:lvl1pPr>
            <a:lvl2pPr indent="0" lvl="1" marL="457200" marR="0" rtl="0" algn="l">
              <a:spcBef>
                <a:spcPts val="0"/>
              </a:spcBef>
              <a:defRPr b="0" i="0" sz="1800" u="none" cap="none" strike="noStrike">
                <a:solidFill>
                  <a:schemeClr val="dk1"/>
                </a:solidFill>
                <a:latin typeface="Calibri"/>
                <a:ea typeface="Calibri"/>
                <a:cs typeface="Calibri"/>
                <a:sym typeface="Calibri"/>
              </a:defRPr>
            </a:lvl2pPr>
            <a:lvl3pPr indent="0" lvl="2" marL="914400" marR="0" rtl="0" algn="l">
              <a:spcBef>
                <a:spcPts val="0"/>
              </a:spcBef>
              <a:defRPr b="0" i="0" sz="1800" u="none" cap="none" strike="noStrike">
                <a:solidFill>
                  <a:schemeClr val="dk1"/>
                </a:solidFill>
                <a:latin typeface="Calibri"/>
                <a:ea typeface="Calibri"/>
                <a:cs typeface="Calibri"/>
                <a:sym typeface="Calibri"/>
              </a:defRPr>
            </a:lvl3pPr>
            <a:lvl4pPr indent="0" lvl="3" marL="1371600" marR="0" rtl="0" algn="l">
              <a:spcBef>
                <a:spcPts val="0"/>
              </a:spcBef>
              <a:defRPr b="0" i="0" sz="1800" u="none" cap="none" strike="noStrike">
                <a:solidFill>
                  <a:schemeClr val="dk1"/>
                </a:solidFill>
                <a:latin typeface="Calibri"/>
                <a:ea typeface="Calibri"/>
                <a:cs typeface="Calibri"/>
                <a:sym typeface="Calibri"/>
              </a:defRPr>
            </a:lvl4pPr>
            <a:lvl5pPr indent="0" lvl="4" marL="1828800" marR="0" rtl="0" algn="l">
              <a:spcBef>
                <a:spcPts val="0"/>
              </a:spcBef>
              <a:defRPr b="0" i="0" sz="1800" u="none" cap="none" strike="noStrike">
                <a:solidFill>
                  <a:schemeClr val="dk1"/>
                </a:solidFill>
                <a:latin typeface="Calibri"/>
                <a:ea typeface="Calibri"/>
                <a:cs typeface="Calibri"/>
                <a:sym typeface="Calibri"/>
              </a:defRPr>
            </a:lvl5pPr>
            <a:lvl6pPr indent="0" lvl="5" marL="2286000" marR="0" rtl="0" algn="l">
              <a:spcBef>
                <a:spcPts val="0"/>
              </a:spcBef>
              <a:defRPr b="0" i="0" sz="1800" u="none" cap="none" strike="noStrike">
                <a:solidFill>
                  <a:schemeClr val="dk1"/>
                </a:solidFill>
                <a:latin typeface="Calibri"/>
                <a:ea typeface="Calibri"/>
                <a:cs typeface="Calibri"/>
                <a:sym typeface="Calibri"/>
              </a:defRPr>
            </a:lvl6pPr>
            <a:lvl7pPr indent="0" lvl="6" marL="2743200" marR="0" rtl="0" algn="l">
              <a:spcBef>
                <a:spcPts val="0"/>
              </a:spcBef>
              <a:defRPr b="0" i="0" sz="1800" u="none" cap="none" strike="noStrike">
                <a:solidFill>
                  <a:schemeClr val="dk1"/>
                </a:solidFill>
                <a:latin typeface="Calibri"/>
                <a:ea typeface="Calibri"/>
                <a:cs typeface="Calibri"/>
                <a:sym typeface="Calibri"/>
              </a:defRPr>
            </a:lvl7pPr>
            <a:lvl8pPr indent="0" lvl="7" marL="3200400" marR="0" rtl="0" algn="l">
              <a:spcBef>
                <a:spcPts val="0"/>
              </a:spcBef>
              <a:defRPr b="0" i="0" sz="1800" u="none" cap="none" strike="noStrike">
                <a:solidFill>
                  <a:schemeClr val="dk1"/>
                </a:solidFill>
                <a:latin typeface="Calibri"/>
                <a:ea typeface="Calibri"/>
                <a:cs typeface="Calibri"/>
                <a:sym typeface="Calibri"/>
              </a:defRPr>
            </a:lvl8pPr>
            <a:lvl9pPr indent="0" lvl="8" marL="3657600" marR="0" rtl="0" algn="l">
              <a:spcBef>
                <a:spcPts val="0"/>
              </a:spcBef>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0" lvl="0" marL="0" marR="0" rtl="0" algn="r">
              <a:spcBef>
                <a:spcPts val="0"/>
              </a:spcBef>
            </a:pPr>
            <a:r>
              <a:t/>
            </a:r>
            <a:endParaRPr b="0" i="0" sz="1200" u="none" cap="none" strike="noStrike">
              <a:solidFill>
                <a:srgbClr val="898989"/>
              </a:solidFill>
              <a:latin typeface="Calibri"/>
              <a:ea typeface="Calibri"/>
              <a:cs typeface="Calibri"/>
              <a:sym typeface="Calibri"/>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slide.xml" TargetMode="External"/><Relationship Id="rId4" Type="http://schemas.openxmlformats.org/officeDocument/2006/relationships/hyperlink" Target="slide.xml" TargetMode="External"/><Relationship Id="rId9" Type="http://schemas.openxmlformats.org/officeDocument/2006/relationships/hyperlink" Target="slide.xml" TargetMode="External"/><Relationship Id="rId5" Type="http://schemas.openxmlformats.org/officeDocument/2006/relationships/hyperlink" Target="slide.xml" TargetMode="External"/><Relationship Id="rId6" Type="http://schemas.openxmlformats.org/officeDocument/2006/relationships/hyperlink" Target="slide.xml" TargetMode="External"/><Relationship Id="rId7" Type="http://schemas.openxmlformats.org/officeDocument/2006/relationships/hyperlink" Target="slide.xml" TargetMode="External"/><Relationship Id="rId8" Type="http://schemas.openxmlformats.org/officeDocument/2006/relationships/hyperlink" Target="slide.x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www.youtube.com/watch?v=Mkin1FhojCo"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hyperlink" Target="slide.xml" TargetMode="External"/><Relationship Id="rId4" Type="http://schemas.openxmlformats.org/officeDocument/2006/relationships/image" Target="../media/image0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slide.xml" TargetMode="External"/><Relationship Id="rId4" Type="http://schemas.openxmlformats.org/officeDocument/2006/relationships/hyperlink" Target="slide.xml" TargetMode="External"/><Relationship Id="rId5" Type="http://schemas.openxmlformats.org/officeDocument/2006/relationships/image" Target="../media/image08.jpg"/><Relationship Id="rId6"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slide.xml" TargetMode="External"/><Relationship Id="rId4" Type="http://schemas.openxmlformats.org/officeDocument/2006/relationships/image" Target="../media/image10.jpg"/><Relationship Id="rId5"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slide.xml" TargetMode="External"/><Relationship Id="rId4" Type="http://schemas.openxmlformats.org/officeDocument/2006/relationships/hyperlink" Target="slide.xml" TargetMode="External"/><Relationship Id="rId5"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54" name="Shape 54"/>
        <p:cNvGrpSpPr/>
        <p:nvPr/>
      </p:nvGrpSpPr>
      <p:grpSpPr>
        <a:xfrm>
          <a:off x="0" y="0"/>
          <a:ext cx="0" cy="0"/>
          <a:chOff x="0" y="0"/>
          <a:chExt cx="0" cy="0"/>
        </a:xfrm>
      </p:grpSpPr>
      <p:sp>
        <p:nvSpPr>
          <p:cNvPr id="55" name="Shape 55"/>
          <p:cNvSpPr txBox="1"/>
          <p:nvPr>
            <p:ph type="title"/>
          </p:nvPr>
        </p:nvSpPr>
        <p:spPr>
          <a:xfrm>
            <a:off x="0" y="198436"/>
            <a:ext cx="9144000" cy="163036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1" i="0" lang="en-US" sz="4800" u="none" cap="none" strike="noStrike">
                <a:solidFill>
                  <a:schemeClr val="dk1"/>
                </a:solidFill>
                <a:latin typeface="Arial"/>
                <a:ea typeface="Arial"/>
                <a:cs typeface="Arial"/>
                <a:sym typeface="Arial"/>
              </a:rPr>
              <a:t>Unit 1:</a:t>
            </a:r>
            <a:br>
              <a:rPr b="1" i="0" lang="en-US" sz="4800" u="none" cap="none" strike="noStrike">
                <a:solidFill>
                  <a:schemeClr val="dk1"/>
                </a:solidFill>
                <a:latin typeface="Arial"/>
                <a:ea typeface="Arial"/>
                <a:cs typeface="Arial"/>
                <a:sym typeface="Arial"/>
              </a:rPr>
            </a:br>
            <a:r>
              <a:rPr b="1" i="0" lang="en-US" sz="4800" u="none" cap="none" strike="noStrike">
                <a:solidFill>
                  <a:schemeClr val="dk1"/>
                </a:solidFill>
                <a:latin typeface="Arial"/>
                <a:ea typeface="Arial"/>
                <a:cs typeface="Arial"/>
                <a:sym typeface="Arial"/>
              </a:rPr>
              <a:t>Psychology’s History and Approaches</a:t>
            </a:r>
          </a:p>
        </p:txBody>
      </p:sp>
      <p:pic>
        <p:nvPicPr>
          <p:cNvPr id="56" name="Shape 56"/>
          <p:cNvPicPr preferRelativeResize="0"/>
          <p:nvPr/>
        </p:nvPicPr>
        <p:blipFill>
          <a:blip r:embed="rId3">
            <a:alphaModFix/>
          </a:blip>
          <a:stretch>
            <a:fillRect/>
          </a:stretch>
        </p:blipFill>
        <p:spPr>
          <a:xfrm>
            <a:off x="3124200" y="2133600"/>
            <a:ext cx="3047999" cy="4570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28" name="Shape 128"/>
        <p:cNvGrpSpPr/>
        <p:nvPr/>
      </p:nvGrpSpPr>
      <p:grpSpPr>
        <a:xfrm>
          <a:off x="0" y="0"/>
          <a:ext cx="0" cy="0"/>
          <a:chOff x="0" y="0"/>
          <a:chExt cx="0" cy="0"/>
        </a:xfrm>
      </p:grpSpPr>
      <p:sp>
        <p:nvSpPr>
          <p:cNvPr id="129" name="Shape 129"/>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 (The Umbrella)</a:t>
            </a:r>
          </a:p>
        </p:txBody>
      </p:sp>
      <p:sp>
        <p:nvSpPr>
          <p:cNvPr id="130" name="Shape 13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3"/>
              </a:rPr>
              <a:t>Biological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4"/>
              </a:rPr>
              <a:t>Evolutionary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5"/>
              </a:rPr>
              <a:t>Psychodynamic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6"/>
              </a:rPr>
              <a:t>Behavioral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7"/>
              </a:rPr>
              <a:t>Cognitive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8"/>
              </a:rPr>
              <a:t>Humanistic psychology</a:t>
            </a:r>
            <a:r>
              <a:rPr b="0" i="0" lang="en-US" sz="4000" u="none" cap="none" strike="noStrike">
                <a:solidFill>
                  <a:schemeClr val="dk1"/>
                </a:solidFill>
                <a:latin typeface="Arial"/>
                <a:ea typeface="Arial"/>
                <a:cs typeface="Arial"/>
                <a:sym typeface="Arial"/>
              </a:rPr>
              <a:t> NC</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9"/>
              </a:rPr>
              <a:t>Social-cultural psychology</a:t>
            </a:r>
            <a:r>
              <a:rPr b="0" i="0" lang="en-US" sz="4000" u="none" cap="none" strike="noStrike">
                <a:solidFill>
                  <a:schemeClr val="dk1"/>
                </a:solidFill>
                <a:latin typeface="Arial"/>
                <a:ea typeface="Arial"/>
                <a:cs typeface="Arial"/>
                <a:sym typeface="Arial"/>
              </a:rPr>
              <a:t> NC</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35" name="Shape 135"/>
        <p:cNvGrpSpPr/>
        <p:nvPr/>
      </p:nvGrpSpPr>
      <p:grpSpPr>
        <a:xfrm>
          <a:off x="0" y="0"/>
          <a:ext cx="0" cy="0"/>
          <a:chOff x="0" y="0"/>
          <a:chExt cx="0" cy="0"/>
        </a:xfrm>
      </p:grpSpPr>
      <p:sp>
        <p:nvSpPr>
          <p:cNvPr id="136" name="Shape 136"/>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37" name="Shape 137"/>
          <p:cNvPicPr preferRelativeResize="0"/>
          <p:nvPr/>
        </p:nvPicPr>
        <p:blipFill>
          <a:blip r:embed="rId3">
            <a:alphaModFix/>
          </a:blip>
          <a:stretch>
            <a:fillRect/>
          </a:stretch>
        </p:blipFill>
        <p:spPr>
          <a:xfrm>
            <a:off x="0" y="1562100"/>
            <a:ext cx="9163050" cy="5295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43" name="Shape 143"/>
          <p:cNvPicPr preferRelativeResize="0"/>
          <p:nvPr/>
        </p:nvPicPr>
        <p:blipFill>
          <a:blip r:embed="rId3">
            <a:alphaModFix/>
          </a:blip>
          <a:stretch>
            <a:fillRect/>
          </a:stretch>
        </p:blipFill>
        <p:spPr>
          <a:xfrm>
            <a:off x="0" y="1562100"/>
            <a:ext cx="9163050" cy="5295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47"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1038225" y="1387475"/>
            <a:ext cx="6964362" cy="4189411"/>
          </a:xfrm>
          <a:prstGeom prst="rect">
            <a:avLst/>
          </a:prstGeom>
          <a:noFill/>
          <a:ln>
            <a:noFill/>
          </a:ln>
        </p:spPr>
      </p:pic>
      <p:sp>
        <p:nvSpPr>
          <p:cNvPr id="149" name="Shape 149"/>
          <p:cNvSpPr txBox="1"/>
          <p:nvPr/>
        </p:nvSpPr>
        <p:spPr>
          <a:xfrm>
            <a:off x="3363912" y="823912"/>
            <a:ext cx="2224086" cy="36988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4 lobes of the brain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53" name="Shape 153"/>
        <p:cNvGrpSpPr/>
        <p:nvPr/>
      </p:nvGrpSpPr>
      <p:grpSpPr>
        <a:xfrm>
          <a:off x="0" y="0"/>
          <a:ext cx="0" cy="0"/>
          <a:chOff x="0" y="0"/>
          <a:chExt cx="0" cy="0"/>
        </a:xfrm>
      </p:grpSpPr>
      <p:sp>
        <p:nvSpPr>
          <p:cNvPr id="154" name="Shape 154"/>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55" name="Shape 155"/>
          <p:cNvPicPr preferRelativeResize="0"/>
          <p:nvPr/>
        </p:nvPicPr>
        <p:blipFill>
          <a:blip r:embed="rId3">
            <a:alphaModFix/>
          </a:blip>
          <a:stretch>
            <a:fillRect/>
          </a:stretch>
        </p:blipFill>
        <p:spPr>
          <a:xfrm>
            <a:off x="0" y="1562100"/>
            <a:ext cx="9163050" cy="5295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61" name="Shape 161"/>
          <p:cNvPicPr preferRelativeResize="0"/>
          <p:nvPr/>
        </p:nvPicPr>
        <p:blipFill>
          <a:blip r:embed="rId3">
            <a:alphaModFix/>
          </a:blip>
          <a:stretch>
            <a:fillRect/>
          </a:stretch>
        </p:blipFill>
        <p:spPr>
          <a:xfrm>
            <a:off x="0" y="1562100"/>
            <a:ext cx="9163050" cy="529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200" y="273050"/>
            <a:ext cx="3008311" cy="116204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2000" u="none" cap="none" strike="noStrike">
                <a:solidFill>
                  <a:schemeClr val="dk1"/>
                </a:solidFill>
                <a:latin typeface="Calibri"/>
                <a:ea typeface="Calibri"/>
                <a:cs typeface="Calibri"/>
                <a:sym typeface="Calibri"/>
              </a:rPr>
              <a:t>Perspective:</a:t>
            </a:r>
            <a:br>
              <a:rPr b="1"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Psychoanalytic</a:t>
            </a:r>
          </a:p>
        </p:txBody>
      </p:sp>
      <p:sp>
        <p:nvSpPr>
          <p:cNvPr id="167" name="Shape 167"/>
          <p:cNvSpPr txBox="1"/>
          <p:nvPr>
            <p:ph idx="1" type="body"/>
          </p:nvPr>
        </p:nvSpPr>
        <p:spPr>
          <a:xfrm>
            <a:off x="3575050" y="273050"/>
            <a:ext cx="5111750" cy="585311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behavior springs from unconscious drives and conflicts</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Analysis of personality traits and disorders in terms of sexual and aggressive drives as the disguised effects of unfulfilled wishes and childhood traumas</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Unresolved complexes hidden within ones unconscious (Oedipus and Electra, Potty training)</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ID, EGO, SUPEREGO</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Unconscious of why we do what we do</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Treatment?????</a:t>
            </a:r>
          </a:p>
        </p:txBody>
      </p:sp>
      <p:sp>
        <p:nvSpPr>
          <p:cNvPr id="168" name="Shape 168"/>
          <p:cNvSpPr txBox="1"/>
          <p:nvPr>
            <p:ph idx="1" type="body"/>
          </p:nvPr>
        </p:nvSpPr>
        <p:spPr>
          <a:xfrm>
            <a:off x="457200" y="1435100"/>
            <a:ext cx="3008311" cy="4691061"/>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72"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382587" y="452437"/>
            <a:ext cx="7496174" cy="609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77" name="Shape 177"/>
        <p:cNvGrpSpPr/>
        <p:nvPr/>
      </p:nvGrpSpPr>
      <p:grpSpPr>
        <a:xfrm>
          <a:off x="0" y="0"/>
          <a:ext cx="0" cy="0"/>
          <a:chOff x="0" y="0"/>
          <a:chExt cx="0" cy="0"/>
        </a:xfrm>
      </p:grpSpPr>
      <p:sp>
        <p:nvSpPr>
          <p:cNvPr id="178" name="Shape 17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Id, Ego, Superego</a:t>
            </a:r>
          </a:p>
        </p:txBody>
      </p:sp>
      <p:sp>
        <p:nvSpPr>
          <p:cNvPr id="179" name="Shape 179"/>
          <p:cNvSpPr txBox="1"/>
          <p:nvPr>
            <p:ph idx="1" type="body"/>
          </p:nvPr>
        </p:nvSpPr>
        <p:spPr>
          <a:xfrm>
            <a:off x="457200" y="1600200"/>
            <a:ext cx="4038599"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714"/>
              <a:buFont typeface="Arial"/>
              <a:buChar char="●"/>
            </a:pPr>
            <a:r>
              <a:rPr b="0" i="0" lang="en-US" sz="2800" u="none" cap="none" strike="noStrike">
                <a:solidFill>
                  <a:schemeClr val="dk1"/>
                </a:solidFill>
                <a:latin typeface="Calibri"/>
                <a:ea typeface="Calibri"/>
                <a:cs typeface="Calibri"/>
                <a:sym typeface="Calibri"/>
              </a:rPr>
              <a:t>Id=Pleasure principle</a:t>
            </a:r>
          </a:p>
          <a:p>
            <a:pPr indent="0" lvl="0" marL="0" marR="0" rtl="0" algn="l">
              <a:spcBef>
                <a:spcPts val="0"/>
              </a:spcBef>
              <a:buClr>
                <a:schemeClr val="dk1"/>
              </a:buClr>
              <a:buSzPct val="60714"/>
              <a:buFont typeface="Arial"/>
              <a:buChar char="●"/>
            </a:pPr>
            <a:r>
              <a:rPr b="0" i="0" lang="en-US" sz="2800" u="none" cap="none" strike="noStrike">
                <a:solidFill>
                  <a:schemeClr val="dk1"/>
                </a:solidFill>
                <a:latin typeface="Calibri"/>
                <a:ea typeface="Calibri"/>
                <a:cs typeface="Calibri"/>
                <a:sym typeface="Calibri"/>
              </a:rPr>
              <a:t>Ego=Reality principle</a:t>
            </a:r>
          </a:p>
          <a:p>
            <a:pPr indent="0" lvl="0" marL="0" marR="0" rtl="0" algn="l">
              <a:spcBef>
                <a:spcPts val="0"/>
              </a:spcBef>
              <a:buClr>
                <a:schemeClr val="dk1"/>
              </a:buClr>
              <a:buSzPct val="60714"/>
              <a:buFont typeface="Arial"/>
              <a:buChar char="●"/>
            </a:pPr>
            <a:r>
              <a:rPr b="0" i="0" lang="en-US" sz="2800" u="none" cap="none" strike="noStrike">
                <a:solidFill>
                  <a:schemeClr val="dk1"/>
                </a:solidFill>
                <a:latin typeface="Calibri"/>
                <a:ea typeface="Calibri"/>
                <a:cs typeface="Calibri"/>
                <a:sym typeface="Calibri"/>
              </a:rPr>
              <a:t>Superego=Conscience (inhibitions and moral values)</a:t>
            </a:r>
          </a:p>
          <a:p>
            <a:pPr indent="0" lvl="0" marL="0" marR="0" rtl="0" algn="l">
              <a:spcBef>
                <a:spcPts val="0"/>
              </a:spcBef>
              <a:buClr>
                <a:schemeClr val="dk1"/>
              </a:buClr>
              <a:buSzPct val="60714"/>
              <a:buFont typeface="Arial"/>
              <a:buChar char="●"/>
            </a:pPr>
            <a:r>
              <a:rPr b="0" i="0" lang="en-US" sz="2800" u="none" cap="none" strike="noStrike">
                <a:solidFill>
                  <a:schemeClr val="dk1"/>
                </a:solidFill>
                <a:latin typeface="Calibri"/>
                <a:ea typeface="Calibri"/>
                <a:cs typeface="Calibri"/>
                <a:sym typeface="Calibri"/>
              </a:rPr>
              <a:t>Battleground</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2800" u="sng" cap="none" strike="noStrike">
                <a:solidFill>
                  <a:schemeClr val="hlink"/>
                </a:solidFill>
                <a:latin typeface="Calibri"/>
                <a:ea typeface="Calibri"/>
                <a:cs typeface="Calibri"/>
                <a:sym typeface="Calibri"/>
                <a:hlinkClick r:id="rId3"/>
              </a:rPr>
              <a:t>Id, Ego, Superego</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p:txBody>
      </p:sp>
      <p:sp>
        <p:nvSpPr>
          <p:cNvPr id="180" name="Shape 180"/>
          <p:cNvSpPr txBox="1"/>
          <p:nvPr>
            <p:ph idx="2" type="body"/>
          </p:nvPr>
        </p:nvSpPr>
        <p:spPr>
          <a:xfrm>
            <a:off x="4648200" y="1600200"/>
            <a:ext cx="4038599" cy="4525961"/>
          </a:xfrm>
          <a:prstGeom prst="rect">
            <a:avLst/>
          </a:prstGeom>
          <a:noFill/>
          <a:ln>
            <a:noFill/>
          </a:ln>
        </p:spPr>
        <p:txBody>
          <a:bodyPr anchorCtr="0" anchor="t" bIns="45700" lIns="91425" rIns="91425" tIns="45700">
            <a:noAutofit/>
          </a:bodyPr>
          <a:lstStyle/>
          <a:p>
            <a:pPr lvl="0">
              <a:spcBef>
                <a:spcPts val="0"/>
              </a:spcBef>
              <a:buNone/>
            </a:pPr>
            <a:r>
              <a:t/>
            </a:r>
            <a:endParaRPr/>
          </a:p>
        </p:txBody>
      </p:sp>
      <p:pic>
        <p:nvPicPr>
          <p:cNvPr id="181" name="Shape 181"/>
          <p:cNvPicPr preferRelativeResize="0"/>
          <p:nvPr/>
        </p:nvPicPr>
        <p:blipFill>
          <a:blip r:embed="rId4">
            <a:alphaModFix/>
          </a:blip>
          <a:stretch>
            <a:fillRect/>
          </a:stretch>
        </p:blipFill>
        <p:spPr>
          <a:xfrm>
            <a:off x="4495800" y="1773236"/>
            <a:ext cx="4043362" cy="44783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87" name="Shape 187"/>
          <p:cNvPicPr preferRelativeResize="0"/>
          <p:nvPr/>
        </p:nvPicPr>
        <p:blipFill>
          <a:blip r:embed="rId3">
            <a:alphaModFix/>
          </a:blip>
          <a:stretch>
            <a:fillRect/>
          </a:stretch>
        </p:blipFill>
        <p:spPr>
          <a:xfrm>
            <a:off x="0" y="1524000"/>
            <a:ext cx="9163050" cy="537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60" name="Shape 60"/>
        <p:cNvGrpSpPr/>
        <p:nvPr/>
      </p:nvGrpSpPr>
      <p:grpSpPr>
        <a:xfrm>
          <a:off x="0" y="0"/>
          <a:ext cx="0" cy="0"/>
          <a:chOff x="0" y="0"/>
          <a:chExt cx="0" cy="0"/>
        </a:xfrm>
      </p:grpSpPr>
      <p:sp>
        <p:nvSpPr>
          <p:cNvPr id="61" name="Shape 61"/>
          <p:cNvSpPr txBox="1"/>
          <p:nvPr>
            <p:ph type="title"/>
          </p:nvPr>
        </p:nvSpPr>
        <p:spPr>
          <a:xfrm>
            <a:off x="0" y="0"/>
            <a:ext cx="9144000" cy="163036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1" i="0" lang="en-US" sz="4800" u="none" cap="none" strike="noStrike">
                <a:solidFill>
                  <a:schemeClr val="dk1"/>
                </a:solidFill>
                <a:latin typeface="Arial"/>
                <a:ea typeface="Arial"/>
                <a:cs typeface="Arial"/>
                <a:sym typeface="Arial"/>
              </a:rPr>
              <a:t>What is Psychology?</a:t>
            </a:r>
          </a:p>
        </p:txBody>
      </p:sp>
      <p:pic>
        <p:nvPicPr>
          <p:cNvPr id="62" name="Shape 62"/>
          <p:cNvPicPr preferRelativeResize="0"/>
          <p:nvPr/>
        </p:nvPicPr>
        <p:blipFill>
          <a:blip r:embed="rId3">
            <a:alphaModFix/>
          </a:blip>
          <a:stretch>
            <a:fillRect/>
          </a:stretch>
        </p:blipFill>
        <p:spPr>
          <a:xfrm>
            <a:off x="3021011" y="1752600"/>
            <a:ext cx="3151186" cy="47243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193" name="Shape 193"/>
          <p:cNvPicPr preferRelativeResize="0"/>
          <p:nvPr/>
        </p:nvPicPr>
        <p:blipFill>
          <a:blip r:embed="rId3">
            <a:alphaModFix/>
          </a:blip>
          <a:stretch>
            <a:fillRect/>
          </a:stretch>
        </p:blipFill>
        <p:spPr>
          <a:xfrm>
            <a:off x="0" y="1524000"/>
            <a:ext cx="9163050" cy="537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457200" y="273050"/>
            <a:ext cx="3008311" cy="116204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2000" u="none" cap="none" strike="noStrike">
                <a:solidFill>
                  <a:schemeClr val="dk1"/>
                </a:solidFill>
                <a:latin typeface="Calibri"/>
                <a:ea typeface="Calibri"/>
                <a:cs typeface="Calibri"/>
                <a:sym typeface="Calibri"/>
              </a:rPr>
              <a:t>Perspective:</a:t>
            </a:r>
            <a:br>
              <a:rPr b="1"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Behavioral (Learning)</a:t>
            </a:r>
          </a:p>
        </p:txBody>
      </p:sp>
      <p:sp>
        <p:nvSpPr>
          <p:cNvPr id="199" name="Shape 199"/>
          <p:cNvSpPr txBox="1"/>
          <p:nvPr>
            <p:ph idx="1" type="body"/>
          </p:nvPr>
        </p:nvSpPr>
        <p:spPr>
          <a:xfrm>
            <a:off x="3575050" y="273050"/>
            <a:ext cx="5111750" cy="585311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How observable responses are acquired and changed</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How we learn to fear particular objects or situations</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How we most effectively alter our behavior, say, to lose weight or stop smoking.</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Reinforcements and Punishments</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How has ones environment shaped who they are. (Watson quote)</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Personal experiences and reinforcement guide individual development</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Skinner box, Pavlov's dogs, Little Albert</a:t>
            </a:r>
          </a:p>
          <a:p>
            <a:pPr indent="0" lvl="0" marL="0" marR="0" rtl="0" algn="l">
              <a:lnSpc>
                <a:spcPct val="80000"/>
              </a:lnSpc>
              <a:spcBef>
                <a:spcPts val="0"/>
              </a:spcBef>
              <a:buClr>
                <a:schemeClr val="dk1"/>
              </a:buClr>
              <a:buSzPct val="60000"/>
              <a:buFont typeface="Arial"/>
              <a:buChar char="●"/>
            </a:pPr>
            <a:r>
              <a:rPr b="0" i="0" lang="en-US" sz="2500" u="none" cap="none" strike="noStrike">
                <a:solidFill>
                  <a:schemeClr val="dk1"/>
                </a:solidFill>
                <a:latin typeface="Calibri"/>
                <a:ea typeface="Calibri"/>
                <a:cs typeface="Calibri"/>
                <a:sym typeface="Calibri"/>
              </a:rPr>
              <a:t>Treatment?</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p:txBody>
      </p:sp>
      <p:sp>
        <p:nvSpPr>
          <p:cNvPr id="200" name="Shape 200"/>
          <p:cNvSpPr txBox="1"/>
          <p:nvPr>
            <p:ph idx="1" type="body"/>
          </p:nvPr>
        </p:nvSpPr>
        <p:spPr>
          <a:xfrm>
            <a:off x="457200" y="1435100"/>
            <a:ext cx="3008311" cy="4691061"/>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206" name="Shape 206"/>
          <p:cNvPicPr preferRelativeResize="0"/>
          <p:nvPr/>
        </p:nvPicPr>
        <p:blipFill>
          <a:blip r:embed="rId3">
            <a:alphaModFix/>
          </a:blip>
          <a:stretch>
            <a:fillRect/>
          </a:stretch>
        </p:blipFill>
        <p:spPr>
          <a:xfrm>
            <a:off x="0" y="1524000"/>
            <a:ext cx="9163050" cy="5372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457200" y="273050"/>
            <a:ext cx="3008311" cy="116204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2000" u="none" cap="none" strike="noStrike">
                <a:solidFill>
                  <a:schemeClr val="dk1"/>
                </a:solidFill>
                <a:latin typeface="Calibri"/>
                <a:ea typeface="Calibri"/>
                <a:cs typeface="Calibri"/>
                <a:sym typeface="Calibri"/>
              </a:rPr>
              <a:t>Perspective: </a:t>
            </a:r>
            <a:br>
              <a:rPr b="1"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Cognitive</a:t>
            </a:r>
          </a:p>
        </p:txBody>
      </p:sp>
      <p:sp>
        <p:nvSpPr>
          <p:cNvPr id="212" name="Shape 212"/>
          <p:cNvSpPr txBox="1"/>
          <p:nvPr>
            <p:ph idx="1" type="body"/>
          </p:nvPr>
        </p:nvSpPr>
        <p:spPr>
          <a:xfrm>
            <a:off x="3575050" y="273050"/>
            <a:ext cx="5111750" cy="585311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we process, store, and retrieve information</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we use information in remembering, reasoning, and solving problems</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Interpretation of mental images, thinking, and language</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Memory</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800" u="none" cap="none" strike="noStrike">
              <a:solidFill>
                <a:schemeClr val="dk1"/>
              </a:solidFill>
              <a:latin typeface="Calibri"/>
              <a:ea typeface="Calibri"/>
              <a:cs typeface="Calibri"/>
              <a:sym typeface="Calibri"/>
            </a:endParaRPr>
          </a:p>
        </p:txBody>
      </p:sp>
      <p:sp>
        <p:nvSpPr>
          <p:cNvPr id="213" name="Shape 213"/>
          <p:cNvSpPr txBox="1"/>
          <p:nvPr>
            <p:ph idx="1" type="body"/>
          </p:nvPr>
        </p:nvSpPr>
        <p:spPr>
          <a:xfrm>
            <a:off x="457200" y="1435100"/>
            <a:ext cx="3008311" cy="4691061"/>
          </a:xfrm>
          <a:prstGeom prst="rect">
            <a:avLst/>
          </a:prstGeom>
          <a:noFill/>
          <a:ln>
            <a:noFill/>
          </a:ln>
        </p:spPr>
        <p:txBody>
          <a:bodyPr anchorCtr="0" anchor="t" bIns="45700" lIns="91425" rIns="91425" tIns="45700">
            <a:noAutofit/>
          </a:bodyPr>
          <a:lstStyle/>
          <a:p>
            <a:pPr indent="0" lvl="0" marL="0" marR="0" rtl="0" algn="l">
              <a:spcBef>
                <a:spcPts val="280"/>
              </a:spcBef>
              <a:spcAft>
                <a:spcPts val="0"/>
              </a:spcAft>
              <a:buClr>
                <a:schemeClr val="dk1"/>
              </a:buClr>
              <a:buSzPct val="25000"/>
              <a:buFont typeface="Calibri"/>
              <a:buNone/>
            </a:pPr>
            <a:r>
              <a:rPr b="0" i="0" lang="en-US" sz="1400" u="none" cap="none" strike="noStrike">
                <a:solidFill>
                  <a:schemeClr val="dk1"/>
                </a:solidFill>
                <a:latin typeface="Calibri"/>
                <a:ea typeface="Calibri"/>
                <a:cs typeface="Calibri"/>
                <a:sym typeface="Calibri"/>
              </a:rPr>
              <a:t>How would someone in this perspective treat your fear?</a:t>
            </a:r>
          </a:p>
          <a:p>
            <a:pPr indent="-342900" lvl="0" marL="342900" marR="0" rtl="0" algn="l">
              <a:spcBef>
                <a:spcPts val="640"/>
              </a:spcBef>
              <a:spcAft>
                <a:spcPts val="0"/>
              </a:spcAft>
              <a:buClr>
                <a:schemeClr val="dk1"/>
              </a:buClr>
              <a:buSzPct val="59375"/>
              <a:buFont typeface="Calibri"/>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219" name="Shape 219"/>
          <p:cNvPicPr preferRelativeResize="0"/>
          <p:nvPr/>
        </p:nvPicPr>
        <p:blipFill>
          <a:blip r:embed="rId3">
            <a:alphaModFix/>
          </a:blip>
          <a:stretch>
            <a:fillRect/>
          </a:stretch>
        </p:blipFill>
        <p:spPr>
          <a:xfrm>
            <a:off x="0" y="1524000"/>
            <a:ext cx="9163050" cy="5372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23" name="Shape 223"/>
        <p:cNvGrpSpPr/>
        <p:nvPr/>
      </p:nvGrpSpPr>
      <p:grpSpPr>
        <a:xfrm>
          <a:off x="0" y="0"/>
          <a:ext cx="0" cy="0"/>
          <a:chOff x="0" y="0"/>
          <a:chExt cx="0" cy="0"/>
        </a:xfrm>
      </p:grpSpPr>
      <p:sp>
        <p:nvSpPr>
          <p:cNvPr id="224" name="Shape 224"/>
          <p:cNvSpPr txBox="1"/>
          <p:nvPr>
            <p:ph type="title"/>
          </p:nvPr>
        </p:nvSpPr>
        <p:spPr>
          <a:xfrm>
            <a:off x="457200" y="273050"/>
            <a:ext cx="3008311" cy="116204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2000" u="none" cap="none" strike="noStrike">
                <a:solidFill>
                  <a:schemeClr val="dk1"/>
                </a:solidFill>
                <a:latin typeface="Calibri"/>
                <a:ea typeface="Calibri"/>
                <a:cs typeface="Calibri"/>
                <a:sym typeface="Calibri"/>
              </a:rPr>
              <a:t>Perspective:</a:t>
            </a:r>
            <a:br>
              <a:rPr b="1"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Humanistic</a:t>
            </a:r>
          </a:p>
        </p:txBody>
      </p:sp>
      <p:sp>
        <p:nvSpPr>
          <p:cNvPr id="225" name="Shape 225"/>
          <p:cNvSpPr txBox="1"/>
          <p:nvPr>
            <p:ph idx="1" type="body"/>
          </p:nvPr>
        </p:nvSpPr>
        <p:spPr>
          <a:xfrm>
            <a:off x="3575050" y="273050"/>
            <a:ext cx="5111750" cy="585311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Our capacity to choose our life patterns and not just be driven by unconscious forces or shaped by the environment</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A reaction to behaviorism and psychoanalysis</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we seek maturity and fulfillment</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people experience and understand their own lives</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How people find meaning in life</a:t>
            </a: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Maslow’s Hierarchy of needs</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60416"/>
              <a:buFont typeface="Arial"/>
              <a:buChar char="●"/>
            </a:pPr>
            <a:r>
              <a:rPr b="0" i="0" lang="en-US" sz="2400" u="none" cap="none" strike="noStrike">
                <a:solidFill>
                  <a:schemeClr val="dk1"/>
                </a:solidFill>
                <a:latin typeface="Calibri"/>
                <a:ea typeface="Calibri"/>
                <a:cs typeface="Calibri"/>
                <a:sym typeface="Calibri"/>
              </a:rPr>
              <a:t>Treatment?</a:t>
            </a:r>
          </a:p>
        </p:txBody>
      </p:sp>
      <p:sp>
        <p:nvSpPr>
          <p:cNvPr id="226" name="Shape 226"/>
          <p:cNvSpPr txBox="1"/>
          <p:nvPr>
            <p:ph idx="1" type="body"/>
          </p:nvPr>
        </p:nvSpPr>
        <p:spPr>
          <a:xfrm>
            <a:off x="457200" y="1435100"/>
            <a:ext cx="3008311" cy="4691061"/>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1081087" y="927100"/>
            <a:ext cx="6984999" cy="52387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35" name="Shape 235"/>
        <p:cNvGrpSpPr/>
        <p:nvPr/>
      </p:nvGrpSpPr>
      <p:grpSpPr>
        <a:xfrm>
          <a:off x="0" y="0"/>
          <a:ext cx="0" cy="0"/>
          <a:chOff x="0" y="0"/>
          <a:chExt cx="0" cy="0"/>
        </a:xfrm>
      </p:grpSpPr>
      <p:pic>
        <p:nvPicPr>
          <p:cNvPr id="236" name="Shape 236"/>
          <p:cNvPicPr preferRelativeResize="0"/>
          <p:nvPr/>
        </p:nvPicPr>
        <p:blipFill>
          <a:blip r:embed="rId3">
            <a:alphaModFix/>
          </a:blip>
          <a:stretch>
            <a:fillRect/>
          </a:stretch>
        </p:blipFill>
        <p:spPr>
          <a:xfrm>
            <a:off x="1716086" y="1595437"/>
            <a:ext cx="6316662" cy="4965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40" name="Shape 240"/>
        <p:cNvGrpSpPr/>
        <p:nvPr/>
      </p:nvGrpSpPr>
      <p:grpSpPr>
        <a:xfrm>
          <a:off x="0" y="0"/>
          <a:ext cx="0" cy="0"/>
          <a:chOff x="0" y="0"/>
          <a:chExt cx="0" cy="0"/>
        </a:xfrm>
      </p:grpSpPr>
      <p:sp>
        <p:nvSpPr>
          <p:cNvPr id="241" name="Shape 241"/>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Approaches/Perspectives</a:t>
            </a:r>
          </a:p>
        </p:txBody>
      </p:sp>
      <p:pic>
        <p:nvPicPr>
          <p:cNvPr id="242" name="Shape 242"/>
          <p:cNvPicPr preferRelativeResize="0"/>
          <p:nvPr/>
        </p:nvPicPr>
        <p:blipFill>
          <a:blip r:embed="rId3">
            <a:alphaModFix/>
          </a:blip>
          <a:stretch>
            <a:fillRect/>
          </a:stretch>
        </p:blipFill>
        <p:spPr>
          <a:xfrm>
            <a:off x="0" y="1524000"/>
            <a:ext cx="9163050" cy="5372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46" name="Shape 246"/>
        <p:cNvGrpSpPr/>
        <p:nvPr/>
      </p:nvGrpSpPr>
      <p:grpSpPr>
        <a:xfrm>
          <a:off x="0" y="0"/>
          <a:ext cx="0" cy="0"/>
          <a:chOff x="0" y="0"/>
          <a:chExt cx="0" cy="0"/>
        </a:xfrm>
      </p:grpSpPr>
      <p:sp>
        <p:nvSpPr>
          <p:cNvPr id="247" name="Shape 247"/>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9600" u="none" cap="none" strike="noStrike">
                <a:solidFill>
                  <a:schemeClr val="dk1"/>
                </a:solidFill>
                <a:latin typeface="Arial"/>
                <a:ea typeface="Arial"/>
                <a:cs typeface="Arial"/>
                <a:sym typeface="Arial"/>
              </a:rPr>
              <a:t>Definition Slides</a:t>
            </a:r>
          </a:p>
        </p:txBody>
      </p:sp>
      <p:sp>
        <p:nvSpPr>
          <p:cNvPr id="248" name="Shape 248"/>
          <p:cNvSpPr/>
          <p:nvPr/>
        </p:nvSpPr>
        <p:spPr>
          <a:xfrm>
            <a:off x="0" y="0"/>
            <a:ext cx="9144000" cy="6858000"/>
          </a:xfrm>
          <a:custGeom>
            <a:pathLst>
              <a:path extrusionOk="0" h="120000" w="120000">
                <a:moveTo>
                  <a:pt x="0" y="0"/>
                </a:moveTo>
                <a:lnTo>
                  <a:pt x="120000" y="0"/>
                </a:lnTo>
                <a:lnTo>
                  <a:pt x="120000" y="119999"/>
                </a:lnTo>
                <a:lnTo>
                  <a:pt x="0" y="119999"/>
                </a:lnTo>
                <a:close/>
              </a:path>
            </a:pathLst>
          </a:custGeom>
          <a:solidFill>
            <a:schemeClr val="accent1">
              <a:alpha val="0"/>
            </a:schemeClr>
          </a:solidFill>
          <a:ln cap="rnd" cmpd="sng" w="25400">
            <a:solidFill>
              <a:srgbClr val="385D8A"/>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Psychology’s Roots</a:t>
            </a:r>
            <a:br>
              <a:rPr b="0" i="0" lang="en-US" sz="4400" u="none" cap="none" strike="noStrike">
                <a:solidFill>
                  <a:schemeClr val="dk1"/>
                </a:solidFill>
                <a:latin typeface="Arial"/>
                <a:ea typeface="Arial"/>
                <a:cs typeface="Arial"/>
                <a:sym typeface="Arial"/>
              </a:rPr>
            </a:br>
            <a:r>
              <a:rPr b="0" i="1" lang="en-US" sz="4000" u="none" cap="none" strike="noStrike">
                <a:solidFill>
                  <a:schemeClr val="dk1"/>
                </a:solidFill>
                <a:latin typeface="Arial"/>
                <a:ea typeface="Arial"/>
                <a:cs typeface="Arial"/>
                <a:sym typeface="Arial"/>
              </a:rPr>
              <a:t>Psychological Science is Born</a:t>
            </a:r>
          </a:p>
        </p:txBody>
      </p:sp>
      <p:sp>
        <p:nvSpPr>
          <p:cNvPr id="69" name="Shape 6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none" cap="none" strike="noStrike">
                <a:solidFill>
                  <a:schemeClr val="dk1"/>
                </a:solidFill>
                <a:latin typeface="Arial"/>
                <a:ea typeface="Arial"/>
                <a:cs typeface="Arial"/>
                <a:sym typeface="Arial"/>
              </a:rPr>
              <a:t>Wilhelm Wundt (1879)</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University of Leipzig (first lab)</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Reaction time experiment</a:t>
            </a:r>
          </a:p>
          <a:p>
            <a:pPr indent="0" lvl="2" marL="0" marR="0" rtl="0" algn="l">
              <a:spcBef>
                <a:spcPts val="0"/>
              </a:spcBef>
              <a:buClr>
                <a:schemeClr val="dk1"/>
              </a:buClr>
              <a:buSzPct val="59375"/>
              <a:buFont typeface="Arial"/>
              <a:buChar char="●"/>
            </a:pPr>
            <a:r>
              <a:rPr b="0" i="0" lang="en-US" sz="3200" u="none" cap="none" strike="noStrike">
                <a:solidFill>
                  <a:schemeClr val="dk1"/>
                </a:solidFill>
                <a:latin typeface="Arial"/>
                <a:ea typeface="Arial"/>
                <a:cs typeface="Arial"/>
                <a:sym typeface="Arial"/>
              </a:rPr>
              <a:t>Seeking to measure what?</a:t>
            </a:r>
          </a:p>
          <a:p>
            <a:pPr indent="0" lvl="2" marL="0" marR="0" rtl="0" algn="l">
              <a:spcBef>
                <a:spcPts val="0"/>
              </a:spcBef>
              <a:buClr>
                <a:schemeClr val="dk1"/>
              </a:buClr>
              <a:buSzPct val="59375"/>
              <a:buFont typeface="Arial"/>
              <a:buChar char="●"/>
            </a:pPr>
            <a:r>
              <a:rPr b="0" i="0" lang="en-US" sz="3200" u="none" cap="none" strike="noStrike">
                <a:solidFill>
                  <a:schemeClr val="dk1"/>
                </a:solidFill>
                <a:latin typeface="Arial"/>
                <a:ea typeface="Arial"/>
                <a:cs typeface="Arial"/>
                <a:sym typeface="Arial"/>
              </a:rPr>
              <a:t>Introspection</a:t>
            </a:r>
          </a:p>
        </p:txBody>
      </p:sp>
      <p:pic>
        <p:nvPicPr>
          <p:cNvPr id="70" name="Shape 70"/>
          <p:cNvPicPr preferRelativeResize="0"/>
          <p:nvPr/>
        </p:nvPicPr>
        <p:blipFill>
          <a:blip r:embed="rId3">
            <a:alphaModFix/>
          </a:blip>
          <a:stretch>
            <a:fillRect/>
          </a:stretch>
        </p:blipFill>
        <p:spPr>
          <a:xfrm>
            <a:off x="6477000" y="4114800"/>
            <a:ext cx="2514599" cy="25145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52" name="Shape 252"/>
        <p:cNvGrpSpPr/>
        <p:nvPr/>
      </p:nvGrpSpPr>
      <p:grpSpPr>
        <a:xfrm>
          <a:off x="0" y="0"/>
          <a:ext cx="0" cy="0"/>
          <a:chOff x="0" y="0"/>
          <a:chExt cx="0" cy="0"/>
        </a:xfrm>
      </p:grpSpPr>
      <p:sp>
        <p:nvSpPr>
          <p:cNvPr id="253" name="Shape 25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Structuralism</a:t>
            </a:r>
          </a:p>
        </p:txBody>
      </p:sp>
      <p:sp>
        <p:nvSpPr>
          <p:cNvPr id="254" name="Shape 25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an early school of psychology that used introspection to explore the structural elements of the human mind.</a:t>
            </a:r>
          </a:p>
        </p:txBody>
      </p:sp>
      <p:sp>
        <p:nvSpPr>
          <p:cNvPr id="255" name="Shape 255"/>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59" name="Shape 259"/>
        <p:cNvGrpSpPr/>
        <p:nvPr/>
      </p:nvGrpSpPr>
      <p:grpSpPr>
        <a:xfrm>
          <a:off x="0" y="0"/>
          <a:ext cx="0" cy="0"/>
          <a:chOff x="0" y="0"/>
          <a:chExt cx="0" cy="0"/>
        </a:xfrm>
      </p:grpSpPr>
      <p:sp>
        <p:nvSpPr>
          <p:cNvPr id="260" name="Shape 26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Functionalism</a:t>
            </a:r>
          </a:p>
        </p:txBody>
      </p:sp>
      <p:sp>
        <p:nvSpPr>
          <p:cNvPr id="261" name="Shape 261"/>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a school of psychology that focused on how our mental and behavioral processes function – how they enable us to adapt, survive, and flourish.</a:t>
            </a:r>
          </a:p>
        </p:txBody>
      </p:sp>
      <p:sp>
        <p:nvSpPr>
          <p:cNvPr id="262" name="Shape 262"/>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66" name="Shape 266"/>
        <p:cNvGrpSpPr/>
        <p:nvPr/>
      </p:nvGrpSpPr>
      <p:grpSpPr>
        <a:xfrm>
          <a:off x="0" y="0"/>
          <a:ext cx="0" cy="0"/>
          <a:chOff x="0" y="0"/>
          <a:chExt cx="0" cy="0"/>
        </a:xfrm>
      </p:grpSpPr>
      <p:sp>
        <p:nvSpPr>
          <p:cNvPr id="267" name="Shape 26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Behaviorism</a:t>
            </a:r>
          </a:p>
        </p:txBody>
      </p:sp>
      <p:sp>
        <p:nvSpPr>
          <p:cNvPr id="268" name="Shape 268"/>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view that psychology (1) should be an objective science that (2) studies behavior without reference to mental processes.  </a:t>
            </a:r>
          </a:p>
          <a:p>
            <a:pPr indent="0" lvl="0" marL="0" marR="0" rtl="0" algn="l">
              <a:spcBef>
                <a:spcPts val="0"/>
              </a:spcBef>
              <a:buClr>
                <a:schemeClr val="dk1"/>
              </a:buClr>
              <a:buSzPct val="59375"/>
              <a:buFont typeface="Arial"/>
              <a:buChar char="●"/>
            </a:pPr>
            <a:r>
              <a:rPr b="0" i="0" lang="en-US" sz="3200" u="none" cap="none" strike="noStrike">
                <a:solidFill>
                  <a:schemeClr val="dk1"/>
                </a:solidFill>
                <a:latin typeface="Arial"/>
                <a:ea typeface="Arial"/>
                <a:cs typeface="Arial"/>
                <a:sym typeface="Arial"/>
              </a:rPr>
              <a:t>Most research psychologists today agree with (1) but not with (2).</a:t>
            </a:r>
          </a:p>
        </p:txBody>
      </p:sp>
      <p:sp>
        <p:nvSpPr>
          <p:cNvPr id="269" name="Shape 269"/>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Humanistic Psychology</a:t>
            </a:r>
          </a:p>
        </p:txBody>
      </p:sp>
      <p:sp>
        <p:nvSpPr>
          <p:cNvPr id="275" name="Shape 275"/>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historically significant perspective that emphasized the growth potential of healthy people and the individual’s potential for personal growth.</a:t>
            </a:r>
          </a:p>
        </p:txBody>
      </p:sp>
      <p:sp>
        <p:nvSpPr>
          <p:cNvPr id="276" name="Shape 276"/>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80" name="Shape 280"/>
        <p:cNvGrpSpPr/>
        <p:nvPr/>
      </p:nvGrpSpPr>
      <p:grpSpPr>
        <a:xfrm>
          <a:off x="0" y="0"/>
          <a:ext cx="0" cy="0"/>
          <a:chOff x="0" y="0"/>
          <a:chExt cx="0" cy="0"/>
        </a:xfrm>
      </p:grpSpPr>
      <p:sp>
        <p:nvSpPr>
          <p:cNvPr id="281" name="Shape 28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Cognitive Neuroscience</a:t>
            </a:r>
          </a:p>
        </p:txBody>
      </p:sp>
      <p:sp>
        <p:nvSpPr>
          <p:cNvPr id="282" name="Shape 28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interdisciplinary study of the brain activity linked with cognition (including perception, thinking, memory, and language).</a:t>
            </a:r>
          </a:p>
        </p:txBody>
      </p:sp>
      <p:sp>
        <p:nvSpPr>
          <p:cNvPr id="283" name="Shape 283"/>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87" name="Shape 287"/>
        <p:cNvGrpSpPr/>
        <p:nvPr/>
      </p:nvGrpSpPr>
      <p:grpSpPr>
        <a:xfrm>
          <a:off x="0" y="0"/>
          <a:ext cx="0" cy="0"/>
          <a:chOff x="0" y="0"/>
          <a:chExt cx="0" cy="0"/>
        </a:xfrm>
      </p:grpSpPr>
      <p:sp>
        <p:nvSpPr>
          <p:cNvPr id="288" name="Shape 28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Psychology</a:t>
            </a:r>
          </a:p>
        </p:txBody>
      </p:sp>
      <p:sp>
        <p:nvSpPr>
          <p:cNvPr id="289" name="Shape 289"/>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science of behavior and mental processes.</a:t>
            </a:r>
          </a:p>
        </p:txBody>
      </p:sp>
      <p:sp>
        <p:nvSpPr>
          <p:cNvPr id="290" name="Shape 290"/>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294" name="Shape 294"/>
        <p:cNvGrpSpPr/>
        <p:nvPr/>
      </p:nvGrpSpPr>
      <p:grpSpPr>
        <a:xfrm>
          <a:off x="0" y="0"/>
          <a:ext cx="0" cy="0"/>
          <a:chOff x="0" y="0"/>
          <a:chExt cx="0" cy="0"/>
        </a:xfrm>
      </p:grpSpPr>
      <p:sp>
        <p:nvSpPr>
          <p:cNvPr id="295" name="Shape 2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Natural Selection</a:t>
            </a:r>
          </a:p>
        </p:txBody>
      </p:sp>
      <p:sp>
        <p:nvSpPr>
          <p:cNvPr id="296" name="Shape 29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principle that, among the range of inherited trait variations, those contributing to reproduction and survival will most likely be passed on to succeeding generations.</a:t>
            </a:r>
          </a:p>
        </p:txBody>
      </p:sp>
      <p:sp>
        <p:nvSpPr>
          <p:cNvPr id="297" name="Shape 297"/>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301" name="Shape 301"/>
        <p:cNvGrpSpPr/>
        <p:nvPr/>
      </p:nvGrpSpPr>
      <p:grpSpPr>
        <a:xfrm>
          <a:off x="0" y="0"/>
          <a:ext cx="0" cy="0"/>
          <a:chOff x="0" y="0"/>
          <a:chExt cx="0" cy="0"/>
        </a:xfrm>
      </p:grpSpPr>
      <p:sp>
        <p:nvSpPr>
          <p:cNvPr id="302" name="Shape 3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Biological Psychology</a:t>
            </a:r>
          </a:p>
        </p:txBody>
      </p:sp>
      <p:sp>
        <p:nvSpPr>
          <p:cNvPr id="303" name="Shape 30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a branch of psychology that studies the links between biological (including neuroscience and behavior genetics) and psychological processes.</a:t>
            </a:r>
          </a:p>
        </p:txBody>
      </p:sp>
      <p:sp>
        <p:nvSpPr>
          <p:cNvPr id="304" name="Shape 304"/>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308" name="Shape 308"/>
        <p:cNvGrpSpPr/>
        <p:nvPr/>
      </p:nvGrpSpPr>
      <p:grpSpPr>
        <a:xfrm>
          <a:off x="0" y="0"/>
          <a:ext cx="0" cy="0"/>
          <a:chOff x="0" y="0"/>
          <a:chExt cx="0" cy="0"/>
        </a:xfrm>
      </p:grpSpPr>
      <p:sp>
        <p:nvSpPr>
          <p:cNvPr id="309" name="Shape 30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Evolutionary Psychology</a:t>
            </a:r>
          </a:p>
        </p:txBody>
      </p:sp>
      <p:sp>
        <p:nvSpPr>
          <p:cNvPr id="310" name="Shape 310"/>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study of the roots of behavior and mental processes using the principles of natural selection.</a:t>
            </a:r>
          </a:p>
        </p:txBody>
      </p:sp>
      <p:sp>
        <p:nvSpPr>
          <p:cNvPr id="311" name="Shape 311"/>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Psychodynamic Psychology</a:t>
            </a:r>
          </a:p>
        </p:txBody>
      </p:sp>
      <p:sp>
        <p:nvSpPr>
          <p:cNvPr id="317" name="Shape 31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a branch of psychology that studies how unconscious drives and conflicts influence behavior, and uses that information to treat people with psychological disorders.</a:t>
            </a:r>
          </a:p>
        </p:txBody>
      </p:sp>
      <p:sp>
        <p:nvSpPr>
          <p:cNvPr id="318" name="Shape 318"/>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75" name="Shape 75"/>
        <p:cNvGrpSpPr/>
        <p:nvPr/>
      </p:nvGrpSpPr>
      <p:grpSpPr>
        <a:xfrm>
          <a:off x="0" y="0"/>
          <a:ext cx="0" cy="0"/>
          <a:chOff x="0" y="0"/>
          <a:chExt cx="0" cy="0"/>
        </a:xfrm>
      </p:grpSpPr>
      <p:sp>
        <p:nvSpPr>
          <p:cNvPr id="76" name="Shape 7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Psychology’s Roots</a:t>
            </a:r>
            <a:br>
              <a:rPr b="0" i="0" lang="en-US" sz="4400" u="none" cap="none" strike="noStrike">
                <a:solidFill>
                  <a:schemeClr val="dk1"/>
                </a:solidFill>
                <a:latin typeface="Arial"/>
                <a:ea typeface="Arial"/>
                <a:cs typeface="Arial"/>
                <a:sym typeface="Arial"/>
              </a:rPr>
            </a:br>
            <a:r>
              <a:rPr b="0" i="1" lang="en-US" sz="4000" u="none" cap="none" strike="noStrike">
                <a:solidFill>
                  <a:schemeClr val="dk1"/>
                </a:solidFill>
                <a:latin typeface="Arial"/>
                <a:ea typeface="Arial"/>
                <a:cs typeface="Arial"/>
                <a:sym typeface="Arial"/>
              </a:rPr>
              <a:t>Thinking About the Mind’s Structure</a:t>
            </a:r>
          </a:p>
        </p:txBody>
      </p:sp>
      <p:sp>
        <p:nvSpPr>
          <p:cNvPr id="77" name="Shape 7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none" cap="none" strike="noStrike">
                <a:solidFill>
                  <a:schemeClr val="dk1"/>
                </a:solidFill>
                <a:latin typeface="Arial"/>
                <a:ea typeface="Arial"/>
                <a:cs typeface="Arial"/>
                <a:sym typeface="Arial"/>
              </a:rPr>
              <a:t>Edward Titchener</a:t>
            </a:r>
          </a:p>
          <a:p>
            <a:pPr indent="0" lvl="1" marL="0" marR="0" rtl="0" algn="l">
              <a:spcBef>
                <a:spcPts val="0"/>
              </a:spcBef>
              <a:buClr>
                <a:schemeClr val="dk1"/>
              </a:buClr>
              <a:buSzPct val="59722"/>
              <a:buFont typeface="Arial"/>
              <a:buChar char="●"/>
            </a:pPr>
            <a:r>
              <a:rPr b="0" i="0" lang="en-US" sz="3600" u="sng" cap="none" strike="noStrike">
                <a:solidFill>
                  <a:schemeClr val="hlink"/>
                </a:solidFill>
                <a:latin typeface="Calibri"/>
                <a:ea typeface="Calibri"/>
                <a:cs typeface="Calibri"/>
                <a:sym typeface="Calibri"/>
                <a:hlinkClick r:id="rId3"/>
              </a:rPr>
              <a:t>Structuralism</a:t>
            </a:r>
            <a:r>
              <a:rPr b="0" i="0" lang="en-US" sz="3600" u="none" cap="none" strike="noStrike">
                <a:solidFill>
                  <a:schemeClr val="dk1"/>
                </a:solidFill>
                <a:latin typeface="Arial"/>
                <a:ea typeface="Arial"/>
                <a:cs typeface="Arial"/>
                <a:sym typeface="Arial"/>
              </a:rPr>
              <a:t> NC</a:t>
            </a:r>
          </a:p>
          <a:p>
            <a:pPr indent="0" lvl="2" marL="0" marR="0" rtl="0" algn="l">
              <a:spcBef>
                <a:spcPts val="0"/>
              </a:spcBef>
              <a:buClr>
                <a:schemeClr val="dk1"/>
              </a:buClr>
              <a:buSzPct val="59375"/>
              <a:buFont typeface="Arial"/>
              <a:buChar char="●"/>
            </a:pPr>
            <a:r>
              <a:rPr b="0" i="0" lang="en-US" sz="3200" u="none" cap="none" strike="noStrike">
                <a:solidFill>
                  <a:schemeClr val="dk1"/>
                </a:solidFill>
                <a:latin typeface="Arial"/>
                <a:ea typeface="Arial"/>
                <a:cs typeface="Arial"/>
                <a:sym typeface="Arial"/>
              </a:rPr>
              <a:t>Introspection</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p:txBody>
      </p:sp>
      <p:pic>
        <p:nvPicPr>
          <p:cNvPr id="78" name="Shape 78"/>
          <p:cNvPicPr preferRelativeResize="0"/>
          <p:nvPr/>
        </p:nvPicPr>
        <p:blipFill>
          <a:blip r:embed="rId4">
            <a:alphaModFix/>
          </a:blip>
          <a:stretch>
            <a:fillRect/>
          </a:stretch>
        </p:blipFill>
        <p:spPr>
          <a:xfrm>
            <a:off x="4800600" y="2286000"/>
            <a:ext cx="4343399" cy="4343399"/>
          </a:xfrm>
          <a:prstGeom prst="rect">
            <a:avLst/>
          </a:prstGeom>
          <a:noFill/>
          <a:ln>
            <a:noFill/>
          </a:ln>
        </p:spPr>
      </p:pic>
      <p:sp>
        <p:nvSpPr>
          <p:cNvPr id="79" name="Shape 79"/>
          <p:cNvSpPr txBox="1"/>
          <p:nvPr/>
        </p:nvSpPr>
        <p:spPr>
          <a:xfrm>
            <a:off x="0" y="4114800"/>
            <a:ext cx="3276600" cy="2308225"/>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“There is one thing, and only one in the whole universe which we know more about than we could learn from external observation.  That one thing is ourselves.  We have, so to speak, inside information”</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322" name="Shape 322"/>
        <p:cNvGrpSpPr/>
        <p:nvPr/>
      </p:nvGrpSpPr>
      <p:grpSpPr>
        <a:xfrm>
          <a:off x="0" y="0"/>
          <a:ext cx="0" cy="0"/>
          <a:chOff x="0" y="0"/>
          <a:chExt cx="0" cy="0"/>
        </a:xfrm>
      </p:grpSpPr>
      <p:sp>
        <p:nvSpPr>
          <p:cNvPr id="323" name="Shape 3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Behavioral Psychology</a:t>
            </a:r>
          </a:p>
        </p:txBody>
      </p:sp>
      <p:sp>
        <p:nvSpPr>
          <p:cNvPr id="324" name="Shape 32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scientific study of observable behavior, and its explanation by principles of learning.</a:t>
            </a:r>
          </a:p>
        </p:txBody>
      </p:sp>
      <p:sp>
        <p:nvSpPr>
          <p:cNvPr id="325" name="Shape 325"/>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329" name="Shape 329"/>
        <p:cNvGrpSpPr/>
        <p:nvPr/>
      </p:nvGrpSpPr>
      <p:grpSpPr>
        <a:xfrm>
          <a:off x="0" y="0"/>
          <a:ext cx="0" cy="0"/>
          <a:chOff x="0" y="0"/>
          <a:chExt cx="0" cy="0"/>
        </a:xfrm>
      </p:grpSpPr>
      <p:sp>
        <p:nvSpPr>
          <p:cNvPr id="330" name="Shape 3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Cognitive Psychology</a:t>
            </a:r>
          </a:p>
        </p:txBody>
      </p:sp>
      <p:sp>
        <p:nvSpPr>
          <p:cNvPr id="331" name="Shape 331"/>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Arial"/>
                <a:ea typeface="Arial"/>
                <a:cs typeface="Arial"/>
                <a:sym typeface="Arial"/>
              </a:rPr>
              <a:t>= the scientific study of all the mental activities associated with thinking, knowing, remembering, and communicating.</a:t>
            </a:r>
          </a:p>
        </p:txBody>
      </p:sp>
      <p:sp>
        <p:nvSpPr>
          <p:cNvPr id="332" name="Shape 332"/>
          <p:cNvSpPr/>
          <p:nvPr/>
        </p:nvSpPr>
        <p:spPr>
          <a:xfrm>
            <a:off x="152400" y="6172200"/>
            <a:ext cx="685799" cy="533399"/>
          </a:xfrm>
          <a:custGeom>
            <a:pathLst>
              <a:path extrusionOk="0" h="120000" w="120000">
                <a:moveTo>
                  <a:pt x="0" y="0"/>
                </a:moveTo>
                <a:lnTo>
                  <a:pt x="120000" y="0"/>
                </a:lnTo>
                <a:lnTo>
                  <a:pt x="120000" y="120000"/>
                </a:lnTo>
                <a:lnTo>
                  <a:pt x="0" y="120000"/>
                </a:lnTo>
                <a:close/>
                <a:moveTo>
                  <a:pt x="24999" y="60000"/>
                </a:moveTo>
                <a:lnTo>
                  <a:pt x="95000" y="15000"/>
                </a:lnTo>
                <a:lnTo>
                  <a:pt x="95000" y="105000"/>
                </a:lnTo>
                <a:close/>
              </a:path>
              <a:path extrusionOk="0" fill="darken" h="120000" w="120000">
                <a:moveTo>
                  <a:pt x="24999" y="60000"/>
                </a:moveTo>
                <a:lnTo>
                  <a:pt x="95000" y="15000"/>
                </a:lnTo>
                <a:lnTo>
                  <a:pt x="95000" y="105000"/>
                </a:lnTo>
                <a:close/>
              </a:path>
              <a:path extrusionOk="0" fill="none" h="120000" w="120000">
                <a:moveTo>
                  <a:pt x="24999" y="60000"/>
                </a:moveTo>
                <a:lnTo>
                  <a:pt x="95000" y="15000"/>
                </a:lnTo>
                <a:lnTo>
                  <a:pt x="95000" y="105000"/>
                </a:lnTo>
                <a:close/>
              </a:path>
              <a:path extrusionOk="0" fill="none" h="120000" w="120000">
                <a:moveTo>
                  <a:pt x="0" y="0"/>
                </a:moveTo>
                <a:lnTo>
                  <a:pt x="120000" y="0"/>
                </a:lnTo>
                <a:lnTo>
                  <a:pt x="120000" y="120000"/>
                </a:lnTo>
                <a:lnTo>
                  <a:pt x="0" y="120000"/>
                </a:lnTo>
                <a:close/>
              </a:path>
            </a:pathLst>
          </a:custGeom>
          <a:solidFill>
            <a:srgbClr val="E46C0A"/>
          </a:solidFill>
          <a:ln cap="rnd" cmpd="sng" w="25400">
            <a:solidFill>
              <a:schemeClr val="lt1"/>
            </a:solidFill>
            <a:prstDash val="solid"/>
            <a:miter/>
            <a:headEnd len="med" w="med" type="none"/>
            <a:tailEnd len="med" w="med" type="none"/>
          </a:ln>
        </p:spPr>
        <p:txBody>
          <a:bodyPr anchorCtr="0" anchor="ctr" bIns="45700" lIns="91425" rIns="91425" tIns="45700">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84" name="Shape 84"/>
        <p:cNvGrpSpPr/>
        <p:nvPr/>
      </p:nvGrpSpPr>
      <p:grpSpPr>
        <a:xfrm>
          <a:off x="0" y="0"/>
          <a:ext cx="0" cy="0"/>
          <a:chOff x="0" y="0"/>
          <a:chExt cx="0" cy="0"/>
        </a:xfrm>
      </p:grpSpPr>
      <p:sp>
        <p:nvSpPr>
          <p:cNvPr id="85" name="Shape 8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Psychology’s Roots</a:t>
            </a:r>
            <a:br>
              <a:rPr b="0" i="0" lang="en-US" sz="4400" u="none" cap="none" strike="noStrike">
                <a:solidFill>
                  <a:schemeClr val="dk1"/>
                </a:solidFill>
                <a:latin typeface="Arial"/>
                <a:ea typeface="Arial"/>
                <a:cs typeface="Arial"/>
                <a:sym typeface="Arial"/>
              </a:rPr>
            </a:br>
            <a:r>
              <a:rPr b="0" i="1" lang="en-US" sz="4000" u="none" cap="none" strike="noStrike">
                <a:solidFill>
                  <a:schemeClr val="dk1"/>
                </a:solidFill>
                <a:latin typeface="Arial"/>
                <a:ea typeface="Arial"/>
                <a:cs typeface="Arial"/>
                <a:sym typeface="Arial"/>
              </a:rPr>
              <a:t>Thinking About the Mind’s Function</a:t>
            </a:r>
          </a:p>
        </p:txBody>
      </p:sp>
      <p:sp>
        <p:nvSpPr>
          <p:cNvPr id="86" name="Shape 86"/>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none" cap="none" strike="noStrike">
                <a:solidFill>
                  <a:schemeClr val="dk1"/>
                </a:solidFill>
                <a:latin typeface="Arial"/>
                <a:ea typeface="Arial"/>
                <a:cs typeface="Arial"/>
                <a:sym typeface="Arial"/>
              </a:rPr>
              <a:t>William James</a:t>
            </a:r>
          </a:p>
          <a:p>
            <a:pPr indent="0" lvl="1" marL="0" marR="0" rtl="0" algn="l">
              <a:spcBef>
                <a:spcPts val="0"/>
              </a:spcBef>
              <a:buClr>
                <a:schemeClr val="dk1"/>
              </a:buClr>
              <a:buSzPct val="59722"/>
              <a:buFont typeface="Arial"/>
              <a:buChar char="●"/>
            </a:pPr>
            <a:r>
              <a:rPr b="0" i="0" lang="en-US" sz="3600" u="sng" cap="none" strike="noStrike">
                <a:solidFill>
                  <a:schemeClr val="hlink"/>
                </a:solidFill>
                <a:latin typeface="Calibri"/>
                <a:ea typeface="Calibri"/>
                <a:cs typeface="Calibri"/>
                <a:sym typeface="Calibri"/>
                <a:hlinkClick r:id="rId3"/>
              </a:rPr>
              <a:t>Functionalism</a:t>
            </a:r>
            <a:r>
              <a:rPr b="0" i="0" lang="en-US" sz="3600" u="none" cap="none" strike="noStrike">
                <a:solidFill>
                  <a:schemeClr val="dk1"/>
                </a:solidFill>
                <a:latin typeface="Arial"/>
                <a:ea typeface="Arial"/>
                <a:cs typeface="Arial"/>
                <a:sym typeface="Arial"/>
              </a:rPr>
              <a:t> NC</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Mary Calkins</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Margaret Floy Washburn</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4"/>
              </a:rPr>
              <a:t>Experimental psychology</a:t>
            </a:r>
          </a:p>
        </p:txBody>
      </p:sp>
      <p:pic>
        <p:nvPicPr>
          <p:cNvPr id="87" name="Shape 87"/>
          <p:cNvPicPr preferRelativeResize="0"/>
          <p:nvPr/>
        </p:nvPicPr>
        <p:blipFill>
          <a:blip r:embed="rId5">
            <a:alphaModFix/>
          </a:blip>
          <a:stretch>
            <a:fillRect/>
          </a:stretch>
        </p:blipFill>
        <p:spPr>
          <a:xfrm>
            <a:off x="6629400" y="1600200"/>
            <a:ext cx="2362199" cy="2362199"/>
          </a:xfrm>
          <a:prstGeom prst="rect">
            <a:avLst/>
          </a:prstGeom>
          <a:noFill/>
          <a:ln>
            <a:noFill/>
          </a:ln>
        </p:spPr>
      </p:pic>
      <p:pic>
        <p:nvPicPr>
          <p:cNvPr id="88" name="Shape 88"/>
          <p:cNvPicPr preferRelativeResize="0"/>
          <p:nvPr/>
        </p:nvPicPr>
        <p:blipFill>
          <a:blip r:embed="rId6">
            <a:alphaModFix/>
          </a:blip>
          <a:stretch>
            <a:fillRect/>
          </a:stretch>
        </p:blipFill>
        <p:spPr>
          <a:xfrm>
            <a:off x="6629400" y="4114800"/>
            <a:ext cx="2362199" cy="2362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93" name="Shape 93"/>
        <p:cNvGrpSpPr/>
        <p:nvPr/>
      </p:nvGrpSpPr>
      <p:grpSpPr>
        <a:xfrm>
          <a:off x="0" y="0"/>
          <a:ext cx="0" cy="0"/>
          <a:chOff x="0" y="0"/>
          <a:chExt cx="0" cy="0"/>
        </a:xfrm>
      </p:grpSpPr>
      <p:sp>
        <p:nvSpPr>
          <p:cNvPr id="94" name="Shape 9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William James (1842-1910)</a:t>
            </a:r>
          </a:p>
        </p:txBody>
      </p:sp>
      <p:sp>
        <p:nvSpPr>
          <p:cNvPr id="95" name="Shape 95"/>
          <p:cNvSpPr txBox="1"/>
          <p:nvPr>
            <p:ph idx="1" type="body"/>
          </p:nvPr>
        </p:nvSpPr>
        <p:spPr>
          <a:xfrm>
            <a:off x="457200" y="1600200"/>
            <a:ext cx="4038599"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714"/>
              <a:buFont typeface="Arial"/>
              <a:buChar char="●"/>
            </a:pPr>
            <a:r>
              <a:rPr b="0" i="0" lang="en-US" sz="2800" u="none" cap="none" strike="noStrike">
                <a:solidFill>
                  <a:schemeClr val="dk1"/>
                </a:solidFill>
                <a:latin typeface="Calibri"/>
                <a:ea typeface="Calibri"/>
                <a:cs typeface="Calibri"/>
                <a:sym typeface="Calibri"/>
              </a:rPr>
              <a:t>Published Psychology’s first textbook</a:t>
            </a:r>
          </a:p>
          <a:p>
            <a:pPr indent="0" lvl="1" marL="0" marR="0" rtl="0" algn="l">
              <a:spcBef>
                <a:spcPts val="0"/>
              </a:spcBef>
              <a:buClr>
                <a:schemeClr val="dk1"/>
              </a:buClr>
              <a:buSzPct val="60416"/>
              <a:buFont typeface="Arial"/>
              <a:buChar char="●"/>
            </a:pPr>
            <a:r>
              <a:rPr b="0" i="1" lang="en-US" sz="2400" u="none" cap="none" strike="noStrike">
                <a:solidFill>
                  <a:schemeClr val="dk1"/>
                </a:solidFill>
                <a:latin typeface="Calibri"/>
                <a:ea typeface="Calibri"/>
                <a:cs typeface="Calibri"/>
                <a:sym typeface="Calibri"/>
              </a:rPr>
              <a:t>The Principles of Psychology (1890)</a:t>
            </a:r>
          </a:p>
          <a:p>
            <a:pPr indent="0" lvl="2" marL="0" marR="0" rtl="0" algn="l">
              <a:spcBef>
                <a:spcPts val="0"/>
              </a:spcBef>
              <a:buClr>
                <a:schemeClr val="dk1"/>
              </a:buClr>
              <a:buSzPct val="60000"/>
              <a:buFont typeface="Arial"/>
              <a:buChar char="●"/>
            </a:pPr>
            <a:r>
              <a:rPr b="0" i="1" lang="en-US" sz="2000" u="none" cap="none" strike="noStrike">
                <a:solidFill>
                  <a:schemeClr val="dk1"/>
                </a:solidFill>
                <a:latin typeface="Calibri"/>
                <a:ea typeface="Calibri"/>
                <a:cs typeface="Calibri"/>
                <a:sym typeface="Calibri"/>
              </a:rPr>
              <a:t>Analysis</a:t>
            </a:r>
          </a:p>
          <a:p>
            <a:pPr indent="0" lvl="2" marL="0" marR="0" rtl="0" algn="l">
              <a:spcBef>
                <a:spcPts val="0"/>
              </a:spcBef>
              <a:buClr>
                <a:schemeClr val="dk1"/>
              </a:buClr>
              <a:buSzPct val="60000"/>
              <a:buFont typeface="Arial"/>
              <a:buChar char="●"/>
            </a:pPr>
            <a:r>
              <a:rPr b="0" i="1" lang="en-US" sz="2000" u="none" cap="none" strike="noStrike">
                <a:solidFill>
                  <a:schemeClr val="dk1"/>
                </a:solidFill>
                <a:latin typeface="Calibri"/>
                <a:ea typeface="Calibri"/>
                <a:cs typeface="Calibri"/>
                <a:sym typeface="Calibri"/>
              </a:rPr>
              <a:t>Introspection</a:t>
            </a:r>
          </a:p>
          <a:p>
            <a:pPr indent="0" lvl="2" marL="0" marR="0" rtl="0" algn="l">
              <a:spcBef>
                <a:spcPts val="0"/>
              </a:spcBef>
              <a:buClr>
                <a:schemeClr val="dk1"/>
              </a:buClr>
              <a:buSzPct val="60000"/>
              <a:buFont typeface="Arial"/>
              <a:buChar char="●"/>
            </a:pPr>
            <a:r>
              <a:rPr b="0" i="1" lang="en-US" sz="2000" u="none" cap="none" strike="noStrike">
                <a:solidFill>
                  <a:schemeClr val="dk1"/>
                </a:solidFill>
                <a:latin typeface="Calibri"/>
                <a:ea typeface="Calibri"/>
                <a:cs typeface="Calibri"/>
                <a:sym typeface="Calibri"/>
              </a:rPr>
              <a:t>Experiment</a:t>
            </a:r>
          </a:p>
          <a:p>
            <a:pPr indent="0" lvl="2" marL="0" marR="0" rtl="0" algn="l">
              <a:spcBef>
                <a:spcPts val="0"/>
              </a:spcBef>
              <a:buClr>
                <a:schemeClr val="dk1"/>
              </a:buClr>
              <a:buSzPct val="60000"/>
              <a:buFont typeface="Arial"/>
              <a:buChar char="●"/>
            </a:pPr>
            <a:r>
              <a:rPr b="0" i="1" lang="en-US" sz="2000" u="none" cap="none" strike="noStrike">
                <a:solidFill>
                  <a:schemeClr val="dk1"/>
                </a:solidFill>
                <a:latin typeface="Calibri"/>
                <a:ea typeface="Calibri"/>
                <a:cs typeface="Calibri"/>
                <a:sym typeface="Calibri"/>
              </a:rPr>
              <a:t>Comparison</a:t>
            </a:r>
          </a:p>
        </p:txBody>
      </p:sp>
      <p:sp>
        <p:nvSpPr>
          <p:cNvPr id="96" name="Shape 96"/>
          <p:cNvSpPr txBox="1"/>
          <p:nvPr>
            <p:ph idx="2" type="body"/>
          </p:nvPr>
        </p:nvSpPr>
        <p:spPr>
          <a:xfrm>
            <a:off x="4648200" y="1600200"/>
            <a:ext cx="4038599" cy="4525961"/>
          </a:xfrm>
          <a:prstGeom prst="rect">
            <a:avLst/>
          </a:prstGeom>
          <a:noFill/>
          <a:ln>
            <a:noFill/>
          </a:ln>
        </p:spPr>
        <p:txBody>
          <a:bodyPr anchorCtr="0" anchor="t" bIns="45700" lIns="91425" rIns="91425" tIns="45700">
            <a:noAutofit/>
          </a:bodyPr>
          <a:lstStyle/>
          <a:p>
            <a:pPr lvl="0">
              <a:spcBef>
                <a:spcPts val="0"/>
              </a:spcBef>
              <a:buNone/>
            </a:pPr>
            <a:r>
              <a:t/>
            </a:r>
            <a:endParaRPr/>
          </a:p>
        </p:txBody>
      </p:sp>
      <p:pic>
        <p:nvPicPr>
          <p:cNvPr id="97" name="Shape 97"/>
          <p:cNvPicPr preferRelativeResize="0"/>
          <p:nvPr/>
        </p:nvPicPr>
        <p:blipFill>
          <a:blip r:embed="rId3">
            <a:alphaModFix/>
          </a:blip>
          <a:stretch>
            <a:fillRect/>
          </a:stretch>
        </p:blipFill>
        <p:spPr>
          <a:xfrm>
            <a:off x="5410200" y="1828800"/>
            <a:ext cx="3087687" cy="400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0" y="381000"/>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Science Develops</a:t>
            </a:r>
            <a:br>
              <a:rPr b="0" i="0" lang="en-US" sz="4400" u="none" cap="none" strike="noStrike">
                <a:solidFill>
                  <a:schemeClr val="dk1"/>
                </a:solidFill>
                <a:latin typeface="Arial"/>
                <a:ea typeface="Arial"/>
                <a:cs typeface="Arial"/>
                <a:sym typeface="Arial"/>
              </a:rPr>
            </a:br>
          </a:p>
        </p:txBody>
      </p:sp>
      <p:sp>
        <p:nvSpPr>
          <p:cNvPr id="104" name="Shape 104"/>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1" i="0" lang="en-US" sz="2000" u="none" cap="none" strike="noStrike">
                <a:solidFill>
                  <a:schemeClr val="dk1"/>
                </a:solidFill>
                <a:latin typeface="Arial"/>
                <a:ea typeface="Arial"/>
                <a:cs typeface="Arial"/>
                <a:sym typeface="Arial"/>
              </a:rPr>
              <a:t>Wundt and Titchener</a:t>
            </a:r>
            <a:r>
              <a:rPr b="0" i="0" lang="en-US" sz="2000" u="none" cap="none" strike="noStrike">
                <a:solidFill>
                  <a:schemeClr val="dk1"/>
                </a:solidFill>
                <a:latin typeface="Arial"/>
                <a:ea typeface="Arial"/>
                <a:cs typeface="Arial"/>
                <a:sym typeface="Arial"/>
              </a:rPr>
              <a:t>: focused on inner sensations, images and feelings</a:t>
            </a:r>
          </a:p>
          <a:p>
            <a:pPr indent="0" lvl="0" marL="0" marR="0" rtl="0" algn="l">
              <a:spcBef>
                <a:spcPts val="0"/>
              </a:spcBef>
              <a:buClr>
                <a:schemeClr val="dk1"/>
              </a:buClr>
              <a:buSzPct val="60000"/>
              <a:buFont typeface="Arial"/>
              <a:buChar char="●"/>
            </a:pPr>
            <a:r>
              <a:rPr b="1" i="0" lang="en-US" sz="2000" u="none" cap="none" strike="noStrike">
                <a:solidFill>
                  <a:schemeClr val="dk1"/>
                </a:solidFill>
                <a:latin typeface="Arial"/>
                <a:ea typeface="Arial"/>
                <a:cs typeface="Arial"/>
                <a:sym typeface="Arial"/>
              </a:rPr>
              <a:t>James: </a:t>
            </a:r>
            <a:r>
              <a:rPr b="0" i="0" lang="en-US" sz="2000" u="none" cap="none" strike="noStrike">
                <a:solidFill>
                  <a:schemeClr val="dk1"/>
                </a:solidFill>
                <a:latin typeface="Arial"/>
                <a:ea typeface="Arial"/>
                <a:cs typeface="Arial"/>
                <a:sym typeface="Arial"/>
              </a:rPr>
              <a:t>introspection analysis of consciousness and emotion</a:t>
            </a:r>
          </a:p>
          <a:p>
            <a:pPr indent="0" lvl="0" marL="0" marR="0" rtl="0" algn="l">
              <a:spcBef>
                <a:spcPts val="0"/>
              </a:spcBef>
              <a:buClr>
                <a:schemeClr val="dk1"/>
              </a:buClr>
              <a:buSzPct val="60000"/>
              <a:buFont typeface="Arial"/>
              <a:buChar char="●"/>
            </a:pPr>
            <a:r>
              <a:rPr b="1" i="0" lang="en-US" sz="2000" u="none" cap="none" strike="noStrike">
                <a:solidFill>
                  <a:schemeClr val="dk1"/>
                </a:solidFill>
                <a:latin typeface="Arial"/>
                <a:ea typeface="Arial"/>
                <a:cs typeface="Arial"/>
                <a:sym typeface="Arial"/>
              </a:rPr>
              <a:t>Freud: </a:t>
            </a:r>
            <a:r>
              <a:rPr b="0" i="0" lang="en-US" sz="2000" u="none" cap="none" strike="noStrike">
                <a:solidFill>
                  <a:schemeClr val="dk1"/>
                </a:solidFill>
                <a:latin typeface="Arial"/>
                <a:ea typeface="Arial"/>
                <a:cs typeface="Arial"/>
                <a:sym typeface="Arial"/>
              </a:rPr>
              <a:t>emphasized the ways emotional responses to childhood experiences and our unconscious though processes affect our behavior</a:t>
            </a: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i="0" lang="en-US" sz="2000" u="none" cap="none" strike="noStrike">
                <a:solidFill>
                  <a:schemeClr val="dk1"/>
                </a:solidFill>
                <a:latin typeface="Arial"/>
                <a:ea typeface="Arial"/>
                <a:cs typeface="Arial"/>
                <a:sym typeface="Arial"/>
              </a:rPr>
              <a:t>“Science of mental life”-through the 1920’s</a:t>
            </a:r>
          </a:p>
        </p:txBody>
      </p:sp>
      <p:pic>
        <p:nvPicPr>
          <p:cNvPr id="105" name="Shape 105"/>
          <p:cNvPicPr preferRelativeResize="0"/>
          <p:nvPr/>
        </p:nvPicPr>
        <p:blipFill>
          <a:blip r:embed="rId3">
            <a:alphaModFix/>
          </a:blip>
          <a:stretch>
            <a:fillRect/>
          </a:stretch>
        </p:blipFill>
        <p:spPr>
          <a:xfrm>
            <a:off x="5791200" y="3657600"/>
            <a:ext cx="2438400" cy="2767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Science Develops</a:t>
            </a:r>
            <a:br>
              <a:rPr b="0" i="0" lang="en-US" sz="4400" u="none" cap="none" strike="noStrike">
                <a:solidFill>
                  <a:schemeClr val="dk1"/>
                </a:solidFill>
                <a:latin typeface="Arial"/>
                <a:ea typeface="Arial"/>
                <a:cs typeface="Arial"/>
                <a:sym typeface="Arial"/>
              </a:rPr>
            </a:br>
          </a:p>
        </p:txBody>
      </p:sp>
      <p:sp>
        <p:nvSpPr>
          <p:cNvPr id="112" name="Shape 112"/>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3"/>
              </a:rPr>
              <a:t>Behaviorism</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John B. Watson </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B.F. Skinner</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“study of observable                       behavior”</a:t>
            </a:r>
          </a:p>
        </p:txBody>
      </p:sp>
      <p:pic>
        <p:nvPicPr>
          <p:cNvPr id="113" name="Shape 113"/>
          <p:cNvPicPr preferRelativeResize="0"/>
          <p:nvPr/>
        </p:nvPicPr>
        <p:blipFill>
          <a:blip r:embed="rId4">
            <a:alphaModFix/>
          </a:blip>
          <a:stretch>
            <a:fillRect/>
          </a:stretch>
        </p:blipFill>
        <p:spPr>
          <a:xfrm>
            <a:off x="6019800" y="990600"/>
            <a:ext cx="2743199" cy="2889250"/>
          </a:xfrm>
          <a:prstGeom prst="rect">
            <a:avLst/>
          </a:prstGeom>
          <a:noFill/>
          <a:ln>
            <a:noFill/>
          </a:ln>
        </p:spPr>
      </p:pic>
      <p:pic>
        <p:nvPicPr>
          <p:cNvPr id="114" name="Shape 114"/>
          <p:cNvPicPr preferRelativeResize="0"/>
          <p:nvPr/>
        </p:nvPicPr>
        <p:blipFill>
          <a:blip r:embed="rId5">
            <a:alphaModFix/>
          </a:blip>
          <a:stretch>
            <a:fillRect/>
          </a:stretch>
        </p:blipFill>
        <p:spPr>
          <a:xfrm>
            <a:off x="6019800" y="4038600"/>
            <a:ext cx="2743200" cy="2743200"/>
          </a:xfrm>
          <a:prstGeom prst="rect">
            <a:avLst/>
          </a:prstGeom>
          <a:noFill/>
          <a:ln>
            <a:noFill/>
          </a:ln>
        </p:spPr>
      </p:pic>
      <p:sp>
        <p:nvSpPr>
          <p:cNvPr id="115" name="Shape 115"/>
          <p:cNvSpPr txBox="1"/>
          <p:nvPr/>
        </p:nvSpPr>
        <p:spPr>
          <a:xfrm>
            <a:off x="685800" y="1066800"/>
            <a:ext cx="3809999" cy="36988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1920’s-1960’s</a:t>
            </a:r>
          </a:p>
        </p:txBody>
      </p:sp>
      <p:sp>
        <p:nvSpPr>
          <p:cNvPr id="116" name="Shape 116"/>
          <p:cNvSpPr txBox="1"/>
          <p:nvPr/>
        </p:nvSpPr>
        <p:spPr>
          <a:xfrm>
            <a:off x="304800" y="5029200"/>
            <a:ext cx="4724400" cy="120015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“You can not observe a sensation, a feeling, or a thought, but you can observe and record people’s behavior as they respond to different situations.”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994B"/>
            </a:gs>
            <a:gs pos="50000">
              <a:srgbClr val="C2D1ED"/>
            </a:gs>
            <a:gs pos="100000">
              <a:srgbClr val="F3F6FB"/>
            </a:gs>
          </a:gsLst>
          <a:lin ang="5400000" scaled="0"/>
        </a:gra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Psychological Science Develops</a:t>
            </a:r>
            <a:br>
              <a:rPr b="0" i="0" lang="en-US" sz="4400" u="none" cap="none" strike="noStrike">
                <a:solidFill>
                  <a:schemeClr val="dk1"/>
                </a:solidFill>
                <a:latin typeface="Arial"/>
                <a:ea typeface="Arial"/>
                <a:cs typeface="Arial"/>
                <a:sym typeface="Arial"/>
              </a:rPr>
            </a:br>
            <a:r>
              <a:rPr b="0" i="0" lang="en-US" sz="4400" u="none" cap="none" strike="noStrike">
                <a:solidFill>
                  <a:schemeClr val="dk1"/>
                </a:solidFill>
                <a:latin typeface="Arial"/>
                <a:ea typeface="Arial"/>
                <a:cs typeface="Arial"/>
                <a:sym typeface="Arial"/>
              </a:rPr>
              <a:t>(1960’s)</a:t>
            </a:r>
            <a:br>
              <a:rPr b="0" i="0" lang="en-US" sz="4400" u="none" cap="none" strike="noStrike">
                <a:solidFill>
                  <a:schemeClr val="dk1"/>
                </a:solidFill>
                <a:latin typeface="Arial"/>
                <a:ea typeface="Arial"/>
                <a:cs typeface="Arial"/>
                <a:sym typeface="Arial"/>
              </a:rPr>
            </a:br>
          </a:p>
        </p:txBody>
      </p:sp>
      <p:sp>
        <p:nvSpPr>
          <p:cNvPr id="123" name="Shape 123"/>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3"/>
              </a:rPr>
              <a:t>Humanistic psychology</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Carl Rogers</a:t>
            </a:r>
          </a:p>
          <a:p>
            <a:pPr indent="0" lvl="1" marL="0" marR="0" rtl="0" algn="l">
              <a:spcBef>
                <a:spcPts val="0"/>
              </a:spcBef>
              <a:buClr>
                <a:schemeClr val="dk1"/>
              </a:buClr>
              <a:buSzPct val="59722"/>
              <a:buFont typeface="Arial"/>
              <a:buChar char="●"/>
            </a:pPr>
            <a:r>
              <a:rPr b="0" i="0" lang="en-US" sz="3600" u="none" cap="none" strike="noStrike">
                <a:solidFill>
                  <a:schemeClr val="dk1"/>
                </a:solidFill>
                <a:latin typeface="Arial"/>
                <a:ea typeface="Arial"/>
                <a:cs typeface="Arial"/>
                <a:sym typeface="Arial"/>
              </a:rPr>
              <a:t>Abraham Maslow</a:t>
            </a:r>
          </a:p>
          <a:p>
            <a:pPr indent="0" lvl="0" marL="0" marR="0" rtl="0" algn="l">
              <a:spcBef>
                <a:spcPts val="0"/>
              </a:spcBef>
              <a:buClr>
                <a:schemeClr val="dk1"/>
              </a:buClr>
              <a:buSzPct val="60000"/>
              <a:buFont typeface="Arial"/>
              <a:buChar char="●"/>
            </a:pPr>
            <a:r>
              <a:rPr b="0" i="0" lang="en-US" sz="4000" u="sng" cap="none" strike="noStrike">
                <a:solidFill>
                  <a:schemeClr val="hlink"/>
                </a:solidFill>
                <a:latin typeface="Calibri"/>
                <a:ea typeface="Calibri"/>
                <a:cs typeface="Calibri"/>
                <a:sym typeface="Calibri"/>
                <a:hlinkClick r:id="rId4"/>
              </a:rPr>
              <a:t>Cognitive Neuroscience</a:t>
            </a:r>
            <a:r>
              <a:rPr b="0" i="0" lang="en-US" sz="4000" u="none" cap="none" strike="noStrike">
                <a:solidFill>
                  <a:schemeClr val="dk1"/>
                </a:solidFill>
                <a:latin typeface="Arial"/>
                <a:ea typeface="Arial"/>
                <a:cs typeface="Arial"/>
                <a:sym typeface="Arial"/>
              </a:rPr>
              <a:t> NC</a:t>
            </a:r>
          </a:p>
        </p:txBody>
      </p:sp>
      <p:pic>
        <p:nvPicPr>
          <p:cNvPr id="124" name="Shape 124"/>
          <p:cNvPicPr preferRelativeResize="0"/>
          <p:nvPr/>
        </p:nvPicPr>
        <p:blipFill>
          <a:blip r:embed="rId5">
            <a:alphaModFix/>
          </a:blip>
          <a:stretch>
            <a:fillRect/>
          </a:stretch>
        </p:blipFill>
        <p:spPr>
          <a:xfrm>
            <a:off x="4852987" y="4403725"/>
            <a:ext cx="4138612" cy="2378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80008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