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6" r:id="rId2"/>
    <p:sldId id="259" r:id="rId3"/>
    <p:sldId id="266" r:id="rId4"/>
    <p:sldId id="257" r:id="rId5"/>
    <p:sldId id="258" r:id="rId6"/>
    <p:sldId id="260" r:id="rId7"/>
    <p:sldId id="267" r:id="rId8"/>
    <p:sldId id="261" r:id="rId9"/>
    <p:sldId id="265"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4" autoAdjust="0"/>
    <p:restoredTop sz="94660"/>
  </p:normalViewPr>
  <p:slideViewPr>
    <p:cSldViewPr snapToGrid="0">
      <p:cViewPr varScale="1">
        <p:scale>
          <a:sx n="37" d="100"/>
          <a:sy n="37" d="100"/>
        </p:scale>
        <p:origin x="78"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30ABEE9-B86B-496D-B45A-90D0D719E86C}" type="datetimeFigureOut">
              <a:rPr lang="en-US" smtClean="0"/>
              <a:t>11/2/2016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71879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321532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274483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954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95571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30ABEE9-B86B-496D-B45A-90D0D719E86C}" type="datetimeFigureOut">
              <a:rPr lang="en-US" smtClean="0"/>
              <a:t>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4106566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30ABEE9-B86B-496D-B45A-90D0D719E86C}" type="datetimeFigureOut">
              <a:rPr lang="en-US" smtClean="0"/>
              <a:t>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2791452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ABEE9-B86B-496D-B45A-90D0D719E86C}"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19924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ABEE9-B86B-496D-B45A-90D0D719E86C}"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95018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0ABEE9-B86B-496D-B45A-90D0D719E86C}"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12518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0ABEE9-B86B-496D-B45A-90D0D719E86C}"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421886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256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0ABEE9-B86B-496D-B45A-90D0D719E86C}" type="datetimeFigureOut">
              <a:rPr lang="en-US" smtClean="0"/>
              <a:t>11/2/2016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84023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0ABEE9-B86B-496D-B45A-90D0D719E86C}" type="datetimeFigureOut">
              <a:rPr lang="en-US" smtClean="0"/>
              <a:t>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208858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ABEE9-B86B-496D-B45A-90D0D719E86C}" type="datetimeFigureOut">
              <a:rPr lang="en-US" smtClean="0"/>
              <a:t>11/2/2016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423558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56167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ABEE9-B86B-496D-B45A-90D0D719E86C}"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F2170-78BA-4D10-B793-E32519CDC419}" type="slidenum">
              <a:rPr lang="en-US" smtClean="0"/>
              <a:t>‹#›</a:t>
            </a:fld>
            <a:endParaRPr lang="en-US"/>
          </a:p>
        </p:txBody>
      </p:sp>
    </p:spTree>
    <p:extLst>
      <p:ext uri="{BB962C8B-B14F-4D97-AF65-F5344CB8AC3E}">
        <p14:creationId xmlns:p14="http://schemas.microsoft.com/office/powerpoint/2010/main" val="170853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30ABEE9-B86B-496D-B45A-90D0D719E86C}" type="datetimeFigureOut">
              <a:rPr lang="en-US" smtClean="0"/>
              <a:t>11/2/2016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85F2170-78BA-4D10-B793-E32519CDC419}" type="slidenum">
              <a:rPr lang="en-US" smtClean="0"/>
              <a:t>‹#›</a:t>
            </a:fld>
            <a:endParaRPr lang="en-US"/>
          </a:p>
        </p:txBody>
      </p:sp>
    </p:spTree>
    <p:extLst>
      <p:ext uri="{BB962C8B-B14F-4D97-AF65-F5344CB8AC3E}">
        <p14:creationId xmlns:p14="http://schemas.microsoft.com/office/powerpoint/2010/main" val="474942791"/>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1115" y="1536700"/>
            <a:ext cx="11440885" cy="6565900"/>
          </a:xfrm>
          <a:scene3d>
            <a:camera prst="orthographicFront"/>
            <a:lightRig rig="harsh" dir="t"/>
          </a:scene3d>
          <a:sp3d extrusionH="76200" prstMaterial="dkEdge">
            <a:bevelT w="114300" prst="artDeco"/>
            <a:extrusionClr>
              <a:schemeClr val="bg2"/>
            </a:extrusionClr>
          </a:sp3d>
        </p:spPr>
        <p:txBody>
          <a:bodyPr>
            <a:normAutofit fontScale="90000"/>
            <a:sp3d extrusionH="57150" prstMaterial="matte">
              <a:bevelT w="63500" h="12700" prst="angle"/>
              <a:contourClr>
                <a:schemeClr val="bg1">
                  <a:lumMod val="65000"/>
                </a:schemeClr>
              </a:contourClr>
            </a:sp3d>
          </a:bodyPr>
          <a:lstStyle/>
          <a:p>
            <a:pPr algn="ctr"/>
            <a:r>
              <a:rPr lang="en-US" sz="7300" b="1" cap="none" dirty="0" smtClean="0">
                <a:ln/>
                <a:solidFill>
                  <a:srgbClr val="FF3300"/>
                </a:solidFill>
                <a:latin typeface="KG Falling Slowly" panose="02000503000000020004" pitchFamily="2" charset="0"/>
              </a:rPr>
              <a:t>Crofton Elementary</a:t>
            </a:r>
            <a:br>
              <a:rPr lang="en-US" sz="7300" b="1" cap="none" dirty="0" smtClean="0">
                <a:ln/>
                <a:solidFill>
                  <a:srgbClr val="FF3300"/>
                </a:solidFill>
                <a:latin typeface="KG Falling Slowly" panose="02000503000000020004" pitchFamily="2" charset="0"/>
              </a:rPr>
            </a:br>
            <a:r>
              <a:rPr lang="en-US" sz="7300" b="1" cap="none" dirty="0" smtClean="0">
                <a:ln/>
                <a:solidFill>
                  <a:srgbClr val="FF3300"/>
                </a:solidFill>
                <a:latin typeface="KG Falling Slowly" panose="02000503000000020004" pitchFamily="2" charset="0"/>
              </a:rPr>
              <a:t/>
            </a:r>
            <a:br>
              <a:rPr lang="en-US" sz="7300" b="1" cap="none" dirty="0" smtClean="0">
                <a:ln/>
                <a:solidFill>
                  <a:srgbClr val="FF3300"/>
                </a:solidFill>
                <a:latin typeface="KG Falling Slowly" panose="02000503000000020004" pitchFamily="2" charset="0"/>
              </a:rPr>
            </a:br>
            <a:r>
              <a:rPr lang="en-US" sz="7300" b="1" cap="none" dirty="0" smtClean="0">
                <a:ln/>
                <a:solidFill>
                  <a:srgbClr val="FF3300"/>
                </a:solidFill>
                <a:latin typeface="KG Falling Slowly" panose="02000503000000020004" pitchFamily="2" charset="0"/>
              </a:rPr>
              <a:t/>
            </a:r>
            <a:br>
              <a:rPr lang="en-US" sz="7300" b="1" cap="none" dirty="0" smtClean="0">
                <a:ln/>
                <a:solidFill>
                  <a:srgbClr val="FF3300"/>
                </a:solidFill>
                <a:latin typeface="KG Falling Slowly" panose="02000503000000020004" pitchFamily="2" charset="0"/>
              </a:rPr>
            </a:br>
            <a:r>
              <a:rPr lang="en-US" sz="5400" b="1" cap="none" dirty="0" smtClean="0">
                <a:ln/>
                <a:solidFill>
                  <a:srgbClr val="FF3300"/>
                </a:solidFill>
                <a:latin typeface="KG Falling Slowly" panose="02000503000000020004" pitchFamily="2" charset="0"/>
              </a:rPr>
              <a:t/>
            </a:r>
            <a:br>
              <a:rPr lang="en-US" sz="5400" b="1" cap="none" dirty="0" smtClean="0">
                <a:ln/>
                <a:solidFill>
                  <a:srgbClr val="FF3300"/>
                </a:solidFill>
                <a:latin typeface="KG Falling Slowly" panose="02000503000000020004" pitchFamily="2" charset="0"/>
              </a:rPr>
            </a:br>
            <a:r>
              <a:rPr lang="en-US" sz="5400" b="1" cap="none" dirty="0" smtClean="0">
                <a:ln/>
                <a:solidFill>
                  <a:srgbClr val="FF3300"/>
                </a:solidFill>
                <a:latin typeface="KG Falling Slowly" panose="02000503000000020004" pitchFamily="2" charset="0"/>
              </a:rPr>
              <a:t/>
            </a:r>
            <a:br>
              <a:rPr lang="en-US" sz="5400" b="1" cap="none" dirty="0" smtClean="0">
                <a:ln/>
                <a:solidFill>
                  <a:srgbClr val="FF3300"/>
                </a:solidFill>
                <a:latin typeface="KG Falling Slowly" panose="02000503000000020004" pitchFamily="2" charset="0"/>
              </a:rPr>
            </a:br>
            <a:r>
              <a:rPr lang="en-US" sz="5400" b="1" cap="none" dirty="0">
                <a:ln/>
                <a:solidFill>
                  <a:srgbClr val="FF3300"/>
                </a:solidFill>
                <a:latin typeface="KG Falling Slowly" panose="02000503000000020004" pitchFamily="2" charset="0"/>
              </a:rPr>
              <a:t/>
            </a:r>
            <a:br>
              <a:rPr lang="en-US" sz="5400" b="1" cap="none" dirty="0">
                <a:ln/>
                <a:solidFill>
                  <a:srgbClr val="FF3300"/>
                </a:solidFill>
                <a:latin typeface="KG Falling Slowly" panose="02000503000000020004" pitchFamily="2" charset="0"/>
              </a:rPr>
            </a:br>
            <a:r>
              <a:rPr lang="en-US" sz="4900" b="1" cap="none" dirty="0" smtClean="0">
                <a:ln/>
                <a:solidFill>
                  <a:srgbClr val="FF3300"/>
                </a:solidFill>
                <a:latin typeface="KG Falling Slowly" panose="02000503000000020004" pitchFamily="2" charset="0"/>
              </a:rPr>
              <a:t>Student Technology Leadership Program</a:t>
            </a:r>
            <a:br>
              <a:rPr lang="en-US" sz="4900" b="1" cap="none" dirty="0" smtClean="0">
                <a:ln/>
                <a:solidFill>
                  <a:srgbClr val="FF3300"/>
                </a:solidFill>
                <a:latin typeface="KG Falling Slowly" panose="02000503000000020004" pitchFamily="2" charset="0"/>
              </a:rPr>
            </a:br>
            <a:r>
              <a:rPr lang="en-US" sz="4900" b="1" cap="none" dirty="0">
                <a:ln/>
                <a:solidFill>
                  <a:srgbClr val="FF3300"/>
                </a:solidFill>
                <a:latin typeface="KG Falling Slowly" panose="02000503000000020004" pitchFamily="2" charset="0"/>
              </a:rPr>
              <a:t/>
            </a:r>
            <a:br>
              <a:rPr lang="en-US" sz="4900" b="1" cap="none" dirty="0">
                <a:ln/>
                <a:solidFill>
                  <a:srgbClr val="FF3300"/>
                </a:solidFill>
                <a:latin typeface="KG Falling Slowly" panose="02000503000000020004" pitchFamily="2" charset="0"/>
              </a:rPr>
            </a:br>
            <a:r>
              <a:rPr lang="en-US" sz="8000" b="1" cap="none"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KG Falling Slowly" panose="02000503000000020004" pitchFamily="2" charset="0"/>
              </a:rPr>
              <a:t>STLP</a:t>
            </a:r>
            <a:r>
              <a:rPr lang="en-US" sz="3600" b="1" cap="none" dirty="0" smtClean="0">
                <a:ln/>
                <a:solidFill>
                  <a:srgbClr val="FF3300"/>
                </a:solidFill>
              </a:rPr>
              <a:t/>
            </a:r>
            <a:br>
              <a:rPr lang="en-US" sz="3600" b="1" cap="none" dirty="0" smtClean="0">
                <a:ln/>
                <a:solidFill>
                  <a:srgbClr val="FF3300"/>
                </a:solidFill>
              </a:rPr>
            </a:br>
            <a:r>
              <a:rPr lang="en-US" sz="3600" b="1" cap="none" dirty="0">
                <a:ln/>
                <a:solidFill>
                  <a:srgbClr val="FF3300"/>
                </a:solidFill>
              </a:rPr>
              <a:t/>
            </a:r>
            <a:br>
              <a:rPr lang="en-US" sz="3600" b="1" cap="none" dirty="0">
                <a:ln/>
                <a:solidFill>
                  <a:srgbClr val="FF3300"/>
                </a:solidFill>
              </a:rPr>
            </a:br>
            <a:endParaRPr lang="en-US" b="1" cap="none" dirty="0">
              <a:ln/>
              <a:solidFill>
                <a:srgbClr val="FF3300"/>
              </a:solidFill>
            </a:endParaRPr>
          </a:p>
        </p:txBody>
      </p:sp>
      <p:pic>
        <p:nvPicPr>
          <p:cNvPr id="5" name="Picture 4"/>
          <p:cNvPicPr>
            <a:picLocks noChangeAspect="1"/>
          </p:cNvPicPr>
          <p:nvPr/>
        </p:nvPicPr>
        <p:blipFill>
          <a:blip r:embed="rId2"/>
          <a:stretch>
            <a:fillRect/>
          </a:stretch>
        </p:blipFill>
        <p:spPr>
          <a:xfrm>
            <a:off x="10820400" y="6385281"/>
            <a:ext cx="1371600" cy="472719"/>
          </a:xfrm>
          <a:prstGeom prst="rect">
            <a:avLst/>
          </a:prstGeom>
        </p:spPr>
      </p:pic>
      <p:pic>
        <p:nvPicPr>
          <p:cNvPr id="6" name="Picture 5"/>
          <p:cNvPicPr>
            <a:picLocks noChangeAspect="1"/>
          </p:cNvPicPr>
          <p:nvPr/>
        </p:nvPicPr>
        <p:blipFill>
          <a:blip r:embed="rId3"/>
          <a:stretch>
            <a:fillRect/>
          </a:stretch>
        </p:blipFill>
        <p:spPr>
          <a:xfrm>
            <a:off x="3632200" y="1196737"/>
            <a:ext cx="5270500" cy="3432413"/>
          </a:xfrm>
          <a:prstGeom prst="rect">
            <a:avLst/>
          </a:prstGeom>
          <a:effectLst>
            <a:glow rad="228600">
              <a:srgbClr val="FF3300">
                <a:alpha val="40000"/>
              </a:srgbClr>
            </a:glow>
          </a:effectLst>
        </p:spPr>
      </p:pic>
    </p:spTree>
    <p:extLst>
      <p:ext uri="{BB962C8B-B14F-4D97-AF65-F5344CB8AC3E}">
        <p14:creationId xmlns:p14="http://schemas.microsoft.com/office/powerpoint/2010/main" val="3687474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71766" y="24784"/>
            <a:ext cx="8791575" cy="2387600"/>
          </a:xfrm>
        </p:spPr>
        <p:txBody>
          <a:bodyPr>
            <a:normAutofit/>
          </a:bodyPr>
          <a:lstStyle/>
          <a:p>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Students Busy Making a Difference</a:t>
            </a:r>
          </a:p>
        </p:txBody>
      </p:sp>
      <p:pic>
        <p:nvPicPr>
          <p:cNvPr id="4" name="Picture 3"/>
          <p:cNvPicPr>
            <a:picLocks noChangeAspect="1"/>
          </p:cNvPicPr>
          <p:nvPr/>
        </p:nvPicPr>
        <p:blipFill rotWithShape="1">
          <a:blip r:embed="rId2"/>
          <a:srcRect t="7415" r="1954" b="50035"/>
          <a:stretch/>
        </p:blipFill>
        <p:spPr>
          <a:xfrm rot="21176085">
            <a:off x="1965324" y="2715528"/>
            <a:ext cx="3819010" cy="2209800"/>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sp>
        <p:nvSpPr>
          <p:cNvPr id="5" name="TextBox 4"/>
          <p:cNvSpPr txBox="1"/>
          <p:nvPr/>
        </p:nvSpPr>
        <p:spPr>
          <a:xfrm rot="21148049">
            <a:off x="2100234" y="5054774"/>
            <a:ext cx="3948979" cy="646331"/>
          </a:xfrm>
          <a:prstGeom prst="rect">
            <a:avLst/>
          </a:prstGeom>
          <a:noFill/>
        </p:spPr>
        <p:txBody>
          <a:bodyPr wrap="square" rtlCol="0">
            <a:spAutoFit/>
          </a:bodyPr>
          <a:lstStyle/>
          <a:p>
            <a:r>
              <a:rPr lang="en-US" dirty="0" smtClean="0"/>
              <a:t>STLP Members busy planning for the “Food Drive”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62416" y="2836782"/>
            <a:ext cx="2625971" cy="1969478"/>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18146">
            <a:off x="5960127" y="3265326"/>
            <a:ext cx="2797589" cy="2098192"/>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sp>
        <p:nvSpPr>
          <p:cNvPr id="7" name="TextBox 6"/>
          <p:cNvSpPr txBox="1"/>
          <p:nvPr/>
        </p:nvSpPr>
        <p:spPr>
          <a:xfrm rot="270431">
            <a:off x="5910739" y="5915593"/>
            <a:ext cx="2868149" cy="830997"/>
          </a:xfrm>
          <a:prstGeom prst="rect">
            <a:avLst/>
          </a:prstGeom>
          <a:noFill/>
        </p:spPr>
        <p:txBody>
          <a:bodyPr wrap="square" rtlCol="0">
            <a:spAutoFit/>
          </a:bodyPr>
          <a:lstStyle/>
          <a:p>
            <a:r>
              <a:rPr lang="en-US" sz="1600" dirty="0" smtClean="0"/>
              <a:t>STLP Member working hard to develop a plan to share the “Food Drive”</a:t>
            </a:r>
            <a:endParaRPr lang="en-US" sz="1600" dirty="0"/>
          </a:p>
        </p:txBody>
      </p:sp>
      <p:sp>
        <p:nvSpPr>
          <p:cNvPr id="8" name="TextBox 7"/>
          <p:cNvSpPr txBox="1"/>
          <p:nvPr/>
        </p:nvSpPr>
        <p:spPr>
          <a:xfrm>
            <a:off x="8643304" y="5245918"/>
            <a:ext cx="2868149" cy="830997"/>
          </a:xfrm>
          <a:prstGeom prst="rect">
            <a:avLst/>
          </a:prstGeom>
          <a:noFill/>
        </p:spPr>
        <p:txBody>
          <a:bodyPr wrap="square" rtlCol="0">
            <a:spAutoFit/>
          </a:bodyPr>
          <a:lstStyle/>
          <a:p>
            <a:r>
              <a:rPr lang="en-US" sz="1600" dirty="0" smtClean="0"/>
              <a:t>STLP Members working hard to develop a plan to share the “Food Drive”</a:t>
            </a:r>
            <a:endParaRPr lang="en-US" sz="1600" dirty="0"/>
          </a:p>
        </p:txBody>
      </p:sp>
      <p:pic>
        <p:nvPicPr>
          <p:cNvPr id="9" name="Picture 8"/>
          <p:cNvPicPr>
            <a:picLocks noChangeAspect="1"/>
          </p:cNvPicPr>
          <p:nvPr/>
        </p:nvPicPr>
        <p:blipFill>
          <a:blip r:embed="rId5"/>
          <a:stretch>
            <a:fillRect/>
          </a:stretch>
        </p:blipFill>
        <p:spPr>
          <a:xfrm>
            <a:off x="10836144" y="6388100"/>
            <a:ext cx="1355856" cy="469900"/>
          </a:xfrm>
          <a:prstGeom prst="rect">
            <a:avLst/>
          </a:prstGeom>
        </p:spPr>
      </p:pic>
    </p:spTree>
    <p:extLst>
      <p:ext uri="{BB962C8B-B14F-4D97-AF65-F5344CB8AC3E}">
        <p14:creationId xmlns:p14="http://schemas.microsoft.com/office/powerpoint/2010/main" val="298127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183090"/>
            <a:ext cx="9905998" cy="1478570"/>
          </a:xfrm>
        </p:spPr>
        <p:txBody>
          <a:bodyPr vert="horz" lIns="91440" tIns="45720" rIns="91440" bIns="45720" rtlCol="0" anchor="b">
            <a:normAutofit/>
          </a:bodyPr>
          <a:lstStyle/>
          <a:p>
            <a:pPr algn="ctr"/>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Our Next Steps</a:t>
            </a:r>
          </a:p>
        </p:txBody>
      </p:sp>
      <p:pic>
        <p:nvPicPr>
          <p:cNvPr id="4" name="Picture 3"/>
          <p:cNvPicPr>
            <a:picLocks noChangeAspect="1"/>
          </p:cNvPicPr>
          <p:nvPr/>
        </p:nvPicPr>
        <p:blipFill>
          <a:blip r:embed="rId2"/>
          <a:stretch>
            <a:fillRect/>
          </a:stretch>
        </p:blipFill>
        <p:spPr>
          <a:xfrm>
            <a:off x="10836144" y="6388100"/>
            <a:ext cx="1355856" cy="469900"/>
          </a:xfrm>
          <a:prstGeom prst="rect">
            <a:avLst/>
          </a:prstGeom>
        </p:spPr>
      </p:pic>
      <p:sp>
        <p:nvSpPr>
          <p:cNvPr id="5" name="TextBox 4"/>
          <p:cNvSpPr txBox="1"/>
          <p:nvPr/>
        </p:nvSpPr>
        <p:spPr>
          <a:xfrm>
            <a:off x="1141413" y="1894114"/>
            <a:ext cx="9905998" cy="3970318"/>
          </a:xfrm>
          <a:prstGeom prst="rect">
            <a:avLst/>
          </a:prstGeom>
          <a:noFill/>
        </p:spPr>
        <p:txBody>
          <a:bodyPr wrap="square" rtlCol="0">
            <a:spAutoFit/>
          </a:bodyPr>
          <a:lstStyle/>
          <a:p>
            <a:r>
              <a:rPr lang="en-US" sz="2800" b="1" dirty="0" smtClean="0">
                <a:solidFill>
                  <a:srgbClr val="FF0000"/>
                </a:solidFill>
                <a:latin typeface="KG Falling Slowly" panose="02000503000000020004" pitchFamily="2" charset="0"/>
              </a:rPr>
              <a:t>STLP will deliver the non-perishable products to Branch Outreach to prepare baskets for Thanksgiving.</a:t>
            </a:r>
          </a:p>
          <a:p>
            <a:endParaRPr lang="en-US" sz="2800" b="1" dirty="0">
              <a:solidFill>
                <a:srgbClr val="FF0000"/>
              </a:solidFill>
              <a:latin typeface="KG Falling Slowly" panose="02000503000000020004" pitchFamily="2" charset="0"/>
            </a:endParaRPr>
          </a:p>
          <a:p>
            <a:r>
              <a:rPr lang="en-US" sz="2800" b="1" dirty="0" smtClean="0">
                <a:solidFill>
                  <a:srgbClr val="FF0000"/>
                </a:solidFill>
                <a:latin typeface="KG Falling Slowly" panose="02000503000000020004" pitchFamily="2" charset="0"/>
              </a:rPr>
              <a:t>STLP will assist in delivering the baskets.</a:t>
            </a:r>
          </a:p>
          <a:p>
            <a:endParaRPr lang="en-US" sz="2800" b="1" dirty="0">
              <a:solidFill>
                <a:srgbClr val="FF0000"/>
              </a:solidFill>
              <a:latin typeface="KG Falling Slowly" panose="02000503000000020004" pitchFamily="2" charset="0"/>
            </a:endParaRPr>
          </a:p>
          <a:p>
            <a:r>
              <a:rPr lang="en-US" sz="2800" b="1" dirty="0" smtClean="0">
                <a:solidFill>
                  <a:srgbClr val="FF0000"/>
                </a:solidFill>
                <a:latin typeface="KG Falling Slowly" panose="02000503000000020004" pitchFamily="2" charset="0"/>
              </a:rPr>
              <a:t>STLP will continue supporting the families of Northern Christian County and the students of Crofton Elementary through helping Branch Outreach by collecting hygiene products and other products through out the year.</a:t>
            </a:r>
            <a:endParaRPr lang="en-US" sz="2800" b="1" dirty="0">
              <a:solidFill>
                <a:srgbClr val="FF0000"/>
              </a:solidFill>
              <a:latin typeface="KG Falling Slowly" panose="02000503000000020004" pitchFamily="2" charset="0"/>
            </a:endParaRPr>
          </a:p>
        </p:txBody>
      </p:sp>
    </p:spTree>
    <p:extLst>
      <p:ext uri="{BB962C8B-B14F-4D97-AF65-F5344CB8AC3E}">
        <p14:creationId xmlns:p14="http://schemas.microsoft.com/office/powerpoint/2010/main" val="1814263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9999" y="0"/>
            <a:ext cx="9347201" cy="1478570"/>
          </a:xfrm>
        </p:spPr>
        <p:txBody>
          <a:bodyPr vert="horz" lIns="91440" tIns="45720" rIns="91440" bIns="45720" rtlCol="0" anchor="b">
            <a:normAutofit/>
          </a:bodyPr>
          <a:lstStyle/>
          <a:p>
            <a:pPr algn="ctr"/>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Meet our STLP Team</a:t>
            </a:r>
          </a:p>
        </p:txBody>
      </p:sp>
      <p:pic>
        <p:nvPicPr>
          <p:cNvPr id="6" name="Picture 5"/>
          <p:cNvPicPr>
            <a:picLocks noChangeAspect="1"/>
          </p:cNvPicPr>
          <p:nvPr/>
        </p:nvPicPr>
        <p:blipFill rotWithShape="1">
          <a:blip r:embed="rId2"/>
          <a:srcRect l="141" t="27312" r="-141" b="375"/>
          <a:stretch/>
        </p:blipFill>
        <p:spPr>
          <a:xfrm>
            <a:off x="1433513" y="1478570"/>
            <a:ext cx="9015412" cy="4889499"/>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pic>
        <p:nvPicPr>
          <p:cNvPr id="4" name="Picture 3"/>
          <p:cNvPicPr>
            <a:picLocks noChangeAspect="1"/>
          </p:cNvPicPr>
          <p:nvPr/>
        </p:nvPicPr>
        <p:blipFill>
          <a:blip r:embed="rId3"/>
          <a:stretch>
            <a:fillRect/>
          </a:stretch>
        </p:blipFill>
        <p:spPr>
          <a:xfrm>
            <a:off x="10836144" y="6388100"/>
            <a:ext cx="1355856" cy="469900"/>
          </a:xfrm>
          <a:prstGeom prst="rect">
            <a:avLst/>
          </a:prstGeom>
        </p:spPr>
      </p:pic>
    </p:spTree>
    <p:extLst>
      <p:ext uri="{BB962C8B-B14F-4D97-AF65-F5344CB8AC3E}">
        <p14:creationId xmlns:p14="http://schemas.microsoft.com/office/powerpoint/2010/main" val="2197441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Grp="1" noChangeArrowheads="1"/>
          </p:cNvSpPr>
          <p:nvPr>
            <p:ph type="subTitle" idx="1"/>
          </p:nvPr>
        </p:nvSpPr>
        <p:spPr bwMode="auto">
          <a:xfrm>
            <a:off x="2130424" y="122238"/>
            <a:ext cx="8791575" cy="6334042"/>
          </a:xfrm>
          <a:prstGeom prst="rect">
            <a:avLst/>
          </a:prstGeom>
          <a:noFill/>
          <a:ln w="9525">
            <a:noFill/>
            <a:miter lim="800000"/>
            <a:headEnd/>
            <a:tailEnd/>
          </a:ln>
          <a:effectLst/>
        </p:spPr>
        <p:txBody>
          <a:bodyPr>
            <a:spAutoFit/>
          </a:bodyPr>
          <a:lstStyle/>
          <a:p>
            <a:pPr algn="ctr">
              <a:spcBef>
                <a:spcPct val="50000"/>
              </a:spcBef>
            </a:pPr>
            <a:r>
              <a:rPr lang="en-US" sz="4400" b="1" cap="none" dirty="0"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cs typeface="Arial" pitchFamily="34" charset="0"/>
              </a:rPr>
              <a:t>The Mission of the Student Technology Leadership Program (STLP) is to:</a:t>
            </a:r>
          </a:p>
          <a:p>
            <a:pPr marL="571500" indent="-571500">
              <a:spcBef>
                <a:spcPct val="50000"/>
              </a:spcBef>
              <a:buFont typeface="Arial" panose="020B0604020202020204" pitchFamily="34" charset="0"/>
              <a:buChar char="•"/>
            </a:pPr>
            <a:r>
              <a:rPr lang="en-US" sz="4000" b="1" cap="none" dirty="0" smtClean="0">
                <a:solidFill>
                  <a:srgbClr val="FF3300"/>
                </a:solidFill>
                <a:latin typeface="KG Falling Slowly" panose="02000503000000020004" pitchFamily="2" charset="0"/>
                <a:cs typeface="Arial" pitchFamily="34" charset="0"/>
              </a:rPr>
              <a:t> advance individual capabilities of students</a:t>
            </a:r>
          </a:p>
          <a:p>
            <a:pPr marL="571500" indent="-571500">
              <a:spcBef>
                <a:spcPct val="50000"/>
              </a:spcBef>
              <a:buFont typeface="Arial" panose="020B0604020202020204" pitchFamily="34" charset="0"/>
              <a:buChar char="•"/>
            </a:pPr>
            <a:r>
              <a:rPr lang="en-US" sz="4000" b="1" cap="none" dirty="0" smtClean="0">
                <a:solidFill>
                  <a:srgbClr val="FF3300"/>
                </a:solidFill>
                <a:latin typeface="KG Falling Slowly" panose="02000503000000020004" pitchFamily="2" charset="0"/>
                <a:cs typeface="Arial" pitchFamily="34" charset="0"/>
              </a:rPr>
              <a:t>to motivate all students</a:t>
            </a:r>
          </a:p>
          <a:p>
            <a:pPr marL="571500" indent="-571500">
              <a:spcBef>
                <a:spcPct val="50000"/>
              </a:spcBef>
              <a:buFont typeface="Arial" panose="020B0604020202020204" pitchFamily="34" charset="0"/>
              <a:buChar char="•"/>
            </a:pPr>
            <a:r>
              <a:rPr lang="en-US" sz="4000" b="1" cap="none" dirty="0" smtClean="0">
                <a:solidFill>
                  <a:srgbClr val="FF3300"/>
                </a:solidFill>
                <a:latin typeface="KG Falling Slowly" panose="02000503000000020004" pitchFamily="2" charset="0"/>
                <a:cs typeface="Arial" pitchFamily="34" charset="0"/>
              </a:rPr>
              <a:t>to create leadership opportunities through the use of technology</a:t>
            </a:r>
            <a:endParaRPr lang="en-US" sz="4000" b="1" cap="none" dirty="0">
              <a:solidFill>
                <a:srgbClr val="FF3300"/>
              </a:solidFill>
              <a:latin typeface="KG Falling Slowly" panose="02000503000000020004" pitchFamily="2" charset="0"/>
              <a:cs typeface="Arial" pitchFamily="34" charset="0"/>
            </a:endParaRPr>
          </a:p>
        </p:txBody>
      </p:sp>
      <p:pic>
        <p:nvPicPr>
          <p:cNvPr id="5" name="Picture 4"/>
          <p:cNvPicPr>
            <a:picLocks noChangeAspect="1"/>
          </p:cNvPicPr>
          <p:nvPr/>
        </p:nvPicPr>
        <p:blipFill>
          <a:blip r:embed="rId2"/>
          <a:stretch>
            <a:fillRect/>
          </a:stretch>
        </p:blipFill>
        <p:spPr>
          <a:xfrm>
            <a:off x="10838571" y="6388567"/>
            <a:ext cx="1353429" cy="469433"/>
          </a:xfrm>
          <a:prstGeom prst="rect">
            <a:avLst/>
          </a:prstGeom>
        </p:spPr>
      </p:pic>
    </p:spTree>
    <p:extLst>
      <p:ext uri="{BB962C8B-B14F-4D97-AF65-F5344CB8AC3E}">
        <p14:creationId xmlns:p14="http://schemas.microsoft.com/office/powerpoint/2010/main" val="996586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1085" y="119742"/>
            <a:ext cx="10374086" cy="746579"/>
          </a:xfrm>
        </p:spPr>
        <p:txBody>
          <a:bodyPr>
            <a:noAutofit/>
          </a:bodyPr>
          <a:lstStyle/>
          <a:p>
            <a:pPr algn="ctr">
              <a:lnSpc>
                <a:spcPct val="120000"/>
              </a:lnSpc>
              <a:spcBef>
                <a:spcPct val="50000"/>
              </a:spcBef>
              <a:buSzPct val="125000"/>
            </a:pPr>
            <a:r>
              <a:rPr lang="en-US" sz="4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Student Technology Leadership Program Goals</a:t>
            </a:r>
          </a:p>
        </p:txBody>
      </p:sp>
      <p:sp>
        <p:nvSpPr>
          <p:cNvPr id="3" name="Subtitle 2"/>
          <p:cNvSpPr>
            <a:spLocks noGrp="1"/>
          </p:cNvSpPr>
          <p:nvPr>
            <p:ph type="subTitle" idx="1"/>
          </p:nvPr>
        </p:nvSpPr>
        <p:spPr>
          <a:xfrm>
            <a:off x="1385886" y="866321"/>
            <a:ext cx="10806114" cy="5810250"/>
          </a:xfrm>
        </p:spPr>
        <p:txBody>
          <a:bodyPr>
            <a:noAutofit/>
          </a:bodyPr>
          <a:lstStyle/>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develop activities to enhance the academic, social and emotional growth of the student.</a:t>
            </a:r>
          </a:p>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provide leadership opportunities for all students.</a:t>
            </a:r>
          </a:p>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experience multi-age collaboration by forming innovative learning partnerships.</a:t>
            </a:r>
          </a:p>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form learning partnerships between students with different technology skills.</a:t>
            </a:r>
          </a:p>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develop activities that benefit communities.</a:t>
            </a:r>
          </a:p>
          <a:p>
            <a:pPr marL="571500" indent="-396875">
              <a:spcBef>
                <a:spcPct val="50000"/>
              </a:spcBef>
              <a:buFont typeface="Arial" panose="020B0604020202020204" pitchFamily="34" charset="0"/>
              <a:buChar char="•"/>
            </a:pPr>
            <a:r>
              <a:rPr lang="en-US" sz="2500" b="1" cap="none" dirty="0">
                <a:solidFill>
                  <a:srgbClr val="FF3300"/>
                </a:solidFill>
                <a:latin typeface="KG Falling Slowly" panose="02000503000000020004" pitchFamily="2" charset="0"/>
                <a:cs typeface="Arial" pitchFamily="34" charset="0"/>
              </a:rPr>
              <a:t>The STLP will develop instructional activities, which integrate technology and benefit the school and support the Kentucky Education Technology Systems (KETS).</a:t>
            </a:r>
          </a:p>
        </p:txBody>
      </p:sp>
    </p:spTree>
    <p:extLst>
      <p:ext uri="{BB962C8B-B14F-4D97-AF65-F5344CB8AC3E}">
        <p14:creationId xmlns:p14="http://schemas.microsoft.com/office/powerpoint/2010/main" val="3247724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33613" y="3083892"/>
            <a:ext cx="11198087" cy="3101008"/>
          </a:xfrm>
          <a:scene3d>
            <a:camera prst="orthographicFront"/>
            <a:lightRig rig="harsh" dir="t"/>
          </a:scene3d>
          <a:sp3d extrusionH="76200" prstMaterial="dkEdge">
            <a:bevelT w="114300" prst="artDeco"/>
            <a:extrusionClr>
              <a:schemeClr val="bg2"/>
            </a:extrusionClr>
          </a:sp3d>
        </p:spPr>
        <p:txBody>
          <a:bodyPr vert="horz" lIns="91440" tIns="45720" rIns="91440" bIns="45720" rtlCol="0" anchor="b">
            <a:normAutofit fontScale="90000"/>
            <a:sp3d extrusionH="57150" prstMaterial="matte">
              <a:bevelT w="63500" h="12700" prst="angle"/>
              <a:contourClr>
                <a:schemeClr val="bg1">
                  <a:lumMod val="65000"/>
                </a:schemeClr>
              </a:contourClr>
            </a:sp3d>
          </a:bodyPr>
          <a:lstStyle/>
          <a:p>
            <a:pPr algn="ctr"/>
            <a:r>
              <a:rPr lang="en-US" sz="8000" b="1" cap="none" dirty="0"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Community Service </a:t>
            </a:r>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Project</a:t>
            </a:r>
            <a:r>
              <a:rPr lang="en-US" sz="7300" b="1" cap="none" dirty="0">
                <a:ln/>
                <a:solidFill>
                  <a:srgbClr val="FF3300"/>
                </a:solidFill>
                <a:effectLst>
                  <a:outerShdw blurRad="38100" dist="38100" dir="2700000" algn="tl">
                    <a:srgbClr val="000000">
                      <a:alpha val="43137"/>
                    </a:srgbClr>
                  </a:outerShdw>
                </a:effectLst>
                <a:latin typeface="KG Falling Slowly" panose="02000503000000020004" pitchFamily="2" charset="0"/>
              </a:rPr>
              <a:t/>
            </a:r>
            <a:br>
              <a:rPr lang="en-US" sz="7300" b="1" cap="none" dirty="0">
                <a:ln/>
                <a:solidFill>
                  <a:srgbClr val="FF3300"/>
                </a:solidFill>
                <a:effectLst>
                  <a:outerShdw blurRad="38100" dist="38100" dir="2700000" algn="tl">
                    <a:srgbClr val="000000">
                      <a:alpha val="43137"/>
                    </a:srgbClr>
                  </a:outerShdw>
                </a:effectLst>
                <a:latin typeface="KG Falling Slowly" panose="02000503000000020004" pitchFamily="2" charset="0"/>
              </a:rPr>
            </a:br>
            <a:r>
              <a:rPr lang="en-US" sz="7300" b="1" cap="none" dirty="0">
                <a:ln/>
                <a:solidFill>
                  <a:srgbClr val="FF3300"/>
                </a:solidFill>
                <a:latin typeface="KG Falling Slowly" panose="02000503000000020004" pitchFamily="2" charset="0"/>
              </a:rPr>
              <a:t/>
            </a:r>
            <a:br>
              <a:rPr lang="en-US" sz="7300" b="1" cap="none" dirty="0">
                <a:ln/>
                <a:solidFill>
                  <a:srgbClr val="FF3300"/>
                </a:solidFill>
                <a:latin typeface="KG Falling Slowly" panose="02000503000000020004" pitchFamily="2" charset="0"/>
              </a:rPr>
            </a:br>
            <a:r>
              <a:rPr lang="en-US" sz="7300" b="1" cap="none" dirty="0" smtClean="0">
                <a:ln/>
                <a:solidFill>
                  <a:srgbClr val="FF3300"/>
                </a:solidFill>
                <a:latin typeface="KG Falling Slowly" panose="02000503000000020004" pitchFamily="2" charset="0"/>
              </a:rPr>
              <a:t/>
            </a:r>
            <a:br>
              <a:rPr lang="en-US" sz="7300" b="1" cap="none" dirty="0" smtClean="0">
                <a:ln/>
                <a:solidFill>
                  <a:srgbClr val="FF3300"/>
                </a:solidFill>
                <a:latin typeface="KG Falling Slowly" panose="02000503000000020004" pitchFamily="2" charset="0"/>
              </a:rPr>
            </a:br>
            <a:r>
              <a:rPr lang="en-US" sz="7300" b="1" cap="none" dirty="0">
                <a:ln/>
                <a:solidFill>
                  <a:srgbClr val="FF3300"/>
                </a:solidFill>
                <a:latin typeface="KG Falling Slowly" panose="02000503000000020004" pitchFamily="2" charset="0"/>
              </a:rPr>
              <a:t/>
            </a:r>
            <a:br>
              <a:rPr lang="en-US" sz="7300" b="1" cap="none" dirty="0">
                <a:ln/>
                <a:solidFill>
                  <a:srgbClr val="FF3300"/>
                </a:solidFill>
                <a:latin typeface="KG Falling Slowly" panose="02000503000000020004" pitchFamily="2" charset="0"/>
              </a:rPr>
            </a:br>
            <a:r>
              <a:rPr lang="en-US" sz="7300" b="1" cap="none" dirty="0">
                <a:ln/>
                <a:solidFill>
                  <a:srgbClr val="FF3300"/>
                </a:solidFill>
                <a:latin typeface="KG Falling Slowly" panose="02000503000000020004" pitchFamily="2" charset="0"/>
              </a:rPr>
              <a:t/>
            </a:r>
            <a:br>
              <a:rPr lang="en-US" sz="7300" b="1" cap="none" dirty="0">
                <a:ln/>
                <a:solidFill>
                  <a:srgbClr val="FF3300"/>
                </a:solidFill>
                <a:latin typeface="KG Falling Slowly" panose="02000503000000020004" pitchFamily="2" charset="0"/>
              </a:rPr>
            </a:br>
            <a:r>
              <a:rPr lang="en-US" sz="7300" b="1" cap="none" dirty="0">
                <a:ln/>
                <a:solidFill>
                  <a:srgbClr val="FF3300"/>
                </a:solidFill>
                <a:latin typeface="KG Falling Slowly" panose="02000503000000020004" pitchFamily="2" charset="0"/>
              </a:rPr>
              <a:t>“Can You Do It? Cougars Can!”</a:t>
            </a:r>
          </a:p>
        </p:txBody>
      </p:sp>
      <p:pic>
        <p:nvPicPr>
          <p:cNvPr id="4" name="Picture 3"/>
          <p:cNvPicPr>
            <a:picLocks noChangeAspect="1"/>
          </p:cNvPicPr>
          <p:nvPr/>
        </p:nvPicPr>
        <p:blipFill>
          <a:blip r:embed="rId2"/>
          <a:stretch>
            <a:fillRect/>
          </a:stretch>
        </p:blipFill>
        <p:spPr>
          <a:xfrm>
            <a:off x="10836144" y="6388100"/>
            <a:ext cx="1355856" cy="469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919" y="2170137"/>
            <a:ext cx="3422582" cy="2464259"/>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spTree>
    <p:extLst>
      <p:ext uri="{BB962C8B-B14F-4D97-AF65-F5344CB8AC3E}">
        <p14:creationId xmlns:p14="http://schemas.microsoft.com/office/powerpoint/2010/main" val="4240519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6795" y="326571"/>
            <a:ext cx="8791575" cy="1256620"/>
          </a:xfrm>
        </p:spPr>
        <p:txBody>
          <a:bodyPr/>
          <a:lstStyle/>
          <a:p>
            <a:pPr algn="ctr"/>
            <a:r>
              <a:rPr lang="en-US" sz="8000" b="1" cap="none" dirty="0"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Our</a:t>
            </a:r>
            <a:r>
              <a:rPr lang="en-US" dirty="0" smtClean="0"/>
              <a:t> </a:t>
            </a:r>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Goal</a:t>
            </a:r>
          </a:p>
        </p:txBody>
      </p:sp>
      <p:sp>
        <p:nvSpPr>
          <p:cNvPr id="3" name="Subtitle 2"/>
          <p:cNvSpPr>
            <a:spLocks noGrp="1"/>
          </p:cNvSpPr>
          <p:nvPr>
            <p:ph type="subTitle" idx="1"/>
          </p:nvPr>
        </p:nvSpPr>
        <p:spPr>
          <a:xfrm>
            <a:off x="1941739" y="1762352"/>
            <a:ext cx="8791575" cy="1655762"/>
          </a:xfrm>
        </p:spPr>
        <p:txBody>
          <a:bodyPr>
            <a:noAutofit/>
          </a:bodyPr>
          <a:lstStyle/>
          <a:p>
            <a:r>
              <a:rPr lang="en-US" sz="3200" b="1" cap="none" dirty="0" smtClean="0">
                <a:solidFill>
                  <a:srgbClr val="FF0000"/>
                </a:solidFill>
                <a:latin typeface="KG Falling Slowly" panose="02000503000000020004" pitchFamily="2" charset="0"/>
              </a:rPr>
              <a:t>To assist the North Christian County community and the students of Crofton Elementary through supporting Branch Outreach that connects with the community through empowering families though faith and education.</a:t>
            </a:r>
            <a:endParaRPr lang="en-US" sz="3200" b="1" cap="none" dirty="0">
              <a:solidFill>
                <a:srgbClr val="FF0000"/>
              </a:solidFill>
              <a:latin typeface="KG Falling Slowly" panose="02000503000000020004" pitchFamily="2" charset="0"/>
            </a:endParaRPr>
          </a:p>
        </p:txBody>
      </p:sp>
      <p:sp>
        <p:nvSpPr>
          <p:cNvPr id="4" name="TextBox 3"/>
          <p:cNvSpPr txBox="1"/>
          <p:nvPr/>
        </p:nvSpPr>
        <p:spPr>
          <a:xfrm>
            <a:off x="5965371" y="4419600"/>
            <a:ext cx="3287486" cy="646331"/>
          </a:xfrm>
          <a:prstGeom prst="rect">
            <a:avLst/>
          </a:prstGeom>
          <a:noFill/>
        </p:spPr>
        <p:txBody>
          <a:bodyPr wrap="square" rtlCol="0">
            <a:spAutoFit/>
          </a:bodyPr>
          <a:lstStyle/>
          <a:p>
            <a:r>
              <a:rPr lang="en-US" dirty="0" smtClean="0"/>
              <a:t>Pic of Branch Outreach Here</a:t>
            </a:r>
            <a:endParaRPr lang="en-US" dirty="0"/>
          </a:p>
        </p:txBody>
      </p:sp>
      <p:pic>
        <p:nvPicPr>
          <p:cNvPr id="5" name="Picture 4"/>
          <p:cNvPicPr>
            <a:picLocks noChangeAspect="1"/>
          </p:cNvPicPr>
          <p:nvPr/>
        </p:nvPicPr>
        <p:blipFill>
          <a:blip r:embed="rId2"/>
          <a:stretch>
            <a:fillRect/>
          </a:stretch>
        </p:blipFill>
        <p:spPr>
          <a:xfrm>
            <a:off x="10838571" y="6388567"/>
            <a:ext cx="1353429" cy="469433"/>
          </a:xfrm>
          <a:prstGeom prst="rect">
            <a:avLst/>
          </a:prstGeom>
        </p:spPr>
      </p:pic>
    </p:spTree>
    <p:extLst>
      <p:ext uri="{BB962C8B-B14F-4D97-AF65-F5344CB8AC3E}">
        <p14:creationId xmlns:p14="http://schemas.microsoft.com/office/powerpoint/2010/main" val="118967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6423" y="142648"/>
            <a:ext cx="8791575" cy="1403123"/>
          </a:xfrm>
        </p:spPr>
        <p:txBody>
          <a:bodyPr>
            <a:normAutofit/>
          </a:bodyPr>
          <a:lstStyle/>
          <a:p>
            <a:pPr algn="ctr"/>
            <a:r>
              <a:rPr lang="en-US" sz="8000" b="1" cap="none" dirty="0"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Why</a:t>
            </a:r>
            <a:endPar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endParaRPr>
          </a:p>
        </p:txBody>
      </p:sp>
      <p:sp>
        <p:nvSpPr>
          <p:cNvPr id="3" name="Subtitle 2"/>
          <p:cNvSpPr>
            <a:spLocks noGrp="1"/>
          </p:cNvSpPr>
          <p:nvPr>
            <p:ph type="subTitle" idx="1"/>
          </p:nvPr>
        </p:nvSpPr>
        <p:spPr>
          <a:xfrm>
            <a:off x="1876423" y="2186894"/>
            <a:ext cx="8791575" cy="2319791"/>
          </a:xfrm>
        </p:spPr>
        <p:txBody>
          <a:bodyPr>
            <a:noAutofit/>
          </a:bodyPr>
          <a:lstStyle/>
          <a:p>
            <a:r>
              <a:rPr lang="en-US" sz="3600" b="1" cap="none" dirty="0" smtClean="0">
                <a:solidFill>
                  <a:srgbClr val="FF0000"/>
                </a:solidFill>
                <a:latin typeface="KG Falling Slowly" panose="02000503000000020004" pitchFamily="2" charset="0"/>
              </a:rPr>
              <a:t>STLP students are trying to make a difference by helping Branch Outreach support the community of North Christian County.</a:t>
            </a:r>
            <a:endParaRPr lang="en-US" sz="3600" b="1" cap="none" dirty="0">
              <a:solidFill>
                <a:srgbClr val="FF0000"/>
              </a:solidFill>
              <a:latin typeface="KG Falling Slowly" panose="02000503000000020004" pitchFamily="2" charset="0"/>
            </a:endParaRPr>
          </a:p>
        </p:txBody>
      </p:sp>
      <p:pic>
        <p:nvPicPr>
          <p:cNvPr id="4" name="Picture 3"/>
          <p:cNvPicPr>
            <a:picLocks noChangeAspect="1"/>
          </p:cNvPicPr>
          <p:nvPr/>
        </p:nvPicPr>
        <p:blipFill>
          <a:blip r:embed="rId2"/>
          <a:stretch>
            <a:fillRect/>
          </a:stretch>
        </p:blipFill>
        <p:spPr>
          <a:xfrm>
            <a:off x="10836144" y="6388100"/>
            <a:ext cx="1355856" cy="469900"/>
          </a:xfrm>
          <a:prstGeom prst="rect">
            <a:avLst/>
          </a:prstGeom>
        </p:spPr>
      </p:pic>
    </p:spTree>
    <p:extLst>
      <p:ext uri="{BB962C8B-B14F-4D97-AF65-F5344CB8AC3E}">
        <p14:creationId xmlns:p14="http://schemas.microsoft.com/office/powerpoint/2010/main" val="981248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6424" y="1555523"/>
            <a:ext cx="8791575" cy="1655762"/>
          </a:xfrm>
        </p:spPr>
        <p:txBody>
          <a:bodyPr>
            <a:noAutofit/>
          </a:bodyPr>
          <a:lstStyle/>
          <a:p>
            <a:pPr marL="457200" indent="-457200">
              <a:buFont typeface="Arial" panose="020B0604020202020204" pitchFamily="34" charset="0"/>
              <a:buChar char="•"/>
            </a:pPr>
            <a:r>
              <a:rPr lang="en-US" sz="2800" b="1" cap="none" dirty="0" smtClean="0">
                <a:solidFill>
                  <a:srgbClr val="FF0000"/>
                </a:solidFill>
                <a:latin typeface="KG Falling Slowly" panose="02000503000000020004" pitchFamily="2" charset="0"/>
              </a:rPr>
              <a:t>We will hold a non-perishable food drive to support the families that Branch Outreach services within the North Christian County community and students of Crofton Elementary through the Thanksgiving Holiday.</a:t>
            </a:r>
          </a:p>
          <a:p>
            <a:pPr marL="457200" indent="-457200">
              <a:buFont typeface="Arial" panose="020B0604020202020204" pitchFamily="34" charset="0"/>
              <a:buChar char="•"/>
            </a:pPr>
            <a:r>
              <a:rPr lang="en-US" sz="2800" b="1" cap="none" dirty="0" smtClean="0">
                <a:solidFill>
                  <a:srgbClr val="FF0000"/>
                </a:solidFill>
                <a:latin typeface="KG Falling Slowly" panose="02000503000000020004" pitchFamily="2" charset="0"/>
              </a:rPr>
              <a:t>We will motivate students to bring in non-perishable foods through having classroom competition to see which classroom can bring in the most products. </a:t>
            </a:r>
            <a:endParaRPr lang="en-US" sz="2800" b="1" cap="none" dirty="0">
              <a:solidFill>
                <a:srgbClr val="FF0000"/>
              </a:solidFill>
              <a:latin typeface="KG Falling Slowly" panose="02000503000000020004" pitchFamily="2" charset="0"/>
            </a:endParaRPr>
          </a:p>
        </p:txBody>
      </p:sp>
      <p:sp>
        <p:nvSpPr>
          <p:cNvPr id="4" name="Title 1"/>
          <p:cNvSpPr>
            <a:spLocks noGrp="1"/>
          </p:cNvSpPr>
          <p:nvPr>
            <p:ph type="ctrTitle"/>
          </p:nvPr>
        </p:nvSpPr>
        <p:spPr>
          <a:xfrm>
            <a:off x="1789338" y="97971"/>
            <a:ext cx="8791575" cy="1365477"/>
          </a:xfrm>
        </p:spPr>
        <p:txBody>
          <a:bodyPr>
            <a:normAutofit/>
          </a:bodyPr>
          <a:lstStyle/>
          <a:p>
            <a:pPr algn="ctr"/>
            <a:r>
              <a:rPr lang="en-US" sz="8000" b="1" cap="none" dirty="0"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What Can We Do?</a:t>
            </a:r>
            <a:endPar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endParaRPr>
          </a:p>
        </p:txBody>
      </p:sp>
      <p:sp>
        <p:nvSpPr>
          <p:cNvPr id="5" name="TextBox 4"/>
          <p:cNvSpPr txBox="1"/>
          <p:nvPr/>
        </p:nvSpPr>
        <p:spPr>
          <a:xfrm>
            <a:off x="8186057" y="5889171"/>
            <a:ext cx="3175869" cy="369332"/>
          </a:xfrm>
          <a:prstGeom prst="rect">
            <a:avLst/>
          </a:prstGeom>
          <a:noFill/>
        </p:spPr>
        <p:txBody>
          <a:bodyPr wrap="none" rtlCol="0">
            <a:spAutoFit/>
          </a:bodyPr>
          <a:lstStyle/>
          <a:p>
            <a:r>
              <a:rPr lang="en-US" dirty="0" smtClean="0"/>
              <a:t>Insert pic of bulletin board</a:t>
            </a:r>
            <a:endParaRPr lang="en-US" dirty="0"/>
          </a:p>
        </p:txBody>
      </p:sp>
      <p:pic>
        <p:nvPicPr>
          <p:cNvPr id="6" name="Picture 5"/>
          <p:cNvPicPr>
            <a:picLocks noChangeAspect="1"/>
          </p:cNvPicPr>
          <p:nvPr/>
        </p:nvPicPr>
        <p:blipFill>
          <a:blip r:embed="rId2"/>
          <a:stretch>
            <a:fillRect/>
          </a:stretch>
        </p:blipFill>
        <p:spPr>
          <a:xfrm>
            <a:off x="10838571" y="6388567"/>
            <a:ext cx="1353429" cy="469433"/>
          </a:xfrm>
          <a:prstGeom prst="rect">
            <a:avLst/>
          </a:prstGeom>
        </p:spPr>
      </p:pic>
    </p:spTree>
    <p:extLst>
      <p:ext uri="{BB962C8B-B14F-4D97-AF65-F5344CB8AC3E}">
        <p14:creationId xmlns:p14="http://schemas.microsoft.com/office/powerpoint/2010/main" val="3521542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2067" y="0"/>
            <a:ext cx="8791575" cy="1291771"/>
          </a:xfrm>
        </p:spPr>
        <p:txBody>
          <a:bodyPr>
            <a:normAutofit/>
          </a:bodyPr>
          <a:lstStyle/>
          <a:p>
            <a:pPr algn="ctr"/>
            <a:r>
              <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How We Did it</a:t>
            </a:r>
          </a:p>
        </p:txBody>
      </p:sp>
      <p:sp>
        <p:nvSpPr>
          <p:cNvPr id="3" name="Subtitle 2"/>
          <p:cNvSpPr>
            <a:spLocks noGrp="1"/>
          </p:cNvSpPr>
          <p:nvPr>
            <p:ph type="subTitle" idx="1"/>
          </p:nvPr>
        </p:nvSpPr>
        <p:spPr>
          <a:xfrm>
            <a:off x="1572768" y="1424894"/>
            <a:ext cx="10387583" cy="3030991"/>
          </a:xfrm>
        </p:spPr>
        <p:txBody>
          <a:bodyPr>
            <a:noAutofit/>
          </a:bodyPr>
          <a:lstStyle/>
          <a:p>
            <a:pPr marL="342900" indent="-342900">
              <a:buFont typeface="Arial" panose="020B0604020202020204" pitchFamily="34" charset="0"/>
              <a:buChar char="•"/>
            </a:pPr>
            <a:r>
              <a:rPr lang="en-US" sz="2400" b="1" cap="none" dirty="0" smtClean="0">
                <a:solidFill>
                  <a:srgbClr val="FF0000"/>
                </a:solidFill>
                <a:latin typeface="KG Falling Slowly" panose="02000503000000020004" pitchFamily="2" charset="0"/>
              </a:rPr>
              <a:t>STLP members collaborated to discuss and decide on a service project that they wanted to help with in their community.</a:t>
            </a:r>
          </a:p>
          <a:p>
            <a:pPr marL="342900" indent="-342900">
              <a:buFont typeface="Arial" panose="020B0604020202020204" pitchFamily="34" charset="0"/>
              <a:buChar char="•"/>
            </a:pPr>
            <a:r>
              <a:rPr lang="en-US" sz="2400" b="1" cap="none" dirty="0" smtClean="0">
                <a:solidFill>
                  <a:srgbClr val="FF0000"/>
                </a:solidFill>
                <a:latin typeface="KG Falling Slowly" panose="02000503000000020004" pitchFamily="2" charset="0"/>
              </a:rPr>
              <a:t>STLP  members </a:t>
            </a:r>
            <a:r>
              <a:rPr lang="en-US" sz="2400" b="1" cap="none" dirty="0" smtClean="0">
                <a:solidFill>
                  <a:srgbClr val="FF0000"/>
                </a:solidFill>
                <a:latin typeface="KG Falling Slowly" panose="02000503000000020004" pitchFamily="2" charset="0"/>
              </a:rPr>
              <a:t>collaborated with </a:t>
            </a:r>
            <a:r>
              <a:rPr lang="en-US" sz="2400" b="1" cap="none" dirty="0" smtClean="0">
                <a:solidFill>
                  <a:srgbClr val="FF0000"/>
                </a:solidFill>
                <a:latin typeface="KG Falling Slowly" panose="02000503000000020004" pitchFamily="2" charset="0"/>
              </a:rPr>
              <a:t>Branch Outreach a community food bank that is based on education, family, and faith.</a:t>
            </a:r>
          </a:p>
          <a:p>
            <a:pPr marL="342900" indent="-342900">
              <a:buFont typeface="Arial" panose="020B0604020202020204" pitchFamily="34" charset="0"/>
              <a:buChar char="•"/>
            </a:pPr>
            <a:r>
              <a:rPr lang="en-US" sz="2400" b="1" cap="none" dirty="0" smtClean="0">
                <a:solidFill>
                  <a:srgbClr val="FF0000"/>
                </a:solidFill>
                <a:latin typeface="KG Falling Slowly" panose="02000503000000020004" pitchFamily="2" charset="0"/>
              </a:rPr>
              <a:t>STLP members worked with their school administration daily to make announcements for the food drive, </a:t>
            </a:r>
            <a:r>
              <a:rPr lang="en-US" sz="2400" b="1" cap="none" dirty="0" smtClean="0">
                <a:solidFill>
                  <a:srgbClr val="FF0000"/>
                </a:solidFill>
                <a:latin typeface="KG Falling Slowly" panose="02000503000000020004" pitchFamily="2" charset="0"/>
              </a:rPr>
              <a:t>used technology to create flyers and posters to display </a:t>
            </a:r>
            <a:r>
              <a:rPr lang="en-US" sz="2400" b="1" cap="none" dirty="0" smtClean="0">
                <a:solidFill>
                  <a:srgbClr val="FF0000"/>
                </a:solidFill>
                <a:latin typeface="KG Falling Slowly" panose="02000503000000020004" pitchFamily="2" charset="0"/>
              </a:rPr>
              <a:t>in the school’s hallways, posted the food drive on social media, sent home flyers to parents/guardians.</a:t>
            </a:r>
          </a:p>
          <a:p>
            <a:pPr marL="342900" indent="-342900">
              <a:buFont typeface="Arial" panose="020B0604020202020204" pitchFamily="34" charset="0"/>
              <a:buChar char="•"/>
            </a:pPr>
            <a:r>
              <a:rPr lang="en-US" sz="2400" b="1" cap="none" dirty="0" smtClean="0">
                <a:solidFill>
                  <a:srgbClr val="FF0000"/>
                </a:solidFill>
                <a:latin typeface="KG Falling Slowly" panose="02000503000000020004" pitchFamily="2" charset="0"/>
              </a:rPr>
              <a:t>STLP members collected the non-perishable foods from all homerooms daily and recorded their collection amounts for each homeroom on the STLP bulletin board.</a:t>
            </a:r>
          </a:p>
          <a:p>
            <a:pPr marL="342900" indent="-342900">
              <a:buFont typeface="Arial" panose="020B0604020202020204" pitchFamily="34" charset="0"/>
              <a:buChar char="•"/>
            </a:pPr>
            <a:endParaRPr lang="en-US" sz="2400" b="1" cap="none" dirty="0" smtClean="0">
              <a:solidFill>
                <a:srgbClr val="FF0000"/>
              </a:solidFill>
              <a:latin typeface="KG Falling Slowly" panose="02000503000000020004" pitchFamily="2" charset="0"/>
            </a:endParaRPr>
          </a:p>
          <a:p>
            <a:pPr marL="342900" indent="-342900">
              <a:buFont typeface="Arial" panose="020B0604020202020204" pitchFamily="34" charset="0"/>
              <a:buChar char="•"/>
            </a:pPr>
            <a:endParaRPr lang="en-US" sz="2400" b="1" cap="none" dirty="0">
              <a:solidFill>
                <a:srgbClr val="FF0000"/>
              </a:solidFill>
              <a:latin typeface="KG Falling Slowly" panose="02000503000000020004" pitchFamily="2" charset="0"/>
            </a:endParaRPr>
          </a:p>
        </p:txBody>
      </p:sp>
      <p:pic>
        <p:nvPicPr>
          <p:cNvPr id="4" name="Picture 3"/>
          <p:cNvPicPr>
            <a:picLocks noChangeAspect="1"/>
          </p:cNvPicPr>
          <p:nvPr/>
        </p:nvPicPr>
        <p:blipFill>
          <a:blip r:embed="rId2"/>
          <a:stretch>
            <a:fillRect/>
          </a:stretch>
        </p:blipFill>
        <p:spPr>
          <a:xfrm>
            <a:off x="10838571" y="6388567"/>
            <a:ext cx="1353429" cy="469433"/>
          </a:xfrm>
          <a:prstGeom prst="rect">
            <a:avLst/>
          </a:prstGeom>
        </p:spPr>
      </p:pic>
    </p:spTree>
    <p:extLst>
      <p:ext uri="{BB962C8B-B14F-4D97-AF65-F5344CB8AC3E}">
        <p14:creationId xmlns:p14="http://schemas.microsoft.com/office/powerpoint/2010/main" val="2251106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1707" r="557"/>
          <a:stretch/>
        </p:blipFill>
        <p:spPr>
          <a:xfrm rot="21167167">
            <a:off x="549330" y="2012549"/>
            <a:ext cx="4052283" cy="2392812"/>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pic>
        <p:nvPicPr>
          <p:cNvPr id="3" name="Picture 2"/>
          <p:cNvPicPr>
            <a:picLocks noChangeAspect="1"/>
          </p:cNvPicPr>
          <p:nvPr/>
        </p:nvPicPr>
        <p:blipFill>
          <a:blip r:embed="rId3"/>
          <a:stretch>
            <a:fillRect/>
          </a:stretch>
        </p:blipFill>
        <p:spPr>
          <a:xfrm rot="429628">
            <a:off x="8478930" y="1241427"/>
            <a:ext cx="2951292" cy="3935056"/>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pic>
        <p:nvPicPr>
          <p:cNvPr id="4" name="Picture 3"/>
          <p:cNvPicPr>
            <a:picLocks noChangeAspect="1"/>
          </p:cNvPicPr>
          <p:nvPr/>
        </p:nvPicPr>
        <p:blipFill rotWithShape="1">
          <a:blip r:embed="rId4"/>
          <a:srcRect t="28001" r="2078"/>
          <a:stretch/>
        </p:blipFill>
        <p:spPr>
          <a:xfrm rot="21267520">
            <a:off x="5103266" y="2788254"/>
            <a:ext cx="2607468" cy="2556253"/>
          </a:xfrm>
          <a:prstGeom prst="rect">
            <a:avLst/>
          </a:prstGeom>
          <a:ln w="88900" cap="sq" cmpd="thickThin">
            <a:solidFill>
              <a:srgbClr val="000000"/>
            </a:solidFill>
            <a:prstDash val="solid"/>
            <a:miter lim="800000"/>
          </a:ln>
          <a:effectLst>
            <a:glow rad="127000">
              <a:srgbClr val="FF3300"/>
            </a:glow>
            <a:innerShdw blurRad="76200">
              <a:srgbClr val="000000"/>
            </a:innerShdw>
          </a:effectLst>
        </p:spPr>
      </p:pic>
      <p:sp>
        <p:nvSpPr>
          <p:cNvPr id="5" name="TextBox 4"/>
          <p:cNvSpPr txBox="1"/>
          <p:nvPr/>
        </p:nvSpPr>
        <p:spPr>
          <a:xfrm rot="21188530">
            <a:off x="739252" y="4634865"/>
            <a:ext cx="4123183" cy="923330"/>
          </a:xfrm>
          <a:prstGeom prst="rect">
            <a:avLst/>
          </a:prstGeom>
          <a:noFill/>
        </p:spPr>
        <p:txBody>
          <a:bodyPr wrap="square" rtlCol="0">
            <a:spAutoFit/>
          </a:bodyPr>
          <a:lstStyle/>
          <a:p>
            <a:r>
              <a:rPr lang="en-US" dirty="0" smtClean="0"/>
              <a:t>Promoting the “Food Drive” by passing out flyers and hanging posters.</a:t>
            </a:r>
            <a:endParaRPr lang="en-US" dirty="0"/>
          </a:p>
        </p:txBody>
      </p:sp>
      <p:sp>
        <p:nvSpPr>
          <p:cNvPr id="6" name="TextBox 5"/>
          <p:cNvSpPr txBox="1"/>
          <p:nvPr/>
        </p:nvSpPr>
        <p:spPr>
          <a:xfrm rot="21256583">
            <a:off x="5135631" y="5492512"/>
            <a:ext cx="2998241" cy="830997"/>
          </a:xfrm>
          <a:prstGeom prst="rect">
            <a:avLst/>
          </a:prstGeom>
          <a:noFill/>
        </p:spPr>
        <p:txBody>
          <a:bodyPr wrap="square" rtlCol="0">
            <a:spAutoFit/>
          </a:bodyPr>
          <a:lstStyle/>
          <a:p>
            <a:r>
              <a:rPr lang="en-US" sz="1600" dirty="0" smtClean="0"/>
              <a:t>Using technology to create flyers to help promote the “Food Drive”.</a:t>
            </a:r>
            <a:endParaRPr lang="en-US" sz="1600" dirty="0"/>
          </a:p>
        </p:txBody>
      </p:sp>
      <p:sp>
        <p:nvSpPr>
          <p:cNvPr id="7" name="TextBox 6"/>
          <p:cNvSpPr txBox="1"/>
          <p:nvPr/>
        </p:nvSpPr>
        <p:spPr>
          <a:xfrm rot="424315">
            <a:off x="8106627" y="5277729"/>
            <a:ext cx="2983503" cy="646331"/>
          </a:xfrm>
          <a:prstGeom prst="rect">
            <a:avLst/>
          </a:prstGeom>
          <a:noFill/>
        </p:spPr>
        <p:txBody>
          <a:bodyPr wrap="square" rtlCol="0">
            <a:spAutoFit/>
          </a:bodyPr>
          <a:lstStyle/>
          <a:p>
            <a:r>
              <a:rPr lang="en-US" dirty="0" smtClean="0"/>
              <a:t>Speaking to teachers to help get the word out.</a:t>
            </a:r>
            <a:endParaRPr lang="en-US" dirty="0"/>
          </a:p>
        </p:txBody>
      </p:sp>
      <p:sp>
        <p:nvSpPr>
          <p:cNvPr id="9" name="Title 1"/>
          <p:cNvSpPr txBox="1">
            <a:spLocks/>
          </p:cNvSpPr>
          <p:nvPr/>
        </p:nvSpPr>
        <p:spPr>
          <a:xfrm>
            <a:off x="1151146" y="57251"/>
            <a:ext cx="7472999" cy="238760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8000" b="1" cap="none" smtClean="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rPr>
              <a:t>Students Busy Making a Difference</a:t>
            </a:r>
            <a:endParaRPr lang="en-US" sz="8000" b="1" cap="none" dirty="0">
              <a:ln>
                <a:solidFill>
                  <a:schemeClr val="bg1"/>
                </a:solidFill>
              </a:ln>
              <a:solidFill>
                <a:srgbClr val="FF3300"/>
              </a:solidFill>
              <a:effectLst>
                <a:outerShdw blurRad="38100" dist="38100" dir="2700000" algn="tl">
                  <a:srgbClr val="000000">
                    <a:alpha val="43137"/>
                  </a:srgbClr>
                </a:outerShdw>
              </a:effectLst>
              <a:latin typeface="KG Falling Slowly" panose="02000503000000020004" pitchFamily="2" charset="0"/>
              <a:ea typeface="+mn-ea"/>
              <a:cs typeface="Arial" pitchFamily="34" charset="0"/>
            </a:endParaRPr>
          </a:p>
        </p:txBody>
      </p:sp>
      <p:pic>
        <p:nvPicPr>
          <p:cNvPr id="8" name="Picture 7"/>
          <p:cNvPicPr>
            <a:picLocks noChangeAspect="1"/>
          </p:cNvPicPr>
          <p:nvPr/>
        </p:nvPicPr>
        <p:blipFill>
          <a:blip r:embed="rId5"/>
          <a:stretch>
            <a:fillRect/>
          </a:stretch>
        </p:blipFill>
        <p:spPr>
          <a:xfrm>
            <a:off x="10838571" y="6388567"/>
            <a:ext cx="1353429" cy="469433"/>
          </a:xfrm>
          <a:prstGeom prst="rect">
            <a:avLst/>
          </a:prstGeom>
        </p:spPr>
      </p:pic>
    </p:spTree>
    <p:extLst>
      <p:ext uri="{BB962C8B-B14F-4D97-AF65-F5344CB8AC3E}">
        <p14:creationId xmlns:p14="http://schemas.microsoft.com/office/powerpoint/2010/main" val="930237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329</TotalTime>
  <Words>515</Words>
  <Application>Microsoft Office PowerPoint</Application>
  <PresentationFormat>Widescreen</PresentationFormat>
  <Paragraphs>42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KG Falling Slowly</vt:lpstr>
      <vt:lpstr>Trebuchet MS</vt:lpstr>
      <vt:lpstr>Tw Cen MT</vt:lpstr>
      <vt:lpstr>Circuit</vt:lpstr>
      <vt:lpstr>Crofton Elementary      Student Technology Leadership Program  STLP  </vt:lpstr>
      <vt:lpstr>PowerPoint Presentation</vt:lpstr>
      <vt:lpstr>Student Technology Leadership Program Goals</vt:lpstr>
      <vt:lpstr>Community Service Project     “Can You Do It? Cougars Can!”</vt:lpstr>
      <vt:lpstr>Our Goal</vt:lpstr>
      <vt:lpstr>Why</vt:lpstr>
      <vt:lpstr>What Can We Do?</vt:lpstr>
      <vt:lpstr>How We Did it</vt:lpstr>
      <vt:lpstr>PowerPoint Presentation</vt:lpstr>
      <vt:lpstr>Students Busy Making a Difference</vt:lpstr>
      <vt:lpstr>Our Next Steps</vt:lpstr>
      <vt:lpstr>Meet our STLP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Crofton Elementary School Student Technology Leadership Program</dc:title>
  <dc:creator>Janice Ridenour</dc:creator>
  <cp:lastModifiedBy>Janice Ridenour</cp:lastModifiedBy>
  <cp:revision>28</cp:revision>
  <dcterms:created xsi:type="dcterms:W3CDTF">2016-11-02T00:48:03Z</dcterms:created>
  <dcterms:modified xsi:type="dcterms:W3CDTF">2016-11-02T10:17:50Z</dcterms:modified>
</cp:coreProperties>
</file>