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9" r:id="rId5"/>
    <p:sldId id="272" r:id="rId6"/>
    <p:sldId id="258" r:id="rId7"/>
    <p:sldId id="273" r:id="rId8"/>
    <p:sldId id="27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60"/>
  </p:normalViewPr>
  <p:slideViewPr>
    <p:cSldViewPr>
      <p:cViewPr>
        <p:scale>
          <a:sx n="60" d="100"/>
          <a:sy n="60" d="100"/>
        </p:scale>
        <p:origin x="-1416" y="-1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0A6B00-709B-41E4-A850-CD9E7BA03036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343D5C-E82C-48FC-8D81-F4B43C7F00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Substance and Accidents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5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372168"/>
            <a:ext cx="7010401" cy="1143000"/>
          </a:xfrm>
        </p:spPr>
        <p:txBody>
          <a:bodyPr/>
          <a:lstStyle/>
          <a:p>
            <a:r>
              <a:rPr lang="en-US" smtClean="0"/>
              <a:t>Chapter 13 </a:t>
            </a: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Substance (p. 80)</a:t>
            </a:r>
          </a:p>
          <a:p>
            <a:r>
              <a:rPr lang="en-US" dirty="0" smtClean="0"/>
              <a:t>Accident (p. 82)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372168"/>
            <a:ext cx="7162799" cy="1342832"/>
          </a:xfrm>
        </p:spPr>
        <p:txBody>
          <a:bodyPr/>
          <a:lstStyle/>
          <a:p>
            <a:r>
              <a:rPr lang="en-US" sz="4000" dirty="0" smtClean="0"/>
              <a:t>Evidence of Change and the Truth about being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457200"/>
            <a:ext cx="73152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“Metaphysics starts by looking at the sensible world</a:t>
            </a:r>
          </a:p>
          <a:p>
            <a:pPr lvl="1"/>
            <a:r>
              <a:rPr lang="en-US" dirty="0" smtClean="0"/>
              <a:t>“nature”</a:t>
            </a:r>
          </a:p>
          <a:p>
            <a:r>
              <a:rPr lang="en-US" dirty="0" smtClean="0"/>
              <a:t>Nature is a place of change and </a:t>
            </a:r>
            <a:r>
              <a:rPr lang="en-US" dirty="0" err="1" smtClean="0"/>
              <a:t>mulitplicity</a:t>
            </a:r>
            <a:endParaRPr lang="en-US" dirty="0" smtClean="0"/>
          </a:p>
          <a:p>
            <a:r>
              <a:rPr lang="en-US" dirty="0" smtClean="0"/>
              <a:t>Seeing change causes wonder</a:t>
            </a:r>
          </a:p>
          <a:p>
            <a:pPr lvl="1"/>
            <a:r>
              <a:rPr lang="en-US" dirty="0" smtClean="0"/>
              <a:t>“What changes?”</a:t>
            </a:r>
          </a:p>
          <a:p>
            <a:pPr lvl="1"/>
            <a:r>
              <a:rPr lang="en-US" dirty="0" smtClean="0"/>
              <a:t>“What is change itself?”</a:t>
            </a:r>
          </a:p>
          <a:p>
            <a:r>
              <a:rPr lang="en-US" dirty="0" smtClean="0"/>
              <a:t>There must be something permanent in the midst of all this change, however, otherwise nothing could be known.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4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876800"/>
            <a:ext cx="6512511" cy="1143000"/>
          </a:xfrm>
        </p:spPr>
        <p:txBody>
          <a:bodyPr/>
          <a:lstStyle/>
          <a:p>
            <a:r>
              <a:rPr lang="en-US" sz="3600" dirty="0" smtClean="0"/>
              <a:t>The Notion of Being applies primarily to substance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228600"/>
            <a:ext cx="7162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Substance: what exists or is by itself and in itself</a:t>
            </a:r>
          </a:p>
          <a:p>
            <a:r>
              <a:rPr lang="en-US" dirty="0" smtClean="0"/>
              <a:t>Description of a Substance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i="1" dirty="0" smtClean="0"/>
              <a:t>A unity of being in multiplicity</a:t>
            </a:r>
            <a:r>
              <a:rPr lang="en-US" dirty="0" smtClean="0"/>
              <a:t>. We see many people, but recognize each as one being, with perfect unity.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i="1" dirty="0" smtClean="0"/>
              <a:t>Permanence in Changes.</a:t>
            </a:r>
            <a:r>
              <a:rPr lang="en-US" dirty="0" smtClean="0"/>
              <a:t> There is something that does not change under the changes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i="1" dirty="0" smtClean="0"/>
              <a:t>The subsistence</a:t>
            </a:r>
            <a:r>
              <a:rPr lang="en-US" dirty="0" smtClean="0"/>
              <a:t> of a nucleus or core of being on which or in which all other things exist.</a:t>
            </a:r>
          </a:p>
          <a:p>
            <a:r>
              <a:rPr lang="en-US" dirty="0" smtClean="0"/>
              <a:t>Transubstantiation is a special case of this.</a:t>
            </a:r>
          </a:p>
          <a:p>
            <a:pPr lvl="1"/>
            <a:r>
              <a:rPr lang="en-US" dirty="0" smtClean="0"/>
              <a:t>The substance of the bread is entirely replaced but the accidents of bread remain.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2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Is the concept of “substance” out of date?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381000"/>
            <a:ext cx="7162800" cy="39624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The concept of substance is not subject to history or culture.</a:t>
            </a:r>
          </a:p>
          <a:p>
            <a:pPr lvl="1"/>
            <a:r>
              <a:rPr lang="en-US" sz="2400" dirty="0" smtClean="0"/>
              <a:t>It is a fundamental understanding of everyone</a:t>
            </a:r>
          </a:p>
          <a:p>
            <a:pPr lvl="2"/>
            <a:r>
              <a:rPr lang="en-US" sz="2200" dirty="0" smtClean="0"/>
              <a:t>Is permanence an illusion?  Are you?</a:t>
            </a:r>
          </a:p>
          <a:p>
            <a:pPr lvl="2"/>
            <a:r>
              <a:rPr lang="en-US" sz="2200" dirty="0" smtClean="0"/>
              <a:t>Is change an illusion? Do you grow?</a:t>
            </a:r>
          </a:p>
          <a:p>
            <a:pPr lvl="1"/>
            <a:r>
              <a:rPr lang="en-US" sz="2400" dirty="0" smtClean="0"/>
              <a:t>Humanity is becoming somewhat egotistical, don’t you think, if we insist on constantly creating reality in order to show only what it means to us?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11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648200"/>
            <a:ext cx="6400800" cy="1219200"/>
          </a:xfrm>
        </p:spPr>
        <p:txBody>
          <a:bodyPr/>
          <a:lstStyle/>
          <a:p>
            <a:r>
              <a:rPr lang="en-US" sz="4000" dirty="0" smtClean="0"/>
              <a:t>Accidents; secondary manners of 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533400"/>
            <a:ext cx="80010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Accidents: Secondary manners of being</a:t>
            </a:r>
          </a:p>
          <a:p>
            <a:r>
              <a:rPr lang="en-US" dirty="0" smtClean="0"/>
              <a:t>These are the things “held together” by substance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dirty="0" smtClean="0"/>
              <a:t>They tend to be multiplied in a being (size, weight, color, etc.)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dirty="0" smtClean="0"/>
              <a:t>They are changeable determinations of something permanent (age, learning)</a:t>
            </a:r>
          </a:p>
          <a:p>
            <a:pPr marL="880110" lvl="1" indent="-514350">
              <a:buFont typeface="+mj-lt"/>
              <a:buAutoNum type="romanLcPeriod"/>
            </a:pPr>
            <a:r>
              <a:rPr lang="en-US" dirty="0" smtClean="0"/>
              <a:t>They are derived, or secondary determinations of a primary or principal subject.</a:t>
            </a:r>
          </a:p>
          <a:p>
            <a:r>
              <a:rPr lang="en-US" dirty="0" smtClean="0"/>
              <a:t>Does a bald, emaciated cancer survivor stop “being” who she is because of the changes her treatment caused?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5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Accidents can be thought of as “beings of a being”</a:t>
            </a:r>
          </a:p>
          <a:p>
            <a:pPr lvl="1"/>
            <a:r>
              <a:rPr lang="en-US" dirty="0" smtClean="0"/>
              <a:t>John’s hair, Alice’s hands, George’s heart</a:t>
            </a:r>
          </a:p>
          <a:p>
            <a:pPr lvl="1"/>
            <a:r>
              <a:rPr lang="en-US" dirty="0" smtClean="0"/>
              <a:t>Note the use of the possessive apostrophe…</a:t>
            </a:r>
          </a:p>
          <a:p>
            <a:r>
              <a:rPr lang="en-US" dirty="0" smtClean="0"/>
              <a:t>Being can be categorized in 10 ways, 9 of them accidental:</a:t>
            </a:r>
          </a:p>
          <a:p>
            <a:pPr lvl="1"/>
            <a:r>
              <a:rPr lang="en-US" dirty="0" smtClean="0"/>
              <a:t>1. substance 2. </a:t>
            </a:r>
            <a:r>
              <a:rPr lang="en-US" dirty="0" err="1" smtClean="0"/>
              <a:t>quanitity</a:t>
            </a:r>
            <a:r>
              <a:rPr lang="en-US" dirty="0" smtClean="0"/>
              <a:t> 3. quality 4. relation</a:t>
            </a:r>
          </a:p>
          <a:p>
            <a:pPr lvl="1"/>
            <a:r>
              <a:rPr lang="en-US" dirty="0" smtClean="0"/>
              <a:t>5. action  6. passivity  7. place  8. time</a:t>
            </a:r>
          </a:p>
          <a:p>
            <a:pPr lvl="1"/>
            <a:r>
              <a:rPr lang="en-US" dirty="0" smtClean="0"/>
              <a:t>9. posture  10. possession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5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4372168"/>
            <a:ext cx="7162800" cy="1143000"/>
          </a:xfrm>
        </p:spPr>
        <p:txBody>
          <a:bodyPr/>
          <a:lstStyle/>
          <a:p>
            <a:r>
              <a:rPr lang="en-US" sz="4000" dirty="0" smtClean="0"/>
              <a:t>Substance and Accidents are related in three ways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457200"/>
            <a:ext cx="6934200" cy="3749040"/>
          </a:xfrm>
        </p:spPr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Substance is the subject of the accidents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Substance is to Accident what Potency is to Act (more on these latter tomorrow)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Substance is to Accident what Cause is to Effect (accidents come into being because of the substance)</a:t>
            </a:r>
          </a:p>
          <a:p>
            <a:r>
              <a:rPr lang="en-US" dirty="0" smtClean="0"/>
              <a:t>Accidents do not conceal substance, but rather reveal it.</a:t>
            </a:r>
          </a:p>
          <a:p>
            <a:pPr lvl="1"/>
            <a:r>
              <a:rPr lang="en-US" dirty="0" smtClean="0"/>
              <a:t>I can only relate to, or “see” the being of a student as it is revealed to me by their accidents.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1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63500"/>
            <a:ext cx="4949825" cy="673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02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2019</TotalTime>
  <Words>505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Substance and Accidents</vt:lpstr>
      <vt:lpstr>Chapter 13 Vocabulary</vt:lpstr>
      <vt:lpstr>Evidence of Change and the Truth about being</vt:lpstr>
      <vt:lpstr>The Notion of Being applies primarily to substance</vt:lpstr>
      <vt:lpstr>Is the concept of “substance” out of date?</vt:lpstr>
      <vt:lpstr>Accidents; secondary manners of being</vt:lpstr>
      <vt:lpstr>Accidents</vt:lpstr>
      <vt:lpstr>Substance and Accidents are related in three ways</vt:lpstr>
      <vt:lpstr>PowerPoint Presentation</vt:lpstr>
    </vt:vector>
  </TitlesOfParts>
  <Company>CSGK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csgk</dc:creator>
  <cp:lastModifiedBy>csgk</cp:lastModifiedBy>
  <cp:revision>48</cp:revision>
  <dcterms:created xsi:type="dcterms:W3CDTF">2014-09-26T20:43:40Z</dcterms:created>
  <dcterms:modified xsi:type="dcterms:W3CDTF">2014-10-13T15:07:42Z</dcterms:modified>
</cp:coreProperties>
</file>