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1E8606A-FA74-427C-B35D-08C24FD879DD}" type="datetimeFigureOut">
              <a:rPr lang="en-US" smtClean="0"/>
              <a:pPr/>
              <a:t>2/28/2012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078D338-3B07-4196-A490-797708E039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E8606A-FA74-427C-B35D-08C24FD879DD}"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8D338-3B07-4196-A490-797708E039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1E8606A-FA74-427C-B35D-08C24FD879DD}" type="datetimeFigureOut">
              <a:rPr lang="en-US" smtClean="0"/>
              <a:pPr/>
              <a:t>2/28/2012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078D338-3B07-4196-A490-797708E039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145DF70-CCBB-4023-BB19-46E44AA97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E8606A-FA74-427C-B35D-08C24FD879DD}"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78D338-3B07-4196-A490-797708E039C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1E8606A-FA74-427C-B35D-08C24FD879DD}" type="datetimeFigureOut">
              <a:rPr lang="en-US" smtClean="0"/>
              <a:pPr/>
              <a:t>2/28/2012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078D338-3B07-4196-A490-797708E039C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1E8606A-FA74-427C-B35D-08C24FD879DD}" type="datetimeFigureOut">
              <a:rPr lang="en-US" smtClean="0"/>
              <a:pPr/>
              <a:t>2/28/2012</a:t>
            </a:fld>
            <a:endParaRPr lang="en-US"/>
          </a:p>
        </p:txBody>
      </p:sp>
      <p:sp>
        <p:nvSpPr>
          <p:cNvPr id="10" name="Slide Number Placeholder 9"/>
          <p:cNvSpPr>
            <a:spLocks noGrp="1"/>
          </p:cNvSpPr>
          <p:nvPr>
            <p:ph type="sldNum" sz="quarter" idx="16"/>
          </p:nvPr>
        </p:nvSpPr>
        <p:spPr/>
        <p:txBody>
          <a:bodyPr rtlCol="0"/>
          <a:lstStyle/>
          <a:p>
            <a:fld id="{2078D338-3B07-4196-A490-797708E039C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1E8606A-FA74-427C-B35D-08C24FD879DD}" type="datetimeFigureOut">
              <a:rPr lang="en-US" smtClean="0"/>
              <a:pPr/>
              <a:t>2/28/2012</a:t>
            </a:fld>
            <a:endParaRPr lang="en-US"/>
          </a:p>
        </p:txBody>
      </p:sp>
      <p:sp>
        <p:nvSpPr>
          <p:cNvPr id="12" name="Slide Number Placeholder 11"/>
          <p:cNvSpPr>
            <a:spLocks noGrp="1"/>
          </p:cNvSpPr>
          <p:nvPr>
            <p:ph type="sldNum" sz="quarter" idx="16"/>
          </p:nvPr>
        </p:nvSpPr>
        <p:spPr/>
        <p:txBody>
          <a:bodyPr rtlCol="0"/>
          <a:lstStyle/>
          <a:p>
            <a:fld id="{2078D338-3B07-4196-A490-797708E039C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E8606A-FA74-427C-B35D-08C24FD879DD}"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078D338-3B07-4196-A490-797708E039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8606A-FA74-427C-B35D-08C24FD879DD}"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078D338-3B07-4196-A490-797708E039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E8606A-FA74-427C-B35D-08C24FD879DD}"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078D338-3B07-4196-A490-797708E039C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1E8606A-FA74-427C-B35D-08C24FD879DD}" type="datetimeFigureOut">
              <a:rPr lang="en-US" smtClean="0"/>
              <a:pPr/>
              <a:t>2/28/2012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078D338-3B07-4196-A490-797708E039C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1E8606A-FA74-427C-B35D-08C24FD879DD}" type="datetimeFigureOut">
              <a:rPr lang="en-US" smtClean="0"/>
              <a:pPr/>
              <a:t>2/28/2012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078D338-3B07-4196-A490-797708E039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Pressure and Wind</a:t>
            </a:r>
            <a:endParaRPr lang="en-US" dirty="0"/>
          </a:p>
        </p:txBody>
      </p:sp>
      <p:sp>
        <p:nvSpPr>
          <p:cNvPr id="3" name="Subtitle 2"/>
          <p:cNvSpPr>
            <a:spLocks noGrp="1"/>
          </p:cNvSpPr>
          <p:nvPr>
            <p:ph type="subTitle" idx="1"/>
          </p:nvPr>
        </p:nvSpPr>
        <p:spPr/>
        <p:txBody>
          <a:bodyPr/>
          <a:lstStyle/>
          <a:p>
            <a:r>
              <a:rPr lang="en-US" dirty="0" smtClean="0"/>
              <a:t>Chapter 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Isobar Activity - Objectives</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77500" lnSpcReduction="20000"/>
          </a:bodyPr>
          <a:lstStyle/>
          <a:p>
            <a:r>
              <a:rPr lang="en-US" sz="3200" dirty="0" smtClean="0">
                <a:solidFill>
                  <a:srgbClr val="000000"/>
                </a:solidFill>
                <a:latin typeface="Arial" charset="0"/>
              </a:rPr>
              <a:t>You will use a black colored pencil to lightly draw lines connecting identical values of sea level pressure. </a:t>
            </a:r>
          </a:p>
          <a:p>
            <a:r>
              <a:rPr lang="en-US" sz="3200" dirty="0" smtClean="0">
                <a:solidFill>
                  <a:srgbClr val="000000"/>
                </a:solidFill>
                <a:latin typeface="Arial" charset="0"/>
              </a:rPr>
              <a:t>Remember, these lines, called isobars, do not cross each other. Isobars are usually drawn for every four </a:t>
            </a:r>
            <a:r>
              <a:rPr lang="en-US" sz="3200" dirty="0" err="1" smtClean="0">
                <a:solidFill>
                  <a:srgbClr val="000000"/>
                </a:solidFill>
                <a:latin typeface="Arial" charset="0"/>
              </a:rPr>
              <a:t>millibars</a:t>
            </a:r>
            <a:r>
              <a:rPr lang="en-US" sz="3200" dirty="0" smtClean="0">
                <a:solidFill>
                  <a:srgbClr val="000000"/>
                </a:solidFill>
                <a:latin typeface="Arial" charset="0"/>
              </a:rPr>
              <a:t>, using 1000 </a:t>
            </a:r>
            <a:r>
              <a:rPr lang="en-US" sz="3200" dirty="0" err="1" smtClean="0">
                <a:solidFill>
                  <a:srgbClr val="000000"/>
                </a:solidFill>
                <a:latin typeface="Arial" charset="0"/>
              </a:rPr>
              <a:t>millibars</a:t>
            </a:r>
            <a:r>
              <a:rPr lang="en-US" sz="3200" dirty="0" smtClean="0">
                <a:solidFill>
                  <a:srgbClr val="000000"/>
                </a:solidFill>
                <a:latin typeface="Arial" charset="0"/>
              </a:rPr>
              <a:t> as the starting point. Therefore, these lines will have values of 1000, 1004, 1008, 1012, 1016, 1020, 1024, etc., or 996, 992, 988, 984, 980, etc.</a:t>
            </a:r>
          </a:p>
          <a:p>
            <a:r>
              <a:rPr lang="en-US" sz="3200" dirty="0" smtClean="0">
                <a:solidFill>
                  <a:srgbClr val="000000"/>
                </a:solidFill>
                <a:latin typeface="Arial" charset="0"/>
              </a:rPr>
              <a:t>You will then identify a high pressure center and a low pressure center.</a:t>
            </a:r>
          </a:p>
          <a:p>
            <a:r>
              <a:rPr lang="en-US" sz="3200" dirty="0" smtClean="0">
                <a:solidFill>
                  <a:srgbClr val="000000"/>
                </a:solidFill>
                <a:latin typeface="Arial" charset="0"/>
              </a:rPr>
              <a:t>You will predict the location of fair weather and stormy weather.</a:t>
            </a:r>
          </a:p>
          <a:p>
            <a:r>
              <a:rPr lang="en-US" sz="3200" dirty="0" smtClean="0">
                <a:solidFill>
                  <a:srgbClr val="000000"/>
                </a:solidFill>
                <a:latin typeface="Arial" charset="0"/>
              </a:rPr>
              <a:t>You will identify the direction of spin around a high pressure center and a low pressure center.</a:t>
            </a:r>
            <a:endParaRPr lang="en-US" sz="32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sz="half" idx="2"/>
          </p:nvPr>
        </p:nvSpPr>
        <p:spPr>
          <a:xfrm>
            <a:off x="685800" y="3200400"/>
            <a:ext cx="7772400" cy="3657600"/>
          </a:xfrm>
        </p:spPr>
        <p:txBody>
          <a:bodyPr/>
          <a:lstStyle/>
          <a:p>
            <a:pPr eaLnBrk="1" hangingPunct="1"/>
            <a:r>
              <a:rPr lang="en-US" sz="2000" dirty="0" smtClean="0">
                <a:solidFill>
                  <a:srgbClr val="000000"/>
                </a:solidFill>
                <a:latin typeface="Arial" charset="0"/>
              </a:rPr>
              <a:t>Begin drawing from the 1024 </a:t>
            </a:r>
            <a:r>
              <a:rPr lang="en-US" sz="2000" dirty="0" err="1" smtClean="0">
                <a:solidFill>
                  <a:srgbClr val="000000"/>
                </a:solidFill>
                <a:latin typeface="Arial" charset="0"/>
              </a:rPr>
              <a:t>millibars</a:t>
            </a:r>
            <a:r>
              <a:rPr lang="en-US" sz="2000" dirty="0" smtClean="0">
                <a:solidFill>
                  <a:srgbClr val="000000"/>
                </a:solidFill>
                <a:latin typeface="Arial" charset="0"/>
              </a:rPr>
              <a:t> station pressure over Salt Lake City, Utah (highlighted in gray). Draw a line to the next 1024 value located to the northeast (upper right). Without lifting your pencil draw a line to the next 1024 value located to the south, then to the one located southwest, finally returning to the Salt Lake City value. </a:t>
            </a:r>
          </a:p>
          <a:p>
            <a:pPr eaLnBrk="1" hangingPunct="1"/>
            <a:r>
              <a:rPr lang="en-US" sz="2000" dirty="0" smtClean="0">
                <a:latin typeface="Arial" charset="0"/>
              </a:rPr>
              <a:t>Now connect the pressure areas that are 1020 </a:t>
            </a:r>
            <a:r>
              <a:rPr lang="en-US" sz="2000" dirty="0" err="1" smtClean="0">
                <a:latin typeface="Arial" charset="0"/>
              </a:rPr>
              <a:t>millibars</a:t>
            </a:r>
            <a:r>
              <a:rPr lang="en-US" sz="2000" dirty="0" smtClean="0">
                <a:latin typeface="Arial" charset="0"/>
              </a:rPr>
              <a:t>.</a:t>
            </a:r>
          </a:p>
          <a:p>
            <a:pPr eaLnBrk="1" hangingPunct="1"/>
            <a:r>
              <a:rPr lang="en-US" sz="2000" dirty="0" smtClean="0">
                <a:latin typeface="Arial" charset="0"/>
              </a:rPr>
              <a:t>Complete the map.</a:t>
            </a:r>
          </a:p>
        </p:txBody>
      </p:sp>
      <p:pic>
        <p:nvPicPr>
          <p:cNvPr id="5123" name="Picture 5" descr="sfc_press_map.gif                                              00098C8BMacintosh HD                   BD3D384F:"/>
          <p:cNvPicPr>
            <a:picLocks noGrp="1" noChangeAspect="1" noChangeArrowheads="1"/>
          </p:cNvPicPr>
          <p:nvPr>
            <p:ph sz="half" idx="1"/>
          </p:nvPr>
        </p:nvPicPr>
        <p:blipFill>
          <a:blip r:embed="rId2"/>
          <a:srcRect/>
          <a:stretch>
            <a:fillRect/>
          </a:stretch>
        </p:blipFill>
        <p:spPr>
          <a:xfrm>
            <a:off x="2133600" y="228600"/>
            <a:ext cx="4724400" cy="28495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dirty="0" smtClean="0"/>
              <a:t> </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3" descr="sfc_press_map_soln1.gif                                        00098C8BMacintosh HD                   BD3D384F:"/>
          <p:cNvPicPr>
            <a:picLocks noGrp="1" noChangeAspect="1" noChangeArrowheads="1"/>
          </p:cNvPicPr>
          <p:nvPr>
            <p:ph sz="half" idx="1"/>
          </p:nvPr>
        </p:nvPicPr>
        <p:blipFill>
          <a:blip r:embed="rId2"/>
          <a:srcRect/>
          <a:stretch>
            <a:fillRect/>
          </a:stretch>
        </p:blipFill>
        <p:spPr>
          <a:xfrm>
            <a:off x="152400" y="838200"/>
            <a:ext cx="8744365" cy="539018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highs and lows</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3200" dirty="0" smtClean="0">
                <a:solidFill>
                  <a:srgbClr val="000000"/>
                </a:solidFill>
                <a:latin typeface="Arial" charset="0"/>
              </a:rPr>
              <a:t>Isobars can be used to identify "Highs" and "Lows." The pressure in a high is </a:t>
            </a:r>
            <a:r>
              <a:rPr lang="en-US" sz="3200" i="1" dirty="0" smtClean="0">
                <a:solidFill>
                  <a:srgbClr val="000000"/>
                </a:solidFill>
                <a:latin typeface="Arial" charset="0"/>
              </a:rPr>
              <a:t>greater</a:t>
            </a:r>
            <a:r>
              <a:rPr lang="en-US" sz="3200" dirty="0" smtClean="0">
                <a:solidFill>
                  <a:srgbClr val="000000"/>
                </a:solidFill>
                <a:latin typeface="Arial" charset="0"/>
              </a:rPr>
              <a:t> than the surrounding air. The pressure in a low is </a:t>
            </a:r>
            <a:r>
              <a:rPr lang="en-US" sz="3200" i="1" dirty="0" smtClean="0">
                <a:solidFill>
                  <a:srgbClr val="000000"/>
                </a:solidFill>
                <a:latin typeface="Arial" charset="0"/>
              </a:rPr>
              <a:t>lower</a:t>
            </a:r>
            <a:r>
              <a:rPr lang="en-US" sz="3200" dirty="0" smtClean="0">
                <a:solidFill>
                  <a:srgbClr val="000000"/>
                </a:solidFill>
                <a:latin typeface="Arial" charset="0"/>
              </a:rPr>
              <a:t> than the surrounding air. </a:t>
            </a:r>
          </a:p>
          <a:p>
            <a:pPr>
              <a:lnSpc>
                <a:spcPct val="90000"/>
              </a:lnSpc>
            </a:pPr>
            <a:r>
              <a:rPr lang="en-US" sz="3200" dirty="0" smtClean="0">
                <a:solidFill>
                  <a:srgbClr val="000000"/>
                </a:solidFill>
                <a:latin typeface="Arial" charset="0"/>
              </a:rPr>
              <a:t>Label the center of the high pressure area with a large blue "H".</a:t>
            </a:r>
          </a:p>
          <a:p>
            <a:pPr>
              <a:lnSpc>
                <a:spcPct val="90000"/>
              </a:lnSpc>
            </a:pPr>
            <a:r>
              <a:rPr lang="en-US" sz="3200" dirty="0" smtClean="0">
                <a:solidFill>
                  <a:srgbClr val="000000"/>
                </a:solidFill>
                <a:latin typeface="Arial" charset="0"/>
              </a:rPr>
              <a:t>Label the center of the low pressure area with a large red "L".</a:t>
            </a:r>
          </a:p>
          <a:p>
            <a:endParaRPr lang="en-US" dirty="0"/>
          </a:p>
        </p:txBody>
      </p:sp>
      <p:sp>
        <p:nvSpPr>
          <p:cNvPr id="4" name="Text Placeholder 3"/>
          <p:cNvSpPr>
            <a:spLocks noGrp="1"/>
          </p:cNvSpPr>
          <p:nvPr>
            <p:ph type="body" sz="half" idx="4294967295"/>
          </p:nvPr>
        </p:nvSpPr>
        <p:spPr>
          <a:xfrm>
            <a:off x="0" y="4267200"/>
            <a:ext cx="7772400" cy="1981200"/>
          </a:xfrm>
        </p:spPr>
        <p:txBody>
          <a:bodyPr/>
          <a:lstStyle/>
          <a:p>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c_press_map_soln2.gif                                        00098C8BMacintosh HD                   BD3D384F:"/>
          <p:cNvPicPr>
            <a:picLocks noGrp="1" noChangeAspect="1" noChangeArrowheads="1"/>
          </p:cNvPicPr>
          <p:nvPr>
            <p:ph sz="quarter" idx="1"/>
          </p:nvPr>
        </p:nvPicPr>
        <p:blipFill>
          <a:blip r:embed="rId2"/>
          <a:srcRect/>
          <a:stretch>
            <a:fillRect/>
          </a:stretch>
        </p:blipFill>
        <p:spPr>
          <a:xfrm>
            <a:off x="228600" y="457200"/>
            <a:ext cx="8691850" cy="5715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weather</a:t>
            </a:r>
            <a:endParaRPr lang="en-US" dirty="0"/>
          </a:p>
        </p:txBody>
      </p:sp>
      <p:sp>
        <p:nvSpPr>
          <p:cNvPr id="3" name="Content Placeholder 2"/>
          <p:cNvSpPr>
            <a:spLocks noGrp="1"/>
          </p:cNvSpPr>
          <p:nvPr>
            <p:ph sz="quarter" idx="1"/>
          </p:nvPr>
        </p:nvSpPr>
        <p:spPr/>
        <p:txBody>
          <a:bodyPr>
            <a:normAutofit fontScale="92500"/>
          </a:bodyPr>
          <a:lstStyle/>
          <a:p>
            <a:pPr>
              <a:lnSpc>
                <a:spcPct val="90000"/>
              </a:lnSpc>
            </a:pPr>
            <a:r>
              <a:rPr lang="en-US" sz="3200" dirty="0" smtClean="0">
                <a:solidFill>
                  <a:srgbClr val="000000"/>
                </a:solidFill>
                <a:latin typeface="Arial" charset="0"/>
              </a:rPr>
              <a:t>High pressure regions are usually associated with dry weather because as the air sinks it warms and the moisture evaporates. Low pressure regions usually bring precipitation because when the air rises it cools and the water vapor condenses.</a:t>
            </a:r>
          </a:p>
          <a:p>
            <a:pPr>
              <a:lnSpc>
                <a:spcPct val="90000"/>
              </a:lnSpc>
            </a:pPr>
            <a:r>
              <a:rPr lang="en-US" sz="3200" dirty="0" smtClean="0">
                <a:solidFill>
                  <a:srgbClr val="000000"/>
                </a:solidFill>
                <a:latin typeface="Arial" charset="0"/>
              </a:rPr>
              <a:t>Shade, in green, the state(s) where you would expect to see rain or snow.</a:t>
            </a:r>
          </a:p>
          <a:p>
            <a:pPr>
              <a:lnSpc>
                <a:spcPct val="90000"/>
              </a:lnSpc>
            </a:pPr>
            <a:r>
              <a:rPr lang="en-US" sz="3200" dirty="0" smtClean="0">
                <a:solidFill>
                  <a:srgbClr val="000000"/>
                </a:solidFill>
                <a:latin typeface="Arial" charset="0"/>
              </a:rPr>
              <a:t>Shade, in yellow, the state(s) where you would expect to see clear skies.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Rhyme</a:t>
            </a:r>
            <a:endParaRPr lang="en-US" dirty="0"/>
          </a:p>
        </p:txBody>
      </p:sp>
      <p:sp>
        <p:nvSpPr>
          <p:cNvPr id="3" name="Content Placeholder 2"/>
          <p:cNvSpPr>
            <a:spLocks noGrp="1"/>
          </p:cNvSpPr>
          <p:nvPr>
            <p:ph sz="quarter" idx="1"/>
          </p:nvPr>
        </p:nvSpPr>
        <p:spPr/>
        <p:txBody>
          <a:bodyPr/>
          <a:lstStyle/>
          <a:p>
            <a:r>
              <a:rPr lang="en-US" sz="4400" dirty="0" smtClean="0"/>
              <a:t>When pressure is low, expect rain or snow.</a:t>
            </a:r>
          </a:p>
          <a:p>
            <a:r>
              <a:rPr lang="en-US" sz="4400" dirty="0" smtClean="0"/>
              <a:t>When pressure is high, look for a blue sky.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fc_press_map_soln3.jpg                                        00098C8BMacintosh HD                   BD3D384F:"/>
          <p:cNvPicPr>
            <a:picLocks noGrp="1" noChangeAspect="1" noChangeArrowheads="1"/>
          </p:cNvPicPr>
          <p:nvPr>
            <p:ph sz="quarter" idx="1"/>
          </p:nvPr>
        </p:nvPicPr>
        <p:blipFill>
          <a:blip r:embed="rId2"/>
          <a:srcRect/>
          <a:stretch>
            <a:fillRect/>
          </a:stretch>
        </p:blipFill>
        <p:spPr>
          <a:xfrm>
            <a:off x="381000" y="609600"/>
            <a:ext cx="8564216" cy="527913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a spin on it</a:t>
            </a:r>
            <a:endParaRPr lang="en-US" dirty="0"/>
          </a:p>
        </p:txBody>
      </p:sp>
      <p:sp>
        <p:nvSpPr>
          <p:cNvPr id="3" name="Content Placeholder 2"/>
          <p:cNvSpPr>
            <a:spLocks noGrp="1"/>
          </p:cNvSpPr>
          <p:nvPr>
            <p:ph sz="quarter" idx="1"/>
          </p:nvPr>
        </p:nvSpPr>
        <p:spPr>
          <a:xfrm>
            <a:off x="612648" y="1600200"/>
            <a:ext cx="8153400" cy="4876800"/>
          </a:xfrm>
        </p:spPr>
        <p:txBody>
          <a:bodyPr/>
          <a:lstStyle/>
          <a:p>
            <a:pPr>
              <a:lnSpc>
                <a:spcPct val="90000"/>
              </a:lnSpc>
            </a:pPr>
            <a:r>
              <a:rPr lang="en-US" sz="3200" dirty="0" smtClean="0">
                <a:solidFill>
                  <a:srgbClr val="000000"/>
                </a:solidFill>
                <a:latin typeface="Arial" charset="0"/>
              </a:rPr>
              <a:t>In the northern hemisphere the wind blows clockwise around centers of high pressure. The wind blows counterclockwise around lows. </a:t>
            </a:r>
          </a:p>
          <a:p>
            <a:pPr>
              <a:lnSpc>
                <a:spcPct val="90000"/>
              </a:lnSpc>
            </a:pPr>
            <a:r>
              <a:rPr lang="en-US" sz="3200" dirty="0" smtClean="0">
                <a:solidFill>
                  <a:srgbClr val="000000"/>
                </a:solidFill>
                <a:latin typeface="Arial" charset="0"/>
              </a:rPr>
              <a:t>Draw arrows around the "H" on your map to indicate the wind direction.</a:t>
            </a:r>
          </a:p>
          <a:p>
            <a:pPr>
              <a:lnSpc>
                <a:spcPct val="90000"/>
              </a:lnSpc>
            </a:pPr>
            <a:r>
              <a:rPr lang="en-US" sz="3200" dirty="0" smtClean="0">
                <a:solidFill>
                  <a:srgbClr val="000000"/>
                </a:solidFill>
                <a:latin typeface="Arial" charset="0"/>
              </a:rPr>
              <a:t>Draw arrows around the "L" on your map to indicate the wind direction.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fc_press_map_soln4.jpg                                        00098C8BMacintosh HD                   BD3D384F:"/>
          <p:cNvPicPr>
            <a:picLocks noGrp="1" noChangeAspect="1" noChangeArrowheads="1"/>
          </p:cNvPicPr>
          <p:nvPr>
            <p:ph sz="quarter" idx="1"/>
          </p:nvPr>
        </p:nvPicPr>
        <p:blipFill>
          <a:blip r:embed="rId2"/>
          <a:srcRect/>
          <a:stretch>
            <a:fillRect/>
          </a:stretch>
        </p:blipFill>
        <p:spPr>
          <a:xfrm>
            <a:off x="381000" y="990600"/>
            <a:ext cx="8440598" cy="520293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 Understanding Air Pressure</a:t>
            </a:r>
            <a:endParaRPr lang="en-US" dirty="0"/>
          </a:p>
        </p:txBody>
      </p:sp>
      <p:sp>
        <p:nvSpPr>
          <p:cNvPr id="3" name="Content Placeholder 2"/>
          <p:cNvSpPr>
            <a:spLocks noGrp="1"/>
          </p:cNvSpPr>
          <p:nvPr>
            <p:ph sz="quarter" idx="1"/>
          </p:nvPr>
        </p:nvSpPr>
        <p:spPr/>
        <p:txBody>
          <a:bodyPr>
            <a:normAutofit/>
          </a:bodyPr>
          <a:lstStyle/>
          <a:p>
            <a:r>
              <a:rPr lang="en-US" sz="3200" dirty="0" smtClean="0"/>
              <a:t>Don’t notice change in your day to day activities</a:t>
            </a:r>
          </a:p>
          <a:p>
            <a:r>
              <a:rPr lang="en-US" sz="3200" dirty="0" smtClean="0"/>
              <a:t>Mostly cause-and-effect relationship</a:t>
            </a:r>
          </a:p>
          <a:p>
            <a:pPr lvl="1"/>
            <a:r>
              <a:rPr lang="en-US" sz="3200" dirty="0" smtClean="0"/>
              <a:t>Air pressure causes wind</a:t>
            </a:r>
          </a:p>
          <a:p>
            <a:pPr lvl="1"/>
            <a:r>
              <a:rPr lang="en-US" sz="3200" dirty="0" smtClean="0"/>
              <a:t>Wind brings change in temperature/humidity/precipitation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FAW #2 – The </a:t>
            </a:r>
            <a:r>
              <a:rPr lang="en-US" dirty="0" err="1" smtClean="0"/>
              <a:t>Coriolis</a:t>
            </a:r>
            <a:r>
              <a:rPr lang="en-US" dirty="0" smtClean="0"/>
              <a:t> Effect</a:t>
            </a:r>
            <a:endParaRPr lang="en-US" dirty="0"/>
          </a:p>
        </p:txBody>
      </p:sp>
      <p:sp>
        <p:nvSpPr>
          <p:cNvPr id="3" name="Content Placeholder 2"/>
          <p:cNvSpPr>
            <a:spLocks noGrp="1"/>
          </p:cNvSpPr>
          <p:nvPr>
            <p:ph sz="quarter" idx="1"/>
          </p:nvPr>
        </p:nvSpPr>
        <p:spPr>
          <a:xfrm>
            <a:off x="609600" y="1447800"/>
            <a:ext cx="8153400" cy="4495800"/>
          </a:xfrm>
        </p:spPr>
        <p:txBody>
          <a:bodyPr/>
          <a:lstStyle/>
          <a:p>
            <a:r>
              <a:rPr lang="en-US" dirty="0" smtClean="0"/>
              <a:t>How Earth’s rotation affects moving objects.</a:t>
            </a:r>
          </a:p>
          <a:p>
            <a:r>
              <a:rPr lang="en-US" dirty="0" smtClean="0"/>
              <a:t>Northern Hemisphere – deflected to right</a:t>
            </a:r>
          </a:p>
          <a:p>
            <a:r>
              <a:rPr lang="en-US" dirty="0" smtClean="0"/>
              <a:t>Southern Hemisphere – deflected to left</a:t>
            </a:r>
            <a:endParaRPr lang="en-US" dirty="0"/>
          </a:p>
        </p:txBody>
      </p:sp>
      <p:pic>
        <p:nvPicPr>
          <p:cNvPr id="4" name="Picture 13"/>
          <p:cNvPicPr>
            <a:picLocks noChangeAspect="1" noChangeArrowheads="1"/>
          </p:cNvPicPr>
          <p:nvPr/>
        </p:nvPicPr>
        <p:blipFill>
          <a:blip r:embed="rId2"/>
          <a:srcRect/>
          <a:stretch>
            <a:fillRect/>
          </a:stretch>
        </p:blipFill>
        <p:spPr bwMode="auto">
          <a:xfrm>
            <a:off x="762000" y="3092450"/>
            <a:ext cx="7532688" cy="3765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FAW #2 – The </a:t>
            </a:r>
            <a:r>
              <a:rPr lang="en-US" dirty="0" err="1" smtClean="0"/>
              <a:t>Coriolis</a:t>
            </a:r>
            <a:r>
              <a:rPr lang="en-US" dirty="0" smtClean="0"/>
              <a:t> Effect</a:t>
            </a:r>
            <a:endParaRPr lang="en-US" dirty="0"/>
          </a:p>
        </p:txBody>
      </p:sp>
      <p:sp>
        <p:nvSpPr>
          <p:cNvPr id="3" name="Content Placeholder 2"/>
          <p:cNvSpPr>
            <a:spLocks noGrp="1"/>
          </p:cNvSpPr>
          <p:nvPr>
            <p:ph sz="quarter" idx="1"/>
          </p:nvPr>
        </p:nvSpPr>
        <p:spPr/>
        <p:txBody>
          <a:bodyPr/>
          <a:lstStyle/>
          <a:p>
            <a:r>
              <a:rPr lang="en-US" dirty="0" smtClean="0"/>
              <a:t>Deflection is always directed at right angles to the direction of air flow</a:t>
            </a:r>
          </a:p>
          <a:p>
            <a:r>
              <a:rPr lang="en-US" dirty="0" smtClean="0"/>
              <a:t>Affects only wind direction – not wind speed</a:t>
            </a:r>
          </a:p>
          <a:p>
            <a:r>
              <a:rPr lang="en-US" dirty="0" smtClean="0"/>
              <a:t>Is affected by wind speed</a:t>
            </a:r>
          </a:p>
          <a:p>
            <a:pPr lvl="1"/>
            <a:r>
              <a:rPr lang="en-US" dirty="0" smtClean="0"/>
              <a:t>Stronger wind = greater deflection</a:t>
            </a:r>
          </a:p>
          <a:p>
            <a:r>
              <a:rPr lang="en-US" dirty="0" smtClean="0"/>
              <a:t>Strongest at the poles and weakens toward equator</a:t>
            </a:r>
          </a:p>
          <a:p>
            <a:pPr lvl="1"/>
            <a:r>
              <a:rPr lang="en-US" dirty="0" smtClean="0"/>
              <a:t>Becomes non-existent at equator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FAW #3 - Friction</a:t>
            </a:r>
            <a:endParaRPr lang="en-US" dirty="0"/>
          </a:p>
        </p:txBody>
      </p:sp>
      <p:sp>
        <p:nvSpPr>
          <p:cNvPr id="3" name="Content Placeholder 2"/>
          <p:cNvSpPr>
            <a:spLocks noGrp="1"/>
          </p:cNvSpPr>
          <p:nvPr>
            <p:ph sz="quarter" idx="1"/>
          </p:nvPr>
        </p:nvSpPr>
        <p:spPr>
          <a:xfrm>
            <a:off x="152400" y="1600200"/>
            <a:ext cx="8153400" cy="5105400"/>
          </a:xfrm>
        </p:spPr>
        <p:txBody>
          <a:bodyPr>
            <a:normAutofit fontScale="92500" lnSpcReduction="10000"/>
          </a:bodyPr>
          <a:lstStyle/>
          <a:p>
            <a:r>
              <a:rPr lang="en-US" dirty="0" smtClean="0"/>
              <a:t>Friction layer only affects first few kilometers of atmosphere</a:t>
            </a:r>
          </a:p>
          <a:p>
            <a:r>
              <a:rPr lang="en-US" dirty="0" smtClean="0"/>
              <a:t>Slows air movement &amp; affects wind direction</a:t>
            </a:r>
          </a:p>
          <a:p>
            <a:r>
              <a:rPr lang="en-US" dirty="0" smtClean="0"/>
              <a:t>Jet Stream </a:t>
            </a:r>
          </a:p>
          <a:p>
            <a:pPr lvl="1"/>
            <a:r>
              <a:rPr lang="en-US" dirty="0" smtClean="0"/>
              <a:t>Fast moving air near </a:t>
            </a:r>
            <a:r>
              <a:rPr lang="en-US" dirty="0" err="1" smtClean="0"/>
              <a:t>tropopause</a:t>
            </a:r>
            <a:endParaRPr lang="en-US" dirty="0" smtClean="0"/>
          </a:p>
          <a:p>
            <a:pPr lvl="1"/>
            <a:r>
              <a:rPr lang="en-US" dirty="0" smtClean="0"/>
              <a:t>Moves at right angle to isobars</a:t>
            </a:r>
          </a:p>
          <a:p>
            <a:pPr lvl="1"/>
            <a:r>
              <a:rPr lang="en-US" dirty="0" smtClean="0"/>
              <a:t>Move 120-240km/hr from west to east</a:t>
            </a:r>
          </a:p>
          <a:p>
            <a:pPr lvl="1"/>
            <a:r>
              <a:rPr lang="en-US" dirty="0" smtClean="0"/>
              <a:t>Unaffected by friction</a:t>
            </a:r>
          </a:p>
          <a:p>
            <a:r>
              <a:rPr lang="en-US" dirty="0" smtClean="0"/>
              <a:t>Surface</a:t>
            </a:r>
          </a:p>
          <a:p>
            <a:pPr lvl="1"/>
            <a:r>
              <a:rPr lang="en-US" dirty="0" smtClean="0"/>
              <a:t>Terrain causes wind to move slower and cross </a:t>
            </a:r>
          </a:p>
          <a:p>
            <a:pPr lvl="1">
              <a:buNone/>
            </a:pPr>
            <a:r>
              <a:rPr lang="en-US" dirty="0" smtClean="0"/>
              <a:t>	isobars at greater angles</a:t>
            </a:r>
          </a:p>
          <a:p>
            <a:pPr lvl="1"/>
            <a:r>
              <a:rPr lang="en-US" dirty="0" smtClean="0"/>
              <a:t>Decreases </a:t>
            </a:r>
            <a:r>
              <a:rPr lang="en-US" dirty="0" err="1" smtClean="0"/>
              <a:t>Coriolis</a:t>
            </a:r>
            <a:r>
              <a:rPr lang="en-US" dirty="0" smtClean="0"/>
              <a:t> effect</a:t>
            </a:r>
            <a:endParaRPr lang="en-US" dirty="0"/>
          </a:p>
        </p:txBody>
      </p:sp>
      <p:pic>
        <p:nvPicPr>
          <p:cNvPr id="4" name="Picture 13"/>
          <p:cNvPicPr>
            <a:picLocks noChangeAspect="1" noChangeArrowheads="1"/>
          </p:cNvPicPr>
          <p:nvPr/>
        </p:nvPicPr>
        <p:blipFill>
          <a:blip r:embed="rId2"/>
          <a:srcRect/>
          <a:stretch>
            <a:fillRect/>
          </a:stretch>
        </p:blipFill>
        <p:spPr bwMode="auto">
          <a:xfrm>
            <a:off x="6553200" y="2209800"/>
            <a:ext cx="2590800" cy="45005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 Review</a:t>
            </a:r>
            <a:endParaRPr lang="en-US" dirty="0"/>
          </a:p>
        </p:txBody>
      </p:sp>
      <p:sp>
        <p:nvSpPr>
          <p:cNvPr id="3" name="Content Placeholder 2"/>
          <p:cNvSpPr>
            <a:spLocks noGrp="1"/>
          </p:cNvSpPr>
          <p:nvPr>
            <p:ph sz="quarter" idx="1"/>
          </p:nvPr>
        </p:nvSpPr>
        <p:spPr/>
        <p:txBody>
          <a:bodyPr/>
          <a:lstStyle/>
          <a:p>
            <a:r>
              <a:rPr lang="en-US" dirty="0" smtClean="0"/>
              <a:t>Why don’t objects such as a table collapse under the weight of air above them?</a:t>
            </a:r>
          </a:p>
          <a:p>
            <a:r>
              <a:rPr lang="en-US" dirty="0" smtClean="0"/>
              <a:t>Suppose the height of a column in a mercury barometer is decreasing.  What is happening?</a:t>
            </a:r>
          </a:p>
          <a:p>
            <a:r>
              <a:rPr lang="en-US" dirty="0" smtClean="0"/>
              <a:t>What is the ultimate energy source for most wind?</a:t>
            </a:r>
          </a:p>
          <a:p>
            <a:r>
              <a:rPr lang="en-US" dirty="0" smtClean="0"/>
              <a:t>How does the </a:t>
            </a:r>
            <a:r>
              <a:rPr lang="en-US" dirty="0" err="1" smtClean="0"/>
              <a:t>Coriolis</a:t>
            </a:r>
            <a:r>
              <a:rPr lang="en-US" dirty="0" smtClean="0"/>
              <a:t> effect influence motion of free-moving objects?</a:t>
            </a:r>
          </a:p>
          <a:p>
            <a:r>
              <a:rPr lang="en-US" dirty="0" smtClean="0"/>
              <a:t>Why do jet streams flow parallel to isobars?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Pressure Centers and Wind</a:t>
            </a:r>
            <a:endParaRPr lang="en-US" dirty="0"/>
          </a:p>
        </p:txBody>
      </p:sp>
      <p:sp>
        <p:nvSpPr>
          <p:cNvPr id="3" name="Content Placeholder 2"/>
          <p:cNvSpPr>
            <a:spLocks noGrp="1"/>
          </p:cNvSpPr>
          <p:nvPr>
            <p:ph sz="quarter" idx="1"/>
          </p:nvPr>
        </p:nvSpPr>
        <p:spPr/>
        <p:txBody>
          <a:bodyPr/>
          <a:lstStyle/>
          <a:p>
            <a:r>
              <a:rPr lang="en-US" dirty="0" smtClean="0"/>
              <a:t>Cyclones = Low Pressure Centers</a:t>
            </a:r>
          </a:p>
          <a:p>
            <a:pPr lvl="1"/>
            <a:r>
              <a:rPr lang="en-US" dirty="0" smtClean="0"/>
              <a:t>Cloudy</a:t>
            </a:r>
          </a:p>
          <a:p>
            <a:pPr lvl="1"/>
            <a:r>
              <a:rPr lang="en-US" dirty="0" smtClean="0"/>
              <a:t>Precipitation</a:t>
            </a:r>
          </a:p>
          <a:p>
            <a:pPr lvl="1"/>
            <a:r>
              <a:rPr lang="en-US" dirty="0" smtClean="0"/>
              <a:t>Pressure decreases from outer isobars toward center</a:t>
            </a:r>
          </a:p>
          <a:p>
            <a:r>
              <a:rPr lang="en-US" dirty="0" smtClean="0"/>
              <a:t>Anticyclones = High Pressure Centers</a:t>
            </a:r>
          </a:p>
          <a:p>
            <a:pPr lvl="1"/>
            <a:r>
              <a:rPr lang="en-US" dirty="0" smtClean="0"/>
              <a:t>Clear skies</a:t>
            </a:r>
          </a:p>
          <a:p>
            <a:pPr lvl="1"/>
            <a:r>
              <a:rPr lang="en-US" dirty="0" smtClean="0"/>
              <a:t>Fair weather</a:t>
            </a:r>
          </a:p>
          <a:p>
            <a:pPr lvl="1"/>
            <a:r>
              <a:rPr lang="en-US" dirty="0" smtClean="0"/>
              <a:t>Values of isobars increase toward center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Cyclonic and </a:t>
            </a:r>
            <a:r>
              <a:rPr lang="en-US" dirty="0" err="1" smtClean="0"/>
              <a:t>Anticyclonic</a:t>
            </a:r>
            <a:r>
              <a:rPr lang="en-US" dirty="0" smtClean="0"/>
              <a:t> Winds</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Pressure Gradient and </a:t>
            </a:r>
            <a:r>
              <a:rPr lang="en-US" dirty="0" err="1" smtClean="0"/>
              <a:t>Coriolis</a:t>
            </a:r>
            <a:r>
              <a:rPr lang="en-US" dirty="0" smtClean="0"/>
              <a:t> Effect </a:t>
            </a:r>
          </a:p>
          <a:p>
            <a:pPr lvl="1"/>
            <a:r>
              <a:rPr lang="en-US" dirty="0" smtClean="0"/>
              <a:t>Cause wind to move from high to low pressure and get deflected left or right by Earth’s rotation</a:t>
            </a:r>
          </a:p>
          <a:p>
            <a:r>
              <a:rPr lang="en-US" dirty="0" smtClean="0"/>
              <a:t>Northern Hemisphere</a:t>
            </a:r>
          </a:p>
          <a:p>
            <a:pPr lvl="1"/>
            <a:r>
              <a:rPr lang="en-US" dirty="0" smtClean="0"/>
              <a:t>Winds blow counterclockwise and into a low</a:t>
            </a:r>
          </a:p>
          <a:p>
            <a:pPr lvl="1"/>
            <a:r>
              <a:rPr lang="en-US" dirty="0" smtClean="0"/>
              <a:t>Winds blow clockwise and away from a high</a:t>
            </a:r>
          </a:p>
          <a:p>
            <a:pPr lvl="1"/>
            <a:r>
              <a:rPr lang="en-US" dirty="0" smtClean="0"/>
              <a:t>These are opposite in Southern Hemisphere</a:t>
            </a:r>
          </a:p>
          <a:p>
            <a:r>
              <a:rPr lang="en-US" dirty="0" smtClean="0"/>
              <a:t>Friction</a:t>
            </a:r>
          </a:p>
          <a:p>
            <a:pPr lvl="1"/>
            <a:r>
              <a:rPr lang="en-US" dirty="0" smtClean="0"/>
              <a:t>In either hemisphere net flow of air is inward around a cyclone and outward around anticyclone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Cyclonic and </a:t>
            </a:r>
            <a:r>
              <a:rPr lang="en-US" dirty="0" err="1" smtClean="0"/>
              <a:t>Anticyclonic</a:t>
            </a:r>
            <a:r>
              <a:rPr lang="en-US" dirty="0" smtClean="0"/>
              <a:t> Winds</a:t>
            </a:r>
            <a:endParaRPr lang="en-US" dirty="0"/>
          </a:p>
        </p:txBody>
      </p:sp>
      <p:pic>
        <p:nvPicPr>
          <p:cNvPr id="4" name="Picture 13"/>
          <p:cNvPicPr>
            <a:picLocks noGrp="1" noChangeAspect="1" noChangeArrowheads="1"/>
          </p:cNvPicPr>
          <p:nvPr>
            <p:ph sz="quarter" idx="1"/>
          </p:nvPr>
        </p:nvPicPr>
        <p:blipFill>
          <a:blip r:embed="rId2"/>
          <a:srcRect/>
          <a:stretch>
            <a:fillRect/>
          </a:stretch>
        </p:blipFill>
        <p:spPr bwMode="auto">
          <a:xfrm>
            <a:off x="612775" y="2069291"/>
            <a:ext cx="8153400" cy="355761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w pressure2.jpg"/>
          <p:cNvPicPr>
            <a:picLocks noChangeAspect="1"/>
          </p:cNvPicPr>
          <p:nvPr/>
        </p:nvPicPr>
        <p:blipFill>
          <a:blip r:embed="rId2"/>
          <a:stretch>
            <a:fillRect/>
          </a:stretch>
        </p:blipFill>
        <p:spPr>
          <a:xfrm>
            <a:off x="4343400" y="3657600"/>
            <a:ext cx="4495800" cy="2991751"/>
          </a:xfrm>
          <a:prstGeom prst="rect">
            <a:avLst/>
          </a:prstGeom>
        </p:spPr>
      </p:pic>
      <p:sp>
        <p:nvSpPr>
          <p:cNvPr id="2" name="Title 1"/>
          <p:cNvSpPr>
            <a:spLocks noGrp="1"/>
          </p:cNvSpPr>
          <p:nvPr>
            <p:ph type="title"/>
          </p:nvPr>
        </p:nvSpPr>
        <p:spPr/>
        <p:txBody>
          <a:bodyPr/>
          <a:lstStyle/>
          <a:p>
            <a:r>
              <a:rPr lang="en-US" dirty="0" smtClean="0"/>
              <a:t>Cyclonic and </a:t>
            </a:r>
            <a:r>
              <a:rPr lang="en-US" dirty="0" err="1" smtClean="0"/>
              <a:t>Anticyclonic</a:t>
            </a:r>
            <a:r>
              <a:rPr lang="en-US" dirty="0" smtClean="0"/>
              <a:t> Winds</a:t>
            </a:r>
            <a:endParaRPr lang="en-US" dirty="0"/>
          </a:p>
        </p:txBody>
      </p:sp>
      <p:pic>
        <p:nvPicPr>
          <p:cNvPr id="4" name="Content Placeholder 3" descr="low pressure.jpg"/>
          <p:cNvPicPr>
            <a:picLocks noGrp="1" noChangeAspect="1"/>
          </p:cNvPicPr>
          <p:nvPr>
            <p:ph sz="quarter" idx="1"/>
          </p:nvPr>
        </p:nvPicPr>
        <p:blipFill>
          <a:blip r:embed="rId3"/>
          <a:stretch>
            <a:fillRect/>
          </a:stretch>
        </p:blipFill>
        <p:spPr>
          <a:xfrm>
            <a:off x="152400" y="1828800"/>
            <a:ext cx="4572000" cy="308149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and Air Pressure</a:t>
            </a:r>
            <a:endParaRPr lang="en-US" dirty="0"/>
          </a:p>
        </p:txBody>
      </p:sp>
      <p:sp>
        <p:nvSpPr>
          <p:cNvPr id="3" name="Content Placeholder 2"/>
          <p:cNvSpPr>
            <a:spLocks noGrp="1"/>
          </p:cNvSpPr>
          <p:nvPr>
            <p:ph sz="quarter" idx="1"/>
          </p:nvPr>
        </p:nvSpPr>
        <p:spPr/>
        <p:txBody>
          <a:bodyPr/>
          <a:lstStyle/>
          <a:p>
            <a:r>
              <a:rPr lang="en-US" dirty="0" smtClean="0"/>
              <a:t>Rising Air </a:t>
            </a:r>
          </a:p>
          <a:p>
            <a:pPr lvl="1"/>
            <a:r>
              <a:rPr lang="en-US" dirty="0" smtClean="0"/>
              <a:t>Cloud formation</a:t>
            </a:r>
          </a:p>
          <a:p>
            <a:pPr lvl="1"/>
            <a:r>
              <a:rPr lang="en-US" dirty="0" smtClean="0"/>
              <a:t>Precipitation</a:t>
            </a:r>
          </a:p>
          <a:p>
            <a:r>
              <a:rPr lang="en-US" dirty="0" smtClean="0"/>
              <a:t>Sinking Air</a:t>
            </a:r>
          </a:p>
          <a:p>
            <a:pPr lvl="1"/>
            <a:r>
              <a:rPr lang="en-US" dirty="0" smtClean="0"/>
              <a:t>Clear skies</a:t>
            </a:r>
            <a:endParaRPr lang="en-US" dirty="0"/>
          </a:p>
        </p:txBody>
      </p:sp>
      <p:pic>
        <p:nvPicPr>
          <p:cNvPr id="4" name="Picture 13"/>
          <p:cNvPicPr>
            <a:picLocks noChangeAspect="1" noChangeArrowheads="1"/>
          </p:cNvPicPr>
          <p:nvPr/>
        </p:nvPicPr>
        <p:blipFill>
          <a:blip r:embed="rId2"/>
          <a:srcRect/>
          <a:stretch>
            <a:fillRect/>
          </a:stretch>
        </p:blipFill>
        <p:spPr bwMode="auto">
          <a:xfrm>
            <a:off x="3011666" y="2590800"/>
            <a:ext cx="6132334" cy="4267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and Air Pressure</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Surface Low Pressure System</a:t>
            </a:r>
          </a:p>
          <a:p>
            <a:pPr lvl="1"/>
            <a:r>
              <a:rPr lang="en-US" dirty="0" smtClean="0"/>
              <a:t>Air spiraling inward</a:t>
            </a:r>
          </a:p>
          <a:p>
            <a:pPr lvl="1"/>
            <a:r>
              <a:rPr lang="en-US" dirty="0" smtClean="0"/>
              <a:t>Area occupied by air mass shrinks – horizontal convergence</a:t>
            </a:r>
          </a:p>
          <a:p>
            <a:pPr lvl="1"/>
            <a:r>
              <a:rPr lang="en-US" dirty="0" smtClean="0"/>
              <a:t>Air squeezing together – can’t go into ground – must go up</a:t>
            </a:r>
          </a:p>
          <a:p>
            <a:pPr lvl="1"/>
            <a:r>
              <a:rPr lang="en-US" dirty="0" smtClean="0"/>
              <a:t>To maintain low pressure - air aloft must diverge</a:t>
            </a:r>
          </a:p>
          <a:p>
            <a:pPr lvl="1"/>
            <a:r>
              <a:rPr lang="en-US" dirty="0" smtClean="0"/>
              <a:t>Rising air causes cloud formation and precipitation</a:t>
            </a:r>
          </a:p>
          <a:p>
            <a:r>
              <a:rPr lang="en-US" dirty="0" smtClean="0"/>
              <a:t>Surface High Pressure Systems</a:t>
            </a:r>
          </a:p>
          <a:p>
            <a:pPr lvl="1"/>
            <a:r>
              <a:rPr lang="en-US" dirty="0" smtClean="0"/>
              <a:t>Just the opposite</a:t>
            </a:r>
          </a:p>
          <a:p>
            <a:pPr lvl="1"/>
            <a:r>
              <a:rPr lang="en-US" dirty="0" smtClean="0"/>
              <a:t>Surface divergence with convergence aloft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 Defined</a:t>
            </a:r>
            <a:endParaRPr lang="en-US" dirty="0"/>
          </a:p>
        </p:txBody>
      </p:sp>
      <p:sp>
        <p:nvSpPr>
          <p:cNvPr id="3" name="Content Placeholder 2"/>
          <p:cNvSpPr>
            <a:spLocks noGrp="1"/>
          </p:cNvSpPr>
          <p:nvPr>
            <p:ph sz="quarter" idx="1"/>
          </p:nvPr>
        </p:nvSpPr>
        <p:spPr>
          <a:xfrm>
            <a:off x="612648" y="1600200"/>
            <a:ext cx="8153400" cy="5105400"/>
          </a:xfrm>
        </p:spPr>
        <p:txBody>
          <a:bodyPr/>
          <a:lstStyle/>
          <a:p>
            <a:r>
              <a:rPr lang="en-US" dirty="0" smtClean="0"/>
              <a:t>The pressure exerted by the weight of air above</a:t>
            </a:r>
          </a:p>
          <a:p>
            <a:r>
              <a:rPr lang="en-US" dirty="0" smtClean="0"/>
              <a:t>Sea level</a:t>
            </a:r>
          </a:p>
          <a:p>
            <a:pPr lvl="1"/>
            <a:r>
              <a:rPr lang="en-US" dirty="0" smtClean="0"/>
              <a:t>1kg/cm</a:t>
            </a:r>
            <a:r>
              <a:rPr lang="en-US" baseline="30000" dirty="0" smtClean="0"/>
              <a:t>2</a:t>
            </a:r>
          </a:p>
          <a:p>
            <a:r>
              <a:rPr lang="en-US" dirty="0" smtClean="0"/>
              <a:t>Consider desk measuring 50cm X 100cm</a:t>
            </a:r>
          </a:p>
          <a:p>
            <a:pPr lvl="1"/>
            <a:r>
              <a:rPr lang="en-US" dirty="0" smtClean="0"/>
              <a:t>That’s 5000cm</a:t>
            </a:r>
            <a:r>
              <a:rPr lang="en-US" baseline="30000" dirty="0" smtClean="0"/>
              <a:t>2</a:t>
            </a:r>
            <a:endParaRPr lang="en-US" dirty="0" smtClean="0"/>
          </a:p>
          <a:p>
            <a:pPr lvl="1"/>
            <a:r>
              <a:rPr lang="en-US" dirty="0" smtClean="0"/>
              <a:t>So pressure is 5000 kilograms</a:t>
            </a:r>
          </a:p>
          <a:p>
            <a:pPr lvl="1"/>
            <a:r>
              <a:rPr lang="en-US" dirty="0" smtClean="0"/>
              <a:t>That’s equal to the mass of a 50 passenger school bus</a:t>
            </a:r>
          </a:p>
          <a:p>
            <a:r>
              <a:rPr lang="en-US" dirty="0" smtClean="0"/>
              <a:t>Why doesn’t desk collapse?</a:t>
            </a:r>
          </a:p>
          <a:p>
            <a:pPr lvl="1"/>
            <a:r>
              <a:rPr lang="en-US" dirty="0" smtClean="0"/>
              <a:t>Pressure is exerted in all directions</a:t>
            </a:r>
          </a:p>
          <a:p>
            <a:pPr lvl="1"/>
            <a:r>
              <a:rPr lang="en-US" dirty="0" smtClean="0"/>
              <a:t>The air pushing down is balanced by air pushing up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Forecasting</a:t>
            </a:r>
            <a:endParaRPr lang="en-US" dirty="0"/>
          </a:p>
        </p:txBody>
      </p:sp>
      <p:sp>
        <p:nvSpPr>
          <p:cNvPr id="3" name="Content Placeholder 2"/>
          <p:cNvSpPr>
            <a:spLocks noGrp="1"/>
          </p:cNvSpPr>
          <p:nvPr>
            <p:ph sz="quarter" idx="1"/>
          </p:nvPr>
        </p:nvSpPr>
        <p:spPr>
          <a:xfrm>
            <a:off x="612648" y="1600200"/>
            <a:ext cx="8153400" cy="5105400"/>
          </a:xfrm>
        </p:spPr>
        <p:txBody>
          <a:bodyPr/>
          <a:lstStyle/>
          <a:p>
            <a:r>
              <a:rPr lang="en-US" dirty="0" smtClean="0"/>
              <a:t>Emphasize location and paths of cyclones and anticyclones</a:t>
            </a:r>
          </a:p>
          <a:p>
            <a:pPr lvl="1"/>
            <a:r>
              <a:rPr lang="en-US" dirty="0" smtClean="0"/>
              <a:t>The weather person will say high pressure systems and low pressure systems</a:t>
            </a:r>
          </a:p>
          <a:p>
            <a:pPr lvl="1"/>
            <a:r>
              <a:rPr lang="en-US" dirty="0" smtClean="0"/>
              <a:t>Usually track lows because they are the precipitation makers</a:t>
            </a:r>
          </a:p>
          <a:p>
            <a:pPr lvl="2"/>
            <a:r>
              <a:rPr lang="en-US" dirty="0" smtClean="0"/>
              <a:t>Generally travel </a:t>
            </a:r>
            <a:r>
              <a:rPr lang="en-US" dirty="0" smtClean="0"/>
              <a:t>west </a:t>
            </a:r>
            <a:r>
              <a:rPr lang="en-US" smtClean="0"/>
              <a:t>to east</a:t>
            </a:r>
            <a:endParaRPr lang="en-US" dirty="0" smtClean="0"/>
          </a:p>
          <a:p>
            <a:pPr lvl="2"/>
            <a:r>
              <a:rPr lang="en-US" dirty="0" smtClean="0"/>
              <a:t>Takes a few days or even a week to make it all the way across United States</a:t>
            </a:r>
          </a:p>
          <a:p>
            <a:pPr lvl="2"/>
            <a:r>
              <a:rPr lang="en-US" dirty="0" smtClean="0"/>
              <a:t>Knowing their path helps us plan outdoor activities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0" y="1600200"/>
            <a:ext cx="8153400" cy="4495800"/>
          </a:xfrm>
        </p:spPr>
        <p:txBody>
          <a:bodyPr/>
          <a:lstStyle/>
          <a:p>
            <a:r>
              <a:rPr lang="en-US" dirty="0" smtClean="0"/>
              <a:t>Non-rotating planet with smooth surface</a:t>
            </a:r>
          </a:p>
          <a:p>
            <a:pPr lvl="1"/>
            <a:r>
              <a:rPr lang="en-US" dirty="0" smtClean="0"/>
              <a:t>Two convection cells would form</a:t>
            </a:r>
          </a:p>
          <a:p>
            <a:pPr lvl="1"/>
            <a:r>
              <a:rPr lang="en-US" dirty="0" smtClean="0"/>
              <a:t>Sun would heat most at equator and air would rise</a:t>
            </a:r>
          </a:p>
          <a:p>
            <a:pPr lvl="1"/>
            <a:r>
              <a:rPr lang="en-US" dirty="0" smtClean="0"/>
              <a:t>Air would get to Poles and cool </a:t>
            </a:r>
          </a:p>
          <a:p>
            <a:pPr lvl="1">
              <a:buNone/>
            </a:pPr>
            <a:r>
              <a:rPr lang="en-US" dirty="0" smtClean="0"/>
              <a:t>	causing it to sink and flow </a:t>
            </a:r>
          </a:p>
          <a:p>
            <a:pPr lvl="1">
              <a:buNone/>
            </a:pPr>
            <a:r>
              <a:rPr lang="en-US" dirty="0" smtClean="0"/>
              <a:t>	back toward equator</a:t>
            </a:r>
          </a:p>
          <a:p>
            <a:pPr lvl="1"/>
            <a:r>
              <a:rPr lang="en-US" dirty="0" smtClean="0"/>
              <a:t>Air aloft moves toward poles </a:t>
            </a:r>
          </a:p>
          <a:p>
            <a:pPr lvl="1">
              <a:buNone/>
            </a:pPr>
            <a:r>
              <a:rPr lang="en-US" dirty="0" smtClean="0"/>
              <a:t>	and surface air moves toward</a:t>
            </a:r>
          </a:p>
          <a:p>
            <a:pPr lvl="1">
              <a:buNone/>
            </a:pPr>
            <a:r>
              <a:rPr lang="en-US" dirty="0" smtClean="0"/>
              <a:t>	 equator</a:t>
            </a:r>
          </a:p>
        </p:txBody>
      </p:sp>
      <p:pic>
        <p:nvPicPr>
          <p:cNvPr id="4" name="Picture 13"/>
          <p:cNvPicPr>
            <a:picLocks noChangeAspect="1" noChangeArrowheads="1"/>
          </p:cNvPicPr>
          <p:nvPr/>
        </p:nvPicPr>
        <p:blipFill>
          <a:blip r:embed="rId2"/>
          <a:srcRect/>
          <a:stretch>
            <a:fillRect/>
          </a:stretch>
        </p:blipFill>
        <p:spPr bwMode="auto">
          <a:xfrm>
            <a:off x="4867648" y="3200400"/>
            <a:ext cx="4101060" cy="3657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0" y="1524000"/>
            <a:ext cx="8153400" cy="4495800"/>
          </a:xfrm>
        </p:spPr>
        <p:txBody>
          <a:bodyPr/>
          <a:lstStyle/>
          <a:p>
            <a:r>
              <a:rPr lang="en-US" dirty="0" smtClean="0"/>
              <a:t>Rotating Earth</a:t>
            </a:r>
          </a:p>
          <a:p>
            <a:pPr lvl="1"/>
            <a:r>
              <a:rPr lang="en-US" dirty="0" smtClean="0"/>
              <a:t>Two cell convection system </a:t>
            </a:r>
          </a:p>
          <a:p>
            <a:pPr lvl="1">
              <a:buNone/>
            </a:pPr>
            <a:r>
              <a:rPr lang="en-US" dirty="0" smtClean="0"/>
              <a:t>	breaks into smaller cells</a:t>
            </a:r>
          </a:p>
          <a:p>
            <a:pPr lvl="1"/>
            <a:r>
              <a:rPr lang="en-US" dirty="0" smtClean="0"/>
              <a:t>Polar and tropical cells </a:t>
            </a:r>
          </a:p>
          <a:p>
            <a:pPr lvl="1">
              <a:buNone/>
            </a:pPr>
            <a:r>
              <a:rPr lang="en-US" dirty="0" smtClean="0"/>
              <a:t>act like two cell </a:t>
            </a:r>
          </a:p>
          <a:p>
            <a:pPr lvl="1">
              <a:buNone/>
            </a:pPr>
            <a:r>
              <a:rPr lang="en-US" dirty="0" smtClean="0"/>
              <a:t>convection system </a:t>
            </a:r>
          </a:p>
          <a:p>
            <a:pPr lvl="1">
              <a:buNone/>
            </a:pPr>
            <a:r>
              <a:rPr lang="en-US" dirty="0" smtClean="0"/>
              <a:t>but middle latitudes </a:t>
            </a:r>
          </a:p>
          <a:p>
            <a:pPr lvl="1">
              <a:buNone/>
            </a:pPr>
            <a:r>
              <a:rPr lang="en-US" dirty="0" smtClean="0"/>
              <a:t>act differently</a:t>
            </a:r>
          </a:p>
        </p:txBody>
      </p:sp>
      <p:pic>
        <p:nvPicPr>
          <p:cNvPr id="4" name="Picture 13"/>
          <p:cNvPicPr>
            <a:picLocks noChangeAspect="1" noChangeArrowheads="1"/>
          </p:cNvPicPr>
          <p:nvPr/>
        </p:nvPicPr>
        <p:blipFill>
          <a:blip r:embed="rId2"/>
          <a:srcRect/>
          <a:stretch>
            <a:fillRect/>
          </a:stretch>
        </p:blipFill>
        <p:spPr bwMode="auto">
          <a:xfrm>
            <a:off x="3962400" y="2438400"/>
            <a:ext cx="5064125" cy="441959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0" y="1524000"/>
            <a:ext cx="8153400" cy="4495800"/>
          </a:xfrm>
        </p:spPr>
        <p:txBody>
          <a:bodyPr/>
          <a:lstStyle/>
          <a:p>
            <a:r>
              <a:rPr lang="en-US" dirty="0" smtClean="0"/>
              <a:t>Hadley Cell</a:t>
            </a:r>
          </a:p>
          <a:p>
            <a:pPr lvl="1"/>
            <a:r>
              <a:rPr lang="en-US" dirty="0" smtClean="0"/>
              <a:t>Near equator</a:t>
            </a:r>
          </a:p>
          <a:p>
            <a:pPr lvl="1"/>
            <a:r>
              <a:rPr lang="en-US" dirty="0" smtClean="0"/>
              <a:t>Rising air produces equatorial low</a:t>
            </a:r>
          </a:p>
          <a:p>
            <a:pPr lvl="2"/>
            <a:r>
              <a:rPr lang="en-US" dirty="0" smtClean="0"/>
              <a:t>20-30 degrees N &amp; S</a:t>
            </a:r>
          </a:p>
          <a:p>
            <a:pPr lvl="2"/>
            <a:r>
              <a:rPr lang="en-US" dirty="0" smtClean="0"/>
              <a:t>Abundant precipitation</a:t>
            </a:r>
          </a:p>
          <a:p>
            <a:pPr lvl="2"/>
            <a:r>
              <a:rPr lang="en-US" dirty="0" smtClean="0"/>
              <a:t>Rain forest	</a:t>
            </a:r>
          </a:p>
          <a:p>
            <a:pPr lvl="1"/>
            <a:r>
              <a:rPr lang="en-US" dirty="0" smtClean="0"/>
              <a:t>Subtropical High</a:t>
            </a:r>
          </a:p>
          <a:p>
            <a:pPr lvl="2"/>
            <a:r>
              <a:rPr lang="en-US" dirty="0" smtClean="0"/>
              <a:t>30 degrees N &amp; S</a:t>
            </a:r>
          </a:p>
          <a:p>
            <a:pPr lvl="2"/>
            <a:r>
              <a:rPr lang="en-US" dirty="0" smtClean="0"/>
              <a:t>Dry, sinking air</a:t>
            </a:r>
          </a:p>
          <a:p>
            <a:pPr lvl="2"/>
            <a:r>
              <a:rPr lang="en-US" dirty="0" smtClean="0"/>
              <a:t>Deserts </a:t>
            </a:r>
          </a:p>
          <a:p>
            <a:pPr lvl="1"/>
            <a:endParaRPr lang="en-US" dirty="0"/>
          </a:p>
        </p:txBody>
      </p:sp>
      <p:pic>
        <p:nvPicPr>
          <p:cNvPr id="4" name="Picture 13"/>
          <p:cNvPicPr>
            <a:picLocks noChangeAspect="1" noChangeArrowheads="1"/>
          </p:cNvPicPr>
          <p:nvPr/>
        </p:nvPicPr>
        <p:blipFill>
          <a:blip r:embed="rId2"/>
          <a:srcRect/>
          <a:stretch>
            <a:fillRect/>
          </a:stretch>
        </p:blipFill>
        <p:spPr bwMode="auto">
          <a:xfrm>
            <a:off x="4398963" y="2819400"/>
            <a:ext cx="4627562" cy="403859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0" y="1524000"/>
            <a:ext cx="8153400" cy="4495800"/>
          </a:xfrm>
        </p:spPr>
        <p:txBody>
          <a:bodyPr>
            <a:normAutofit lnSpcReduction="10000"/>
          </a:bodyPr>
          <a:lstStyle/>
          <a:p>
            <a:r>
              <a:rPr lang="en-US" dirty="0" smtClean="0"/>
              <a:t>Trade Winds</a:t>
            </a:r>
          </a:p>
          <a:p>
            <a:pPr lvl="1"/>
            <a:r>
              <a:rPr lang="en-US" dirty="0" smtClean="0"/>
              <a:t>Air from subtropical high moving out</a:t>
            </a:r>
          </a:p>
          <a:p>
            <a:pPr lvl="1"/>
            <a:r>
              <a:rPr lang="en-US" dirty="0" smtClean="0"/>
              <a:t>Headed toward equator</a:t>
            </a:r>
          </a:p>
          <a:p>
            <a:pPr lvl="1"/>
            <a:r>
              <a:rPr lang="en-US" dirty="0" smtClean="0"/>
              <a:t>Deflected by </a:t>
            </a:r>
            <a:r>
              <a:rPr lang="en-US" dirty="0" err="1" smtClean="0"/>
              <a:t>Coriolis</a:t>
            </a:r>
            <a:r>
              <a:rPr lang="en-US" dirty="0" smtClean="0"/>
              <a:t> Effect</a:t>
            </a:r>
          </a:p>
          <a:p>
            <a:pPr lvl="1"/>
            <a:r>
              <a:rPr lang="en-US" dirty="0" smtClean="0"/>
              <a:t>Blow constantly from East	</a:t>
            </a:r>
          </a:p>
          <a:p>
            <a:r>
              <a:rPr lang="en-US" dirty="0" err="1" smtClean="0"/>
              <a:t>Westerlies</a:t>
            </a:r>
            <a:endParaRPr lang="en-US" dirty="0" smtClean="0"/>
          </a:p>
          <a:p>
            <a:pPr lvl="1"/>
            <a:r>
              <a:rPr lang="en-US" dirty="0" smtClean="0"/>
              <a:t>Other half of air headed </a:t>
            </a:r>
          </a:p>
          <a:p>
            <a:pPr lvl="1">
              <a:buNone/>
            </a:pPr>
            <a:r>
              <a:rPr lang="en-US" dirty="0" smtClean="0"/>
              <a:t>	toward equator</a:t>
            </a:r>
          </a:p>
          <a:p>
            <a:pPr lvl="1"/>
            <a:r>
              <a:rPr lang="en-US" dirty="0" smtClean="0"/>
              <a:t>Deflected in West to East </a:t>
            </a:r>
          </a:p>
          <a:p>
            <a:pPr lvl="1">
              <a:buNone/>
            </a:pPr>
            <a:r>
              <a:rPr lang="en-US" dirty="0" smtClean="0"/>
              <a:t>	motion</a:t>
            </a:r>
          </a:p>
          <a:p>
            <a:pPr lvl="1"/>
            <a:endParaRPr lang="en-US" dirty="0"/>
          </a:p>
        </p:txBody>
      </p:sp>
      <p:pic>
        <p:nvPicPr>
          <p:cNvPr id="4" name="Picture 13"/>
          <p:cNvPicPr>
            <a:picLocks noChangeAspect="1" noChangeArrowheads="1"/>
          </p:cNvPicPr>
          <p:nvPr/>
        </p:nvPicPr>
        <p:blipFill>
          <a:blip r:embed="rId2"/>
          <a:srcRect/>
          <a:stretch>
            <a:fillRect/>
          </a:stretch>
        </p:blipFill>
        <p:spPr bwMode="auto">
          <a:xfrm>
            <a:off x="4343400" y="2514600"/>
            <a:ext cx="4627562" cy="403859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152400" y="1600200"/>
            <a:ext cx="8153400" cy="4495800"/>
          </a:xfrm>
        </p:spPr>
        <p:txBody>
          <a:bodyPr/>
          <a:lstStyle/>
          <a:p>
            <a:r>
              <a:rPr lang="en-US" dirty="0" smtClean="0"/>
              <a:t>Polar Easterlies</a:t>
            </a:r>
          </a:p>
          <a:p>
            <a:pPr lvl="1"/>
            <a:r>
              <a:rPr lang="en-US" dirty="0" smtClean="0"/>
              <a:t>Winds blown from polar </a:t>
            </a:r>
          </a:p>
          <a:p>
            <a:pPr lvl="1">
              <a:buNone/>
            </a:pPr>
            <a:r>
              <a:rPr lang="en-US" dirty="0" smtClean="0"/>
              <a:t>	high toward </a:t>
            </a:r>
            <a:r>
              <a:rPr lang="en-US" dirty="0" err="1" smtClean="0"/>
              <a:t>subpolar</a:t>
            </a:r>
            <a:r>
              <a:rPr lang="en-US" dirty="0" smtClean="0"/>
              <a:t> low</a:t>
            </a:r>
          </a:p>
          <a:p>
            <a:pPr lvl="1"/>
            <a:r>
              <a:rPr lang="en-US" dirty="0" smtClean="0"/>
              <a:t>Not as constant as </a:t>
            </a:r>
          </a:p>
          <a:p>
            <a:pPr lvl="1">
              <a:buNone/>
            </a:pPr>
            <a:r>
              <a:rPr lang="en-US" dirty="0" smtClean="0"/>
              <a:t>	trade winds</a:t>
            </a:r>
          </a:p>
          <a:p>
            <a:pPr lvl="1"/>
            <a:r>
              <a:rPr lang="en-US" dirty="0" smtClean="0"/>
              <a:t>This cold air meets warm </a:t>
            </a:r>
          </a:p>
          <a:p>
            <a:pPr lvl="1">
              <a:buNone/>
            </a:pPr>
            <a:r>
              <a:rPr lang="en-US" dirty="0" smtClean="0"/>
              <a:t>	air from Ferrell cell </a:t>
            </a:r>
          </a:p>
          <a:p>
            <a:pPr lvl="1">
              <a:buNone/>
            </a:pPr>
            <a:r>
              <a:rPr lang="en-US" dirty="0" smtClean="0"/>
              <a:t>	causing polar fronts</a:t>
            </a:r>
            <a:endParaRPr lang="en-US" dirty="0"/>
          </a:p>
        </p:txBody>
      </p:sp>
      <p:pic>
        <p:nvPicPr>
          <p:cNvPr id="4" name="Picture 13"/>
          <p:cNvPicPr>
            <a:picLocks noChangeAspect="1" noChangeArrowheads="1"/>
          </p:cNvPicPr>
          <p:nvPr/>
        </p:nvPicPr>
        <p:blipFill>
          <a:blip r:embed="rId2"/>
          <a:srcRect/>
          <a:stretch>
            <a:fillRect/>
          </a:stretch>
        </p:blipFill>
        <p:spPr bwMode="auto">
          <a:xfrm>
            <a:off x="4224337" y="2667000"/>
            <a:ext cx="4802187" cy="41909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quarter" idx="1"/>
          </p:nvPr>
        </p:nvSpPr>
        <p:spPr>
          <a:xfrm>
            <a:off x="0" y="1600200"/>
            <a:ext cx="8153400" cy="4495800"/>
          </a:xfrm>
        </p:spPr>
        <p:txBody>
          <a:bodyPr/>
          <a:lstStyle/>
          <a:p>
            <a:r>
              <a:rPr lang="en-US" dirty="0" smtClean="0"/>
              <a:t>Four pressure zones</a:t>
            </a:r>
          </a:p>
          <a:p>
            <a:pPr lvl="1"/>
            <a:r>
              <a:rPr lang="en-US" dirty="0" smtClean="0"/>
              <a:t>Subtropical High and Polar High</a:t>
            </a:r>
          </a:p>
          <a:p>
            <a:pPr lvl="2"/>
            <a:r>
              <a:rPr lang="en-US" dirty="0" smtClean="0"/>
              <a:t>Dry sinking air</a:t>
            </a:r>
          </a:p>
          <a:p>
            <a:pPr lvl="2"/>
            <a:r>
              <a:rPr lang="en-US" dirty="0" smtClean="0"/>
              <a:t>Flows outward at surface</a:t>
            </a:r>
          </a:p>
          <a:p>
            <a:pPr lvl="2"/>
            <a:r>
              <a:rPr lang="en-US" dirty="0" smtClean="0"/>
              <a:t>Produces prevailing winds</a:t>
            </a:r>
          </a:p>
          <a:p>
            <a:pPr lvl="1"/>
            <a:r>
              <a:rPr lang="en-US" dirty="0" smtClean="0"/>
              <a:t>Equatorial and </a:t>
            </a:r>
            <a:r>
              <a:rPr lang="en-US" dirty="0" err="1" smtClean="0"/>
              <a:t>Subpolar</a:t>
            </a:r>
            <a:r>
              <a:rPr lang="en-US" dirty="0" smtClean="0"/>
              <a:t> Lows</a:t>
            </a:r>
          </a:p>
          <a:p>
            <a:pPr lvl="2"/>
            <a:r>
              <a:rPr lang="en-US" dirty="0" smtClean="0"/>
              <a:t>Air flows inward and upward</a:t>
            </a:r>
          </a:p>
          <a:p>
            <a:pPr lvl="2"/>
            <a:r>
              <a:rPr lang="en-US" dirty="0" smtClean="0"/>
              <a:t>Clouds and precipitation </a:t>
            </a:r>
          </a:p>
          <a:p>
            <a:pPr lvl="1"/>
            <a:endParaRPr lang="en-US" dirty="0"/>
          </a:p>
        </p:txBody>
      </p:sp>
      <p:pic>
        <p:nvPicPr>
          <p:cNvPr id="4" name="Picture 13"/>
          <p:cNvPicPr>
            <a:picLocks noChangeAspect="1" noChangeArrowheads="1"/>
          </p:cNvPicPr>
          <p:nvPr/>
        </p:nvPicPr>
        <p:blipFill>
          <a:blip r:embed="rId2"/>
          <a:srcRect/>
          <a:stretch>
            <a:fillRect/>
          </a:stretch>
        </p:blipFill>
        <p:spPr bwMode="auto">
          <a:xfrm>
            <a:off x="4778375" y="2743200"/>
            <a:ext cx="4365624" cy="38099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Continents</a:t>
            </a:r>
            <a:endParaRPr lang="en-US" dirty="0"/>
          </a:p>
        </p:txBody>
      </p:sp>
      <p:sp>
        <p:nvSpPr>
          <p:cNvPr id="3" name="Content Placeholder 2"/>
          <p:cNvSpPr>
            <a:spLocks noGrp="1"/>
          </p:cNvSpPr>
          <p:nvPr>
            <p:ph sz="quarter" idx="1"/>
          </p:nvPr>
        </p:nvSpPr>
        <p:spPr/>
        <p:txBody>
          <a:bodyPr/>
          <a:lstStyle/>
          <a:p>
            <a:r>
              <a:rPr lang="en-US" dirty="0" smtClean="0"/>
              <a:t>Land heats up and cools down quicker than water</a:t>
            </a:r>
          </a:p>
          <a:p>
            <a:pPr lvl="1"/>
            <a:r>
              <a:rPr lang="en-US" dirty="0" smtClean="0"/>
              <a:t>When land masses are cold high pressure system develops</a:t>
            </a:r>
          </a:p>
          <a:p>
            <a:pPr lvl="2"/>
            <a:r>
              <a:rPr lang="en-US" dirty="0" smtClean="0"/>
              <a:t>Causes air to move off land toward ocean</a:t>
            </a:r>
          </a:p>
          <a:p>
            <a:pPr lvl="1"/>
            <a:r>
              <a:rPr lang="en-US" dirty="0" smtClean="0"/>
              <a:t>When land masses are warm low pressure develops</a:t>
            </a:r>
          </a:p>
          <a:p>
            <a:pPr lvl="2"/>
            <a:r>
              <a:rPr lang="en-US" dirty="0" smtClean="0"/>
              <a:t>Air moves from ocean to land</a:t>
            </a:r>
          </a:p>
          <a:p>
            <a:r>
              <a:rPr lang="en-US" dirty="0" smtClean="0"/>
              <a:t>Monsoons</a:t>
            </a:r>
          </a:p>
          <a:p>
            <a:pPr lvl="1"/>
            <a:r>
              <a:rPr lang="en-US" dirty="0" smtClean="0"/>
              <a:t>Seasonal changes in wind direction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Intertropical</a:t>
            </a:r>
            <a:r>
              <a:rPr lang="en-US" dirty="0" smtClean="0"/>
              <a:t> Convergence Zone</a:t>
            </a:r>
            <a:endParaRPr lang="en-US" dirty="0"/>
          </a:p>
        </p:txBody>
      </p:sp>
      <p:sp>
        <p:nvSpPr>
          <p:cNvPr id="3" name="Content Placeholder 2"/>
          <p:cNvSpPr>
            <a:spLocks noGrp="1"/>
          </p:cNvSpPr>
          <p:nvPr>
            <p:ph sz="quarter" idx="1"/>
          </p:nvPr>
        </p:nvSpPr>
        <p:spPr>
          <a:xfrm>
            <a:off x="609600" y="1447800"/>
            <a:ext cx="8153400" cy="4495800"/>
          </a:xfrm>
        </p:spPr>
        <p:txBody>
          <a:bodyPr/>
          <a:lstStyle/>
          <a:p>
            <a:r>
              <a:rPr lang="en-US" dirty="0" smtClean="0"/>
              <a:t>Where the trade winds of the hemispheres meet</a:t>
            </a:r>
          </a:p>
          <a:p>
            <a:r>
              <a:rPr lang="en-US" dirty="0" smtClean="0"/>
              <a:t>Average surface pressure and global circulation in July</a:t>
            </a:r>
            <a:endParaRPr lang="en-US" dirty="0"/>
          </a:p>
        </p:txBody>
      </p:sp>
      <p:pic>
        <p:nvPicPr>
          <p:cNvPr id="4" name="Picture 14"/>
          <p:cNvPicPr>
            <a:picLocks noChangeAspect="1" noChangeArrowheads="1"/>
          </p:cNvPicPr>
          <p:nvPr/>
        </p:nvPicPr>
        <p:blipFill>
          <a:blip r:embed="rId2"/>
          <a:srcRect/>
          <a:stretch>
            <a:fillRect/>
          </a:stretch>
        </p:blipFill>
        <p:spPr bwMode="auto">
          <a:xfrm>
            <a:off x="685800" y="2895600"/>
            <a:ext cx="7697788" cy="3962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Review</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Describe how winds blow around pressure centers in the Northern Hemisphere.</a:t>
            </a:r>
          </a:p>
          <a:p>
            <a:r>
              <a:rPr lang="en-US" dirty="0" smtClean="0"/>
              <a:t>Compare the air pressure for a cyclone with an anticyclone.</a:t>
            </a:r>
          </a:p>
          <a:p>
            <a:r>
              <a:rPr lang="en-US" dirty="0" smtClean="0"/>
              <a:t>How does friction control the net flow of air around a cyclone and an anticyclone?</a:t>
            </a:r>
          </a:p>
          <a:p>
            <a:r>
              <a:rPr lang="en-US" dirty="0" smtClean="0"/>
              <a:t>How does the atmosphere balance the unequal heating of the Earth’s surface?</a:t>
            </a:r>
          </a:p>
          <a:p>
            <a:r>
              <a:rPr lang="en-US" dirty="0" smtClean="0"/>
              <a:t>In general, what type of weather can you expect if a low-pressure system is moving into your area?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 Defined Example #2</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Imagine tall aquarium with same dimensions as desk</a:t>
            </a:r>
          </a:p>
          <a:p>
            <a:r>
              <a:rPr lang="en-US" dirty="0" smtClean="0"/>
              <a:t>Fill with water to 10 meters</a:t>
            </a:r>
          </a:p>
          <a:p>
            <a:r>
              <a:rPr lang="en-US" dirty="0" smtClean="0"/>
              <a:t>Water pressure at bottom is 1kg/cm</a:t>
            </a:r>
            <a:endParaRPr lang="en-US" baseline="30000" dirty="0" smtClean="0"/>
          </a:p>
          <a:p>
            <a:r>
              <a:rPr lang="en-US" dirty="0" smtClean="0"/>
              <a:t>If placed on desk the desk will collapse</a:t>
            </a:r>
          </a:p>
          <a:p>
            <a:r>
              <a:rPr lang="en-US" dirty="0" smtClean="0"/>
              <a:t>However, if you put desk inside aquarium and let it sink to bottom desk doesn’t collapse</a:t>
            </a:r>
          </a:p>
          <a:p>
            <a:r>
              <a:rPr lang="en-US" dirty="0" smtClean="0"/>
              <a:t>Why?</a:t>
            </a:r>
          </a:p>
          <a:p>
            <a:pPr lvl="1"/>
            <a:r>
              <a:rPr lang="en-US" dirty="0" smtClean="0"/>
              <a:t>Water pressure is exerted in all directions, not just down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Wind Systems</a:t>
            </a:r>
            <a:endParaRPr lang="en-US" dirty="0"/>
          </a:p>
        </p:txBody>
      </p:sp>
      <p:sp>
        <p:nvSpPr>
          <p:cNvPr id="3" name="Content Placeholder 2"/>
          <p:cNvSpPr>
            <a:spLocks noGrp="1"/>
          </p:cNvSpPr>
          <p:nvPr>
            <p:ph sz="quarter" idx="1"/>
          </p:nvPr>
        </p:nvSpPr>
        <p:spPr/>
        <p:txBody>
          <a:bodyPr/>
          <a:lstStyle/>
          <a:p>
            <a:r>
              <a:rPr lang="en-US" dirty="0" smtClean="0"/>
              <a:t>Middle latitude circulation doesn’t fit with convection cell model</a:t>
            </a:r>
          </a:p>
          <a:p>
            <a:r>
              <a:rPr lang="en-US" dirty="0" err="1" smtClean="0"/>
              <a:t>Westerlies</a:t>
            </a:r>
            <a:r>
              <a:rPr lang="en-US" dirty="0" smtClean="0"/>
              <a:t> interrupted by migrating cyclones and anticyclones</a:t>
            </a:r>
          </a:p>
          <a:p>
            <a:pPr lvl="1"/>
            <a:r>
              <a:rPr lang="en-US" dirty="0" smtClean="0"/>
              <a:t>Move west to east in Northern Hemisphere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Winds</a:t>
            </a:r>
            <a:endParaRPr lang="en-US" dirty="0"/>
          </a:p>
        </p:txBody>
      </p:sp>
      <p:sp>
        <p:nvSpPr>
          <p:cNvPr id="3" name="Content Placeholder 2"/>
          <p:cNvSpPr>
            <a:spLocks noGrp="1"/>
          </p:cNvSpPr>
          <p:nvPr>
            <p:ph sz="quarter" idx="1"/>
          </p:nvPr>
        </p:nvSpPr>
        <p:spPr/>
        <p:txBody>
          <a:bodyPr/>
          <a:lstStyle/>
          <a:p>
            <a:r>
              <a:rPr lang="en-US" dirty="0" smtClean="0"/>
              <a:t>Produced by locally generated pressure gradient</a:t>
            </a:r>
          </a:p>
          <a:p>
            <a:r>
              <a:rPr lang="en-US" dirty="0" smtClean="0"/>
              <a:t>Caused by topographic effects</a:t>
            </a:r>
          </a:p>
          <a:p>
            <a:pPr lvl="1"/>
            <a:r>
              <a:rPr lang="en-US" dirty="0" smtClean="0"/>
              <a:t>Mountains </a:t>
            </a:r>
            <a:r>
              <a:rPr lang="en-US" dirty="0" err="1" smtClean="0"/>
              <a:t>vs</a:t>
            </a:r>
            <a:r>
              <a:rPr lang="en-US" dirty="0" smtClean="0"/>
              <a:t> Valleys</a:t>
            </a:r>
          </a:p>
          <a:p>
            <a:r>
              <a:rPr lang="en-US" dirty="0" smtClean="0"/>
              <a:t>Caused by variation in surface composition</a:t>
            </a:r>
          </a:p>
          <a:p>
            <a:pPr lvl="1"/>
            <a:r>
              <a:rPr lang="en-US" dirty="0" smtClean="0"/>
              <a:t>Land </a:t>
            </a:r>
            <a:r>
              <a:rPr lang="en-US" dirty="0" err="1" smtClean="0"/>
              <a:t>vs</a:t>
            </a:r>
            <a:r>
              <a:rPr lang="en-US" dirty="0" smtClean="0"/>
              <a:t> Sea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Breezes</a:t>
            </a:r>
            <a:endParaRPr lang="en-US" dirty="0"/>
          </a:p>
        </p:txBody>
      </p:sp>
      <p:sp>
        <p:nvSpPr>
          <p:cNvPr id="3" name="Content Placeholder 2"/>
          <p:cNvSpPr>
            <a:spLocks noGrp="1"/>
          </p:cNvSpPr>
          <p:nvPr>
            <p:ph sz="quarter" idx="1"/>
          </p:nvPr>
        </p:nvSpPr>
        <p:spPr>
          <a:xfrm>
            <a:off x="152400" y="1600200"/>
            <a:ext cx="8153400" cy="4495800"/>
          </a:xfrm>
        </p:spPr>
        <p:txBody>
          <a:bodyPr/>
          <a:lstStyle/>
          <a:p>
            <a:r>
              <a:rPr lang="en-US" dirty="0" smtClean="0"/>
              <a:t>Warm summer days</a:t>
            </a:r>
          </a:p>
          <a:p>
            <a:pPr lvl="1"/>
            <a:r>
              <a:rPr lang="en-US" dirty="0" smtClean="0"/>
              <a:t>Land heats more rapidly than water</a:t>
            </a:r>
          </a:p>
          <a:p>
            <a:pPr lvl="1"/>
            <a:r>
              <a:rPr lang="en-US" dirty="0" smtClean="0"/>
              <a:t>Air above land heats, expands and rises</a:t>
            </a:r>
          </a:p>
          <a:p>
            <a:pPr lvl="1"/>
            <a:r>
              <a:rPr lang="en-US" dirty="0" smtClean="0"/>
              <a:t>This creates low pressure system</a:t>
            </a:r>
          </a:p>
          <a:p>
            <a:pPr lvl="1"/>
            <a:r>
              <a:rPr lang="en-US" dirty="0" smtClean="0"/>
              <a:t>Air over water remains at </a:t>
            </a:r>
          </a:p>
          <a:p>
            <a:pPr lvl="1">
              <a:buNone/>
            </a:pPr>
            <a:r>
              <a:rPr lang="en-US" dirty="0" smtClean="0"/>
              <a:t>	higher pressure</a:t>
            </a:r>
          </a:p>
          <a:p>
            <a:pPr lvl="1"/>
            <a:r>
              <a:rPr lang="en-US" dirty="0" smtClean="0"/>
              <a:t>Air moves high to low so </a:t>
            </a:r>
          </a:p>
          <a:p>
            <a:pPr lvl="1">
              <a:buNone/>
            </a:pPr>
            <a:r>
              <a:rPr lang="en-US" dirty="0" smtClean="0"/>
              <a:t>	cool breeze comes in off </a:t>
            </a:r>
          </a:p>
          <a:p>
            <a:pPr lvl="1">
              <a:buNone/>
            </a:pPr>
            <a:r>
              <a:rPr lang="en-US" dirty="0" smtClean="0"/>
              <a:t>	ocean</a:t>
            </a:r>
            <a:endParaRPr lang="en-US" dirty="0"/>
          </a:p>
        </p:txBody>
      </p:sp>
      <p:pic>
        <p:nvPicPr>
          <p:cNvPr id="4" name="Picture 13"/>
          <p:cNvPicPr>
            <a:picLocks noChangeAspect="1" noChangeArrowheads="1"/>
          </p:cNvPicPr>
          <p:nvPr/>
        </p:nvPicPr>
        <p:blipFill>
          <a:blip r:embed="rId2"/>
          <a:srcRect/>
          <a:stretch>
            <a:fillRect/>
          </a:stretch>
        </p:blipFill>
        <p:spPr bwMode="auto">
          <a:xfrm>
            <a:off x="4724400" y="3464578"/>
            <a:ext cx="4268788" cy="322514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Breezes</a:t>
            </a:r>
            <a:endParaRPr lang="en-US" dirty="0"/>
          </a:p>
        </p:txBody>
      </p:sp>
      <p:sp>
        <p:nvSpPr>
          <p:cNvPr id="3" name="Content Placeholder 2"/>
          <p:cNvSpPr>
            <a:spLocks noGrp="1"/>
          </p:cNvSpPr>
          <p:nvPr>
            <p:ph sz="quarter" idx="1"/>
          </p:nvPr>
        </p:nvSpPr>
        <p:spPr/>
        <p:txBody>
          <a:bodyPr/>
          <a:lstStyle/>
          <a:p>
            <a:r>
              <a:rPr lang="en-US" dirty="0" smtClean="0"/>
              <a:t>At night</a:t>
            </a:r>
          </a:p>
          <a:p>
            <a:pPr lvl="1"/>
            <a:r>
              <a:rPr lang="en-US" dirty="0" smtClean="0"/>
              <a:t>Land cools faster than water</a:t>
            </a:r>
          </a:p>
          <a:p>
            <a:pPr lvl="1"/>
            <a:r>
              <a:rPr lang="en-US" dirty="0" smtClean="0"/>
              <a:t>Cooling air sinks causing high pressure system</a:t>
            </a:r>
          </a:p>
          <a:p>
            <a:pPr lvl="1"/>
            <a:r>
              <a:rPr lang="en-US" dirty="0" smtClean="0"/>
              <a:t>Air starts moving out to ocean/lake</a:t>
            </a:r>
            <a:endParaRPr lang="en-US" dirty="0"/>
          </a:p>
        </p:txBody>
      </p:sp>
      <p:pic>
        <p:nvPicPr>
          <p:cNvPr id="4" name="Picture 14"/>
          <p:cNvPicPr>
            <a:picLocks noChangeAspect="1" noChangeArrowheads="1"/>
          </p:cNvPicPr>
          <p:nvPr/>
        </p:nvPicPr>
        <p:blipFill>
          <a:blip r:embed="rId2"/>
          <a:srcRect/>
          <a:stretch>
            <a:fillRect/>
          </a:stretch>
        </p:blipFill>
        <p:spPr bwMode="auto">
          <a:xfrm>
            <a:off x="2667000" y="3505200"/>
            <a:ext cx="4114162" cy="31083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Valley Breeze</a:t>
            </a:r>
            <a:endParaRPr lang="en-US" dirty="0"/>
          </a:p>
        </p:txBody>
      </p:sp>
      <p:sp>
        <p:nvSpPr>
          <p:cNvPr id="3" name="Content Placeholder 2"/>
          <p:cNvSpPr>
            <a:spLocks noGrp="1"/>
          </p:cNvSpPr>
          <p:nvPr>
            <p:ph sz="quarter" idx="1"/>
          </p:nvPr>
        </p:nvSpPr>
        <p:spPr/>
        <p:txBody>
          <a:bodyPr/>
          <a:lstStyle/>
          <a:p>
            <a:r>
              <a:rPr lang="en-US" dirty="0" smtClean="0"/>
              <a:t>Air along slope of mountain heated more than valley floor</a:t>
            </a:r>
          </a:p>
          <a:p>
            <a:pPr lvl="1"/>
            <a:r>
              <a:rPr lang="en-US" dirty="0" smtClean="0"/>
              <a:t>Air is less dense so it moves up the slope and generates valley breeze</a:t>
            </a:r>
          </a:p>
          <a:p>
            <a:pPr lvl="1"/>
            <a:r>
              <a:rPr lang="en-US" dirty="0" smtClean="0"/>
              <a:t>Often causes cumulus </a:t>
            </a:r>
          </a:p>
          <a:p>
            <a:pPr lvl="1">
              <a:buNone/>
            </a:pPr>
            <a:r>
              <a:rPr lang="en-US" dirty="0" smtClean="0"/>
              <a:t>	clouds to develop at </a:t>
            </a:r>
          </a:p>
          <a:p>
            <a:pPr lvl="1">
              <a:buNone/>
            </a:pPr>
            <a:r>
              <a:rPr lang="en-US" dirty="0" smtClean="0"/>
              <a:t>	mountain peaks</a:t>
            </a:r>
            <a:endParaRPr lang="en-US" dirty="0"/>
          </a:p>
        </p:txBody>
      </p:sp>
      <p:pic>
        <p:nvPicPr>
          <p:cNvPr id="5" name="Picture 13"/>
          <p:cNvPicPr>
            <a:picLocks noChangeAspect="1" noChangeArrowheads="1"/>
          </p:cNvPicPr>
          <p:nvPr/>
        </p:nvPicPr>
        <p:blipFill>
          <a:blip r:embed="rId2"/>
          <a:srcRect/>
          <a:stretch>
            <a:fillRect/>
          </a:stretch>
        </p:blipFill>
        <p:spPr bwMode="auto">
          <a:xfrm>
            <a:off x="4419600" y="3124200"/>
            <a:ext cx="9680346" cy="34829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Breeze</a:t>
            </a:r>
            <a:endParaRPr lang="en-US" dirty="0"/>
          </a:p>
        </p:txBody>
      </p:sp>
      <p:sp>
        <p:nvSpPr>
          <p:cNvPr id="3" name="Content Placeholder 2"/>
          <p:cNvSpPr>
            <a:spLocks noGrp="1"/>
          </p:cNvSpPr>
          <p:nvPr>
            <p:ph sz="quarter" idx="1"/>
          </p:nvPr>
        </p:nvSpPr>
        <p:spPr/>
        <p:txBody>
          <a:bodyPr/>
          <a:lstStyle/>
          <a:p>
            <a:r>
              <a:rPr lang="en-US" dirty="0" smtClean="0"/>
              <a:t>After sunset air on slopes cools quicker than valley</a:t>
            </a:r>
          </a:p>
          <a:p>
            <a:pPr lvl="1"/>
            <a:r>
              <a:rPr lang="en-US" dirty="0" smtClean="0"/>
              <a:t>Causes air to sink</a:t>
            </a:r>
          </a:p>
          <a:p>
            <a:pPr lvl="1"/>
            <a:r>
              <a:rPr lang="en-US" dirty="0" smtClean="0"/>
              <a:t>Most dominant in winter</a:t>
            </a:r>
            <a:endParaRPr lang="en-US" dirty="0"/>
          </a:p>
        </p:txBody>
      </p:sp>
      <p:pic>
        <p:nvPicPr>
          <p:cNvPr id="4" name="Picture 13"/>
          <p:cNvPicPr>
            <a:picLocks noChangeAspect="1" noChangeArrowheads="1"/>
          </p:cNvPicPr>
          <p:nvPr/>
        </p:nvPicPr>
        <p:blipFill>
          <a:blip r:embed="rId2"/>
          <a:srcRect/>
          <a:stretch>
            <a:fillRect/>
          </a:stretch>
        </p:blipFill>
        <p:spPr bwMode="auto">
          <a:xfrm>
            <a:off x="-4754563" y="3276600"/>
            <a:ext cx="9509125" cy="342137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Wind Is Measured</a:t>
            </a:r>
            <a:endParaRPr lang="en-US" dirty="0"/>
          </a:p>
        </p:txBody>
      </p:sp>
      <p:sp>
        <p:nvSpPr>
          <p:cNvPr id="3" name="Content Placeholder 2"/>
          <p:cNvSpPr>
            <a:spLocks noGrp="1"/>
          </p:cNvSpPr>
          <p:nvPr>
            <p:ph sz="quarter" idx="1"/>
          </p:nvPr>
        </p:nvSpPr>
        <p:spPr>
          <a:xfrm>
            <a:off x="152400" y="1600200"/>
            <a:ext cx="8153400" cy="4495800"/>
          </a:xfrm>
        </p:spPr>
        <p:txBody>
          <a:bodyPr/>
          <a:lstStyle/>
          <a:p>
            <a:r>
              <a:rPr lang="en-US" dirty="0" smtClean="0"/>
              <a:t>Direction and Speed</a:t>
            </a:r>
          </a:p>
          <a:p>
            <a:r>
              <a:rPr lang="en-US" dirty="0" smtClean="0"/>
              <a:t>Labeled by direction from </a:t>
            </a:r>
          </a:p>
          <a:p>
            <a:pPr>
              <a:buNone/>
            </a:pPr>
            <a:r>
              <a:rPr lang="en-US" dirty="0" smtClean="0"/>
              <a:t>	which they blow</a:t>
            </a:r>
          </a:p>
          <a:p>
            <a:pPr lvl="1"/>
            <a:r>
              <a:rPr lang="en-US" dirty="0" smtClean="0"/>
              <a:t>North wind blows from </a:t>
            </a:r>
          </a:p>
          <a:p>
            <a:pPr lvl="1">
              <a:buNone/>
            </a:pPr>
            <a:r>
              <a:rPr lang="en-US" dirty="0" smtClean="0"/>
              <a:t>	north to south</a:t>
            </a:r>
          </a:p>
          <a:p>
            <a:pPr lvl="1"/>
            <a:r>
              <a:rPr lang="en-US" dirty="0" smtClean="0"/>
              <a:t>East wind blows from east to west</a:t>
            </a:r>
          </a:p>
          <a:p>
            <a:pPr lvl="1"/>
            <a:r>
              <a:rPr lang="en-US" dirty="0" smtClean="0"/>
              <a:t>Wind vanes point into the wind</a:t>
            </a:r>
            <a:endParaRPr lang="en-US" dirty="0"/>
          </a:p>
        </p:txBody>
      </p:sp>
      <p:pic>
        <p:nvPicPr>
          <p:cNvPr id="4" name="Picture 3" descr="wind vane.jpg"/>
          <p:cNvPicPr>
            <a:picLocks noChangeAspect="1"/>
          </p:cNvPicPr>
          <p:nvPr/>
        </p:nvPicPr>
        <p:blipFill>
          <a:blip r:embed="rId2"/>
          <a:stretch>
            <a:fillRect/>
          </a:stretch>
        </p:blipFill>
        <p:spPr>
          <a:xfrm>
            <a:off x="5486400" y="1596036"/>
            <a:ext cx="3267075" cy="490953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Direction</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a:bodyPr>
          <a:lstStyle/>
          <a:p>
            <a:r>
              <a:rPr lang="en-US" dirty="0" smtClean="0"/>
              <a:t>Prevailing wind</a:t>
            </a:r>
          </a:p>
          <a:p>
            <a:pPr lvl="1"/>
            <a:r>
              <a:rPr lang="en-US" dirty="0" smtClean="0"/>
              <a:t>When wind consistently blows more often from one direction</a:t>
            </a:r>
          </a:p>
          <a:p>
            <a:pPr lvl="1"/>
            <a:r>
              <a:rPr lang="en-US" dirty="0" smtClean="0"/>
              <a:t>Our wind generally moves west to east</a:t>
            </a:r>
          </a:p>
          <a:p>
            <a:pPr lvl="2"/>
            <a:r>
              <a:rPr lang="en-US" dirty="0" smtClean="0"/>
              <a:t>Gets interrupted by high and low pressure systems that cause clockwise and counterclockwise flows</a:t>
            </a:r>
          </a:p>
          <a:p>
            <a:r>
              <a:rPr lang="en-US" dirty="0" smtClean="0"/>
              <a:t>Direction can be reported as N, NE, S, SW, etc….</a:t>
            </a:r>
          </a:p>
          <a:p>
            <a:r>
              <a:rPr lang="en-US" dirty="0" smtClean="0"/>
              <a:t>Can be reported on scale of 0</a:t>
            </a:r>
            <a:r>
              <a:rPr lang="en-US" baseline="30000" dirty="0" smtClean="0"/>
              <a:t>0</a:t>
            </a:r>
            <a:r>
              <a:rPr lang="en-US" dirty="0" smtClean="0"/>
              <a:t>-360</a:t>
            </a:r>
            <a:r>
              <a:rPr lang="en-US" baseline="30000" dirty="0" smtClean="0"/>
              <a:t>0</a:t>
            </a:r>
          </a:p>
          <a:p>
            <a:pPr lvl="1"/>
            <a:r>
              <a:rPr lang="en-US" dirty="0" smtClean="0"/>
              <a:t>0</a:t>
            </a:r>
            <a:r>
              <a:rPr lang="en-US" baseline="30000" dirty="0" smtClean="0"/>
              <a:t>0</a:t>
            </a:r>
            <a:r>
              <a:rPr lang="en-US" dirty="0" smtClean="0"/>
              <a:t> = North</a:t>
            </a:r>
          </a:p>
          <a:p>
            <a:pPr lvl="1"/>
            <a:r>
              <a:rPr lang="en-US" dirty="0" smtClean="0"/>
              <a:t>90</a:t>
            </a:r>
            <a:r>
              <a:rPr lang="en-US" baseline="30000" dirty="0" smtClean="0"/>
              <a:t>0</a:t>
            </a:r>
            <a:r>
              <a:rPr lang="en-US" dirty="0" smtClean="0"/>
              <a:t> = East</a:t>
            </a:r>
          </a:p>
          <a:p>
            <a:pPr lvl="1"/>
            <a:r>
              <a:rPr lang="en-US" dirty="0" smtClean="0"/>
              <a:t>180</a:t>
            </a:r>
            <a:r>
              <a:rPr lang="en-US" baseline="30000" dirty="0" smtClean="0"/>
              <a:t>0</a:t>
            </a:r>
            <a:r>
              <a:rPr lang="en-US" dirty="0" smtClean="0"/>
              <a:t> = South</a:t>
            </a:r>
          </a:p>
          <a:p>
            <a:pPr lvl="1"/>
            <a:r>
              <a:rPr lang="en-US" dirty="0" smtClean="0"/>
              <a:t>270</a:t>
            </a:r>
            <a:r>
              <a:rPr lang="en-US" baseline="30000" dirty="0" smtClean="0"/>
              <a:t>0</a:t>
            </a:r>
            <a:r>
              <a:rPr lang="en-US" dirty="0" smtClean="0"/>
              <a:t> = West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Speed</a:t>
            </a:r>
            <a:endParaRPr lang="en-US" dirty="0"/>
          </a:p>
        </p:txBody>
      </p:sp>
      <p:sp>
        <p:nvSpPr>
          <p:cNvPr id="3" name="Content Placeholder 2"/>
          <p:cNvSpPr>
            <a:spLocks noGrp="1"/>
          </p:cNvSpPr>
          <p:nvPr>
            <p:ph sz="quarter" idx="1"/>
          </p:nvPr>
        </p:nvSpPr>
        <p:spPr/>
        <p:txBody>
          <a:bodyPr/>
          <a:lstStyle/>
          <a:p>
            <a:r>
              <a:rPr lang="en-US" dirty="0" smtClean="0"/>
              <a:t>Anemometer</a:t>
            </a:r>
          </a:p>
          <a:p>
            <a:pPr lvl="1"/>
            <a:r>
              <a:rPr lang="en-US" dirty="0" smtClean="0"/>
              <a:t>Faster wind speed causes faster turning</a:t>
            </a:r>
          </a:p>
          <a:p>
            <a:pPr lvl="1"/>
            <a:r>
              <a:rPr lang="en-US" dirty="0" smtClean="0"/>
              <a:t>Read results on dial</a:t>
            </a:r>
            <a:endParaRPr lang="en-US" dirty="0"/>
          </a:p>
        </p:txBody>
      </p:sp>
      <p:pic>
        <p:nvPicPr>
          <p:cNvPr id="4" name="Picture 3" descr="anemometer.jpg"/>
          <p:cNvPicPr>
            <a:picLocks noChangeAspect="1"/>
          </p:cNvPicPr>
          <p:nvPr/>
        </p:nvPicPr>
        <p:blipFill>
          <a:blip r:embed="rId2"/>
          <a:stretch>
            <a:fillRect/>
          </a:stretch>
        </p:blipFill>
        <p:spPr>
          <a:xfrm>
            <a:off x="1219200" y="3048000"/>
            <a:ext cx="2667000" cy="3639344"/>
          </a:xfrm>
          <a:prstGeom prst="rect">
            <a:avLst/>
          </a:prstGeom>
        </p:spPr>
      </p:pic>
      <p:pic>
        <p:nvPicPr>
          <p:cNvPr id="5" name="Picture 4" descr="anemometer1.jpg"/>
          <p:cNvPicPr>
            <a:picLocks noChangeAspect="1"/>
          </p:cNvPicPr>
          <p:nvPr/>
        </p:nvPicPr>
        <p:blipFill>
          <a:blip r:embed="rId3"/>
          <a:stretch>
            <a:fillRect/>
          </a:stretch>
        </p:blipFill>
        <p:spPr>
          <a:xfrm>
            <a:off x="5029200" y="3124200"/>
            <a:ext cx="2828925" cy="330385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 and La Nina</a:t>
            </a:r>
            <a:endParaRPr lang="en-US" dirty="0"/>
          </a:p>
        </p:txBody>
      </p:sp>
      <p:sp>
        <p:nvSpPr>
          <p:cNvPr id="3" name="Content Placeholder 2"/>
          <p:cNvSpPr>
            <a:spLocks noGrp="1"/>
          </p:cNvSpPr>
          <p:nvPr>
            <p:ph sz="quarter" idx="1"/>
          </p:nvPr>
        </p:nvSpPr>
        <p:spPr>
          <a:xfrm>
            <a:off x="609600" y="1447800"/>
            <a:ext cx="8153400" cy="4495800"/>
          </a:xfrm>
        </p:spPr>
        <p:txBody>
          <a:bodyPr/>
          <a:lstStyle/>
          <a:p>
            <a:r>
              <a:rPr lang="en-US" dirty="0" smtClean="0"/>
              <a:t>Cold Peruvian current gets replaced for a few weeks per year by warmer water</a:t>
            </a:r>
          </a:p>
          <a:p>
            <a:r>
              <a:rPr lang="en-US" dirty="0" smtClean="0"/>
              <a:t>Named “</a:t>
            </a:r>
            <a:r>
              <a:rPr lang="en-US" dirty="0" err="1" smtClean="0"/>
              <a:t>nino</a:t>
            </a:r>
            <a:r>
              <a:rPr lang="en-US" dirty="0" smtClean="0"/>
              <a:t>” after Christ child because it happens around Christmas</a:t>
            </a:r>
            <a:endParaRPr lang="en-US" dirty="0"/>
          </a:p>
        </p:txBody>
      </p:sp>
      <p:pic>
        <p:nvPicPr>
          <p:cNvPr id="5" name="Picture 13"/>
          <p:cNvPicPr>
            <a:picLocks noChangeAspect="1" noChangeArrowheads="1"/>
          </p:cNvPicPr>
          <p:nvPr/>
        </p:nvPicPr>
        <p:blipFill>
          <a:blip r:embed="rId2"/>
          <a:srcRect/>
          <a:stretch>
            <a:fillRect/>
          </a:stretch>
        </p:blipFill>
        <p:spPr bwMode="auto">
          <a:xfrm>
            <a:off x="609600" y="3352800"/>
            <a:ext cx="7896225" cy="3352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Air Pressure</a:t>
            </a:r>
            <a:endParaRPr lang="en-US" dirty="0"/>
          </a:p>
        </p:txBody>
      </p:sp>
      <p:sp>
        <p:nvSpPr>
          <p:cNvPr id="3" name="Content Placeholder 2"/>
          <p:cNvSpPr>
            <a:spLocks noGrp="1"/>
          </p:cNvSpPr>
          <p:nvPr>
            <p:ph sz="quarter" idx="1"/>
          </p:nvPr>
        </p:nvSpPr>
        <p:spPr>
          <a:xfrm>
            <a:off x="612648" y="1600200"/>
            <a:ext cx="8153400" cy="5029200"/>
          </a:xfrm>
        </p:spPr>
        <p:txBody>
          <a:bodyPr/>
          <a:lstStyle/>
          <a:p>
            <a:r>
              <a:rPr lang="en-US" dirty="0" smtClean="0"/>
              <a:t>Barometer</a:t>
            </a:r>
          </a:p>
          <a:p>
            <a:r>
              <a:rPr lang="en-US" dirty="0" smtClean="0"/>
              <a:t>Use unit called </a:t>
            </a:r>
            <a:r>
              <a:rPr lang="en-US" dirty="0" err="1" smtClean="0"/>
              <a:t>millibar</a:t>
            </a:r>
            <a:endParaRPr lang="en-US" dirty="0" smtClean="0"/>
          </a:p>
          <a:p>
            <a:pPr lvl="1"/>
            <a:r>
              <a:rPr lang="en-US" dirty="0" smtClean="0"/>
              <a:t>Sea level = 1013.2 </a:t>
            </a:r>
            <a:r>
              <a:rPr lang="en-US" dirty="0" err="1" smtClean="0"/>
              <a:t>millibars</a:t>
            </a:r>
            <a:endParaRPr lang="en-US" dirty="0" smtClean="0"/>
          </a:p>
          <a:p>
            <a:pPr lvl="1"/>
            <a:r>
              <a:rPr lang="en-US" dirty="0" smtClean="0"/>
              <a:t>Might also hear “inches of mercury”</a:t>
            </a:r>
          </a:p>
          <a:p>
            <a:r>
              <a:rPr lang="en-US" dirty="0" err="1" smtClean="0"/>
              <a:t>Toricelli</a:t>
            </a:r>
            <a:endParaRPr lang="en-US" dirty="0" smtClean="0"/>
          </a:p>
          <a:p>
            <a:pPr lvl="1"/>
            <a:r>
              <a:rPr lang="en-US" dirty="0" smtClean="0"/>
              <a:t>Invented mercury barometer</a:t>
            </a:r>
          </a:p>
          <a:p>
            <a:pPr lvl="1"/>
            <a:r>
              <a:rPr lang="en-US" sz="2400" dirty="0" smtClean="0">
                <a:cs typeface="Times New Roman" charset="0"/>
              </a:rPr>
              <a:t>When air pressure increases, the </a:t>
            </a:r>
          </a:p>
          <a:p>
            <a:pPr lvl="1">
              <a:buNone/>
            </a:pPr>
            <a:r>
              <a:rPr lang="en-US" sz="2400" dirty="0" smtClean="0">
                <a:cs typeface="Times New Roman" charset="0"/>
              </a:rPr>
              <a:t>	mercury in the tube rises. When air </a:t>
            </a:r>
          </a:p>
          <a:p>
            <a:pPr lvl="1">
              <a:buNone/>
            </a:pPr>
            <a:r>
              <a:rPr lang="en-US" sz="2400" dirty="0" smtClean="0">
                <a:cs typeface="Times New Roman" charset="0"/>
              </a:rPr>
              <a:t>	pressure decreases, so does the height </a:t>
            </a:r>
          </a:p>
          <a:p>
            <a:pPr lvl="1">
              <a:buNone/>
            </a:pPr>
            <a:r>
              <a:rPr lang="en-US" sz="2400" dirty="0" smtClean="0">
                <a:cs typeface="Times New Roman" charset="0"/>
              </a:rPr>
              <a:t>	of the mercury column.</a:t>
            </a:r>
            <a:endParaRPr lang="en-US" sz="2400" dirty="0"/>
          </a:p>
        </p:txBody>
      </p:sp>
      <p:pic>
        <p:nvPicPr>
          <p:cNvPr id="4" name="Picture 27"/>
          <p:cNvPicPr>
            <a:picLocks noChangeAspect="1" noChangeArrowheads="1"/>
          </p:cNvPicPr>
          <p:nvPr/>
        </p:nvPicPr>
        <p:blipFill>
          <a:blip r:embed="rId2"/>
          <a:srcRect/>
          <a:stretch>
            <a:fillRect/>
          </a:stretch>
        </p:blipFill>
        <p:spPr bwMode="auto">
          <a:xfrm>
            <a:off x="6359525" y="2514600"/>
            <a:ext cx="2784475" cy="76676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a:t>
            </a:r>
            <a:endParaRPr lang="en-US" dirty="0"/>
          </a:p>
        </p:txBody>
      </p:sp>
      <p:sp>
        <p:nvSpPr>
          <p:cNvPr id="3" name="Content Placeholder 2"/>
          <p:cNvSpPr>
            <a:spLocks noGrp="1"/>
          </p:cNvSpPr>
          <p:nvPr>
            <p:ph sz="quarter" idx="1"/>
          </p:nvPr>
        </p:nvSpPr>
        <p:spPr/>
        <p:txBody>
          <a:bodyPr/>
          <a:lstStyle/>
          <a:p>
            <a:r>
              <a:rPr lang="en-US" dirty="0" smtClean="0"/>
              <a:t>Every 3-7 years warm currents become unusually strong</a:t>
            </a:r>
          </a:p>
          <a:p>
            <a:r>
              <a:rPr lang="en-US" dirty="0" smtClean="0"/>
              <a:t>Sets off strange weather patterns</a:t>
            </a:r>
          </a:p>
          <a:p>
            <a:r>
              <a:rPr lang="en-US" dirty="0" smtClean="0"/>
              <a:t>Warm water blocks upwelling of cold, nutrient filled water</a:t>
            </a:r>
          </a:p>
          <a:p>
            <a:pPr lvl="1"/>
            <a:r>
              <a:rPr lang="en-US" dirty="0" smtClean="0"/>
              <a:t>Anchovies starve, then bigger fish starve and fishing industry gets devastated</a:t>
            </a:r>
          </a:p>
          <a:p>
            <a:r>
              <a:rPr lang="en-US" dirty="0" smtClean="0"/>
              <a:t>Areas where it is usually dry get a lot of rain</a:t>
            </a:r>
          </a:p>
          <a:p>
            <a:pPr lvl="1"/>
            <a:r>
              <a:rPr lang="en-US" dirty="0" smtClean="0"/>
              <a:t>High crop yields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a:t>
            </a:r>
            <a:endParaRPr lang="en-US" dirty="0"/>
          </a:p>
        </p:txBody>
      </p:sp>
      <p:sp>
        <p:nvSpPr>
          <p:cNvPr id="3" name="Content Placeholder 2"/>
          <p:cNvSpPr>
            <a:spLocks noGrp="1"/>
          </p:cNvSpPr>
          <p:nvPr>
            <p:ph sz="quarter" idx="1"/>
          </p:nvPr>
        </p:nvSpPr>
        <p:spPr/>
        <p:txBody>
          <a:bodyPr/>
          <a:lstStyle/>
          <a:p>
            <a:r>
              <a:rPr lang="en-US" dirty="0" smtClean="0"/>
              <a:t>Forecasters now predict when it’s going to happen</a:t>
            </a:r>
          </a:p>
          <a:p>
            <a:r>
              <a:rPr lang="en-US" dirty="0" smtClean="0"/>
              <a:t>Golf coast will have rainy winter</a:t>
            </a:r>
          </a:p>
          <a:p>
            <a:r>
              <a:rPr lang="en-US" dirty="0" smtClean="0"/>
              <a:t>Winter temperatures west of Rockies warmer</a:t>
            </a:r>
          </a:p>
          <a:p>
            <a:pPr>
              <a:buNone/>
            </a:pPr>
            <a:endParaRPr lang="en-US" dirty="0"/>
          </a:p>
        </p:txBody>
      </p:sp>
      <p:pic>
        <p:nvPicPr>
          <p:cNvPr id="4" name="Picture 13"/>
          <p:cNvPicPr>
            <a:picLocks noChangeAspect="1" noChangeArrowheads="1"/>
          </p:cNvPicPr>
          <p:nvPr/>
        </p:nvPicPr>
        <p:blipFill>
          <a:blip r:embed="rId2"/>
          <a:srcRect/>
          <a:stretch>
            <a:fillRect/>
          </a:stretch>
        </p:blipFill>
        <p:spPr bwMode="auto">
          <a:xfrm>
            <a:off x="533400" y="3175000"/>
            <a:ext cx="8070850" cy="3683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Nina</a:t>
            </a:r>
            <a:endParaRPr lang="en-US" dirty="0"/>
          </a:p>
        </p:txBody>
      </p:sp>
      <p:sp>
        <p:nvSpPr>
          <p:cNvPr id="3" name="Content Placeholder 2"/>
          <p:cNvSpPr>
            <a:spLocks noGrp="1"/>
          </p:cNvSpPr>
          <p:nvPr>
            <p:ph sz="quarter" idx="1"/>
          </p:nvPr>
        </p:nvSpPr>
        <p:spPr>
          <a:xfrm>
            <a:off x="612648" y="1600200"/>
            <a:ext cx="8153400" cy="4876800"/>
          </a:xfrm>
        </p:spPr>
        <p:txBody>
          <a:bodyPr/>
          <a:lstStyle/>
          <a:p>
            <a:r>
              <a:rPr lang="en-US" dirty="0" smtClean="0"/>
              <a:t>Surface temperatures in Eastern Pacific colder than average</a:t>
            </a:r>
          </a:p>
          <a:p>
            <a:pPr lvl="1"/>
            <a:r>
              <a:rPr lang="en-US" dirty="0" smtClean="0"/>
              <a:t>Blows colder than normal air of Pacific Northwest and Northern Great Plains</a:t>
            </a:r>
          </a:p>
          <a:p>
            <a:pPr lvl="1"/>
            <a:r>
              <a:rPr lang="en-US" dirty="0" smtClean="0"/>
              <a:t>Precipitation in Northwest is greater than normal</a:t>
            </a:r>
          </a:p>
          <a:p>
            <a:pPr lvl="1"/>
            <a:r>
              <a:rPr lang="en-US" dirty="0" smtClean="0"/>
              <a:t>Rest of the United States is warm</a:t>
            </a:r>
          </a:p>
          <a:p>
            <a:pPr lvl="1"/>
            <a:r>
              <a:rPr lang="en-US" dirty="0" smtClean="0"/>
              <a:t>Hurricanes stronger during La Nina</a:t>
            </a:r>
          </a:p>
          <a:p>
            <a:pPr lvl="2"/>
            <a:r>
              <a:rPr lang="en-US" dirty="0" smtClean="0"/>
              <a:t>Cost of hurricane damage during La Nina years are 20 times greater than in El Nino years.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obal precipitation.jpg"/>
          <p:cNvPicPr>
            <a:picLocks noChangeAspect="1"/>
          </p:cNvPicPr>
          <p:nvPr/>
        </p:nvPicPr>
        <p:blipFill>
          <a:blip r:embed="rId2"/>
          <a:stretch>
            <a:fillRect/>
          </a:stretch>
        </p:blipFill>
        <p:spPr>
          <a:xfrm>
            <a:off x="0" y="3048000"/>
            <a:ext cx="9144000" cy="4191000"/>
          </a:xfrm>
          <a:prstGeom prst="rect">
            <a:avLst/>
          </a:prstGeom>
        </p:spPr>
      </p:pic>
      <p:sp>
        <p:nvSpPr>
          <p:cNvPr id="2" name="Title 1"/>
          <p:cNvSpPr>
            <a:spLocks noGrp="1"/>
          </p:cNvSpPr>
          <p:nvPr>
            <p:ph type="title"/>
          </p:nvPr>
        </p:nvSpPr>
        <p:spPr/>
        <p:txBody>
          <a:bodyPr/>
          <a:lstStyle/>
          <a:p>
            <a:r>
              <a:rPr lang="en-US" dirty="0" smtClean="0"/>
              <a:t>Global Distribution of Precipitation</a:t>
            </a:r>
            <a:endParaRPr lang="en-US" dirty="0"/>
          </a:p>
        </p:txBody>
      </p:sp>
      <p:sp>
        <p:nvSpPr>
          <p:cNvPr id="3" name="Content Placeholder 2"/>
          <p:cNvSpPr>
            <a:spLocks noGrp="1"/>
          </p:cNvSpPr>
          <p:nvPr>
            <p:ph sz="quarter" idx="1"/>
          </p:nvPr>
        </p:nvSpPr>
        <p:spPr>
          <a:xfrm>
            <a:off x="533400" y="1371600"/>
            <a:ext cx="8153400" cy="4495800"/>
          </a:xfrm>
        </p:spPr>
        <p:txBody>
          <a:bodyPr/>
          <a:lstStyle/>
          <a:p>
            <a:r>
              <a:rPr lang="en-US" dirty="0" smtClean="0"/>
              <a:t>Equatorial lows = precipitation</a:t>
            </a:r>
          </a:p>
          <a:p>
            <a:pPr lvl="1"/>
            <a:r>
              <a:rPr lang="en-US" dirty="0" smtClean="0"/>
              <a:t>Rainforests</a:t>
            </a:r>
          </a:p>
          <a:p>
            <a:r>
              <a:rPr lang="en-US" dirty="0" smtClean="0"/>
              <a:t>Sub-tropical highs = deserts</a:t>
            </a:r>
          </a:p>
          <a:p>
            <a:r>
              <a:rPr lang="en-US" dirty="0" smtClean="0"/>
              <a:t>Land masses = decreased precipitation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 Review</a:t>
            </a:r>
            <a:endParaRPr lang="en-US" dirty="0"/>
          </a:p>
        </p:txBody>
      </p:sp>
      <p:sp>
        <p:nvSpPr>
          <p:cNvPr id="3" name="Content Placeholder 2"/>
          <p:cNvSpPr>
            <a:spLocks noGrp="1"/>
          </p:cNvSpPr>
          <p:nvPr>
            <p:ph sz="quarter" idx="1"/>
          </p:nvPr>
        </p:nvSpPr>
        <p:spPr/>
        <p:txBody>
          <a:bodyPr/>
          <a:lstStyle/>
          <a:p>
            <a:r>
              <a:rPr lang="en-US" dirty="0" smtClean="0"/>
              <a:t>What are local winds and how are the caused?</a:t>
            </a:r>
          </a:p>
          <a:p>
            <a:r>
              <a:rPr lang="en-US" dirty="0" smtClean="0"/>
              <a:t>Describe the general movement of weather in the United States.</a:t>
            </a:r>
          </a:p>
          <a:p>
            <a:r>
              <a:rPr lang="en-US" dirty="0" smtClean="0"/>
              <a:t>What happens when strong, warm countercurrents flow along the coasts of Ecuador and Peru?</a:t>
            </a:r>
          </a:p>
          <a:p>
            <a:r>
              <a:rPr lang="en-US" dirty="0" smtClean="0"/>
              <a:t>How is a La Nina event recognized?</a:t>
            </a:r>
          </a:p>
          <a:p>
            <a:r>
              <a:rPr lang="en-US" dirty="0" smtClean="0"/>
              <a:t>What two factors mainly influence </a:t>
            </a:r>
            <a:r>
              <a:rPr lang="en-US" smtClean="0"/>
              <a:t>global precipitation?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Air Pressure</a:t>
            </a:r>
            <a:endParaRPr lang="en-US" dirty="0"/>
          </a:p>
        </p:txBody>
      </p:sp>
      <p:sp>
        <p:nvSpPr>
          <p:cNvPr id="3" name="Content Placeholder 2"/>
          <p:cNvSpPr>
            <a:spLocks noGrp="1"/>
          </p:cNvSpPr>
          <p:nvPr>
            <p:ph sz="quarter" idx="1"/>
          </p:nvPr>
        </p:nvSpPr>
        <p:spPr/>
        <p:txBody>
          <a:bodyPr/>
          <a:lstStyle/>
          <a:p>
            <a:r>
              <a:rPr lang="en-US" dirty="0" smtClean="0"/>
              <a:t>Aneroid Barometer</a:t>
            </a:r>
          </a:p>
          <a:p>
            <a:pPr lvl="1"/>
            <a:r>
              <a:rPr lang="en-US" dirty="0" smtClean="0"/>
              <a:t>Smaller and more portable</a:t>
            </a:r>
          </a:p>
          <a:p>
            <a:pPr lvl="1"/>
            <a:r>
              <a:rPr lang="en-US" dirty="0" smtClean="0"/>
              <a:t>Has metal chamber with some air removed</a:t>
            </a:r>
          </a:p>
          <a:p>
            <a:pPr lvl="1"/>
            <a:r>
              <a:rPr lang="en-US" dirty="0" smtClean="0"/>
              <a:t>Container changes shape </a:t>
            </a:r>
          </a:p>
          <a:p>
            <a:pPr lvl="2"/>
            <a:r>
              <a:rPr lang="en-US" dirty="0" smtClean="0"/>
              <a:t>Compresses if pressure increases</a:t>
            </a:r>
          </a:p>
          <a:p>
            <a:pPr lvl="2"/>
            <a:r>
              <a:rPr lang="en-US" dirty="0" smtClean="0"/>
              <a:t>Expands if pressure decreases</a:t>
            </a:r>
          </a:p>
          <a:p>
            <a:pPr lvl="1"/>
            <a:r>
              <a:rPr lang="en-US" dirty="0" smtClean="0"/>
              <a:t>Connected to recording device</a:t>
            </a:r>
          </a:p>
          <a:p>
            <a:pPr lvl="2"/>
            <a:r>
              <a:rPr lang="en-US" dirty="0" smtClean="0"/>
              <a:t>Gives continuous record of pressure over time</a:t>
            </a:r>
            <a:endParaRPr lang="en-US" dirty="0"/>
          </a:p>
        </p:txBody>
      </p:sp>
      <p:pic>
        <p:nvPicPr>
          <p:cNvPr id="4" name="Picture 27"/>
          <p:cNvPicPr>
            <a:picLocks noChangeAspect="1" noChangeArrowheads="1"/>
          </p:cNvPicPr>
          <p:nvPr/>
        </p:nvPicPr>
        <p:blipFill>
          <a:blip r:embed="rId2"/>
          <a:srcRect/>
          <a:stretch>
            <a:fillRect/>
          </a:stretch>
        </p:blipFill>
        <p:spPr bwMode="auto">
          <a:xfrm>
            <a:off x="6096000" y="-3200400"/>
            <a:ext cx="3048000" cy="580753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Wind</a:t>
            </a:r>
            <a:endParaRPr lang="en-US" dirty="0"/>
          </a:p>
        </p:txBody>
      </p:sp>
      <p:sp>
        <p:nvSpPr>
          <p:cNvPr id="3" name="Content Placeholder 2"/>
          <p:cNvSpPr>
            <a:spLocks noGrp="1"/>
          </p:cNvSpPr>
          <p:nvPr>
            <p:ph sz="quarter" idx="1"/>
          </p:nvPr>
        </p:nvSpPr>
        <p:spPr>
          <a:xfrm>
            <a:off x="612648" y="1600200"/>
            <a:ext cx="8153400" cy="5105400"/>
          </a:xfrm>
        </p:spPr>
        <p:txBody>
          <a:bodyPr/>
          <a:lstStyle/>
          <a:p>
            <a:r>
              <a:rPr lang="en-US" dirty="0" smtClean="0"/>
              <a:t>Wind</a:t>
            </a:r>
          </a:p>
          <a:p>
            <a:pPr lvl="1"/>
            <a:r>
              <a:rPr lang="en-US" dirty="0" smtClean="0"/>
              <a:t>The result of horizontal difference in air pressure</a:t>
            </a:r>
          </a:p>
          <a:p>
            <a:pPr lvl="1"/>
            <a:r>
              <a:rPr lang="en-US" dirty="0" smtClean="0"/>
              <a:t>Air flows from high to low pressure</a:t>
            </a:r>
          </a:p>
          <a:p>
            <a:r>
              <a:rPr lang="en-US" dirty="0" smtClean="0"/>
              <a:t>Pressure differences cause by unequal heating of Earth’s surface – all caused by the Sun</a:t>
            </a:r>
          </a:p>
          <a:p>
            <a:r>
              <a:rPr lang="en-US" dirty="0" smtClean="0"/>
              <a:t>Three factors controlling wind</a:t>
            </a:r>
          </a:p>
          <a:p>
            <a:pPr lvl="1"/>
            <a:r>
              <a:rPr lang="en-US" dirty="0" smtClean="0"/>
              <a:t>Pressure Differences</a:t>
            </a:r>
          </a:p>
          <a:p>
            <a:pPr lvl="1"/>
            <a:r>
              <a:rPr lang="en-US" dirty="0" err="1" smtClean="0"/>
              <a:t>Coriolis</a:t>
            </a:r>
            <a:r>
              <a:rPr lang="en-US" dirty="0" smtClean="0"/>
              <a:t> Effect</a:t>
            </a:r>
          </a:p>
          <a:p>
            <a:pPr lvl="1"/>
            <a:r>
              <a:rPr lang="en-US" dirty="0" smtClean="0"/>
              <a:t>Friction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FAW #1 – Pressure Differences</a:t>
            </a:r>
            <a:endParaRPr lang="en-US" dirty="0"/>
          </a:p>
        </p:txBody>
      </p:sp>
      <p:sp>
        <p:nvSpPr>
          <p:cNvPr id="3" name="Content Placeholder 2"/>
          <p:cNvSpPr>
            <a:spLocks noGrp="1"/>
          </p:cNvSpPr>
          <p:nvPr>
            <p:ph sz="quarter" idx="1"/>
          </p:nvPr>
        </p:nvSpPr>
        <p:spPr/>
        <p:txBody>
          <a:bodyPr/>
          <a:lstStyle/>
          <a:p>
            <a:r>
              <a:rPr lang="en-US" dirty="0" smtClean="0"/>
              <a:t>Wind flows high to low</a:t>
            </a:r>
          </a:p>
          <a:p>
            <a:r>
              <a:rPr lang="en-US" dirty="0" smtClean="0"/>
              <a:t>Big difference means greater wind speed</a:t>
            </a:r>
          </a:p>
          <a:p>
            <a:r>
              <a:rPr lang="en-US" dirty="0" smtClean="0"/>
              <a:t>Pressure gradient</a:t>
            </a:r>
          </a:p>
          <a:p>
            <a:pPr lvl="1"/>
            <a:r>
              <a:rPr lang="en-US" dirty="0" smtClean="0"/>
              <a:t>Change in pressure over a given distance</a:t>
            </a:r>
          </a:p>
          <a:p>
            <a:r>
              <a:rPr lang="en-US" dirty="0" smtClean="0"/>
              <a:t>Isobars</a:t>
            </a:r>
          </a:p>
          <a:p>
            <a:pPr lvl="1"/>
            <a:r>
              <a:rPr lang="en-US" dirty="0" smtClean="0"/>
              <a:t>Lines on a map that connect equal pressures</a:t>
            </a:r>
          </a:p>
          <a:p>
            <a:pPr lvl="1"/>
            <a:r>
              <a:rPr lang="en-US" dirty="0" smtClean="0"/>
              <a:t>Close together = steep gradient/high wind</a:t>
            </a:r>
          </a:p>
          <a:p>
            <a:pPr lvl="1"/>
            <a:r>
              <a:rPr lang="en-US" dirty="0" smtClean="0"/>
              <a:t>Widely spaced = weak gradient/light wind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Isobars</a:t>
            </a:r>
            <a:endParaRPr lang="en-US" dirty="0"/>
          </a:p>
        </p:txBody>
      </p:sp>
      <p:pic>
        <p:nvPicPr>
          <p:cNvPr id="4" name="Picture 13"/>
          <p:cNvPicPr>
            <a:picLocks noGrp="1" noChangeAspect="1" noChangeArrowheads="1"/>
          </p:cNvPicPr>
          <p:nvPr>
            <p:ph sz="quarter" idx="1"/>
          </p:nvPr>
        </p:nvPicPr>
        <p:blipFill>
          <a:blip r:embed="rId2"/>
          <a:srcRect/>
          <a:stretch>
            <a:fillRect/>
          </a:stretch>
        </p:blipFill>
        <p:spPr bwMode="auto">
          <a:xfrm>
            <a:off x="872799" y="1600200"/>
            <a:ext cx="7633352" cy="4495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246</TotalTime>
  <Words>1939</Words>
  <Application>Microsoft Office PowerPoint</Application>
  <PresentationFormat>On-screen Show (4:3)</PresentationFormat>
  <Paragraphs>331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Median</vt:lpstr>
      <vt:lpstr>Air Pressure and Wind</vt:lpstr>
      <vt:lpstr>19.1 Understanding Air Pressure</vt:lpstr>
      <vt:lpstr>Air Pressure Defined</vt:lpstr>
      <vt:lpstr>Air Pressure Defined Example #2</vt:lpstr>
      <vt:lpstr>Measuring Air Pressure</vt:lpstr>
      <vt:lpstr>Measuring Air Pressure</vt:lpstr>
      <vt:lpstr>Factors Affecting Wind</vt:lpstr>
      <vt:lpstr>FAW #1 – Pressure Differences</vt:lpstr>
      <vt:lpstr>Isobars</vt:lpstr>
      <vt:lpstr>Isobar Activity - Objectives</vt:lpstr>
      <vt:lpstr>Slide 11</vt:lpstr>
      <vt:lpstr> </vt:lpstr>
      <vt:lpstr>Labeling highs and lows</vt:lpstr>
      <vt:lpstr>Slide 14</vt:lpstr>
      <vt:lpstr>Add the weather</vt:lpstr>
      <vt:lpstr>Weather Rhyme</vt:lpstr>
      <vt:lpstr> </vt:lpstr>
      <vt:lpstr>Put a spin on it</vt:lpstr>
      <vt:lpstr> </vt:lpstr>
      <vt:lpstr>FAW #2 – The Coriolis Effect</vt:lpstr>
      <vt:lpstr>FAW #2 – The Coriolis Effect</vt:lpstr>
      <vt:lpstr>FAW #3 - Friction</vt:lpstr>
      <vt:lpstr>19.1 Review</vt:lpstr>
      <vt:lpstr>19.2 Pressure Centers and Wind</vt:lpstr>
      <vt:lpstr>Cyclonic and Anticyclonic Winds</vt:lpstr>
      <vt:lpstr>Cyclonic and Anticyclonic Winds</vt:lpstr>
      <vt:lpstr>Cyclonic and Anticyclonic Winds</vt:lpstr>
      <vt:lpstr>Weather and Air Pressure</vt:lpstr>
      <vt:lpstr>Weather and Air Pressure</vt:lpstr>
      <vt:lpstr>Weather Forecasting</vt:lpstr>
      <vt:lpstr>Global Winds</vt:lpstr>
      <vt:lpstr>Global Winds</vt:lpstr>
      <vt:lpstr>Global Winds</vt:lpstr>
      <vt:lpstr>Global Winds</vt:lpstr>
      <vt:lpstr>Global Winds</vt:lpstr>
      <vt:lpstr>Global Winds</vt:lpstr>
      <vt:lpstr>Influence of Continents</vt:lpstr>
      <vt:lpstr>Intertropical Convergence Zone</vt:lpstr>
      <vt:lpstr>19.2 Review</vt:lpstr>
      <vt:lpstr>Regional Wind Systems</vt:lpstr>
      <vt:lpstr>Local Winds</vt:lpstr>
      <vt:lpstr>Sea Breezes</vt:lpstr>
      <vt:lpstr>Land Breezes</vt:lpstr>
      <vt:lpstr>Valley Breeze</vt:lpstr>
      <vt:lpstr>Mountain Breeze</vt:lpstr>
      <vt:lpstr>How Wind Is Measured</vt:lpstr>
      <vt:lpstr>Wind Direction</vt:lpstr>
      <vt:lpstr>Wind Speed</vt:lpstr>
      <vt:lpstr>El Nino and La Nina</vt:lpstr>
      <vt:lpstr>El Nino</vt:lpstr>
      <vt:lpstr>El Nino</vt:lpstr>
      <vt:lpstr>La Nina</vt:lpstr>
      <vt:lpstr>Global Distribution of Precipitation</vt:lpstr>
      <vt:lpstr>19.3 Review</vt:lpstr>
    </vt:vector>
  </TitlesOfParts>
  <Company>W-N R-IX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Pressure and Wind</dc:title>
  <dc:creator>W-N R-IX School District</dc:creator>
  <cp:lastModifiedBy>W-N R-IX School District</cp:lastModifiedBy>
  <cp:revision>48</cp:revision>
  <dcterms:created xsi:type="dcterms:W3CDTF">2012-02-27T14:12:13Z</dcterms:created>
  <dcterms:modified xsi:type="dcterms:W3CDTF">2012-02-28T18:45:19Z</dcterms:modified>
</cp:coreProperties>
</file>