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A38A5-5F64-45D0-ADCC-0D474589A7B8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355C7E8-B101-4E23-BC9E-A59C91719C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A38A5-5F64-45D0-ADCC-0D474589A7B8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C7E8-B101-4E23-BC9E-A59C91719C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A38A5-5F64-45D0-ADCC-0D474589A7B8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C7E8-B101-4E23-BC9E-A59C91719C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A38A5-5F64-45D0-ADCC-0D474589A7B8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355C7E8-B101-4E23-BC9E-A59C91719C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A38A5-5F64-45D0-ADCC-0D474589A7B8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C7E8-B101-4E23-BC9E-A59C91719C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A38A5-5F64-45D0-ADCC-0D474589A7B8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C7E8-B101-4E23-BC9E-A59C91719C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A38A5-5F64-45D0-ADCC-0D474589A7B8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355C7E8-B101-4E23-BC9E-A59C91719C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A38A5-5F64-45D0-ADCC-0D474589A7B8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C7E8-B101-4E23-BC9E-A59C91719C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A38A5-5F64-45D0-ADCC-0D474589A7B8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C7E8-B101-4E23-BC9E-A59C91719C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A38A5-5F64-45D0-ADCC-0D474589A7B8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C7E8-B101-4E23-BC9E-A59C91719C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A38A5-5F64-45D0-ADCC-0D474589A7B8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C7E8-B101-4E23-BC9E-A59C91719C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E6A38A5-5F64-45D0-ADCC-0D474589A7B8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355C7E8-B101-4E23-BC9E-A59C91719C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Replication, transcription and translation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Chapters 12 &amp; 13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your notebook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List the three things DNA is made of.</a:t>
            </a:r>
          </a:p>
          <a:p>
            <a:endParaRPr lang="en-US" dirty="0" smtClean="0"/>
          </a:p>
          <a:p>
            <a:r>
              <a:rPr lang="en-US" dirty="0" smtClean="0"/>
              <a:t>Why are hydrogen bonds so essential to the structure of DNA?</a:t>
            </a:r>
          </a:p>
          <a:p>
            <a:endParaRPr lang="en-US" dirty="0" smtClean="0"/>
          </a:p>
          <a:p>
            <a:r>
              <a:rPr lang="en-US" dirty="0" smtClean="0"/>
              <a:t>You have been given a sample of DNA and were told that it was 30% Adenine.  What are the percentages of Cytosine, Thymine and Guanine?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12.3 replication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Replication = DNA to DNA</a:t>
            </a:r>
          </a:p>
          <a:p>
            <a:r>
              <a:rPr lang="en-US" dirty="0" smtClean="0"/>
              <a:t>Base pairing explains how DNA can be copied</a:t>
            </a:r>
          </a:p>
          <a:p>
            <a:r>
              <a:rPr lang="en-US" dirty="0" smtClean="0"/>
              <a:t>Each base only pairs with one other base on the other strand</a:t>
            </a:r>
          </a:p>
          <a:p>
            <a:r>
              <a:rPr lang="en-US" dirty="0" smtClean="0"/>
              <a:t>So, each strand can be used to reconstruct the other</a:t>
            </a:r>
          </a:p>
          <a:p>
            <a:r>
              <a:rPr lang="en-US" dirty="0" smtClean="0"/>
              <a:t>Strands are complimentary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838200"/>
          </a:xfrm>
        </p:spPr>
        <p:txBody>
          <a:bodyPr/>
          <a:lstStyle/>
          <a:p>
            <a:r>
              <a:rPr lang="en-US" dirty="0" smtClean="0"/>
              <a:t>The replication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303838"/>
          </a:xfrm>
        </p:spPr>
        <p:txBody>
          <a:bodyPr>
            <a:normAutofit/>
          </a:bodyPr>
          <a:lstStyle/>
          <a:p>
            <a:r>
              <a:rPr lang="en-US" dirty="0" smtClean="0"/>
              <a:t>Double helix is “unzipped” by an enzyme that breaks the hydrogen bonds</a:t>
            </a:r>
          </a:p>
          <a:p>
            <a:r>
              <a:rPr lang="en-US" dirty="0" smtClean="0"/>
              <a:t>Each strand is now template for the attachment of complementary bases</a:t>
            </a:r>
          </a:p>
          <a:p>
            <a:r>
              <a:rPr lang="en-US" dirty="0" smtClean="0"/>
              <a:t>DNA polymerase – enzyme that joins individual nucleotides to produce new double strand</a:t>
            </a:r>
          </a:p>
          <a:p>
            <a:pPr lvl="1"/>
            <a:r>
              <a:rPr lang="en-US" dirty="0" smtClean="0"/>
              <a:t>It’s the “glue” that joins nucleotides</a:t>
            </a:r>
          </a:p>
          <a:p>
            <a:r>
              <a:rPr lang="en-US" dirty="0" smtClean="0"/>
              <a:t>DNA polymerase – also proofreads to make sure everything is matched correctly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replication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linear – can happen at several places on DNA strand at the same time</a:t>
            </a:r>
          </a:p>
          <a:p>
            <a:r>
              <a:rPr lang="en-US" dirty="0" smtClean="0"/>
              <a:t>Replication fork</a:t>
            </a:r>
          </a:p>
          <a:p>
            <a:pPr lvl="1"/>
            <a:r>
              <a:rPr lang="en-US" dirty="0" smtClean="0"/>
              <a:t>Area where DNA is split apart</a:t>
            </a:r>
            <a:endParaRPr lang="en-US" dirty="0"/>
          </a:p>
        </p:txBody>
      </p:sp>
      <p:pic>
        <p:nvPicPr>
          <p:cNvPr id="4" name="Picture 3" descr="Replication For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400" y="2209800"/>
            <a:ext cx="2969338" cy="445800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your notebook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Complete the following sentences:</a:t>
            </a:r>
          </a:p>
          <a:p>
            <a:endParaRPr lang="en-US" dirty="0" smtClean="0"/>
          </a:p>
          <a:p>
            <a:r>
              <a:rPr lang="en-US" dirty="0" smtClean="0"/>
              <a:t>During replication, DNA polymerase……..</a:t>
            </a:r>
          </a:p>
          <a:p>
            <a:endParaRPr lang="en-US" dirty="0" smtClean="0"/>
          </a:p>
          <a:p>
            <a:r>
              <a:rPr lang="en-US" dirty="0" smtClean="0"/>
              <a:t>At the replication fork,………….</a:t>
            </a:r>
          </a:p>
          <a:p>
            <a:endParaRPr lang="en-US" dirty="0" smtClean="0"/>
          </a:p>
          <a:p>
            <a:r>
              <a:rPr lang="en-US" dirty="0" smtClean="0"/>
              <a:t>During replication, each original DNA strand………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telomeres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ends of the chromosome</a:t>
            </a:r>
          </a:p>
          <a:p>
            <a:r>
              <a:rPr lang="en-US" dirty="0" smtClean="0"/>
              <a:t>Hard to copy</a:t>
            </a:r>
          </a:p>
          <a:p>
            <a:r>
              <a:rPr lang="en-US" dirty="0" smtClean="0"/>
              <a:t>Over time the DNA located here gets lost</a:t>
            </a:r>
          </a:p>
          <a:p>
            <a:r>
              <a:rPr lang="en-US" dirty="0" smtClean="0"/>
              <a:t>Telomerase</a:t>
            </a:r>
          </a:p>
          <a:p>
            <a:pPr lvl="1"/>
            <a:r>
              <a:rPr lang="en-US" dirty="0" smtClean="0"/>
              <a:t>Enzyme  that compensates for this loss by adding short, repeated DNA sequences</a:t>
            </a:r>
          </a:p>
          <a:p>
            <a:pPr lvl="1"/>
            <a:r>
              <a:rPr lang="en-US" dirty="0" smtClean="0"/>
              <a:t>This adds length to the DNA so the “important” parts don’t get cut off during replication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Prokaryotic replication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Starts from single point and proceeds in two directions until entire chromosome is copied</a:t>
            </a:r>
            <a:endParaRPr lang="en-US" dirty="0"/>
          </a:p>
        </p:txBody>
      </p:sp>
      <p:pic>
        <p:nvPicPr>
          <p:cNvPr id="4" name="Picture 3" descr="Prokaryote Replica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2677690"/>
            <a:ext cx="3562350" cy="402791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Eukaryotic replication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begin at dozens or even hundreds of places on the DNA molecule, proceeding in both directions until each chromosome is completely copied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your notebook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a Venn Diagram that compares the process of DNA replication in prokaryotes and eukaryotes.  </a:t>
            </a:r>
          </a:p>
          <a:p>
            <a:r>
              <a:rPr lang="en-US" dirty="0" smtClean="0"/>
              <a:t>Compare the location, steps, and end products of the </a:t>
            </a:r>
            <a:r>
              <a:rPr lang="en-US" smtClean="0"/>
              <a:t>process in each kind of cell.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The Role of dna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Stores Information</a:t>
            </a:r>
          </a:p>
          <a:p>
            <a:pPr lvl="1"/>
            <a:r>
              <a:rPr lang="en-US" dirty="0" smtClean="0"/>
              <a:t>Keeps the instructions that make you look and act the way you do</a:t>
            </a:r>
          </a:p>
          <a:p>
            <a:r>
              <a:rPr lang="en-US" dirty="0" smtClean="0"/>
              <a:t>Copies Information</a:t>
            </a:r>
          </a:p>
          <a:p>
            <a:pPr lvl="1"/>
            <a:r>
              <a:rPr lang="en-US" dirty="0" smtClean="0"/>
              <a:t>During cell division you have to copy the DNA before the cell can split</a:t>
            </a:r>
          </a:p>
          <a:p>
            <a:r>
              <a:rPr lang="en-US" dirty="0" smtClean="0"/>
              <a:t>Transmits Information</a:t>
            </a:r>
          </a:p>
          <a:p>
            <a:pPr lvl="1"/>
            <a:r>
              <a:rPr lang="en-US" dirty="0" smtClean="0"/>
              <a:t>When a cell divides, each daughter cell must receive a complete copy of the genetic information</a:t>
            </a:r>
            <a:endParaRPr lang="en-US" dirty="0"/>
          </a:p>
        </p:txBody>
      </p:sp>
      <p:pic>
        <p:nvPicPr>
          <p:cNvPr id="4" name="Picture 3" descr="DNA Part 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105400"/>
            <a:ext cx="2590800" cy="1592632"/>
          </a:xfrm>
          <a:prstGeom prst="rect">
            <a:avLst/>
          </a:prstGeom>
        </p:spPr>
      </p:pic>
      <p:pic>
        <p:nvPicPr>
          <p:cNvPr id="5" name="Picture 4" descr="DNA Part 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199" y="5105400"/>
            <a:ext cx="2438400" cy="160821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components of dna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DNA is a nucleic acid made up of nucleotides joined into long strands or chains by covalent bonds</a:t>
            </a:r>
          </a:p>
          <a:p>
            <a:r>
              <a:rPr lang="en-US" dirty="0" smtClean="0"/>
              <a:t>Nucleotide</a:t>
            </a:r>
          </a:p>
          <a:p>
            <a:pPr lvl="1"/>
            <a:r>
              <a:rPr lang="en-US" dirty="0" smtClean="0"/>
              <a:t>Made of three basic parts</a:t>
            </a:r>
          </a:p>
          <a:p>
            <a:pPr lvl="2"/>
            <a:r>
              <a:rPr lang="en-US" dirty="0" smtClean="0"/>
              <a:t>5 carbon sugar – deoxyribose</a:t>
            </a:r>
          </a:p>
          <a:p>
            <a:pPr lvl="2"/>
            <a:r>
              <a:rPr lang="en-US" dirty="0" smtClean="0"/>
              <a:t>Phosphate group</a:t>
            </a:r>
          </a:p>
          <a:p>
            <a:pPr lvl="2"/>
            <a:r>
              <a:rPr lang="en-US" dirty="0" smtClean="0"/>
              <a:t>Nitrogenous base</a:t>
            </a:r>
            <a:endParaRPr lang="en-US" dirty="0"/>
          </a:p>
        </p:txBody>
      </p:sp>
      <p:pic>
        <p:nvPicPr>
          <p:cNvPr id="16386" name="Picture 2" descr="http://www.pearsonsuccessnet.com/snpapp/iText/products/0-13-366951-3-tr/media/mlbio10a109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2590800"/>
            <a:ext cx="2790825" cy="40270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components of dna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Nitrogenous bases</a:t>
            </a:r>
          </a:p>
          <a:p>
            <a:pPr lvl="1"/>
            <a:r>
              <a:rPr lang="en-US" dirty="0" smtClean="0"/>
              <a:t>Adenine</a:t>
            </a:r>
          </a:p>
          <a:p>
            <a:pPr lvl="1"/>
            <a:r>
              <a:rPr lang="en-US" dirty="0" smtClean="0"/>
              <a:t>Guanine</a:t>
            </a:r>
          </a:p>
          <a:p>
            <a:pPr lvl="1"/>
            <a:r>
              <a:rPr lang="en-US" dirty="0" smtClean="0"/>
              <a:t>Cytosine</a:t>
            </a:r>
          </a:p>
          <a:p>
            <a:pPr lvl="1"/>
            <a:r>
              <a:rPr lang="en-US" dirty="0" smtClean="0"/>
              <a:t>Thymine</a:t>
            </a:r>
          </a:p>
          <a:p>
            <a:r>
              <a:rPr lang="en-US" dirty="0" smtClean="0"/>
              <a:t>These four bases can be strung together in many different sequences</a:t>
            </a:r>
          </a:p>
          <a:p>
            <a:r>
              <a:rPr lang="en-US" dirty="0" smtClean="0"/>
              <a:t>These sequences are your genetic code</a:t>
            </a:r>
            <a:endParaRPr lang="en-US" dirty="0"/>
          </a:p>
        </p:txBody>
      </p:sp>
      <p:pic>
        <p:nvPicPr>
          <p:cNvPr id="5" name="Picture 2" descr="http://www.pearsonsuccessnet.com/snpapp/iText/products/0-13-366951-3-tr/media/mlbio10a109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1143000"/>
            <a:ext cx="2409825" cy="30374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Chargaff’s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Adenine = Thymine</a:t>
            </a:r>
          </a:p>
          <a:p>
            <a:pPr lvl="1"/>
            <a:r>
              <a:rPr lang="en-US" dirty="0" smtClean="0"/>
              <a:t>A = T</a:t>
            </a:r>
          </a:p>
          <a:p>
            <a:r>
              <a:rPr lang="en-US" dirty="0" smtClean="0"/>
              <a:t>Guanine = Cytosine</a:t>
            </a:r>
          </a:p>
          <a:p>
            <a:pPr lvl="1"/>
            <a:r>
              <a:rPr lang="en-US" dirty="0" smtClean="0"/>
              <a:t>G = C</a:t>
            </a:r>
          </a:p>
          <a:p>
            <a:r>
              <a:rPr lang="en-US" dirty="0" smtClean="0"/>
              <a:t>These rules apply not only to humans, but for all living things including the most primitive bacteria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your notebook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Page 345</a:t>
            </a:r>
          </a:p>
          <a:p>
            <a:r>
              <a:rPr lang="en-US" dirty="0" smtClean="0"/>
              <a:t>Answer the questions in your notebook</a:t>
            </a:r>
            <a:endParaRPr lang="en-US" dirty="0"/>
          </a:p>
        </p:txBody>
      </p:sp>
      <p:pic>
        <p:nvPicPr>
          <p:cNvPr id="13314" name="Picture 2" descr="http://www.pearsonsuccessnet.com/snpapp/iText/products/0-13-366951-3-tr/media/mlbio10a109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3276600"/>
            <a:ext cx="5367588" cy="2867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Rosalind Franklin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1950s</a:t>
            </a:r>
          </a:p>
          <a:p>
            <a:r>
              <a:rPr lang="en-US" dirty="0" smtClean="0"/>
              <a:t>Used X-Ray Diffraction</a:t>
            </a:r>
          </a:p>
          <a:p>
            <a:r>
              <a:rPr lang="en-US" dirty="0" smtClean="0"/>
              <a:t>X shaped pattern showed DNA strands are twisted around each other like a spring</a:t>
            </a:r>
          </a:p>
          <a:p>
            <a:pPr lvl="1"/>
            <a:r>
              <a:rPr lang="en-US" dirty="0" smtClean="0"/>
              <a:t>This shape is called a helix</a:t>
            </a:r>
          </a:p>
          <a:p>
            <a:r>
              <a:rPr lang="en-US" dirty="0" smtClean="0"/>
              <a:t>Angle of X suggests there are two strands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Watson and crick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were the first to build an actual model</a:t>
            </a:r>
          </a:p>
          <a:p>
            <a:r>
              <a:rPr lang="en-US" dirty="0" smtClean="0"/>
              <a:t>Looked at Franklin’s x-rays and realized it was a double helix</a:t>
            </a:r>
          </a:p>
          <a:p>
            <a:r>
              <a:rPr lang="en-US" dirty="0" smtClean="0"/>
              <a:t>Like a ladder that has been twisted</a:t>
            </a:r>
          </a:p>
          <a:p>
            <a:pPr lvl="1"/>
            <a:r>
              <a:rPr lang="en-US" dirty="0" smtClean="0"/>
              <a:t>Sides of ladder made of phosphate and sugar</a:t>
            </a:r>
          </a:p>
          <a:p>
            <a:pPr lvl="1"/>
            <a:r>
              <a:rPr lang="en-US" dirty="0" smtClean="0"/>
              <a:t>Rungs of ladder made of nitrogenous bases</a:t>
            </a:r>
          </a:p>
          <a:p>
            <a:pPr lvl="1"/>
            <a:r>
              <a:rPr lang="en-US" dirty="0" smtClean="0"/>
              <a:t>Held together by hydrogen bonds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double helix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525963"/>
          </a:xfrm>
        </p:spPr>
        <p:txBody>
          <a:bodyPr/>
          <a:lstStyle/>
          <a:p>
            <a:r>
              <a:rPr lang="en-US" dirty="0" smtClean="0"/>
              <a:t>Antiparallel Strands</a:t>
            </a:r>
          </a:p>
          <a:p>
            <a:pPr lvl="1"/>
            <a:r>
              <a:rPr lang="en-US" dirty="0" smtClean="0"/>
              <a:t>Strands run in opposite directions</a:t>
            </a:r>
          </a:p>
          <a:p>
            <a:r>
              <a:rPr lang="en-US" dirty="0" smtClean="0"/>
              <a:t>Hydrogen Bonds</a:t>
            </a:r>
          </a:p>
          <a:p>
            <a:pPr lvl="1"/>
            <a:r>
              <a:rPr lang="en-US" dirty="0" smtClean="0"/>
              <a:t>Relatively weak – but strong enough to hold base pairs together</a:t>
            </a:r>
          </a:p>
          <a:p>
            <a:pPr lvl="1"/>
            <a:r>
              <a:rPr lang="en-US" dirty="0" smtClean="0"/>
              <a:t>Allows for easy separation during replication</a:t>
            </a:r>
          </a:p>
          <a:p>
            <a:pPr lvl="1"/>
            <a:r>
              <a:rPr lang="en-US" dirty="0" smtClean="0"/>
              <a:t>A &amp; T have 2 </a:t>
            </a:r>
            <a:r>
              <a:rPr lang="en-US" dirty="0" smtClean="0"/>
              <a:t>bonds</a:t>
            </a:r>
            <a:endParaRPr lang="en-US" dirty="0" smtClean="0"/>
          </a:p>
          <a:p>
            <a:pPr lvl="1"/>
            <a:r>
              <a:rPr lang="en-US" dirty="0" smtClean="0"/>
              <a:t>C &amp; G have 3 </a:t>
            </a:r>
            <a:r>
              <a:rPr lang="en-US" dirty="0" smtClean="0"/>
              <a:t>bonds</a:t>
            </a:r>
            <a:endParaRPr lang="en-US" dirty="0"/>
          </a:p>
        </p:txBody>
      </p:sp>
      <p:pic>
        <p:nvPicPr>
          <p:cNvPr id="4" name="Picture 3" descr="DNA bond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4295421"/>
            <a:ext cx="2790825" cy="2562579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85</TotalTime>
  <Words>632</Words>
  <Application>Microsoft Office PowerPoint</Application>
  <PresentationFormat>On-screen Show (4:3)</PresentationFormat>
  <Paragraphs>98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Trek</vt:lpstr>
      <vt:lpstr>Replication, transcription and translation</vt:lpstr>
      <vt:lpstr>The Role of dna</vt:lpstr>
      <vt:lpstr>The components of dna</vt:lpstr>
      <vt:lpstr>The components of dna</vt:lpstr>
      <vt:lpstr>Chargaff’s rules</vt:lpstr>
      <vt:lpstr>In your notebook</vt:lpstr>
      <vt:lpstr>Rosalind Franklin</vt:lpstr>
      <vt:lpstr>Watson and crick</vt:lpstr>
      <vt:lpstr>The double helix model</vt:lpstr>
      <vt:lpstr>In your notebook</vt:lpstr>
      <vt:lpstr>12.3 replication</vt:lpstr>
      <vt:lpstr>The replication process</vt:lpstr>
      <vt:lpstr>The replication process</vt:lpstr>
      <vt:lpstr>In your notebook</vt:lpstr>
      <vt:lpstr>telomeres</vt:lpstr>
      <vt:lpstr>Prokaryotic replication</vt:lpstr>
      <vt:lpstr>Eukaryotic replication</vt:lpstr>
      <vt:lpstr>In your notebook</vt:lpstr>
    </vt:vector>
  </TitlesOfParts>
  <Company>W-N R-IX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Replication, transcription and translation</dc:title>
  <dc:creator>W-N R-IX School District</dc:creator>
  <cp:lastModifiedBy>W-N R-IX School District</cp:lastModifiedBy>
  <cp:revision>18</cp:revision>
  <dcterms:created xsi:type="dcterms:W3CDTF">2011-02-22T19:57:29Z</dcterms:created>
  <dcterms:modified xsi:type="dcterms:W3CDTF">2011-03-25T15:28:58Z</dcterms:modified>
</cp:coreProperties>
</file>