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3" r:id="rId30"/>
    <p:sldId id="285" r:id="rId31"/>
    <p:sldId id="286" r:id="rId32"/>
    <p:sldId id="287" r:id="rId33"/>
    <p:sldId id="288" r:id="rId34"/>
    <p:sldId id="295" r:id="rId35"/>
    <p:sldId id="296" r:id="rId36"/>
    <p:sldId id="289" r:id="rId37"/>
    <p:sldId id="290" r:id="rId38"/>
    <p:sldId id="291" r:id="rId39"/>
    <p:sldId id="292" r:id="rId40"/>
    <p:sldId id="293" r:id="rId41"/>
    <p:sldId id="294" r:id="rId42"/>
    <p:sldId id="297" r:id="rId43"/>
    <p:sldId id="298" r:id="rId44"/>
    <p:sldId id="299" r:id="rId45"/>
    <p:sldId id="300" r:id="rId46"/>
    <p:sldId id="301" r:id="rId47"/>
    <p:sldId id="302" r:id="rId48"/>
    <p:sldId id="303" r:id="rId49"/>
    <p:sldId id="304" r:id="rId50"/>
    <p:sldId id="305" r:id="rId51"/>
    <p:sldId id="306" r:id="rId52"/>
    <p:sldId id="307" r:id="rId53"/>
    <p:sldId id="329" r:id="rId54"/>
    <p:sldId id="308" r:id="rId55"/>
    <p:sldId id="309" r:id="rId56"/>
    <p:sldId id="310" r:id="rId57"/>
    <p:sldId id="311" r:id="rId58"/>
    <p:sldId id="312" r:id="rId59"/>
    <p:sldId id="313" r:id="rId60"/>
    <p:sldId id="314" r:id="rId61"/>
    <p:sldId id="315" r:id="rId62"/>
    <p:sldId id="316" r:id="rId63"/>
    <p:sldId id="317" r:id="rId64"/>
    <p:sldId id="318" r:id="rId65"/>
    <p:sldId id="320" r:id="rId66"/>
    <p:sldId id="319" r:id="rId67"/>
    <p:sldId id="321" r:id="rId68"/>
    <p:sldId id="322" r:id="rId69"/>
    <p:sldId id="323" r:id="rId70"/>
    <p:sldId id="324" r:id="rId71"/>
    <p:sldId id="325" r:id="rId72"/>
    <p:sldId id="328" r:id="rId73"/>
    <p:sldId id="326"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4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DF3367C-B45C-4AB3-B7C9-FCA7D4B4CC3E}" type="datetimeFigureOut">
              <a:rPr lang="en-US" smtClean="0"/>
              <a:pPr/>
              <a:t>11/22/2010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E198E3-50AA-4F3C-A79A-6C2A5E22A3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F3367C-B45C-4AB3-B7C9-FCA7D4B4CC3E}" type="datetimeFigureOut">
              <a:rPr lang="en-US" smtClean="0"/>
              <a:pPr/>
              <a:t>11/22/2010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E198E3-50AA-4F3C-A79A-6C2A5E22A3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F3367C-B45C-4AB3-B7C9-FCA7D4B4CC3E}" type="datetimeFigureOut">
              <a:rPr lang="en-US" smtClean="0"/>
              <a:pPr/>
              <a:t>11/22/2010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E198E3-50AA-4F3C-A79A-6C2A5E22A3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DF3367C-B45C-4AB3-B7C9-FCA7D4B4CC3E}" type="datetimeFigureOut">
              <a:rPr lang="en-US" smtClean="0"/>
              <a:pPr/>
              <a:t>11/22/2010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E198E3-50AA-4F3C-A79A-6C2A5E22A3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DF3367C-B45C-4AB3-B7C9-FCA7D4B4CC3E}" type="datetimeFigureOut">
              <a:rPr lang="en-US" smtClean="0"/>
              <a:pPr/>
              <a:t>11/22/2010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E198E3-50AA-4F3C-A79A-6C2A5E22A3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DF3367C-B45C-4AB3-B7C9-FCA7D4B4CC3E}" type="datetimeFigureOut">
              <a:rPr lang="en-US" smtClean="0"/>
              <a:pPr/>
              <a:t>11/22/2010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E198E3-50AA-4F3C-A79A-6C2A5E22A3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DF3367C-B45C-4AB3-B7C9-FCA7D4B4CC3E}" type="datetimeFigureOut">
              <a:rPr lang="en-US" smtClean="0"/>
              <a:pPr/>
              <a:t>11/22/2010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0E198E3-50AA-4F3C-A79A-6C2A5E22A3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DF3367C-B45C-4AB3-B7C9-FCA7D4B4CC3E}" type="datetimeFigureOut">
              <a:rPr lang="en-US" smtClean="0"/>
              <a:pPr/>
              <a:t>11/22/2010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0E198E3-50AA-4F3C-A79A-6C2A5E22A3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DF3367C-B45C-4AB3-B7C9-FCA7D4B4CC3E}" type="datetimeFigureOut">
              <a:rPr lang="en-US" smtClean="0"/>
              <a:pPr/>
              <a:t>11/22/2010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0E198E3-50AA-4F3C-A79A-6C2A5E22A3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DF3367C-B45C-4AB3-B7C9-FCA7D4B4CC3E}" type="datetimeFigureOut">
              <a:rPr lang="en-US" smtClean="0"/>
              <a:pPr/>
              <a:t>11/22/2010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E198E3-50AA-4F3C-A79A-6C2A5E22A3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DF3367C-B45C-4AB3-B7C9-FCA7D4B4CC3E}" type="datetimeFigureOut">
              <a:rPr lang="en-US" smtClean="0"/>
              <a:pPr/>
              <a:t>11/22/2010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E198E3-50AA-4F3C-A79A-6C2A5E22A3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DF3367C-B45C-4AB3-B7C9-FCA7D4B4CC3E}" type="datetimeFigureOut">
              <a:rPr lang="en-US" smtClean="0"/>
              <a:pPr/>
              <a:t>11/22/2010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0E198E3-50AA-4F3C-A79A-6C2A5E22A3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imgres?imgurl=http://www.happytellus.com/img/sipadan/clownfish-and-sea-anemone-2_5097.jpg&amp;imgrefurl=http://www.happytellus.com/gallery.php?img_id=5097&amp;h=375&amp;w=500&amp;sz=157&amp;tbnid=xfyvCcYEjCQh1M:&amp;tbnh=98&amp;tbnw=130&amp;prev=/images?q=clownfish+and+sea+anemone&amp;zoom=1&amp;q=clownfish+and+sea+anemone&amp;usg=__yb9YFPbuU273u1YdKdm9KOFHZfI=&amp;sa=X&amp;ei=vNuoTL20L4P7lwfUn-30DQ&amp;ved=0CBsQ9QEwA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Ecosystems and Communities</a:t>
            </a:r>
            <a:endParaRPr lang="en-US" dirty="0"/>
          </a:p>
        </p:txBody>
      </p:sp>
      <p:sp>
        <p:nvSpPr>
          <p:cNvPr id="3" name="Subtitle 2"/>
          <p:cNvSpPr>
            <a:spLocks noGrp="1"/>
          </p:cNvSpPr>
          <p:nvPr>
            <p:ph type="subTitle" idx="1"/>
          </p:nvPr>
        </p:nvSpPr>
        <p:spPr/>
        <p:txBody>
          <a:bodyPr/>
          <a:lstStyle/>
          <a:p>
            <a:r>
              <a:rPr lang="en-US" dirty="0" smtClean="0"/>
              <a:t>Chapter 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Heat transport in biosphere</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Wind and ocean currents caused by unequal distribution of heat by sun</a:t>
            </a:r>
          </a:p>
          <a:p>
            <a:pPr lvl="1"/>
            <a:r>
              <a:rPr lang="en-US" dirty="0" smtClean="0"/>
              <a:t>Warm air rises</a:t>
            </a:r>
          </a:p>
          <a:p>
            <a:pPr lvl="1"/>
            <a:r>
              <a:rPr lang="en-US" dirty="0" smtClean="0"/>
              <a:t>Cold air sinks</a:t>
            </a:r>
          </a:p>
          <a:p>
            <a:pPr lvl="1"/>
            <a:r>
              <a:rPr lang="en-US" dirty="0" smtClean="0"/>
              <a:t>Earth’s rotation causes wind to blow</a:t>
            </a:r>
            <a:endParaRPr lang="en-US" dirty="0"/>
          </a:p>
        </p:txBody>
      </p:sp>
      <p:pic>
        <p:nvPicPr>
          <p:cNvPr id="4" name="Picture 3" descr="mlbio10a1731.png"/>
          <p:cNvPicPr>
            <a:picLocks noChangeAspect="1"/>
          </p:cNvPicPr>
          <p:nvPr/>
        </p:nvPicPr>
        <p:blipFill>
          <a:blip r:embed="rId2" cstate="print"/>
          <a:stretch>
            <a:fillRect/>
          </a:stretch>
        </p:blipFill>
        <p:spPr>
          <a:xfrm>
            <a:off x="2057401" y="3789276"/>
            <a:ext cx="2971800" cy="298268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Heat transport in biosphere</a:t>
            </a:r>
            <a:endParaRPr lang="en-US" dirty="0"/>
          </a:p>
        </p:txBody>
      </p:sp>
      <p:sp>
        <p:nvSpPr>
          <p:cNvPr id="3" name="Content Placeholder 2"/>
          <p:cNvSpPr>
            <a:spLocks noGrp="1"/>
          </p:cNvSpPr>
          <p:nvPr>
            <p:ph idx="1"/>
          </p:nvPr>
        </p:nvSpPr>
        <p:spPr/>
        <p:txBody>
          <a:bodyPr/>
          <a:lstStyle/>
          <a:p>
            <a:r>
              <a:rPr lang="en-US" dirty="0" smtClean="0"/>
              <a:t>Ocean currents can transport heat</a:t>
            </a:r>
          </a:p>
          <a:p>
            <a:pPr lvl="1"/>
            <a:r>
              <a:rPr lang="en-US" dirty="0" smtClean="0"/>
              <a:t>Cold water sinks and moves along floor </a:t>
            </a:r>
          </a:p>
          <a:p>
            <a:pPr lvl="1"/>
            <a:r>
              <a:rPr lang="en-US" dirty="0" smtClean="0"/>
              <a:t>Rises when passes warm area - upwelling</a:t>
            </a:r>
            <a:endParaRPr lang="en-US" dirty="0"/>
          </a:p>
        </p:txBody>
      </p:sp>
      <p:pic>
        <p:nvPicPr>
          <p:cNvPr id="4" name="Picture 3" descr="mlbio10a1732.png"/>
          <p:cNvPicPr>
            <a:picLocks noChangeAspect="1"/>
          </p:cNvPicPr>
          <p:nvPr/>
        </p:nvPicPr>
        <p:blipFill>
          <a:blip r:embed="rId2" cstate="print"/>
          <a:stretch>
            <a:fillRect/>
          </a:stretch>
        </p:blipFill>
        <p:spPr>
          <a:xfrm>
            <a:off x="1143000" y="3429000"/>
            <a:ext cx="5364501" cy="23812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Section 4.1 Review</a:t>
            </a:r>
            <a:endParaRPr lang="en-US" dirty="0"/>
          </a:p>
        </p:txBody>
      </p:sp>
      <p:sp>
        <p:nvSpPr>
          <p:cNvPr id="3" name="Content Placeholder 2"/>
          <p:cNvSpPr>
            <a:spLocks noGrp="1"/>
          </p:cNvSpPr>
          <p:nvPr>
            <p:ph idx="1"/>
          </p:nvPr>
        </p:nvSpPr>
        <p:spPr/>
        <p:txBody>
          <a:bodyPr/>
          <a:lstStyle/>
          <a:p>
            <a:r>
              <a:rPr lang="en-US" dirty="0" smtClean="0"/>
              <a:t>Answer the following in your notebook:</a:t>
            </a:r>
          </a:p>
          <a:p>
            <a:pPr lvl="1"/>
            <a:r>
              <a:rPr lang="en-US" dirty="0" smtClean="0"/>
              <a:t>What are the main factors that determine climate?</a:t>
            </a:r>
          </a:p>
          <a:p>
            <a:pPr lvl="1"/>
            <a:endParaRPr lang="en-US" dirty="0"/>
          </a:p>
          <a:p>
            <a:pPr lvl="1"/>
            <a:r>
              <a:rPr lang="en-US" dirty="0" smtClean="0"/>
              <a:t>Explain what would likely happen to global climate if there was a dramatic </a:t>
            </a:r>
          </a:p>
          <a:p>
            <a:pPr lvl="1">
              <a:buNone/>
            </a:pPr>
            <a:r>
              <a:rPr lang="en-US" dirty="0"/>
              <a:t>	</a:t>
            </a:r>
            <a:r>
              <a:rPr lang="en-US" dirty="0" smtClean="0"/>
              <a:t>decrease in greenhouse gases </a:t>
            </a:r>
          </a:p>
          <a:p>
            <a:pPr lvl="1">
              <a:buNone/>
            </a:pPr>
            <a:r>
              <a:rPr lang="en-US" dirty="0"/>
              <a:t>	</a:t>
            </a:r>
            <a:r>
              <a:rPr lang="en-US" dirty="0" smtClean="0"/>
              <a:t>trapped in the atmosphere.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t>Niches and Community Interactions</a:t>
            </a:r>
            <a:endParaRPr lang="en-US" sz="4000" dirty="0"/>
          </a:p>
        </p:txBody>
      </p:sp>
      <p:sp>
        <p:nvSpPr>
          <p:cNvPr id="3" name="Content Placeholder 2"/>
          <p:cNvSpPr>
            <a:spLocks noGrp="1"/>
          </p:cNvSpPr>
          <p:nvPr>
            <p:ph idx="1"/>
          </p:nvPr>
        </p:nvSpPr>
        <p:spPr>
          <a:xfrm>
            <a:off x="457200" y="1143000"/>
            <a:ext cx="8229600" cy="5715000"/>
          </a:xfrm>
        </p:spPr>
        <p:txBody>
          <a:bodyPr/>
          <a:lstStyle/>
          <a:p>
            <a:r>
              <a:rPr lang="en-US" sz="2800" dirty="0">
                <a:solidFill>
                  <a:schemeClr val="tx1"/>
                </a:solidFill>
                <a:latin typeface="+mn-lt"/>
                <a:ea typeface="+mn-ea"/>
                <a:cs typeface="+mn-cs"/>
              </a:rPr>
              <a:t>Organisms not only live together in ecological communities, but </a:t>
            </a:r>
            <a:r>
              <a:rPr lang="en-US" sz="2800" dirty="0" smtClean="0">
                <a:solidFill>
                  <a:schemeClr val="tx1"/>
                </a:solidFill>
                <a:latin typeface="+mn-lt"/>
                <a:ea typeface="+mn-ea"/>
                <a:cs typeface="+mn-cs"/>
              </a:rPr>
              <a:t>they also </a:t>
            </a:r>
            <a:r>
              <a:rPr lang="en-US" sz="2800" dirty="0">
                <a:solidFill>
                  <a:schemeClr val="tx1"/>
                </a:solidFill>
                <a:latin typeface="+mn-lt"/>
                <a:ea typeface="+mn-ea"/>
                <a:cs typeface="+mn-cs"/>
              </a:rPr>
              <a:t>constantly interact with one another. These interactions help </a:t>
            </a:r>
            <a:r>
              <a:rPr lang="en-US" sz="2800" dirty="0" smtClean="0">
                <a:solidFill>
                  <a:schemeClr val="tx1"/>
                </a:solidFill>
                <a:latin typeface="+mn-lt"/>
                <a:ea typeface="+mn-ea"/>
                <a:cs typeface="+mn-cs"/>
              </a:rPr>
              <a:t>shape the </a:t>
            </a:r>
            <a:r>
              <a:rPr lang="en-US" sz="2800" dirty="0">
                <a:solidFill>
                  <a:schemeClr val="tx1"/>
                </a:solidFill>
                <a:latin typeface="+mn-lt"/>
                <a:ea typeface="+mn-ea"/>
                <a:cs typeface="+mn-cs"/>
              </a:rPr>
              <a:t>ecosystem in which they live. Some organisms are </a:t>
            </a:r>
            <a:r>
              <a:rPr lang="en-US" sz="2800" dirty="0" smtClean="0">
                <a:solidFill>
                  <a:schemeClr val="tx1"/>
                </a:solidFill>
                <a:latin typeface="+mn-lt"/>
                <a:ea typeface="+mn-ea"/>
                <a:cs typeface="+mn-cs"/>
              </a:rPr>
              <a:t>predators, while </a:t>
            </a:r>
            <a:r>
              <a:rPr lang="en-US" sz="2800" dirty="0">
                <a:solidFill>
                  <a:schemeClr val="tx1"/>
                </a:solidFill>
                <a:latin typeface="+mn-lt"/>
                <a:ea typeface="+mn-ea"/>
                <a:cs typeface="+mn-cs"/>
              </a:rPr>
              <a:t>others are prey. Some organisms compete with each other </a:t>
            </a:r>
            <a:endParaRPr lang="en-US" sz="2800" dirty="0" smtClean="0">
              <a:solidFill>
                <a:schemeClr val="tx1"/>
              </a:solidFill>
              <a:latin typeface="+mn-lt"/>
              <a:ea typeface="+mn-ea"/>
              <a:cs typeface="+mn-cs"/>
            </a:endParaRPr>
          </a:p>
          <a:p>
            <a:pPr>
              <a:buNone/>
            </a:pPr>
            <a:r>
              <a:rPr lang="en-US" sz="2800" dirty="0"/>
              <a:t>	</a:t>
            </a:r>
            <a:r>
              <a:rPr lang="en-US" sz="2800" dirty="0" smtClean="0">
                <a:solidFill>
                  <a:schemeClr val="tx1"/>
                </a:solidFill>
                <a:latin typeface="+mn-lt"/>
                <a:ea typeface="+mn-ea"/>
                <a:cs typeface="+mn-cs"/>
              </a:rPr>
              <a:t>for resources</a:t>
            </a:r>
            <a:r>
              <a:rPr lang="en-US" sz="2800" dirty="0">
                <a:solidFill>
                  <a:schemeClr val="tx1"/>
                </a:solidFill>
                <a:latin typeface="+mn-lt"/>
                <a:ea typeface="+mn-ea"/>
                <a:cs typeface="+mn-cs"/>
              </a:rPr>
              <a:t>. Some organisms are </a:t>
            </a:r>
            <a:endParaRPr lang="en-US" sz="2800" dirty="0" smtClean="0">
              <a:solidFill>
                <a:schemeClr val="tx1"/>
              </a:solidFill>
              <a:latin typeface="+mn-lt"/>
              <a:ea typeface="+mn-ea"/>
              <a:cs typeface="+mn-cs"/>
            </a:endParaRPr>
          </a:p>
          <a:p>
            <a:pPr>
              <a:buNone/>
            </a:pPr>
            <a:r>
              <a:rPr lang="en-US" sz="2800" dirty="0"/>
              <a:t>	</a:t>
            </a:r>
            <a:r>
              <a:rPr lang="en-US" sz="2800" dirty="0" smtClean="0">
                <a:solidFill>
                  <a:schemeClr val="tx1"/>
                </a:solidFill>
                <a:latin typeface="+mn-lt"/>
                <a:ea typeface="+mn-ea"/>
                <a:cs typeface="+mn-cs"/>
              </a:rPr>
              <a:t>parasites </a:t>
            </a:r>
            <a:r>
              <a:rPr lang="en-US" sz="2800" dirty="0">
                <a:solidFill>
                  <a:schemeClr val="tx1"/>
                </a:solidFill>
                <a:latin typeface="+mn-lt"/>
                <a:ea typeface="+mn-ea"/>
                <a:cs typeface="+mn-cs"/>
              </a:rPr>
              <a:t>on others. For each </a:t>
            </a:r>
            <a:r>
              <a:rPr lang="en-US" sz="2800" dirty="0" smtClean="0">
                <a:solidFill>
                  <a:schemeClr val="tx1"/>
                </a:solidFill>
                <a:latin typeface="+mn-lt"/>
                <a:ea typeface="+mn-ea"/>
                <a:cs typeface="+mn-cs"/>
              </a:rPr>
              <a:t>organism,</a:t>
            </a:r>
          </a:p>
          <a:p>
            <a:pPr>
              <a:buNone/>
            </a:pPr>
            <a:r>
              <a:rPr lang="en-US" sz="2800" dirty="0"/>
              <a:t>	</a:t>
            </a:r>
            <a:r>
              <a:rPr lang="en-US" sz="2800" dirty="0" smtClean="0">
                <a:solidFill>
                  <a:schemeClr val="tx1"/>
                </a:solidFill>
                <a:latin typeface="+mn-lt"/>
                <a:ea typeface="+mn-ea"/>
                <a:cs typeface="+mn-cs"/>
              </a:rPr>
              <a:t>all </a:t>
            </a:r>
            <a:r>
              <a:rPr lang="en-US" sz="2800" dirty="0">
                <a:solidFill>
                  <a:schemeClr val="tx1"/>
                </a:solidFill>
                <a:latin typeface="+mn-lt"/>
                <a:ea typeface="+mn-ea"/>
                <a:cs typeface="+mn-cs"/>
              </a:rPr>
              <a:t>of its interactions with other </a:t>
            </a:r>
            <a:endParaRPr lang="en-US" sz="2800" dirty="0" smtClean="0">
              <a:solidFill>
                <a:schemeClr val="tx1"/>
              </a:solidFill>
              <a:latin typeface="+mn-lt"/>
              <a:ea typeface="+mn-ea"/>
              <a:cs typeface="+mn-cs"/>
            </a:endParaRPr>
          </a:p>
          <a:p>
            <a:pPr>
              <a:buNone/>
            </a:pPr>
            <a:r>
              <a:rPr lang="en-US" sz="2800" dirty="0"/>
              <a:t>	</a:t>
            </a:r>
            <a:r>
              <a:rPr lang="en-US" sz="2800" dirty="0" smtClean="0">
                <a:solidFill>
                  <a:schemeClr val="tx1"/>
                </a:solidFill>
                <a:latin typeface="+mn-lt"/>
                <a:ea typeface="+mn-ea"/>
                <a:cs typeface="+mn-cs"/>
              </a:rPr>
              <a:t>organisms </a:t>
            </a:r>
            <a:r>
              <a:rPr lang="en-US" sz="2800" dirty="0">
                <a:solidFill>
                  <a:schemeClr val="tx1"/>
                </a:solidFill>
                <a:latin typeface="+mn-lt"/>
                <a:ea typeface="+mn-ea"/>
                <a:cs typeface="+mn-cs"/>
              </a:rPr>
              <a:t>and with </a:t>
            </a:r>
            <a:r>
              <a:rPr lang="en-US" sz="2800" dirty="0" smtClean="0">
                <a:solidFill>
                  <a:schemeClr val="tx1"/>
                </a:solidFill>
                <a:latin typeface="+mn-lt"/>
                <a:ea typeface="+mn-ea"/>
                <a:cs typeface="+mn-cs"/>
              </a:rPr>
              <a:t>nonliving things </a:t>
            </a:r>
          </a:p>
          <a:p>
            <a:pPr>
              <a:buNone/>
            </a:pPr>
            <a:r>
              <a:rPr lang="en-US" sz="2800" dirty="0"/>
              <a:t>	</a:t>
            </a:r>
            <a:r>
              <a:rPr lang="en-US" sz="2800" dirty="0" smtClean="0">
                <a:solidFill>
                  <a:schemeClr val="tx1"/>
                </a:solidFill>
                <a:latin typeface="+mn-lt"/>
                <a:ea typeface="+mn-ea"/>
                <a:cs typeface="+mn-cs"/>
              </a:rPr>
              <a:t>define </a:t>
            </a:r>
            <a:r>
              <a:rPr lang="en-US" sz="2800" dirty="0">
                <a:solidFill>
                  <a:schemeClr val="tx1"/>
                </a:solidFill>
                <a:latin typeface="+mn-lt"/>
                <a:ea typeface="+mn-ea"/>
                <a:cs typeface="+mn-cs"/>
              </a:rPr>
              <a:t>its role within its ecosystem.</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000" dirty="0" smtClean="0"/>
              <a:t>Niches and Community Interactions</a:t>
            </a:r>
            <a:endParaRPr lang="en-US" sz="4000" dirty="0"/>
          </a:p>
        </p:txBody>
      </p:sp>
      <p:sp>
        <p:nvSpPr>
          <p:cNvPr id="3" name="Content Placeholder 2"/>
          <p:cNvSpPr>
            <a:spLocks noGrp="1"/>
          </p:cNvSpPr>
          <p:nvPr>
            <p:ph idx="1"/>
          </p:nvPr>
        </p:nvSpPr>
        <p:spPr>
          <a:xfrm>
            <a:off x="457200" y="914400"/>
            <a:ext cx="8229600" cy="5791200"/>
          </a:xfrm>
        </p:spPr>
        <p:txBody>
          <a:bodyPr/>
          <a:lstStyle/>
          <a:p>
            <a:r>
              <a:rPr lang="en-US" dirty="0" smtClean="0"/>
              <a:t>Describe the living and non-living things that define the area in which you live.</a:t>
            </a:r>
          </a:p>
          <a:p>
            <a:endParaRPr lang="en-US" dirty="0" smtClean="0"/>
          </a:p>
          <a:p>
            <a:r>
              <a:rPr lang="en-US" dirty="0" smtClean="0"/>
              <a:t>What might happen if you suddenly move to an area with a very different temperature range?</a:t>
            </a:r>
          </a:p>
          <a:p>
            <a:endParaRPr lang="en-US" dirty="0"/>
          </a:p>
          <a:p>
            <a:r>
              <a:rPr lang="en-US" dirty="0" smtClean="0"/>
              <a:t>Based on your experiences,</a:t>
            </a:r>
          </a:p>
          <a:p>
            <a:pPr>
              <a:buNone/>
            </a:pPr>
            <a:r>
              <a:rPr lang="en-US" dirty="0"/>
              <a:t>	</a:t>
            </a:r>
            <a:r>
              <a:rPr lang="en-US" dirty="0" smtClean="0"/>
              <a:t>define predation.  Give an </a:t>
            </a:r>
          </a:p>
          <a:p>
            <a:pPr>
              <a:buNone/>
            </a:pPr>
            <a:r>
              <a:rPr lang="en-US" dirty="0"/>
              <a:t>	</a:t>
            </a:r>
            <a:r>
              <a:rPr lang="en-US" dirty="0" smtClean="0"/>
              <a:t>example.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t>Niches and Community Interactions</a:t>
            </a:r>
            <a:endParaRPr lang="en-US" sz="4000" dirty="0"/>
          </a:p>
        </p:txBody>
      </p:sp>
      <p:sp>
        <p:nvSpPr>
          <p:cNvPr id="3" name="Content Placeholder 2"/>
          <p:cNvSpPr>
            <a:spLocks noGrp="1"/>
          </p:cNvSpPr>
          <p:nvPr>
            <p:ph idx="1"/>
          </p:nvPr>
        </p:nvSpPr>
        <p:spPr/>
        <p:txBody>
          <a:bodyPr/>
          <a:lstStyle/>
          <a:p>
            <a:r>
              <a:rPr lang="en-US" dirty="0" smtClean="0"/>
              <a:t>Based on your experiences, define competition.  Give an example.</a:t>
            </a:r>
          </a:p>
          <a:p>
            <a:endParaRPr lang="en-US" dirty="0"/>
          </a:p>
          <a:p>
            <a:r>
              <a:rPr lang="en-US" dirty="0" smtClean="0"/>
              <a:t>Name an organism that can be a parasite on humans.  What effect does this organism have on the human?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Tolerance</a:t>
            </a:r>
            <a:endParaRPr lang="en-US" dirty="0"/>
          </a:p>
        </p:txBody>
      </p:sp>
      <p:sp>
        <p:nvSpPr>
          <p:cNvPr id="3" name="Content Placeholder 2"/>
          <p:cNvSpPr>
            <a:spLocks noGrp="1"/>
          </p:cNvSpPr>
          <p:nvPr>
            <p:ph idx="1"/>
          </p:nvPr>
        </p:nvSpPr>
        <p:spPr/>
        <p:txBody>
          <a:bodyPr/>
          <a:lstStyle/>
          <a:p>
            <a:r>
              <a:rPr lang="en-US" dirty="0" smtClean="0"/>
              <a:t>The ability to survive and reproduce under a range of environmental circumstances.</a:t>
            </a:r>
            <a:endParaRPr lang="en-US" dirty="0"/>
          </a:p>
        </p:txBody>
      </p:sp>
      <p:pic>
        <p:nvPicPr>
          <p:cNvPr id="4" name="Picture 3" descr="mlbio10a1733.png"/>
          <p:cNvPicPr>
            <a:picLocks noChangeAspect="1"/>
          </p:cNvPicPr>
          <p:nvPr/>
        </p:nvPicPr>
        <p:blipFill>
          <a:blip r:embed="rId2" cstate="print"/>
          <a:stretch>
            <a:fillRect/>
          </a:stretch>
        </p:blipFill>
        <p:spPr>
          <a:xfrm>
            <a:off x="1295400" y="2692211"/>
            <a:ext cx="4876800" cy="371652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Habitat vs. Niche</a:t>
            </a:r>
            <a:endParaRPr lang="en-US" dirty="0"/>
          </a:p>
        </p:txBody>
      </p:sp>
      <p:sp>
        <p:nvSpPr>
          <p:cNvPr id="3" name="Content Placeholder 2"/>
          <p:cNvSpPr>
            <a:spLocks noGrp="1"/>
          </p:cNvSpPr>
          <p:nvPr>
            <p:ph idx="1"/>
          </p:nvPr>
        </p:nvSpPr>
        <p:spPr>
          <a:xfrm>
            <a:off x="457200" y="1066800"/>
            <a:ext cx="8229600" cy="5791200"/>
          </a:xfrm>
        </p:spPr>
        <p:txBody>
          <a:bodyPr/>
          <a:lstStyle/>
          <a:p>
            <a:r>
              <a:rPr lang="en-US" dirty="0" smtClean="0"/>
              <a:t>Habitat – a species’ address – the general place where it lives.</a:t>
            </a:r>
          </a:p>
          <a:p>
            <a:r>
              <a:rPr lang="en-US" dirty="0" smtClean="0"/>
              <a:t>Also need to know its occupation</a:t>
            </a:r>
          </a:p>
          <a:p>
            <a:pPr lvl="1"/>
            <a:r>
              <a:rPr lang="en-US" dirty="0" smtClean="0"/>
              <a:t>Where and how it makes a living</a:t>
            </a:r>
          </a:p>
          <a:p>
            <a:r>
              <a:rPr lang="en-US" dirty="0" smtClean="0"/>
              <a:t>Niche – the range of physical and biological conditions in which a </a:t>
            </a:r>
          </a:p>
          <a:p>
            <a:pPr>
              <a:buNone/>
            </a:pPr>
            <a:r>
              <a:rPr lang="en-US" dirty="0"/>
              <a:t>	</a:t>
            </a:r>
            <a:r>
              <a:rPr lang="en-US" dirty="0" smtClean="0"/>
              <a:t>species lives and the way the </a:t>
            </a:r>
          </a:p>
          <a:p>
            <a:pPr>
              <a:buNone/>
            </a:pPr>
            <a:r>
              <a:rPr lang="en-US" dirty="0"/>
              <a:t>	</a:t>
            </a:r>
            <a:r>
              <a:rPr lang="en-US" dirty="0" smtClean="0"/>
              <a:t>species obtains what it needs </a:t>
            </a:r>
          </a:p>
          <a:p>
            <a:pPr>
              <a:buNone/>
            </a:pPr>
            <a:r>
              <a:rPr lang="en-US" dirty="0"/>
              <a:t>	</a:t>
            </a:r>
            <a:r>
              <a:rPr lang="en-US" dirty="0" smtClean="0"/>
              <a:t>to survive and reproduce.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3 Parts of the Niche</a:t>
            </a:r>
            <a:endParaRPr lang="en-US" dirty="0"/>
          </a:p>
        </p:txBody>
      </p:sp>
      <p:sp>
        <p:nvSpPr>
          <p:cNvPr id="3" name="Content Placeholder 2"/>
          <p:cNvSpPr>
            <a:spLocks noGrp="1"/>
          </p:cNvSpPr>
          <p:nvPr>
            <p:ph idx="1"/>
          </p:nvPr>
        </p:nvSpPr>
        <p:spPr>
          <a:xfrm>
            <a:off x="457200" y="990600"/>
            <a:ext cx="8229600" cy="5486400"/>
          </a:xfrm>
        </p:spPr>
        <p:txBody>
          <a:bodyPr/>
          <a:lstStyle/>
          <a:p>
            <a:r>
              <a:rPr lang="en-US" dirty="0" smtClean="0"/>
              <a:t>Resources – necessities of life</a:t>
            </a:r>
          </a:p>
          <a:p>
            <a:pPr lvl="1"/>
            <a:r>
              <a:rPr lang="en-US" dirty="0" smtClean="0"/>
              <a:t>Water, nutrients, light, food or space</a:t>
            </a:r>
          </a:p>
          <a:p>
            <a:pPr lvl="1">
              <a:buNone/>
            </a:pPr>
            <a:endParaRPr lang="en-US" dirty="0" smtClean="0"/>
          </a:p>
          <a:p>
            <a:r>
              <a:rPr lang="en-US" dirty="0" smtClean="0"/>
              <a:t>Physical Aspects – abiotic factors</a:t>
            </a:r>
          </a:p>
          <a:p>
            <a:pPr lvl="1"/>
            <a:r>
              <a:rPr lang="en-US" dirty="0" smtClean="0"/>
              <a:t>Amphibians need moisture, stable temperatures</a:t>
            </a:r>
          </a:p>
          <a:p>
            <a:pPr lvl="1">
              <a:buNone/>
            </a:pPr>
            <a:endParaRPr lang="en-US" dirty="0" smtClean="0"/>
          </a:p>
          <a:p>
            <a:r>
              <a:rPr lang="en-US" dirty="0" smtClean="0"/>
              <a:t>Biological Aspects – biotic factors</a:t>
            </a:r>
          </a:p>
          <a:p>
            <a:pPr lvl="1"/>
            <a:r>
              <a:rPr lang="en-US" dirty="0" smtClean="0"/>
              <a:t>When it reproduces, are predators </a:t>
            </a:r>
          </a:p>
          <a:p>
            <a:pPr lvl="1">
              <a:buNone/>
            </a:pPr>
            <a:r>
              <a:rPr lang="en-US" dirty="0"/>
              <a:t>	</a:t>
            </a:r>
            <a:r>
              <a:rPr lang="en-US" dirty="0" smtClean="0"/>
              <a:t>around, feeding area</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Competition</a:t>
            </a:r>
            <a:endParaRPr lang="en-US" dirty="0"/>
          </a:p>
        </p:txBody>
      </p:sp>
      <p:sp>
        <p:nvSpPr>
          <p:cNvPr id="3" name="Content Placeholder 2"/>
          <p:cNvSpPr>
            <a:spLocks noGrp="1"/>
          </p:cNvSpPr>
          <p:nvPr>
            <p:ph idx="1"/>
          </p:nvPr>
        </p:nvSpPr>
        <p:spPr>
          <a:xfrm>
            <a:off x="457200" y="990600"/>
            <a:ext cx="8229600" cy="5638800"/>
          </a:xfrm>
        </p:spPr>
        <p:txBody>
          <a:bodyPr/>
          <a:lstStyle/>
          <a:p>
            <a:r>
              <a:rPr lang="en-US" dirty="0" smtClean="0"/>
              <a:t>Usually, more than one organism needs various essential resources.</a:t>
            </a:r>
          </a:p>
          <a:p>
            <a:pPr lvl="1"/>
            <a:r>
              <a:rPr lang="en-US" dirty="0" smtClean="0"/>
              <a:t>Forests – plant roots compete for water and nutrients in the soil.</a:t>
            </a:r>
          </a:p>
          <a:p>
            <a:pPr lvl="1"/>
            <a:r>
              <a:rPr lang="en-US" dirty="0" smtClean="0"/>
              <a:t>Animals compete for food, mates and </a:t>
            </a:r>
          </a:p>
          <a:p>
            <a:pPr lvl="1">
              <a:buNone/>
            </a:pPr>
            <a:r>
              <a:rPr lang="en-US" dirty="0"/>
              <a:t>	</a:t>
            </a:r>
            <a:r>
              <a:rPr lang="en-US" dirty="0" smtClean="0"/>
              <a:t>places to live and raise their young.</a:t>
            </a:r>
          </a:p>
          <a:p>
            <a:pPr lvl="1">
              <a:buNone/>
            </a:pPr>
            <a:endParaRPr lang="en-US" dirty="0"/>
          </a:p>
          <a:p>
            <a:pPr lvl="1">
              <a:buNone/>
            </a:pPr>
            <a:r>
              <a:rPr lang="en-US" dirty="0" smtClean="0"/>
              <a:t>Intra = within</a:t>
            </a:r>
          </a:p>
          <a:p>
            <a:pPr lvl="1">
              <a:buNone/>
            </a:pPr>
            <a:r>
              <a:rPr lang="en-US" dirty="0" smtClean="0"/>
              <a:t>Inter = between</a:t>
            </a:r>
          </a:p>
          <a:p>
            <a:pPr lvl="1">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Mystery</a:t>
            </a:r>
            <a:br>
              <a:rPr lang="en-US" dirty="0" smtClean="0"/>
            </a:br>
            <a:r>
              <a:rPr lang="en-US" dirty="0" smtClean="0"/>
              <a:t>The Wolf Effect</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Read the chapter mystery on Page 95</a:t>
            </a:r>
          </a:p>
          <a:p>
            <a:r>
              <a:rPr lang="en-US" dirty="0" smtClean="0"/>
              <a:t>Answer the following in your notebook:</a:t>
            </a:r>
          </a:p>
          <a:p>
            <a:pPr lvl="1"/>
            <a:r>
              <a:rPr lang="en-US" dirty="0" smtClean="0"/>
              <a:t>Explain why scientists predicted that reintroducing wolves to Yellowstone National Park would lead to a decline in the number </a:t>
            </a:r>
          </a:p>
          <a:p>
            <a:pPr lvl="1">
              <a:buNone/>
            </a:pPr>
            <a:r>
              <a:rPr lang="en-US" dirty="0"/>
              <a:t>	</a:t>
            </a:r>
            <a:r>
              <a:rPr lang="en-US" dirty="0" smtClean="0"/>
              <a:t>of elk in the park.</a:t>
            </a:r>
          </a:p>
          <a:p>
            <a:pPr lvl="1"/>
            <a:r>
              <a:rPr lang="en-US" dirty="0" smtClean="0"/>
              <a:t>Predict how fewer elk might affect </a:t>
            </a:r>
          </a:p>
          <a:p>
            <a:pPr lvl="1">
              <a:buNone/>
            </a:pPr>
            <a:r>
              <a:rPr lang="en-US" dirty="0"/>
              <a:t>	</a:t>
            </a:r>
            <a:r>
              <a:rPr lang="en-US" dirty="0" smtClean="0"/>
              <a:t>other organisms in the park.</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Competition</a:t>
            </a:r>
            <a:endParaRPr lang="en-US" dirty="0"/>
          </a:p>
        </p:txBody>
      </p:sp>
      <p:sp>
        <p:nvSpPr>
          <p:cNvPr id="3" name="Content Placeholder 2"/>
          <p:cNvSpPr>
            <a:spLocks noGrp="1"/>
          </p:cNvSpPr>
          <p:nvPr>
            <p:ph idx="1"/>
          </p:nvPr>
        </p:nvSpPr>
        <p:spPr/>
        <p:txBody>
          <a:bodyPr/>
          <a:lstStyle/>
          <a:p>
            <a:r>
              <a:rPr lang="en-US" dirty="0" smtClean="0"/>
              <a:t>In Your Notebook:</a:t>
            </a:r>
          </a:p>
          <a:p>
            <a:pPr lvl="1"/>
            <a:r>
              <a:rPr lang="en-US" dirty="0" smtClean="0"/>
              <a:t>Look at the beetles in Figure 4-5 on page 100.</a:t>
            </a:r>
          </a:p>
          <a:p>
            <a:pPr lvl="1"/>
            <a:r>
              <a:rPr lang="en-US" dirty="0" smtClean="0"/>
              <a:t>Is this an example of intraspecific or interspecific competition?</a:t>
            </a:r>
          </a:p>
          <a:p>
            <a:pPr lvl="1"/>
            <a:r>
              <a:rPr lang="en-US" dirty="0" smtClean="0"/>
              <a:t>How do you know?</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3600" dirty="0" smtClean="0"/>
              <a:t>The Competitive Exclusion Principle</a:t>
            </a:r>
            <a:endParaRPr lang="en-US" sz="3600" dirty="0"/>
          </a:p>
        </p:txBody>
      </p:sp>
      <p:sp>
        <p:nvSpPr>
          <p:cNvPr id="3" name="Content Placeholder 2"/>
          <p:cNvSpPr>
            <a:spLocks noGrp="1"/>
          </p:cNvSpPr>
          <p:nvPr>
            <p:ph idx="1"/>
          </p:nvPr>
        </p:nvSpPr>
        <p:spPr>
          <a:xfrm>
            <a:off x="457200" y="1143000"/>
            <a:ext cx="8229600" cy="4983163"/>
          </a:xfrm>
        </p:spPr>
        <p:txBody>
          <a:bodyPr/>
          <a:lstStyle/>
          <a:p>
            <a:r>
              <a:rPr lang="en-US" dirty="0" smtClean="0"/>
              <a:t>No two species can occupy exactly the same niche in exactly the same habitat at exactly the same time.</a:t>
            </a:r>
          </a:p>
          <a:p>
            <a:pPr lvl="1"/>
            <a:r>
              <a:rPr lang="en-US" dirty="0" smtClean="0"/>
              <a:t>Someone always wins and someone always loses</a:t>
            </a:r>
            <a:endParaRPr lang="en-US" dirty="0"/>
          </a:p>
        </p:txBody>
      </p:sp>
      <p:pic>
        <p:nvPicPr>
          <p:cNvPr id="4" name="Picture 3" descr="mlbio10a1736.png"/>
          <p:cNvPicPr>
            <a:picLocks noChangeAspect="1"/>
          </p:cNvPicPr>
          <p:nvPr/>
        </p:nvPicPr>
        <p:blipFill>
          <a:blip r:embed="rId2" cstate="print"/>
          <a:stretch>
            <a:fillRect/>
          </a:stretch>
        </p:blipFill>
        <p:spPr>
          <a:xfrm>
            <a:off x="2362200" y="3390089"/>
            <a:ext cx="3276600" cy="34160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Dividing Resources</a:t>
            </a:r>
            <a:endParaRPr lang="en-US" dirty="0"/>
          </a:p>
        </p:txBody>
      </p:sp>
      <p:sp>
        <p:nvSpPr>
          <p:cNvPr id="3" name="Content Placeholder 2"/>
          <p:cNvSpPr>
            <a:spLocks noGrp="1"/>
          </p:cNvSpPr>
          <p:nvPr>
            <p:ph idx="1"/>
          </p:nvPr>
        </p:nvSpPr>
        <p:spPr>
          <a:xfrm>
            <a:off x="457200" y="914400"/>
            <a:ext cx="8229600" cy="5211763"/>
          </a:xfrm>
        </p:spPr>
        <p:txBody>
          <a:bodyPr/>
          <a:lstStyle/>
          <a:p>
            <a:r>
              <a:rPr lang="en-US" dirty="0" smtClean="0"/>
              <a:t>By causing species to divide resources, competition helps determine the number and kinds of species in a community and the niche each species occupies.</a:t>
            </a:r>
            <a:endParaRPr lang="en-US" dirty="0"/>
          </a:p>
        </p:txBody>
      </p:sp>
      <p:pic>
        <p:nvPicPr>
          <p:cNvPr id="4" name="Picture 3" descr="mlbio10a1737.png"/>
          <p:cNvPicPr>
            <a:picLocks noChangeAspect="1"/>
          </p:cNvPicPr>
          <p:nvPr/>
        </p:nvPicPr>
        <p:blipFill>
          <a:blip r:embed="rId2" cstate="print"/>
          <a:stretch>
            <a:fillRect/>
          </a:stretch>
        </p:blipFill>
        <p:spPr>
          <a:xfrm>
            <a:off x="1828800" y="2908453"/>
            <a:ext cx="3962400" cy="38669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Dividing Resources</a:t>
            </a:r>
            <a:endParaRPr lang="en-US" dirty="0"/>
          </a:p>
        </p:txBody>
      </p:sp>
      <p:sp>
        <p:nvSpPr>
          <p:cNvPr id="3" name="Content Placeholder 2"/>
          <p:cNvSpPr>
            <a:spLocks noGrp="1"/>
          </p:cNvSpPr>
          <p:nvPr>
            <p:ph idx="1"/>
          </p:nvPr>
        </p:nvSpPr>
        <p:spPr/>
        <p:txBody>
          <a:bodyPr/>
          <a:lstStyle/>
          <a:p>
            <a:r>
              <a:rPr lang="en-US" dirty="0" smtClean="0"/>
              <a:t>Answer the following In Your Notebook:</a:t>
            </a:r>
          </a:p>
          <a:p>
            <a:endParaRPr lang="en-US" dirty="0" smtClean="0"/>
          </a:p>
          <a:p>
            <a:r>
              <a:rPr lang="en-US" dirty="0" smtClean="0"/>
              <a:t>What would happen if two of the warbler species tried to occupy the same niche </a:t>
            </a:r>
          </a:p>
          <a:p>
            <a:pPr>
              <a:buNone/>
            </a:pPr>
            <a:r>
              <a:rPr lang="en-US" dirty="0"/>
              <a:t>	</a:t>
            </a:r>
            <a:r>
              <a:rPr lang="en-US" dirty="0" smtClean="0"/>
              <a:t>in the same tree at the same time?  </a:t>
            </a:r>
          </a:p>
          <a:p>
            <a:pPr>
              <a:buNone/>
            </a:pPr>
            <a:r>
              <a:rPr lang="en-US" dirty="0"/>
              <a:t>	</a:t>
            </a:r>
            <a:r>
              <a:rPr lang="en-US" dirty="0" smtClean="0"/>
              <a:t>Explain your answer.</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Predation and Herbivory</a:t>
            </a:r>
            <a:endParaRPr lang="en-US" dirty="0"/>
          </a:p>
        </p:txBody>
      </p:sp>
      <p:sp>
        <p:nvSpPr>
          <p:cNvPr id="3" name="Content Placeholder 2"/>
          <p:cNvSpPr>
            <a:spLocks noGrp="1"/>
          </p:cNvSpPr>
          <p:nvPr>
            <p:ph idx="1"/>
          </p:nvPr>
        </p:nvSpPr>
        <p:spPr>
          <a:xfrm>
            <a:off x="457200" y="1066800"/>
            <a:ext cx="8229600" cy="5562600"/>
          </a:xfrm>
        </p:spPr>
        <p:txBody>
          <a:bodyPr/>
          <a:lstStyle/>
          <a:p>
            <a:r>
              <a:rPr lang="en-US" dirty="0" smtClean="0"/>
              <a:t>Predator – the eater</a:t>
            </a:r>
          </a:p>
          <a:p>
            <a:r>
              <a:rPr lang="en-US" dirty="0" smtClean="0"/>
              <a:t>Prey – the eaten</a:t>
            </a:r>
          </a:p>
          <a:p>
            <a:pPr lvl="1"/>
            <a:r>
              <a:rPr lang="en-US" dirty="0" smtClean="0"/>
              <a:t>Predators affect the size of prey populations in a community and determine the places prey can live and feed.</a:t>
            </a:r>
          </a:p>
          <a:p>
            <a:r>
              <a:rPr lang="en-US" dirty="0" smtClean="0"/>
              <a:t>Herbivores can affect both the size </a:t>
            </a:r>
          </a:p>
          <a:p>
            <a:pPr>
              <a:buNone/>
            </a:pPr>
            <a:r>
              <a:rPr lang="en-US" dirty="0"/>
              <a:t>	</a:t>
            </a:r>
            <a:r>
              <a:rPr lang="en-US" dirty="0" smtClean="0"/>
              <a:t>and distribution of plant populations</a:t>
            </a:r>
          </a:p>
          <a:p>
            <a:pPr>
              <a:buNone/>
            </a:pPr>
            <a:r>
              <a:rPr lang="en-US" dirty="0"/>
              <a:t>	</a:t>
            </a:r>
            <a:r>
              <a:rPr lang="en-US" dirty="0" smtClean="0"/>
              <a:t>in a community and determine </a:t>
            </a:r>
          </a:p>
          <a:p>
            <a:pPr>
              <a:buNone/>
            </a:pPr>
            <a:r>
              <a:rPr lang="en-US" dirty="0"/>
              <a:t>	</a:t>
            </a:r>
            <a:r>
              <a:rPr lang="en-US" dirty="0" smtClean="0"/>
              <a:t>the places certain plants can </a:t>
            </a:r>
          </a:p>
          <a:p>
            <a:pPr>
              <a:buNone/>
            </a:pPr>
            <a:r>
              <a:rPr lang="en-US" dirty="0"/>
              <a:t>	</a:t>
            </a:r>
            <a:r>
              <a:rPr lang="en-US" dirty="0" smtClean="0"/>
              <a:t>survive and grow</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Predation and Herbivory</a:t>
            </a:r>
            <a:endParaRPr lang="en-US" dirty="0"/>
          </a:p>
        </p:txBody>
      </p:sp>
      <p:sp>
        <p:nvSpPr>
          <p:cNvPr id="3" name="Content Placeholder 2"/>
          <p:cNvSpPr>
            <a:spLocks noGrp="1"/>
          </p:cNvSpPr>
          <p:nvPr>
            <p:ph idx="1"/>
          </p:nvPr>
        </p:nvSpPr>
        <p:spPr>
          <a:xfrm>
            <a:off x="457200" y="990600"/>
            <a:ext cx="8229600" cy="5638800"/>
          </a:xfrm>
        </p:spPr>
        <p:txBody>
          <a:bodyPr/>
          <a:lstStyle/>
          <a:p>
            <a:r>
              <a:rPr lang="en-US" dirty="0" smtClean="0"/>
              <a:t>In Your Notebook:</a:t>
            </a:r>
          </a:p>
          <a:p>
            <a:pPr lvl="1"/>
            <a:r>
              <a:rPr lang="en-US" dirty="0" smtClean="0"/>
              <a:t>Answer the questions about Predator-Prey </a:t>
            </a:r>
            <a:r>
              <a:rPr lang="en-US" smtClean="0"/>
              <a:t>Dynamics on </a:t>
            </a:r>
            <a:r>
              <a:rPr lang="en-US" dirty="0" smtClean="0"/>
              <a:t>Page 102</a:t>
            </a:r>
            <a:endParaRPr lang="en-US" dirty="0"/>
          </a:p>
        </p:txBody>
      </p:sp>
      <p:pic>
        <p:nvPicPr>
          <p:cNvPr id="4" name="Picture 3" descr="mlbio10a1738.png"/>
          <p:cNvPicPr>
            <a:picLocks noChangeAspect="1"/>
          </p:cNvPicPr>
          <p:nvPr/>
        </p:nvPicPr>
        <p:blipFill>
          <a:blip r:embed="rId2" cstate="print"/>
          <a:stretch>
            <a:fillRect/>
          </a:stretch>
        </p:blipFill>
        <p:spPr>
          <a:xfrm>
            <a:off x="838201" y="2533650"/>
            <a:ext cx="5014912" cy="350484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Keystone Species</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A single species that is not usually abundant in a community yet exerts strong control on the structure of the community.</a:t>
            </a:r>
          </a:p>
          <a:p>
            <a:pPr lvl="1"/>
            <a:r>
              <a:rPr lang="en-US" dirty="0" smtClean="0"/>
              <a:t>Pacific coast – sea otters eat sea urchins.  Urchins are herbivores that eat kelp.</a:t>
            </a:r>
          </a:p>
          <a:p>
            <a:pPr lvl="1"/>
            <a:r>
              <a:rPr lang="en-US" dirty="0" smtClean="0"/>
              <a:t>When sea otters were eliminated by hunting the kelp forest vanished.  Why?</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Keystone Species</a:t>
            </a:r>
            <a:endParaRPr lang="en-US" dirty="0"/>
          </a:p>
        </p:txBody>
      </p:sp>
      <p:sp>
        <p:nvSpPr>
          <p:cNvPr id="3" name="Content Placeholder 2"/>
          <p:cNvSpPr>
            <a:spLocks noGrp="1"/>
          </p:cNvSpPr>
          <p:nvPr>
            <p:ph idx="1"/>
          </p:nvPr>
        </p:nvSpPr>
        <p:spPr/>
        <p:txBody>
          <a:bodyPr/>
          <a:lstStyle/>
          <a:p>
            <a:r>
              <a:rPr lang="en-US" dirty="0" smtClean="0"/>
              <a:t>In Your Notebook:</a:t>
            </a:r>
          </a:p>
          <a:p>
            <a:endParaRPr lang="en-US" dirty="0"/>
          </a:p>
          <a:p>
            <a:pPr lvl="1"/>
            <a:r>
              <a:rPr lang="en-US" dirty="0" smtClean="0"/>
              <a:t>Not all keystone-species effects are due to predation.  Describe the dramatic effects that the dam-building activities of beavers, a keystone species, might have on </a:t>
            </a:r>
          </a:p>
          <a:p>
            <a:pPr lvl="1">
              <a:buNone/>
            </a:pPr>
            <a:r>
              <a:rPr lang="en-US" dirty="0"/>
              <a:t>	</a:t>
            </a:r>
            <a:r>
              <a:rPr lang="en-US" dirty="0" smtClean="0"/>
              <a:t>other types of organisms.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Mystery Clue</a:t>
            </a:r>
            <a:endParaRPr lang="en-US" dirty="0"/>
          </a:p>
        </p:txBody>
      </p:sp>
      <p:sp>
        <p:nvSpPr>
          <p:cNvPr id="3" name="Content Placeholder 2"/>
          <p:cNvSpPr>
            <a:spLocks noGrp="1"/>
          </p:cNvSpPr>
          <p:nvPr>
            <p:ph idx="1"/>
          </p:nvPr>
        </p:nvSpPr>
        <p:spPr/>
        <p:txBody>
          <a:bodyPr/>
          <a:lstStyle/>
          <a:p>
            <a:r>
              <a:rPr lang="en-US" dirty="0" smtClean="0"/>
              <a:t>Answer the following in your notebook:</a:t>
            </a:r>
          </a:p>
          <a:p>
            <a:endParaRPr lang="en-US" dirty="0"/>
          </a:p>
          <a:p>
            <a:r>
              <a:rPr lang="en-US" dirty="0" smtClean="0"/>
              <a:t>One of the favorite prey species of the wolves in Yellowstone is elk.</a:t>
            </a:r>
          </a:p>
          <a:p>
            <a:pPr>
              <a:buNone/>
            </a:pPr>
            <a:r>
              <a:rPr lang="en-US" dirty="0"/>
              <a:t>	</a:t>
            </a:r>
            <a:r>
              <a:rPr lang="en-US" dirty="0" smtClean="0"/>
              <a:t>How do you think this relationship</a:t>
            </a:r>
          </a:p>
          <a:p>
            <a:pPr>
              <a:buNone/>
            </a:pPr>
            <a:r>
              <a:rPr lang="en-US" dirty="0"/>
              <a:t>	</a:t>
            </a:r>
            <a:r>
              <a:rPr lang="en-US" dirty="0" smtClean="0"/>
              <a:t>could affect the ability of certain</a:t>
            </a:r>
          </a:p>
          <a:p>
            <a:pPr>
              <a:buNone/>
            </a:pPr>
            <a:r>
              <a:rPr lang="en-US" dirty="0"/>
              <a:t>	</a:t>
            </a:r>
            <a:r>
              <a:rPr lang="en-US" dirty="0" smtClean="0"/>
              <a:t>plants to grow in Yellowstone?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Symbioses</a:t>
            </a:r>
            <a:endParaRPr lang="en-US" dirty="0"/>
          </a:p>
        </p:txBody>
      </p:sp>
      <p:sp>
        <p:nvSpPr>
          <p:cNvPr id="3" name="Content Placeholder 2"/>
          <p:cNvSpPr>
            <a:spLocks noGrp="1"/>
          </p:cNvSpPr>
          <p:nvPr>
            <p:ph idx="1"/>
          </p:nvPr>
        </p:nvSpPr>
        <p:spPr/>
        <p:txBody>
          <a:bodyPr/>
          <a:lstStyle/>
          <a:p>
            <a:r>
              <a:rPr lang="en-US" dirty="0" smtClean="0"/>
              <a:t>Any relationship in which two species live closely together.</a:t>
            </a:r>
          </a:p>
          <a:p>
            <a:r>
              <a:rPr lang="en-US" dirty="0" smtClean="0"/>
              <a:t>Three types</a:t>
            </a:r>
          </a:p>
          <a:p>
            <a:pPr lvl="1"/>
            <a:r>
              <a:rPr lang="en-US" dirty="0" smtClean="0"/>
              <a:t>Mutualism</a:t>
            </a:r>
          </a:p>
          <a:p>
            <a:pPr lvl="1"/>
            <a:r>
              <a:rPr lang="en-US" dirty="0" smtClean="0"/>
              <a:t>Parasitism</a:t>
            </a:r>
          </a:p>
          <a:p>
            <a:pPr lvl="1"/>
            <a:r>
              <a:rPr lang="en-US" dirty="0" smtClean="0"/>
              <a:t>Commensalism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Weather and Climate</a:t>
            </a:r>
            <a:endParaRPr lang="en-US" dirty="0"/>
          </a:p>
        </p:txBody>
      </p:sp>
      <p:sp>
        <p:nvSpPr>
          <p:cNvPr id="3" name="Content Placeholder 2"/>
          <p:cNvSpPr>
            <a:spLocks noGrp="1"/>
          </p:cNvSpPr>
          <p:nvPr>
            <p:ph idx="1"/>
          </p:nvPr>
        </p:nvSpPr>
        <p:spPr/>
        <p:txBody>
          <a:bodyPr/>
          <a:lstStyle/>
          <a:p>
            <a:r>
              <a:rPr lang="en-US" dirty="0" smtClean="0"/>
              <a:t>Partly cloudy, high of 84, low 62, </a:t>
            </a:r>
          </a:p>
          <a:p>
            <a:pPr>
              <a:buNone/>
            </a:pPr>
            <a:r>
              <a:rPr lang="en-US" dirty="0"/>
              <a:t>	</a:t>
            </a:r>
            <a:r>
              <a:rPr lang="en-US" dirty="0" smtClean="0"/>
              <a:t>30% chance of rain in the evening, </a:t>
            </a:r>
          </a:p>
          <a:p>
            <a:pPr>
              <a:buNone/>
            </a:pPr>
            <a:r>
              <a:rPr lang="en-US" dirty="0"/>
              <a:t>	</a:t>
            </a:r>
            <a:r>
              <a:rPr lang="en-US" dirty="0" smtClean="0"/>
              <a:t>winds SE 4mph, pressure 31.2in and falling.</a:t>
            </a:r>
          </a:p>
          <a:p>
            <a:pPr>
              <a:buNone/>
            </a:pPr>
            <a:endParaRPr lang="en-US" dirty="0"/>
          </a:p>
          <a:p>
            <a:pPr>
              <a:buNone/>
            </a:pPr>
            <a:r>
              <a:rPr lang="en-US" dirty="0" smtClean="0"/>
              <a:t>Winters are bitterly cold, summers</a:t>
            </a:r>
          </a:p>
          <a:p>
            <a:pPr>
              <a:buNone/>
            </a:pPr>
            <a:r>
              <a:rPr lang="en-US" dirty="0"/>
              <a:t>	</a:t>
            </a:r>
            <a:r>
              <a:rPr lang="en-US" dirty="0" smtClean="0"/>
              <a:t>are mild and long enough to allow</a:t>
            </a:r>
          </a:p>
          <a:p>
            <a:pPr>
              <a:buNone/>
            </a:pPr>
            <a:r>
              <a:rPr lang="en-US" dirty="0"/>
              <a:t>	</a:t>
            </a:r>
            <a:r>
              <a:rPr lang="en-US" dirty="0" smtClean="0"/>
              <a:t>the ground to thaw.</a:t>
            </a:r>
          </a:p>
          <a:p>
            <a:pPr>
              <a:buNone/>
            </a:pPr>
            <a:r>
              <a:rPr lang="en-US"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Mutualism</a:t>
            </a:r>
            <a:endParaRPr lang="en-US" dirty="0"/>
          </a:p>
        </p:txBody>
      </p:sp>
      <p:sp>
        <p:nvSpPr>
          <p:cNvPr id="3" name="Content Placeholder 2"/>
          <p:cNvSpPr>
            <a:spLocks noGrp="1"/>
          </p:cNvSpPr>
          <p:nvPr>
            <p:ph idx="1"/>
          </p:nvPr>
        </p:nvSpPr>
        <p:spPr/>
        <p:txBody>
          <a:bodyPr/>
          <a:lstStyle/>
          <a:p>
            <a:r>
              <a:rPr lang="en-US" dirty="0" smtClean="0"/>
              <a:t>Both species benefit</a:t>
            </a:r>
          </a:p>
          <a:p>
            <a:endParaRPr lang="en-US" dirty="0"/>
          </a:p>
          <a:p>
            <a:endParaRPr lang="en-US" dirty="0" smtClean="0"/>
          </a:p>
          <a:p>
            <a:pPr>
              <a:buNone/>
            </a:pPr>
            <a:endParaRPr lang="en-US" dirty="0"/>
          </a:p>
        </p:txBody>
      </p:sp>
      <p:sp>
        <p:nvSpPr>
          <p:cNvPr id="1026" name="AutoShape 2" descr="data:image/jpg;base64,/9j/4AAQSkZJRgABAQAAAQABAAD/2wBDAAkGBwgHBgkIBwgKCgkLDRYPDQwMDRsUFRAWIB0iIiAdHx8kKDQsJCYxJx8fLT0tMTU3Ojo6Iys/RD84QzQ5Ojf/2wBDAQoKCg0MDRoPDxo3JR8lNzc3Nzc3Nzc3Nzc3Nzc3Nzc3Nzc3Nzc3Nzc3Nzc3Nzc3Nzc3Nzc3Nzc3Nzc3Nzc3Nzf/wAARCABeAH0DASIAAhEBAxEB/8QAGwAAAwEBAQEBAAAAAAAAAAAABAUGAwIHAAH/xAA3EAACAQIFAgQDCAEEAwEAAAABAgMEEQAFEiExBkETUWFxIoGhFBUjMpGxwfBSB0LR4SRikvH/xAAZAQADAQEBAAAAAAAAAAAAAAABAgMABAX/xAAmEQACAgICAgEDBQAAAAAAAAAAAQIRAyESMQRBUQUiYRMykbHw/9oADAMBAAIRAxEAPwBN0hlyN1dJTOSFjDm1/wAwxQf6hdNU1VkEldSjTUUY1fDvqT/cPlz8sI+ri1F1Y9dk8yxzRhfE0cB7bg/K22O6bqfMc0eTLqvwYZQQxWFLCUefPscR5UuijjdSNOjevKGiyWPLs3knglp7hJkQuHW9xxvfthJmvV71vVv3xQJoWMqIg43YKLfF774ZV3QU1fBJU5ZGA9tXgHbf/wBf+P08sQzUs1LKPHiZSDyR/OHa1Zo8W9Hq2ZdfU1XlTJT0s0dVNC0ZDsNChtifU84gMyNNTmmbL4G2j/8AJUggE32IB9O42weKM1dCstJr+D4gEsfcH+9vXDPpKigzt5YJlhMlONV3Gob7AgA/S+F7MqigXJsqgz6MfZ5CjgbuOV9GHfGuZtnnTMf3Y9Uj0xjJiYKL6CTfSTuCDfbt58Ypsrrcp6clqaCVqWlrA4dysZPiKQCLbbix47X4xF5tm0vUFXLM0QSBQyIqg/ApJtvxc3vg6ao0bv8AAT0pRQ5pUSIXBWNQ5HubEHFFnkeWZd061LCsQdYwsCIR4ha4JP1uT3/TEBliVmW5ktRRTFNNzqBIuO6sL8HDzOs4qs5RIwkUQgYmxYuC3BudiOMC+OgSxpuzShoJaswxmMh3F1PcD9rYK6myOGhipjHpSSXVrt+VgLb+h3wnTPswoGp1MEIaFrqbE6gRYjngjBtbnz5tNH48SxrGDaIEk3PJueb2H6Ypjkl2DhPlfoWSUUTLosdx+bA0+VSQDxI76djcmx+WHks0aQeLCgJB7i//AOYTV1dLUEaiFA22G+KycUisVezTJ86egmLvTibbZmfSfntvgOrqWrauaqmAaSVy7aRsCe2MS6qbtz7XOO1qABbS30xC66M4pOzSkmNPmJEzEpOfiLG+/nh21HKksNbChM1KwYgD86A/xhFmKiSESptbf2OPVOkzRTZHR1bFWLIAxP8AlwfrhXC5aBNtKwuk60yCnoFqGrER9rw7lwfIAc4h62OHNqmeYgRid2cFTdRc37YI696VhirErct0x/aASYjspceXlcb+XPGFuWSDKK2Fa9XFIzDxAym6X7j5nCScr7BFKvtKDoAplUlVTZwBCXIaneUgI9r3AY7X4OOqfJTL1nWVmR1QpqNgLiJAQ5IGsWPw6S2/fFnHLlMuWt8VNPSsurUSrRr5E32HzxO5MtsyqWyvwlpXb8PVcr8jfi99/LFL6XYqt262CVXS9JPnFRLPXSrK1jqYqWU8Wt7AbC22FdTSydLSo1QuqldmVVjX4W9DfsR74MjnqKjOPGmiXxmksVUkAW2sOfLG/wDqBl9dmIyqOndAn4nwMdte3J9v5wItSTDtNWLOlsqpZ8klqqqTVIPEvID8MQX/AC+h37W98StIDIruLrKDyO55/owwzTIqzKggqkQrICVZGurgcj3F7/tj9oqK1FLOEOglvPayj+cZ/A2lux9lFBQZj04ayoCXaJ7sRtCwv37cD3viSjVXZdS6SBtbsfL/ALxQ0nTtJH09PXiomWQC4jJBU78cc+WEUUbvWLCqli4J2HIAvce3cYdaiCKq6N6KcPXikkcK5tZmsA1xwfX98a9T5dTU9TGtAbyGO86BrhWv2+XbttgHMqVSyzOuxAUkG1j/AH+cZRoVA0XHpgphS3yAHRlNipB9Rc45EbHfQ5+dsN1CTXDfmHNuR7jAk0FTG5CfEvYohN8NUQttn0LCrpLDbxF2HkwwXkFVmVCLUtU8CF/iS+xPtj9qKBaCuWkiJZXj1L7+WHmWZSagMzgq2xbyPrjnpyejc0ls1XMsxzOopxOgeKEnxIowSRvu1ySScU1dBRV+SvSL4dR4igR6LEx7/m9O+OaDLKekZJ3azHuTbfBQmrftLx0oiZY9Sr4u2pvO44HbjB4tdiWn0SAyWehiMFUrMjGxAPw38wP0N8OaWlOTZPPVQSzxsF1BEIAdvKxBG/mPfthLnPV1TVR0VRT02kQTCSoQkHUANNr243PttziqybO6fOItEFPLDoswE1gSeDxe2FSSGbZP9Q5zDFSUVTTVIiqTIunSt/hvdywI3sMF9SVtR9koKxK4Syxy/B4SjwmBG5Nr+QHPfbDKjzTK6kVFE9OIJFlkV6OeLS53NrdgSLH0+uBIc/o5MjamlilWTwDC8AS6lrW1auLd/PBtGqXwTmaZvUZnNFFPFEkaqWQIDZjYar39AP0OK+GTL5MgFJRFGkSkAWAG7g2tcjnnv3xHUmXGvkRCWSRHOl0F9LDbcdwfLyxV5HkMdXTxyzSyxSBjpKMVaM3sRfnkfTAg5N6DkUV2YZBkkFYpmnlsisQYtAYXH94xhLPlUPUop6KSnjljukyqLDVcg2vtxsbY06lmiyCCIZVI8M8ktn8EAB1A+JjtbVcjfY4GjpcpfJnr2liNWFLJNqGvxLcEHm52IIPPzw/S4kuN7HdX09ldUh1w6Q4AdA53vwR5HHl+Z0ZyuvmghkMkaSMqsN1cA/vityfwnqRUV8y6wukxRxFQy+QVdj7f0CZzmdAuTSZbHlksNRIQW8VR+FY3uDyT2Gw5xSLUkaKcJV2TkVXHJZZ00leCdwPmNxg+KBJV1IzkeYs31wtWQeH4aaQW30kD9fXAzUdTe6aWB9dOBT9DSh8aGbQ1ZrI5lbXKrAgt3tth9Q5tWSMEWnEa3+PSdRI8he2Jv7yMEkcElQ4aQaRI8YGnbY6sP8tzAaVT7PJ4q7MLgA+oOAkroDYdPnw+009O7VMEeq7yv8FlsbfK/J9MbV+e0saQUOXVqB5ZCGZLFbW41eZPl64HlrqXx1lqhplRC2hVJNr3J8u+F2d5rBm2VNClIqwAh421bpbysNtri2JSko6bOjFheRNr0PM0y2kiy2KQQotQZAmkC3iCx1Aj9McdO/aMrrBC1O8kUu8YJtx5H+D9MKOnpqU0i1M1SXanIOiaXdQOwue422xWvn1BJRlqWqglkA1xqQSbjexHIuLjz34w9W76IbWgety/MqrOVneHwnkKlCG1iy2G5HfDKHpqCESXOos3Hfvt9cKqTraR5laWljigT8y3LuPUce3GKOPMem6yi8Rp4JUdmJDlpGBP5ttyMHjGnK/5Kxc3Uf6EdPNT5Jn9Qkm8TquplF/DewPHzIPyxvT5xNUdSkUQmeCdQPDQf7wADJa1wNvTgXwFl2VQ5rnTUVFIUp2diruNwg9PPyv88V2d5tlPSlE1LSRRiYBRosbAngu3f9b8cDfHHhlKSbbqKZ6vk4MSaik3Nr/MjevGl8Olqh4ctPTsfHiA0uGY21cbjgcXv74ijXxfbWPhGGFz+G2rULeTf3/nFdms1TOWq6iTxZW3KuBpI7rp4tbtiPnp1EjIyAxOTpt/eR/ecVhmhmTcTz8vjT8aXCXssOmqBpZhItgq8Kx2PscfdSPTZy8tP4i081KrojSfDqYH8p9NiPnhDlGdZnlAaOJ4Z4WF1EwPw9rixHzBwOZp5KiWWVjI0jFmLchjuf78vLFovitHK4NysFOVVM8PiCkmZU3JERNh+mOzSz0p8Ni5I7He3pijyTP48vXw5KeS+5R0YWP68fX54EnqMymbXJDMEYlkamVQCD5k82xXsXm/ZGPVQeE5qGEj2to7/wDWDMrz1YqZUa0UiCxZOT62tb64U5esUp/FVWFtwe+MJ4kSeQQm8QYgHvhqrYqabodLmEzVck2ouJFZNLm9lPbG65gr0xiAIYi17XGFFCSSV32GoYOiiWNyZGOnsoPxYhPEpNN+jph5DxpxXsdZBkEmYK0sc6RhNizrsT7b4aQdP1TsywyRhkNikl1BPowv9cJMtzaWj1JFbwyeCd74bUfUs9MsxISRibrr4X9OcO1Fr8nPeTk2no4RrytBOpEqsVKtsVI5AOGkNPSnL5Eiic1esMjRp8fO97c7XxMmod6mSWpkPjSMXZtOzEm98UeXZtFDpIpzI/8Ale18RlBPT6OmOV42px7QbltRUdNZtRVWYgrFI5Gq4NxazDY8gG9sOepEjlzaeV2SanqbPHILFXXSBsfS37YmOsa2omo4GmhhFFLILo1yfE0m1/lq4xLujxw6Kewgvfw2NtJxDJ4fLG8af5O/F9RfNZXH1R6HKkDxEuyBALXJ2AxByVsUskkMK3Txbxv2IBNhbtgcOUU2h0u3DEkke29r4Jy/LBmRIhdUkGxPFj6j+cDxPDfjp27sl5vmLO1apIaZRlhzGTQjhF51kXKH2w2yrpaRqydKllcRMQyg3DDnY+Xf0wkjmrsoq5oo3C1CWDAAMrG1xsR3B298fRdUzwu0oMmqQBZGKXUnzNuMdsUl2ebNSf7WHdQ5dS5fWxRQMxEqFzG/KkG2x/b584x+854YY4Xpz4afkaO/xe/PpthZO0lRK9QtSRJIxfUdxfzuMW2T1VPPRo4AjkI/EjU7KfS3byw6S5E5txir2eI/Ba4JHscGZfEJWIubDnC9Fu4XzxStFHFAI4kCrbtyffHRDHytkc2bhS+QdJPs5lAZWZwAXtwB/fpgaeq0bAm574yml3sOL4xZr2JxKXwXxRv7mGQTtcXPqcdJUOAxXc274Cja+rHbAFAGvb0OEostlL05KK6dqVoyW0FtLcbevbDKvy80EMkr1BRVZQodz8QJ2/vpiTyDMJcszDx418RShRkLWuNu/wAhg/P6yfNJFqGASGJQiJrJI7343O+Bxi1ZNxl+prooa0ffWXUtI0zrNFIxLECzXAA29N/1wPmWVT5O9PEZmnEqnbRpZLee5BB3sb9iO2FmVVE8cUU0TA2K/A97fI84ssvrXrc7qabMI43+yKqFVF1ZSNXfvY4CTfYW3B66M8lOT02XyfeEcbs99bEb+yDsfUYTUrS00plpnEMxGkPYEMPIjv8AuMKJJFqJGmTUo1nwweVGqwGGmVza9nGsC2oHuMDpDONWzB3n+1PLVuWkZvxCeff2H7YZZh0/WQUbZkijSovKi8gf5Ad/Uf0HdSU9PHS0UscdmkB/+bd/XfGE+eVv3WMv/D8KRNHiWOsrxY728t8PSvYnJySaJ8yHwvEgIsBcgHYjzGC8vz/7HGyNTa7m91k0/wAHGeX0n2g1MkbaDGhdlJuCQeR64+gymCtLvqdGHIUi3yxuzNp6Z//Z">
            <a:hlinkClick r:id="rId2"/>
          </p:cNvPr>
          <p:cNvSpPr>
            <a:spLocks noChangeAspect="1" noChangeArrowheads="1"/>
          </p:cNvSpPr>
          <p:nvPr/>
        </p:nvSpPr>
        <p:spPr bwMode="auto">
          <a:xfrm>
            <a:off x="155575" y="-427038"/>
            <a:ext cx="1190625" cy="895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g;base64,/9j/4AAQSkZJRgABAQAAAQABAAD/2wBDAAkGBwgHBgkIBwgKCgkLDRYPDQwMDRsUFRAWIB0iIiAdHx8kKDQsJCYxJx8fLT0tMTU3Ojo6Iys/RD84QzQ5Ojf/2wBDAQoKCg0MDRoPDxo3JR8lNzc3Nzc3Nzc3Nzc3Nzc3Nzc3Nzc3Nzc3Nzc3Nzc3Nzc3Nzc3Nzc3Nzc3Nzc3Nzc3Nzf/wAARCABeAH0DASIAAhEBAxEB/8QAGwAAAwEBAQEBAAAAAAAAAAAABAUGAwIHAAH/xAA3EAACAQIFAgQDCAEEAwEAAAABAgMEEQAFEiExBkETUWFxIoGhFBUjMpGxwfBSB0LR4SRikvH/xAAZAQADAQEBAAAAAAAAAAAAAAABAgMABAX/xAAmEQACAgICAgEDBQAAAAAAAAAAAQIRAyESMQRBUQUiYRMykbHw/9oADAMBAAIRAxEAPwBN0hlyN1dJTOSFjDm1/wAwxQf6hdNU1VkEldSjTUUY1fDvqT/cPlz8sI+ri1F1Y9dk8yxzRhfE0cB7bg/K22O6bqfMc0eTLqvwYZQQxWFLCUefPscR5UuijjdSNOjevKGiyWPLs3knglp7hJkQuHW9xxvfthJmvV71vVv3xQJoWMqIg43YKLfF774ZV3QU1fBJU5ZGA9tXgHbf/wBf+P08sQzUs1LKPHiZSDyR/OHa1Zo8W9Hq2ZdfU1XlTJT0s0dVNC0ZDsNChtifU84gMyNNTmmbL4G2j/8AJUggE32IB9O42weKM1dCstJr+D4gEsfcH+9vXDPpKigzt5YJlhMlONV3Gob7AgA/S+F7MqigXJsqgz6MfZ5CjgbuOV9GHfGuZtnnTMf3Y9Uj0xjJiYKL6CTfSTuCDfbt58Ypsrrcp6clqaCVqWlrA4dysZPiKQCLbbix47X4xF5tm0vUFXLM0QSBQyIqg/ApJtvxc3vg6ao0bv8AAT0pRQ5pUSIXBWNQ5HubEHFFnkeWZd061LCsQdYwsCIR4ha4JP1uT3/TEBliVmW5ktRRTFNNzqBIuO6sL8HDzOs4qs5RIwkUQgYmxYuC3BudiOMC+OgSxpuzShoJaswxmMh3F1PcD9rYK6myOGhipjHpSSXVrt+VgLb+h3wnTPswoGp1MEIaFrqbE6gRYjngjBtbnz5tNH48SxrGDaIEk3PJueb2H6Ypjkl2DhPlfoWSUUTLosdx+bA0+VSQDxI76djcmx+WHks0aQeLCgJB7i//AOYTV1dLUEaiFA22G+KycUisVezTJ86egmLvTibbZmfSfntvgOrqWrauaqmAaSVy7aRsCe2MS6qbtz7XOO1qABbS30xC66M4pOzSkmNPmJEzEpOfiLG+/nh21HKksNbChM1KwYgD86A/xhFmKiSESptbf2OPVOkzRTZHR1bFWLIAxP8AlwfrhXC5aBNtKwuk60yCnoFqGrER9rw7lwfIAc4h62OHNqmeYgRid2cFTdRc37YI696VhirErct0x/aASYjspceXlcb+XPGFuWSDKK2Fa9XFIzDxAym6X7j5nCScr7BFKvtKDoAplUlVTZwBCXIaneUgI9r3AY7X4OOqfJTL1nWVmR1QpqNgLiJAQ5IGsWPw6S2/fFnHLlMuWt8VNPSsurUSrRr5E32HzxO5MtsyqWyvwlpXb8PVcr8jfi99/LFL6XYqt262CVXS9JPnFRLPXSrK1jqYqWU8Wt7AbC22FdTSydLSo1QuqldmVVjX4W9DfsR74MjnqKjOPGmiXxmksVUkAW2sOfLG/wDqBl9dmIyqOndAn4nwMdte3J9v5wItSTDtNWLOlsqpZ8klqqqTVIPEvID8MQX/AC+h37W98StIDIruLrKDyO55/owwzTIqzKggqkQrICVZGurgcj3F7/tj9oqK1FLOEOglvPayj+cZ/A2lux9lFBQZj04ayoCXaJ7sRtCwv37cD3viSjVXZdS6SBtbsfL/ALxQ0nTtJH09PXiomWQC4jJBU78cc+WEUUbvWLCqli4J2HIAvce3cYdaiCKq6N6KcPXikkcK5tZmsA1xwfX98a9T5dTU9TGtAbyGO86BrhWv2+XbttgHMqVSyzOuxAUkG1j/AH+cZRoVA0XHpgphS3yAHRlNipB9Rc45EbHfQ5+dsN1CTXDfmHNuR7jAk0FTG5CfEvYohN8NUQttn0LCrpLDbxF2HkwwXkFVmVCLUtU8CF/iS+xPtj9qKBaCuWkiJZXj1L7+WHmWZSagMzgq2xbyPrjnpyejc0ls1XMsxzOopxOgeKEnxIowSRvu1ySScU1dBRV+SvSL4dR4igR6LEx7/m9O+OaDLKekZJ3azHuTbfBQmrftLx0oiZY9Sr4u2pvO44HbjB4tdiWn0SAyWehiMFUrMjGxAPw38wP0N8OaWlOTZPPVQSzxsF1BEIAdvKxBG/mPfthLnPV1TVR0VRT02kQTCSoQkHUANNr243PttziqybO6fOItEFPLDoswE1gSeDxe2FSSGbZP9Q5zDFSUVTTVIiqTIunSt/hvdywI3sMF9SVtR9koKxK4Syxy/B4SjwmBG5Nr+QHPfbDKjzTK6kVFE9OIJFlkV6OeLS53NrdgSLH0+uBIc/o5MjamlilWTwDC8AS6lrW1auLd/PBtGqXwTmaZvUZnNFFPFEkaqWQIDZjYar39AP0OK+GTL5MgFJRFGkSkAWAG7g2tcjnnv3xHUmXGvkRCWSRHOl0F9LDbcdwfLyxV5HkMdXTxyzSyxSBjpKMVaM3sRfnkfTAg5N6DkUV2YZBkkFYpmnlsisQYtAYXH94xhLPlUPUop6KSnjljukyqLDVcg2vtxsbY06lmiyCCIZVI8M8ktn8EAB1A+JjtbVcjfY4GjpcpfJnr2liNWFLJNqGvxLcEHm52IIPPzw/S4kuN7HdX09ldUh1w6Q4AdA53vwR5HHl+Z0ZyuvmghkMkaSMqsN1cA/vityfwnqRUV8y6wukxRxFQy+QVdj7f0CZzmdAuTSZbHlksNRIQW8VR+FY3uDyT2Gw5xSLUkaKcJV2TkVXHJZZ00leCdwPmNxg+KBJV1IzkeYs31wtWQeH4aaQW30kD9fXAzUdTe6aWB9dOBT9DSh8aGbQ1ZrI5lbXKrAgt3tth9Q5tWSMEWnEa3+PSdRI8he2Jv7yMEkcElQ4aQaRI8YGnbY6sP8tzAaVT7PJ4q7MLgA+oOAkroDYdPnw+009O7VMEeq7yv8FlsbfK/J9MbV+e0saQUOXVqB5ZCGZLFbW41eZPl64HlrqXx1lqhplRC2hVJNr3J8u+F2d5rBm2VNClIqwAh421bpbysNtri2JSko6bOjFheRNr0PM0y2kiy2KQQotQZAmkC3iCx1Aj9McdO/aMrrBC1O8kUu8YJtx5H+D9MKOnpqU0i1M1SXanIOiaXdQOwue422xWvn1BJRlqWqglkA1xqQSbjexHIuLjz34w9W76IbWgety/MqrOVneHwnkKlCG1iy2G5HfDKHpqCESXOos3Hfvt9cKqTraR5laWljigT8y3LuPUce3GKOPMem6yi8Rp4JUdmJDlpGBP5ttyMHjGnK/5Kxc3Uf6EdPNT5Jn9Qkm8TquplF/DewPHzIPyxvT5xNUdSkUQmeCdQPDQf7wADJa1wNvTgXwFl2VQ5rnTUVFIUp2diruNwg9PPyv88V2d5tlPSlE1LSRRiYBRosbAngu3f9b8cDfHHhlKSbbqKZ6vk4MSaik3Nr/MjevGl8Olqh4ctPTsfHiA0uGY21cbjgcXv74ijXxfbWPhGGFz+G2rULeTf3/nFdms1TOWq6iTxZW3KuBpI7rp4tbtiPnp1EjIyAxOTpt/eR/ecVhmhmTcTz8vjT8aXCXssOmqBpZhItgq8Kx2PscfdSPTZy8tP4i081KrojSfDqYH8p9NiPnhDlGdZnlAaOJ4Z4WF1EwPw9rixHzBwOZp5KiWWVjI0jFmLchjuf78vLFovitHK4NysFOVVM8PiCkmZU3JERNh+mOzSz0p8Ni5I7He3pijyTP48vXw5KeS+5R0YWP68fX54EnqMymbXJDMEYlkamVQCD5k82xXsXm/ZGPVQeE5qGEj2to7/wDWDMrz1YqZUa0UiCxZOT62tb64U5esUp/FVWFtwe+MJ4kSeQQm8QYgHvhqrYqabodLmEzVck2ouJFZNLm9lPbG65gr0xiAIYi17XGFFCSSV32GoYOiiWNyZGOnsoPxYhPEpNN+jph5DxpxXsdZBkEmYK0sc6RhNizrsT7b4aQdP1TsywyRhkNikl1BPowv9cJMtzaWj1JFbwyeCd74bUfUs9MsxISRibrr4X9OcO1Fr8nPeTk2no4RrytBOpEqsVKtsVI5AOGkNPSnL5Eiic1esMjRp8fO97c7XxMmod6mSWpkPjSMXZtOzEm98UeXZtFDpIpzI/8Ale18RlBPT6OmOV42px7QbltRUdNZtRVWYgrFI5Gq4NxazDY8gG9sOepEjlzaeV2SanqbPHILFXXSBsfS37YmOsa2omo4GmhhFFLILo1yfE0m1/lq4xLujxw6Kewgvfw2NtJxDJ4fLG8af5O/F9RfNZXH1R6HKkDxEuyBALXJ2AxByVsUskkMK3Txbxv2IBNhbtgcOUU2h0u3DEkke29r4Jy/LBmRIhdUkGxPFj6j+cDxPDfjp27sl5vmLO1apIaZRlhzGTQjhF51kXKH2w2yrpaRqydKllcRMQyg3DDnY+Xf0wkjmrsoq5oo3C1CWDAAMrG1xsR3B298fRdUzwu0oMmqQBZGKXUnzNuMdsUl2ebNSf7WHdQ5dS5fWxRQMxEqFzG/KkG2x/b584x+854YY4Xpz4afkaO/xe/PpthZO0lRK9QtSRJIxfUdxfzuMW2T1VPPRo4AjkI/EjU7KfS3byw6S5E5txir2eI/Ba4JHscGZfEJWIubDnC9Fu4XzxStFHFAI4kCrbtyffHRDHytkc2bhS+QdJPs5lAZWZwAXtwB/fpgaeq0bAm574yml3sOL4xZr2JxKXwXxRv7mGQTtcXPqcdJUOAxXc274Cja+rHbAFAGvb0OEostlL05KK6dqVoyW0FtLcbevbDKvy80EMkr1BRVZQodz8QJ2/vpiTyDMJcszDx418RShRkLWuNu/wAhg/P6yfNJFqGASGJQiJrJI7343O+Bxi1ZNxl+prooa0ffWXUtI0zrNFIxLECzXAA29N/1wPmWVT5O9PEZmnEqnbRpZLee5BB3sb9iO2FmVVE8cUU0TA2K/A97fI84ssvrXrc7qabMI43+yKqFVF1ZSNXfvY4CTfYW3B66M8lOT02XyfeEcbs99bEb+yDsfUYTUrS00plpnEMxGkPYEMPIjv8AuMKJJFqJGmTUo1nwweVGqwGGmVza9nGsC2oHuMDpDONWzB3n+1PLVuWkZvxCeff2H7YZZh0/WQUbZkijSovKi8gf5Ad/Uf0HdSU9PHS0UscdmkB/+bd/XfGE+eVv3WMv/D8KRNHiWOsrxY728t8PSvYnJySaJ8yHwvEgIsBcgHYjzGC8vz/7HGyNTa7m91k0/wAHGeX0n2g1MkbaDGhdlJuCQeR64+gymCtLvqdGHIUi3yxuzNp6Z//Z">
            <a:hlinkClick r:id="rId2"/>
          </p:cNvPr>
          <p:cNvSpPr>
            <a:spLocks noChangeAspect="1" noChangeArrowheads="1"/>
          </p:cNvSpPr>
          <p:nvPr/>
        </p:nvSpPr>
        <p:spPr bwMode="auto">
          <a:xfrm>
            <a:off x="155575" y="-427038"/>
            <a:ext cx="1190625" cy="895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clownfish-and-sea-anemone-2_5097.jpe"/>
          <p:cNvPicPr>
            <a:picLocks noChangeAspect="1"/>
          </p:cNvPicPr>
          <p:nvPr/>
        </p:nvPicPr>
        <p:blipFill>
          <a:blip r:embed="rId3" cstate="print"/>
          <a:stretch>
            <a:fillRect/>
          </a:stretch>
        </p:blipFill>
        <p:spPr>
          <a:xfrm>
            <a:off x="1371600" y="2362200"/>
            <a:ext cx="5156200" cy="38671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Parasitism</a:t>
            </a:r>
            <a:endParaRPr lang="en-US" dirty="0"/>
          </a:p>
        </p:txBody>
      </p:sp>
      <p:sp>
        <p:nvSpPr>
          <p:cNvPr id="3" name="Content Placeholder 2"/>
          <p:cNvSpPr>
            <a:spLocks noGrp="1"/>
          </p:cNvSpPr>
          <p:nvPr>
            <p:ph idx="1"/>
          </p:nvPr>
        </p:nvSpPr>
        <p:spPr/>
        <p:txBody>
          <a:bodyPr/>
          <a:lstStyle/>
          <a:p>
            <a:r>
              <a:rPr lang="en-US" dirty="0" smtClean="0"/>
              <a:t>One is hurt – the other is helped</a:t>
            </a:r>
          </a:p>
          <a:p>
            <a:pPr>
              <a:buNone/>
            </a:pPr>
            <a:endParaRPr lang="en-US" dirty="0"/>
          </a:p>
        </p:txBody>
      </p:sp>
      <p:pic>
        <p:nvPicPr>
          <p:cNvPr id="4" name="Picture 3" descr="leech"/>
          <p:cNvPicPr>
            <a:picLocks noChangeAspect="1"/>
          </p:cNvPicPr>
          <p:nvPr/>
        </p:nvPicPr>
        <p:blipFill>
          <a:blip r:embed="rId2" cstate="print"/>
          <a:stretch>
            <a:fillRect/>
          </a:stretch>
        </p:blipFill>
        <p:spPr>
          <a:xfrm>
            <a:off x="1524000" y="2895600"/>
            <a:ext cx="4252232" cy="23812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Commensalism</a:t>
            </a:r>
            <a:endParaRPr lang="en-US" dirty="0"/>
          </a:p>
        </p:txBody>
      </p:sp>
      <p:sp>
        <p:nvSpPr>
          <p:cNvPr id="3" name="Content Placeholder 2"/>
          <p:cNvSpPr>
            <a:spLocks noGrp="1"/>
          </p:cNvSpPr>
          <p:nvPr>
            <p:ph idx="1"/>
          </p:nvPr>
        </p:nvSpPr>
        <p:spPr/>
        <p:txBody>
          <a:bodyPr/>
          <a:lstStyle/>
          <a:p>
            <a:r>
              <a:rPr lang="en-US" dirty="0" smtClean="0"/>
              <a:t>One is helped the other is unaffected</a:t>
            </a:r>
            <a:endParaRPr lang="en-US" dirty="0"/>
          </a:p>
        </p:txBody>
      </p:sp>
      <p:pic>
        <p:nvPicPr>
          <p:cNvPr id="4" name="Picture 3" descr="barnacle"/>
          <p:cNvPicPr>
            <a:picLocks noChangeAspect="1"/>
          </p:cNvPicPr>
          <p:nvPr/>
        </p:nvPicPr>
        <p:blipFill>
          <a:blip r:embed="rId2" cstate="print"/>
          <a:stretch>
            <a:fillRect/>
          </a:stretch>
        </p:blipFill>
        <p:spPr>
          <a:xfrm>
            <a:off x="1621803" y="2505074"/>
            <a:ext cx="4590609" cy="343852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4.2 Review</a:t>
            </a:r>
            <a:endParaRPr lang="en-US" dirty="0"/>
          </a:p>
        </p:txBody>
      </p:sp>
      <p:sp>
        <p:nvSpPr>
          <p:cNvPr id="3" name="Content Placeholder 2"/>
          <p:cNvSpPr>
            <a:spLocks noGrp="1"/>
          </p:cNvSpPr>
          <p:nvPr>
            <p:ph idx="1"/>
          </p:nvPr>
        </p:nvSpPr>
        <p:spPr>
          <a:xfrm>
            <a:off x="457200" y="1219200"/>
            <a:ext cx="8229600" cy="5638800"/>
          </a:xfrm>
        </p:spPr>
        <p:txBody>
          <a:bodyPr/>
          <a:lstStyle/>
          <a:p>
            <a:r>
              <a:rPr lang="en-US" dirty="0" smtClean="0"/>
              <a:t>Answer the following In Your Notebook:</a:t>
            </a:r>
          </a:p>
          <a:p>
            <a:r>
              <a:rPr lang="en-US" dirty="0" smtClean="0"/>
              <a:t>What is the difference between a habitat and a niche?</a:t>
            </a:r>
            <a:endParaRPr lang="en-US" dirty="0"/>
          </a:p>
          <a:p>
            <a:r>
              <a:rPr lang="en-US" dirty="0" smtClean="0"/>
              <a:t>Bacteria living in a cow’s stomach</a:t>
            </a:r>
          </a:p>
          <a:p>
            <a:pPr>
              <a:buNone/>
            </a:pPr>
            <a:r>
              <a:rPr lang="en-US" dirty="0"/>
              <a:t>	</a:t>
            </a:r>
            <a:r>
              <a:rPr lang="en-US" dirty="0" smtClean="0"/>
              <a:t>help the cow break down the</a:t>
            </a:r>
          </a:p>
          <a:p>
            <a:pPr>
              <a:buNone/>
            </a:pPr>
            <a:r>
              <a:rPr lang="en-US" dirty="0"/>
              <a:t>	</a:t>
            </a:r>
            <a:r>
              <a:rPr lang="en-US" dirty="0" smtClean="0"/>
              <a:t>cellulose in grass, gaining nutrients</a:t>
            </a:r>
          </a:p>
          <a:p>
            <a:pPr>
              <a:buNone/>
            </a:pPr>
            <a:r>
              <a:rPr lang="en-US" dirty="0"/>
              <a:t>	</a:t>
            </a:r>
            <a:r>
              <a:rPr lang="en-US" dirty="0" smtClean="0"/>
              <a:t>in the process.  Is the an example</a:t>
            </a:r>
          </a:p>
          <a:p>
            <a:pPr>
              <a:buNone/>
            </a:pPr>
            <a:r>
              <a:rPr lang="en-US" dirty="0"/>
              <a:t>	</a:t>
            </a:r>
            <a:r>
              <a:rPr lang="en-US" dirty="0" smtClean="0"/>
              <a:t>of commensalism or mutualism? </a:t>
            </a:r>
          </a:p>
          <a:p>
            <a:pPr>
              <a:buNone/>
            </a:pPr>
            <a:r>
              <a:rPr lang="en-US" dirty="0"/>
              <a:t>	</a:t>
            </a:r>
            <a:r>
              <a:rPr lang="en-US" dirty="0" smtClean="0"/>
              <a:t> Explain.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4.3 Introduction</a:t>
            </a:r>
            <a:endParaRPr lang="en-US" dirty="0"/>
          </a:p>
        </p:txBody>
      </p:sp>
      <p:sp>
        <p:nvSpPr>
          <p:cNvPr id="3" name="Content Placeholder 2"/>
          <p:cNvSpPr>
            <a:spLocks noGrp="1"/>
          </p:cNvSpPr>
          <p:nvPr>
            <p:ph idx="1"/>
          </p:nvPr>
        </p:nvSpPr>
        <p:spPr>
          <a:xfrm>
            <a:off x="228600" y="1219200"/>
            <a:ext cx="8229600" cy="5181600"/>
          </a:xfrm>
        </p:spPr>
        <p:txBody>
          <a:bodyPr/>
          <a:lstStyle/>
          <a:p>
            <a:r>
              <a:rPr lang="en-US" dirty="0">
                <a:solidFill>
                  <a:schemeClr val="tx1"/>
                </a:solidFill>
                <a:latin typeface="+mn-lt"/>
                <a:ea typeface="+mn-ea"/>
                <a:cs typeface="+mn-cs"/>
              </a:rPr>
              <a:t>The same natural disasters known for having devastating impacts </a:t>
            </a:r>
            <a:r>
              <a:rPr lang="en-US" dirty="0" smtClean="0">
                <a:solidFill>
                  <a:schemeClr val="tx1"/>
                </a:solidFill>
                <a:latin typeface="+mn-lt"/>
                <a:ea typeface="+mn-ea"/>
                <a:cs typeface="+mn-cs"/>
              </a:rPr>
              <a:t>on human </a:t>
            </a:r>
            <a:r>
              <a:rPr lang="en-US" dirty="0">
                <a:solidFill>
                  <a:schemeClr val="tx1"/>
                </a:solidFill>
                <a:latin typeface="+mn-lt"/>
                <a:ea typeface="+mn-ea"/>
                <a:cs typeface="+mn-cs"/>
              </a:rPr>
              <a:t>homes and communities can also affect natural ecosystems.</a:t>
            </a:r>
          </a:p>
          <a:p>
            <a:r>
              <a:rPr lang="en-US" dirty="0">
                <a:solidFill>
                  <a:schemeClr val="tx1"/>
                </a:solidFill>
                <a:latin typeface="+mn-lt"/>
                <a:ea typeface="+mn-ea"/>
                <a:cs typeface="+mn-cs"/>
              </a:rPr>
              <a:t>These disturbances can wipe out many individuals of some </a:t>
            </a:r>
            <a:r>
              <a:rPr lang="en-US" dirty="0" smtClean="0">
                <a:solidFill>
                  <a:schemeClr val="tx1"/>
                </a:solidFill>
                <a:latin typeface="+mn-lt"/>
                <a:ea typeface="+mn-ea"/>
                <a:cs typeface="+mn-cs"/>
              </a:rPr>
              <a:t>species, which </a:t>
            </a:r>
          </a:p>
          <a:p>
            <a:pPr>
              <a:buNone/>
            </a:pPr>
            <a:r>
              <a:rPr lang="en-US" dirty="0"/>
              <a:t>	</a:t>
            </a:r>
            <a:r>
              <a:rPr lang="en-US" dirty="0" smtClean="0">
                <a:solidFill>
                  <a:schemeClr val="tx1"/>
                </a:solidFill>
                <a:latin typeface="+mn-lt"/>
                <a:ea typeface="+mn-ea"/>
                <a:cs typeface="+mn-cs"/>
              </a:rPr>
              <a:t>can </a:t>
            </a:r>
            <a:r>
              <a:rPr lang="en-US" dirty="0">
                <a:solidFill>
                  <a:schemeClr val="tx1"/>
                </a:solidFill>
                <a:latin typeface="+mn-lt"/>
                <a:ea typeface="+mn-ea"/>
                <a:cs typeface="+mn-cs"/>
              </a:rPr>
              <a:t>drastically </a:t>
            </a:r>
            <a:r>
              <a:rPr lang="en-US" dirty="0" smtClean="0">
                <a:solidFill>
                  <a:schemeClr val="tx1"/>
                </a:solidFill>
                <a:latin typeface="+mn-lt"/>
                <a:ea typeface="+mn-ea"/>
                <a:cs typeface="+mn-cs"/>
              </a:rPr>
              <a:t>alter the </a:t>
            </a:r>
            <a:r>
              <a:rPr lang="en-US" dirty="0">
                <a:solidFill>
                  <a:schemeClr val="tx1"/>
                </a:solidFill>
                <a:latin typeface="+mn-lt"/>
                <a:ea typeface="+mn-ea"/>
                <a:cs typeface="+mn-cs"/>
              </a:rPr>
              <a:t>interactions </a:t>
            </a:r>
            <a:endParaRPr lang="en-US" dirty="0" smtClean="0">
              <a:solidFill>
                <a:schemeClr val="tx1"/>
              </a:solidFill>
              <a:latin typeface="+mn-lt"/>
              <a:ea typeface="+mn-ea"/>
              <a:cs typeface="+mn-cs"/>
            </a:endParaRPr>
          </a:p>
          <a:p>
            <a:pPr>
              <a:buNone/>
            </a:pPr>
            <a:r>
              <a:rPr lang="en-US" dirty="0"/>
              <a:t>	</a:t>
            </a:r>
            <a:r>
              <a:rPr lang="en-US" dirty="0" smtClean="0">
                <a:solidFill>
                  <a:schemeClr val="tx1"/>
                </a:solidFill>
                <a:latin typeface="+mn-lt"/>
                <a:ea typeface="+mn-ea"/>
                <a:cs typeface="+mn-cs"/>
              </a:rPr>
              <a:t>that </a:t>
            </a:r>
            <a:r>
              <a:rPr lang="en-US" dirty="0">
                <a:solidFill>
                  <a:schemeClr val="tx1"/>
                </a:solidFill>
                <a:latin typeface="+mn-lt"/>
                <a:ea typeface="+mn-ea"/>
                <a:cs typeface="+mn-cs"/>
              </a:rPr>
              <a:t>occur between organisms in</a:t>
            </a:r>
          </a:p>
          <a:p>
            <a:pPr>
              <a:buNone/>
            </a:pPr>
            <a:r>
              <a:rPr lang="en-US" dirty="0" smtClean="0">
                <a:solidFill>
                  <a:schemeClr val="tx1"/>
                </a:solidFill>
                <a:latin typeface="+mn-lt"/>
                <a:ea typeface="+mn-ea"/>
                <a:cs typeface="+mn-cs"/>
              </a:rPr>
              <a:t>	an </a:t>
            </a:r>
            <a:r>
              <a:rPr lang="en-US" dirty="0">
                <a:solidFill>
                  <a:schemeClr val="tx1"/>
                </a:solidFill>
                <a:latin typeface="+mn-lt"/>
                <a:ea typeface="+mn-ea"/>
                <a:cs typeface="+mn-cs"/>
              </a:rPr>
              <a:t>ecosystem.</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In Your Notebook</a:t>
            </a:r>
            <a:endParaRPr lang="en-US" dirty="0"/>
          </a:p>
        </p:txBody>
      </p:sp>
      <p:sp>
        <p:nvSpPr>
          <p:cNvPr id="3" name="Content Placeholder 2"/>
          <p:cNvSpPr>
            <a:spLocks noGrp="1"/>
          </p:cNvSpPr>
          <p:nvPr>
            <p:ph idx="1"/>
          </p:nvPr>
        </p:nvSpPr>
        <p:spPr>
          <a:xfrm>
            <a:off x="457200" y="914400"/>
            <a:ext cx="8229600" cy="5943600"/>
          </a:xfrm>
        </p:spPr>
        <p:txBody>
          <a:bodyPr/>
          <a:lstStyle/>
          <a:p>
            <a:r>
              <a:rPr lang="en-US" dirty="0" smtClean="0"/>
              <a:t>List three natural disasters that have affected the community in which you live or you have learned about in the news.</a:t>
            </a:r>
          </a:p>
          <a:p>
            <a:r>
              <a:rPr lang="en-US" dirty="0" smtClean="0"/>
              <a:t>Choose one type of natural disaster and describe how it may alter the ecosystem where it strikes.</a:t>
            </a:r>
          </a:p>
          <a:p>
            <a:r>
              <a:rPr lang="en-US" dirty="0" smtClean="0"/>
              <a:t>What happens in human communities after a natural disaster?  </a:t>
            </a:r>
          </a:p>
          <a:p>
            <a:r>
              <a:rPr lang="en-US" dirty="0" smtClean="0"/>
              <a:t>What happens in natural </a:t>
            </a:r>
          </a:p>
          <a:p>
            <a:pPr>
              <a:buNone/>
            </a:pPr>
            <a:r>
              <a:rPr lang="en-US" dirty="0"/>
              <a:t>	</a:t>
            </a:r>
            <a:r>
              <a:rPr lang="en-US" dirty="0" smtClean="0"/>
              <a:t>ecosystems?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 Succession</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Ecological succession – a series of more-or-less predictable changes that occur in a community over time.</a:t>
            </a:r>
          </a:p>
          <a:p>
            <a:r>
              <a:rPr lang="en-US" dirty="0" smtClean="0"/>
              <a:t>Ecosystems change over time, especially after disturbances, as some species die out and new species move in.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Primary Succession</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Succession that begins in an area with no remnants of an older community.</a:t>
            </a:r>
          </a:p>
          <a:p>
            <a:pPr lvl="1"/>
            <a:r>
              <a:rPr lang="en-US" dirty="0" smtClean="0"/>
              <a:t>Volcanic eruptions, glacier retreat</a:t>
            </a:r>
          </a:p>
          <a:p>
            <a:r>
              <a:rPr lang="en-US" dirty="0" smtClean="0"/>
              <a:t>Pioneer species – the first to colonize barren areas.</a:t>
            </a:r>
          </a:p>
          <a:p>
            <a:pPr lvl="1"/>
            <a:r>
              <a:rPr lang="en-US" dirty="0" smtClean="0"/>
              <a:t>Lichen, some grasses</a:t>
            </a:r>
            <a:endParaRPr lang="en-US" dirty="0"/>
          </a:p>
        </p:txBody>
      </p:sp>
      <p:pic>
        <p:nvPicPr>
          <p:cNvPr id="4" name="Picture 3" descr="mlbio10a1744.png"/>
          <p:cNvPicPr>
            <a:picLocks noChangeAspect="1"/>
          </p:cNvPicPr>
          <p:nvPr/>
        </p:nvPicPr>
        <p:blipFill>
          <a:blip r:embed="rId2" cstate="print"/>
          <a:stretch>
            <a:fillRect/>
          </a:stretch>
        </p:blipFill>
        <p:spPr>
          <a:xfrm>
            <a:off x="838200" y="4267200"/>
            <a:ext cx="5314950" cy="23241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Secondary Succession</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Existing community not completed destroyed – just altered – soil and possibly a few plants remain.</a:t>
            </a:r>
          </a:p>
          <a:p>
            <a:pPr lvl="1"/>
            <a:r>
              <a:rPr lang="en-US" dirty="0" smtClean="0"/>
              <a:t>Forest fires, logging, farming</a:t>
            </a:r>
          </a:p>
          <a:p>
            <a:pPr lvl="1"/>
            <a:r>
              <a:rPr lang="en-US" dirty="0" smtClean="0"/>
              <a:t>Quicker recovery time</a:t>
            </a:r>
            <a:endParaRPr lang="en-US" dirty="0"/>
          </a:p>
        </p:txBody>
      </p:sp>
      <p:pic>
        <p:nvPicPr>
          <p:cNvPr id="44034" name="Picture 2" descr="E:\data\files\mlbio10a1745.png"/>
          <p:cNvPicPr>
            <a:picLocks noChangeAspect="1" noChangeArrowheads="1"/>
          </p:cNvPicPr>
          <p:nvPr/>
        </p:nvPicPr>
        <p:blipFill>
          <a:blip r:embed="rId2" cstate="print"/>
          <a:srcRect/>
          <a:stretch>
            <a:fillRect/>
          </a:stretch>
        </p:blipFill>
        <p:spPr bwMode="auto">
          <a:xfrm>
            <a:off x="783167" y="3962400"/>
            <a:ext cx="5884333" cy="2286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Why does succession occur?</a:t>
            </a:r>
            <a:endParaRPr lang="en-US" dirty="0"/>
          </a:p>
        </p:txBody>
      </p:sp>
      <p:sp>
        <p:nvSpPr>
          <p:cNvPr id="3" name="Content Placeholder 2"/>
          <p:cNvSpPr>
            <a:spLocks noGrp="1"/>
          </p:cNvSpPr>
          <p:nvPr>
            <p:ph idx="1"/>
          </p:nvPr>
        </p:nvSpPr>
        <p:spPr/>
        <p:txBody>
          <a:bodyPr/>
          <a:lstStyle/>
          <a:p>
            <a:r>
              <a:rPr lang="en-US" dirty="0" smtClean="0"/>
              <a:t>Every organism changes the environment it lives in.</a:t>
            </a:r>
          </a:p>
          <a:p>
            <a:r>
              <a:rPr lang="en-US" dirty="0" smtClean="0"/>
              <a:t>As one species alters environment another species finds it easy to live there.	</a:t>
            </a:r>
          </a:p>
          <a:p>
            <a:pPr lvl="1"/>
            <a:r>
              <a:rPr lang="en-US" dirty="0" smtClean="0"/>
              <a:t>Lichens add organic matter and form soil</a:t>
            </a:r>
          </a:p>
          <a:p>
            <a:pPr lvl="1">
              <a:buNone/>
            </a:pPr>
            <a:r>
              <a:rPr lang="en-US" dirty="0"/>
              <a:t>	</a:t>
            </a:r>
            <a:r>
              <a:rPr lang="en-US" dirty="0" smtClean="0"/>
              <a:t>so grasses can now live there.</a:t>
            </a:r>
          </a:p>
          <a:p>
            <a:pPr lvl="1">
              <a:buNone/>
            </a:pPr>
            <a:r>
              <a:rPr lang="en-US" dirty="0"/>
              <a:t>	</a:t>
            </a:r>
            <a:r>
              <a:rPr lang="en-US" dirty="0" smtClean="0"/>
              <a:t>Trees grow branches that shade the</a:t>
            </a:r>
          </a:p>
          <a:p>
            <a:pPr lvl="1">
              <a:buNone/>
            </a:pPr>
            <a:r>
              <a:rPr lang="en-US" dirty="0"/>
              <a:t>	</a:t>
            </a:r>
            <a:r>
              <a:rPr lang="en-US" dirty="0" smtClean="0"/>
              <a:t>ground underneath so new plants</a:t>
            </a:r>
          </a:p>
          <a:p>
            <a:pPr lvl="1">
              <a:buNone/>
            </a:pPr>
            <a:r>
              <a:rPr lang="en-US" dirty="0"/>
              <a:t>	</a:t>
            </a:r>
            <a:r>
              <a:rPr lang="en-US" dirty="0" smtClean="0"/>
              <a:t>can grow in the cooler temps.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Weather and Climate</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Weather – the day to day conditions of the earth’s atmosphere</a:t>
            </a:r>
          </a:p>
          <a:p>
            <a:endParaRPr lang="en-US" dirty="0"/>
          </a:p>
          <a:p>
            <a:r>
              <a:rPr lang="en-US" dirty="0" smtClean="0"/>
              <a:t>Climate – year after year patterns of temperature and precipitation</a:t>
            </a:r>
          </a:p>
          <a:p>
            <a:endParaRPr lang="en-US" dirty="0"/>
          </a:p>
          <a:p>
            <a:r>
              <a:rPr lang="en-US" dirty="0" smtClean="0"/>
              <a:t>Microclimate – difference within </a:t>
            </a:r>
          </a:p>
          <a:p>
            <a:pPr>
              <a:buNone/>
            </a:pPr>
            <a:r>
              <a:rPr lang="en-US" dirty="0"/>
              <a:t>	</a:t>
            </a:r>
            <a:r>
              <a:rPr lang="en-US" dirty="0" smtClean="0"/>
              <a:t>small region.  </a:t>
            </a:r>
          </a:p>
          <a:p>
            <a:pPr>
              <a:buNone/>
            </a:pPr>
            <a:r>
              <a:rPr lang="en-US" dirty="0"/>
              <a:t>	</a:t>
            </a:r>
            <a:r>
              <a:rPr lang="en-US" dirty="0" smtClean="0"/>
              <a:t>	South </a:t>
            </a:r>
            <a:r>
              <a:rPr lang="en-US" dirty="0" err="1" smtClean="0"/>
              <a:t>vs</a:t>
            </a:r>
            <a:r>
              <a:rPr lang="en-US" dirty="0" smtClean="0"/>
              <a:t> North facing trees.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 Your Notebook</a:t>
            </a:r>
            <a:endParaRPr lang="en-US" dirty="0"/>
          </a:p>
        </p:txBody>
      </p:sp>
      <p:sp>
        <p:nvSpPr>
          <p:cNvPr id="3" name="Content Placeholder 2"/>
          <p:cNvSpPr>
            <a:spLocks noGrp="1"/>
          </p:cNvSpPr>
          <p:nvPr>
            <p:ph idx="1"/>
          </p:nvPr>
        </p:nvSpPr>
        <p:spPr/>
        <p:txBody>
          <a:bodyPr/>
          <a:lstStyle/>
          <a:p>
            <a:r>
              <a:rPr lang="en-US" dirty="0" smtClean="0"/>
              <a:t>Summarize what happens in primary and secondary succession.  How are they alike and how are they different?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Climax Communities</a:t>
            </a:r>
            <a:endParaRPr lang="en-US" dirty="0"/>
          </a:p>
        </p:txBody>
      </p:sp>
      <p:sp>
        <p:nvSpPr>
          <p:cNvPr id="3" name="Content Placeholder 2"/>
          <p:cNvSpPr>
            <a:spLocks noGrp="1"/>
          </p:cNvSpPr>
          <p:nvPr>
            <p:ph idx="1"/>
          </p:nvPr>
        </p:nvSpPr>
        <p:spPr/>
        <p:txBody>
          <a:bodyPr/>
          <a:lstStyle/>
          <a:p>
            <a:r>
              <a:rPr lang="en-US" dirty="0" smtClean="0"/>
              <a:t>Do ecosystems return to “normal” following a disturbance?</a:t>
            </a:r>
          </a:p>
          <a:p>
            <a:pPr lvl="1"/>
            <a:r>
              <a:rPr lang="en-US" dirty="0" smtClean="0"/>
              <a:t>We used to think yes, but recent studies show succession doesn’t always follow the same path.  </a:t>
            </a:r>
            <a:endParaRPr lang="en-US" dirty="0"/>
          </a:p>
          <a:p>
            <a:pPr lvl="1"/>
            <a:r>
              <a:rPr lang="en-US" dirty="0" smtClean="0"/>
              <a:t>Which species colonize which areas</a:t>
            </a:r>
          </a:p>
          <a:p>
            <a:pPr lvl="1">
              <a:buNone/>
            </a:pPr>
            <a:r>
              <a:rPr lang="en-US" dirty="0"/>
              <a:t>	</a:t>
            </a:r>
            <a:r>
              <a:rPr lang="en-US" dirty="0" smtClean="0"/>
              <a:t>are often due to chance.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sz="3600" dirty="0" smtClean="0"/>
              <a:t>Succession after Natural Disturbances</a:t>
            </a:r>
            <a:endParaRPr lang="en-US" sz="3600" dirty="0"/>
          </a:p>
        </p:txBody>
      </p:sp>
      <p:sp>
        <p:nvSpPr>
          <p:cNvPr id="3" name="Content Placeholder 2"/>
          <p:cNvSpPr>
            <a:spLocks noGrp="1"/>
          </p:cNvSpPr>
          <p:nvPr>
            <p:ph idx="1"/>
          </p:nvPr>
        </p:nvSpPr>
        <p:spPr>
          <a:xfrm>
            <a:off x="457200" y="1676400"/>
            <a:ext cx="8229600" cy="4449763"/>
          </a:xfrm>
        </p:spPr>
        <p:txBody>
          <a:bodyPr/>
          <a:lstStyle/>
          <a:p>
            <a:r>
              <a:rPr lang="en-US" dirty="0" smtClean="0"/>
              <a:t>Secondary succession in healthy ecosystems following natural disturbances often reproduces the original climax community.</a:t>
            </a:r>
          </a:p>
          <a:p>
            <a:pPr lvl="1"/>
            <a:r>
              <a:rPr lang="en-US" dirty="0" smtClean="0"/>
              <a:t>So everything returns to “normal”</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Succession after Humans</a:t>
            </a:r>
            <a:endParaRPr lang="en-US" dirty="0"/>
          </a:p>
        </p:txBody>
      </p:sp>
      <p:sp>
        <p:nvSpPr>
          <p:cNvPr id="3" name="Content Placeholder 2"/>
          <p:cNvSpPr>
            <a:spLocks noGrp="1"/>
          </p:cNvSpPr>
          <p:nvPr>
            <p:ph idx="1"/>
          </p:nvPr>
        </p:nvSpPr>
        <p:spPr/>
        <p:txBody>
          <a:bodyPr/>
          <a:lstStyle/>
          <a:p>
            <a:r>
              <a:rPr lang="en-US" dirty="0" smtClean="0"/>
              <a:t>Ecosystems may or may not recover from extensive human-caused disturbances.</a:t>
            </a:r>
          </a:p>
          <a:p>
            <a:pPr lvl="1"/>
            <a:r>
              <a:rPr lang="en-US" dirty="0" smtClean="0"/>
              <a:t>Cutting down tropical rain forests changes soil composition, timing of rainfall, breeding of animals before and right after disturbance.</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4.3 Review</a:t>
            </a:r>
            <a:endParaRPr lang="en-US" dirty="0"/>
          </a:p>
        </p:txBody>
      </p:sp>
      <p:sp>
        <p:nvSpPr>
          <p:cNvPr id="3" name="Content Placeholder 2"/>
          <p:cNvSpPr>
            <a:spLocks noGrp="1"/>
          </p:cNvSpPr>
          <p:nvPr>
            <p:ph idx="1"/>
          </p:nvPr>
        </p:nvSpPr>
        <p:spPr>
          <a:xfrm>
            <a:off x="457200" y="1143000"/>
            <a:ext cx="8229600" cy="5486400"/>
          </a:xfrm>
        </p:spPr>
        <p:txBody>
          <a:bodyPr/>
          <a:lstStyle/>
          <a:p>
            <a:r>
              <a:rPr lang="en-US" dirty="0" smtClean="0"/>
              <a:t>In your notebook – write a short story about an ecosystem that is disturbed and undergoes either primary or secondary succession.</a:t>
            </a:r>
          </a:p>
          <a:p>
            <a:pPr lvl="1"/>
            <a:r>
              <a:rPr lang="en-US" dirty="0" smtClean="0"/>
              <a:t>Write about both biotic and abiotic factors.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 Your Notebook</a:t>
            </a:r>
            <a:endParaRPr lang="en-US" dirty="0"/>
          </a:p>
        </p:txBody>
      </p:sp>
      <p:sp>
        <p:nvSpPr>
          <p:cNvPr id="3" name="Content Placeholder 2"/>
          <p:cNvSpPr>
            <a:spLocks noGrp="1"/>
          </p:cNvSpPr>
          <p:nvPr>
            <p:ph idx="1"/>
          </p:nvPr>
        </p:nvSpPr>
        <p:spPr>
          <a:xfrm>
            <a:off x="457200" y="914400"/>
            <a:ext cx="8229600" cy="5211763"/>
          </a:xfrm>
        </p:spPr>
        <p:txBody>
          <a:bodyPr/>
          <a:lstStyle/>
          <a:p>
            <a:r>
              <a:rPr lang="en-US" sz="2800" dirty="0" smtClean="0"/>
              <a:t>Describe the climate in which you live.</a:t>
            </a:r>
          </a:p>
          <a:p>
            <a:r>
              <a:rPr lang="en-US" sz="2800" dirty="0" smtClean="0"/>
              <a:t>On the biome map, locate the place where you live.</a:t>
            </a:r>
          </a:p>
          <a:p>
            <a:r>
              <a:rPr lang="en-US" sz="2800" dirty="0" smtClean="0"/>
              <a:t>Which biome do you live in? (Pg 111)</a:t>
            </a:r>
          </a:p>
          <a:p>
            <a:r>
              <a:rPr lang="en-US" sz="2800" dirty="0" smtClean="0"/>
              <a:t>Does your climate description match the description of the biome on found on pg 112-114?</a:t>
            </a:r>
            <a:endParaRPr lang="en-US" sz="2800" dirty="0"/>
          </a:p>
        </p:txBody>
      </p:sp>
      <p:pic>
        <p:nvPicPr>
          <p:cNvPr id="4" name="Picture 3" descr="mlbio10a1752.png"/>
          <p:cNvPicPr>
            <a:picLocks noChangeAspect="1"/>
          </p:cNvPicPr>
          <p:nvPr/>
        </p:nvPicPr>
        <p:blipFill>
          <a:blip r:embed="rId2" cstate="print"/>
          <a:stretch>
            <a:fillRect/>
          </a:stretch>
        </p:blipFill>
        <p:spPr>
          <a:xfrm>
            <a:off x="1980627" y="3733800"/>
            <a:ext cx="4496373" cy="299008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Understanding Biomes</a:t>
            </a:r>
            <a:endParaRPr lang="en-US" dirty="0"/>
          </a:p>
        </p:txBody>
      </p:sp>
      <p:sp>
        <p:nvSpPr>
          <p:cNvPr id="3" name="Content Placeholder 2"/>
          <p:cNvSpPr>
            <a:spLocks noGrp="1"/>
          </p:cNvSpPr>
          <p:nvPr>
            <p:ph idx="1"/>
          </p:nvPr>
        </p:nvSpPr>
        <p:spPr/>
        <p:txBody>
          <a:bodyPr/>
          <a:lstStyle/>
          <a:p>
            <a:r>
              <a:rPr lang="en-US" dirty="0" smtClean="0"/>
              <a:t>Lesson 1 told us global climate was affected by latitude and heat transported by winds.  </a:t>
            </a:r>
          </a:p>
          <a:p>
            <a:r>
              <a:rPr lang="en-US" dirty="0" smtClean="0"/>
              <a:t>Oregon, Montana and Vermont all have similar latitude and the wind always blows from east to west, so why are their climates different?</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Understanding Biomes</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There are other factors at work.</a:t>
            </a:r>
          </a:p>
          <a:p>
            <a:pPr lvl="1"/>
            <a:r>
              <a:rPr lang="en-US" dirty="0" smtClean="0"/>
              <a:t>Proximity to ocean</a:t>
            </a:r>
          </a:p>
          <a:p>
            <a:pPr lvl="1"/>
            <a:r>
              <a:rPr lang="en-US" dirty="0" smtClean="0"/>
              <a:t>Mountain ranges</a:t>
            </a:r>
          </a:p>
          <a:p>
            <a:pPr lvl="1"/>
            <a:r>
              <a:rPr lang="en-US" dirty="0" smtClean="0"/>
              <a:t>Elevation</a:t>
            </a:r>
            <a:endParaRPr lang="en-US" dirty="0"/>
          </a:p>
        </p:txBody>
      </p:sp>
      <p:pic>
        <p:nvPicPr>
          <p:cNvPr id="45058" name="Picture 2" descr="K:\Biology\Downloads\Pearson_Resources\mlbio10a2003.png"/>
          <p:cNvPicPr>
            <a:picLocks noChangeAspect="1" noChangeArrowheads="1"/>
          </p:cNvPicPr>
          <p:nvPr/>
        </p:nvPicPr>
        <p:blipFill>
          <a:blip r:embed="rId2" cstate="print"/>
          <a:srcRect/>
          <a:stretch>
            <a:fillRect/>
          </a:stretch>
        </p:blipFill>
        <p:spPr bwMode="auto">
          <a:xfrm>
            <a:off x="228600" y="3505200"/>
            <a:ext cx="6677465" cy="254317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Defining Biomes</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Abiotic factors</a:t>
            </a:r>
          </a:p>
          <a:p>
            <a:pPr lvl="1"/>
            <a:r>
              <a:rPr lang="en-US" dirty="0" smtClean="0"/>
              <a:t>Climate – seasonal patterns of temperature and precipitation</a:t>
            </a:r>
          </a:p>
          <a:p>
            <a:pPr lvl="1"/>
            <a:r>
              <a:rPr lang="en-US" dirty="0" smtClean="0"/>
              <a:t>Soil type</a:t>
            </a:r>
          </a:p>
          <a:p>
            <a:r>
              <a:rPr lang="en-US" dirty="0" smtClean="0"/>
              <a:t>Biotic factors</a:t>
            </a:r>
          </a:p>
          <a:p>
            <a:pPr lvl="1"/>
            <a:r>
              <a:rPr lang="en-US" dirty="0" smtClean="0"/>
              <a:t>Plant life</a:t>
            </a:r>
          </a:p>
          <a:p>
            <a:pPr lvl="1"/>
            <a:r>
              <a:rPr lang="en-US" dirty="0" smtClean="0"/>
              <a:t>Animal life – organisms are characterized</a:t>
            </a:r>
          </a:p>
          <a:p>
            <a:pPr lvl="1">
              <a:buNone/>
            </a:pPr>
            <a:r>
              <a:rPr lang="en-US" dirty="0"/>
              <a:t>	</a:t>
            </a:r>
            <a:r>
              <a:rPr lang="en-US" dirty="0" smtClean="0"/>
              <a:t> by adaptations that enable them to</a:t>
            </a:r>
          </a:p>
          <a:p>
            <a:pPr lvl="1">
              <a:buNone/>
            </a:pPr>
            <a:r>
              <a:rPr lang="en-US" dirty="0"/>
              <a:t>	</a:t>
            </a:r>
            <a:r>
              <a:rPr lang="en-US" dirty="0" smtClean="0"/>
              <a:t> live and reproduce successfully in </a:t>
            </a:r>
          </a:p>
          <a:p>
            <a:pPr lvl="1">
              <a:buNone/>
            </a:pPr>
            <a:r>
              <a:rPr lang="en-US" dirty="0"/>
              <a:t>	</a:t>
            </a:r>
            <a:r>
              <a:rPr lang="en-US" dirty="0" smtClean="0"/>
              <a:t> the given environment.</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Climate Diagram</a:t>
            </a:r>
            <a:endParaRPr lang="en-US" dirty="0"/>
          </a:p>
        </p:txBody>
      </p:sp>
      <p:pic>
        <p:nvPicPr>
          <p:cNvPr id="4" name="Content Placeholder 3" descr="mlbio10a1751.png"/>
          <p:cNvPicPr>
            <a:picLocks noGrp="1" noChangeAspect="1"/>
          </p:cNvPicPr>
          <p:nvPr>
            <p:ph idx="1"/>
          </p:nvPr>
        </p:nvPicPr>
        <p:blipFill>
          <a:blip r:embed="rId2" cstate="print"/>
          <a:stretch>
            <a:fillRect/>
          </a:stretch>
        </p:blipFill>
        <p:spPr>
          <a:xfrm>
            <a:off x="2209800" y="1676400"/>
            <a:ext cx="4572000" cy="382172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Factors that affect climate</a:t>
            </a:r>
            <a:endParaRPr lang="en-US" dirty="0"/>
          </a:p>
        </p:txBody>
      </p:sp>
      <p:sp>
        <p:nvSpPr>
          <p:cNvPr id="3" name="Content Placeholder 2"/>
          <p:cNvSpPr>
            <a:spLocks noGrp="1"/>
          </p:cNvSpPr>
          <p:nvPr>
            <p:ph idx="1"/>
          </p:nvPr>
        </p:nvSpPr>
        <p:spPr/>
        <p:txBody>
          <a:bodyPr/>
          <a:lstStyle/>
          <a:p>
            <a:r>
              <a:rPr lang="en-US" dirty="0" smtClean="0"/>
              <a:t>Solar energy trapped in the biosphere</a:t>
            </a:r>
          </a:p>
          <a:p>
            <a:r>
              <a:rPr lang="en-US" dirty="0" smtClean="0"/>
              <a:t>Latitude</a:t>
            </a:r>
          </a:p>
          <a:p>
            <a:r>
              <a:rPr lang="en-US" dirty="0" smtClean="0"/>
              <a:t>Transport of heat by winds and ocean currents.</a:t>
            </a:r>
          </a:p>
          <a:p>
            <a:endParaRPr lang="en-US" dirty="0"/>
          </a:p>
          <a:p>
            <a:r>
              <a:rPr lang="en-US" dirty="0" smtClean="0"/>
              <a:t>In Your Notebook:</a:t>
            </a:r>
          </a:p>
          <a:p>
            <a:pPr lvl="1"/>
            <a:r>
              <a:rPr lang="en-US" dirty="0" smtClean="0"/>
              <a:t>Describe the climate where you live.</a:t>
            </a:r>
          </a:p>
          <a:p>
            <a:pPr lvl="1"/>
            <a:r>
              <a:rPr lang="en-US" dirty="0" smtClean="0"/>
              <a:t>What factors influence it?</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In Your Notebook</a:t>
            </a:r>
            <a:endParaRPr lang="en-US" dirty="0"/>
          </a:p>
        </p:txBody>
      </p:sp>
      <p:sp>
        <p:nvSpPr>
          <p:cNvPr id="3" name="Content Placeholder 2"/>
          <p:cNvSpPr>
            <a:spLocks noGrp="1"/>
          </p:cNvSpPr>
          <p:nvPr>
            <p:ph idx="1"/>
          </p:nvPr>
        </p:nvSpPr>
        <p:spPr>
          <a:xfrm>
            <a:off x="457200" y="1066800"/>
            <a:ext cx="8229600" cy="5059363"/>
          </a:xfrm>
        </p:spPr>
        <p:txBody>
          <a:bodyPr/>
          <a:lstStyle/>
          <a:p>
            <a:endParaRPr lang="en-US" dirty="0" smtClean="0"/>
          </a:p>
          <a:p>
            <a:endParaRPr lang="en-US" dirty="0"/>
          </a:p>
          <a:p>
            <a:r>
              <a:rPr lang="en-US" dirty="0" smtClean="0"/>
              <a:t>Answer the questions in the analyzing data section on page 115.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Other Land Areas</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Not easily defined in terms of a typical community of plants and animals.</a:t>
            </a:r>
          </a:p>
          <a:p>
            <a:r>
              <a:rPr lang="en-US" dirty="0" smtClean="0"/>
              <a:t>Mountain Ranges</a:t>
            </a:r>
          </a:p>
          <a:p>
            <a:pPr lvl="1"/>
            <a:r>
              <a:rPr lang="en-US" dirty="0" smtClean="0"/>
              <a:t>Conditions vary with elevation</a:t>
            </a:r>
          </a:p>
          <a:p>
            <a:r>
              <a:rPr lang="en-US" dirty="0" smtClean="0"/>
              <a:t>Polar Ice Caps</a:t>
            </a:r>
          </a:p>
          <a:p>
            <a:pPr lvl="1"/>
            <a:r>
              <a:rPr lang="en-US" dirty="0" smtClean="0"/>
              <a:t>Too cold</a:t>
            </a:r>
          </a:p>
          <a:p>
            <a:pPr lvl="1"/>
            <a:r>
              <a:rPr lang="en-US" dirty="0" smtClean="0"/>
              <a:t>Very few plants </a:t>
            </a:r>
          </a:p>
          <a:p>
            <a:pPr lvl="1"/>
            <a:r>
              <a:rPr lang="en-US" dirty="0" smtClean="0"/>
              <a:t>Many areas covered with ice</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Mystery Clue</a:t>
            </a:r>
            <a:endParaRPr lang="en-US" dirty="0"/>
          </a:p>
        </p:txBody>
      </p:sp>
      <p:sp>
        <p:nvSpPr>
          <p:cNvPr id="3" name="Content Placeholder 2"/>
          <p:cNvSpPr>
            <a:spLocks noGrp="1"/>
          </p:cNvSpPr>
          <p:nvPr>
            <p:ph idx="1"/>
          </p:nvPr>
        </p:nvSpPr>
        <p:spPr/>
        <p:txBody>
          <a:bodyPr/>
          <a:lstStyle/>
          <a:p>
            <a:r>
              <a:rPr lang="en-US" dirty="0" smtClean="0"/>
              <a:t>Answer the following In Your Notebook:</a:t>
            </a:r>
          </a:p>
          <a:p>
            <a:pPr lvl="1"/>
            <a:r>
              <a:rPr lang="en-US" dirty="0" smtClean="0"/>
              <a:t>Yellowstone has high mountain slopes and valleys with streams.  Can you think of any reason why moose and elk might prefer to graze in one of those places rather than the other?  How do you think their preference might affect </a:t>
            </a:r>
            <a:r>
              <a:rPr lang="en-US" dirty="0"/>
              <a:t>Y</a:t>
            </a:r>
            <a:r>
              <a:rPr lang="en-US" dirty="0" smtClean="0"/>
              <a:t>ellowstone’s plant  communities?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 Acrostic</a:t>
            </a:r>
            <a:endParaRPr lang="en-US" dirty="0"/>
          </a:p>
        </p:txBody>
      </p:sp>
      <p:sp>
        <p:nvSpPr>
          <p:cNvPr id="3" name="Content Placeholder 2"/>
          <p:cNvSpPr>
            <a:spLocks noGrp="1"/>
          </p:cNvSpPr>
          <p:nvPr>
            <p:ph idx="1"/>
          </p:nvPr>
        </p:nvSpPr>
        <p:spPr>
          <a:xfrm>
            <a:off x="457200" y="1219200"/>
            <a:ext cx="8229600" cy="4906963"/>
          </a:xfrm>
        </p:spPr>
        <p:txBody>
          <a:bodyPr/>
          <a:lstStyle/>
          <a:p>
            <a:r>
              <a:rPr lang="en-US" sz="2800" dirty="0" smtClean="0"/>
              <a:t>B</a:t>
            </a:r>
            <a:r>
              <a:rPr lang="en-US" sz="2000" dirty="0" smtClean="0"/>
              <a:t>iotic factor in tropical dry forests include oak trees and lilacs.</a:t>
            </a:r>
          </a:p>
          <a:p>
            <a:r>
              <a:rPr lang="en-US" sz="2800" dirty="0" smtClean="0"/>
              <a:t>I</a:t>
            </a:r>
          </a:p>
          <a:p>
            <a:r>
              <a:rPr lang="en-US" sz="2800" dirty="0" smtClean="0"/>
              <a:t>O</a:t>
            </a:r>
          </a:p>
          <a:p>
            <a:r>
              <a:rPr lang="en-US" sz="2800" dirty="0" smtClean="0"/>
              <a:t>M</a:t>
            </a:r>
          </a:p>
          <a:p>
            <a:r>
              <a:rPr lang="en-US" sz="2800" dirty="0" smtClean="0"/>
              <a:t>E</a:t>
            </a:r>
          </a:p>
          <a:p>
            <a:endParaRPr lang="en-US" sz="2000" dirty="0" smtClean="0"/>
          </a:p>
          <a:p>
            <a:r>
              <a:rPr lang="en-US" sz="2800" dirty="0" smtClean="0"/>
              <a:t>F</a:t>
            </a:r>
          </a:p>
          <a:p>
            <a:r>
              <a:rPr lang="en-US" sz="2800" dirty="0" smtClean="0"/>
              <a:t>A</a:t>
            </a:r>
          </a:p>
          <a:p>
            <a:r>
              <a:rPr lang="en-US" sz="2800" dirty="0" smtClean="0"/>
              <a:t>C</a:t>
            </a:r>
          </a:p>
          <a:p>
            <a:r>
              <a:rPr lang="en-US" sz="2800" dirty="0" smtClean="0"/>
              <a:t>T</a:t>
            </a:r>
            <a:r>
              <a:rPr lang="en-US" sz="2000" dirty="0" smtClean="0"/>
              <a:t>emperate forests have soil rich in humus.</a:t>
            </a:r>
          </a:p>
          <a:p>
            <a:r>
              <a:rPr lang="en-US" sz="2800" dirty="0" smtClean="0"/>
              <a:t>S</a:t>
            </a:r>
          </a:p>
          <a:p>
            <a:pPr>
              <a:buNone/>
            </a:pPr>
            <a:endParaRPr lang="en-US" sz="2000" dirty="0" smtClean="0"/>
          </a:p>
          <a:p>
            <a:pPr>
              <a:buNone/>
            </a:pPr>
            <a:endParaRPr lang="en-US" sz="2000" dirty="0" smtClean="0"/>
          </a:p>
          <a:p>
            <a:endParaRPr lang="en-US" sz="2000" dirty="0" smtClean="0"/>
          </a:p>
          <a:p>
            <a:endParaRPr lang="en-US"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Aquatic Ecosystems</a:t>
            </a:r>
            <a:endParaRPr lang="en-US" dirty="0"/>
          </a:p>
        </p:txBody>
      </p:sp>
      <p:sp>
        <p:nvSpPr>
          <p:cNvPr id="3" name="Content Placeholder 2"/>
          <p:cNvSpPr>
            <a:spLocks noGrp="1"/>
          </p:cNvSpPr>
          <p:nvPr>
            <p:ph idx="1"/>
          </p:nvPr>
        </p:nvSpPr>
        <p:spPr/>
        <p:txBody>
          <a:bodyPr/>
          <a:lstStyle/>
          <a:p>
            <a:r>
              <a:rPr lang="en-US" dirty="0">
                <a:solidFill>
                  <a:schemeClr val="tx1"/>
                </a:solidFill>
                <a:latin typeface="+mn-lt"/>
                <a:ea typeface="+mn-ea"/>
                <a:cs typeface="+mn-cs"/>
              </a:rPr>
              <a:t>The marine ecosystem that is exposed to regular and extreme </a:t>
            </a:r>
            <a:r>
              <a:rPr lang="en-US" dirty="0" smtClean="0">
                <a:solidFill>
                  <a:schemeClr val="tx1"/>
                </a:solidFill>
                <a:latin typeface="+mn-lt"/>
                <a:ea typeface="+mn-ea"/>
                <a:cs typeface="+mn-cs"/>
              </a:rPr>
              <a:t>changes in </a:t>
            </a:r>
            <a:r>
              <a:rPr lang="en-US" dirty="0">
                <a:solidFill>
                  <a:schemeClr val="tx1"/>
                </a:solidFill>
                <a:latin typeface="+mn-lt"/>
                <a:ea typeface="+mn-ea"/>
                <a:cs typeface="+mn-cs"/>
              </a:rPr>
              <a:t>its surroundings is the intertidal zone. During high tide, the </a:t>
            </a:r>
            <a:r>
              <a:rPr lang="en-US" dirty="0" smtClean="0">
                <a:solidFill>
                  <a:schemeClr val="tx1"/>
                </a:solidFill>
                <a:latin typeface="+mn-lt"/>
                <a:ea typeface="+mn-ea"/>
                <a:cs typeface="+mn-cs"/>
              </a:rPr>
              <a:t>intertidal zone </a:t>
            </a:r>
            <a:r>
              <a:rPr lang="en-US" dirty="0">
                <a:solidFill>
                  <a:schemeClr val="tx1"/>
                </a:solidFill>
                <a:latin typeface="+mn-lt"/>
                <a:ea typeface="+mn-ea"/>
                <a:cs typeface="+mn-cs"/>
              </a:rPr>
              <a:t>is covered by seawater. During low tide, this area is exposed </a:t>
            </a:r>
            <a:r>
              <a:rPr lang="en-US" dirty="0" smtClean="0">
                <a:solidFill>
                  <a:schemeClr val="tx1"/>
                </a:solidFill>
                <a:latin typeface="+mn-lt"/>
                <a:ea typeface="+mn-ea"/>
                <a:cs typeface="+mn-cs"/>
              </a:rPr>
              <a:t>to air</a:t>
            </a:r>
            <a:r>
              <a:rPr lang="en-US" dirty="0">
                <a:solidFill>
                  <a:schemeClr val="tx1"/>
                </a:solidFill>
                <a:latin typeface="+mn-lt"/>
                <a:ea typeface="+mn-ea"/>
                <a:cs typeface="+mn-cs"/>
              </a:rPr>
              <a:t>, sunlight, and heat.</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Aquatic Ecosystems</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a:solidFill>
                  <a:schemeClr val="tx1"/>
                </a:solidFill>
                <a:latin typeface="+mn-lt"/>
                <a:ea typeface="+mn-ea"/>
                <a:cs typeface="+mn-cs"/>
              </a:rPr>
              <a:t>What types of organisms would you expect to </a:t>
            </a:r>
            <a:r>
              <a:rPr lang="en-US" dirty="0" smtClean="0">
                <a:solidFill>
                  <a:schemeClr val="tx1"/>
                </a:solidFill>
                <a:latin typeface="+mn-lt"/>
                <a:ea typeface="+mn-ea"/>
                <a:cs typeface="+mn-cs"/>
              </a:rPr>
              <a:t>find </a:t>
            </a:r>
            <a:r>
              <a:rPr lang="en-US" dirty="0">
                <a:solidFill>
                  <a:schemeClr val="tx1"/>
                </a:solidFill>
                <a:latin typeface="+mn-lt"/>
                <a:ea typeface="+mn-ea"/>
                <a:cs typeface="+mn-cs"/>
              </a:rPr>
              <a:t>living in </a:t>
            </a:r>
            <a:r>
              <a:rPr lang="en-US" dirty="0" smtClean="0">
                <a:solidFill>
                  <a:schemeClr val="tx1"/>
                </a:solidFill>
                <a:latin typeface="+mn-lt"/>
                <a:ea typeface="+mn-ea"/>
                <a:cs typeface="+mn-cs"/>
              </a:rPr>
              <a:t>the intertidal </a:t>
            </a:r>
            <a:r>
              <a:rPr lang="en-US" dirty="0">
                <a:solidFill>
                  <a:schemeClr val="tx1"/>
                </a:solidFill>
                <a:latin typeface="+mn-lt"/>
                <a:ea typeface="+mn-ea"/>
                <a:cs typeface="+mn-cs"/>
              </a:rPr>
              <a:t>zone</a:t>
            </a:r>
            <a:r>
              <a:rPr lang="en-US" dirty="0" smtClean="0">
                <a:solidFill>
                  <a:schemeClr val="tx1"/>
                </a:solidFill>
                <a:latin typeface="+mn-lt"/>
                <a:ea typeface="+mn-ea"/>
                <a:cs typeface="+mn-cs"/>
              </a:rPr>
              <a:t>?</a:t>
            </a:r>
          </a:p>
          <a:p>
            <a:r>
              <a:rPr lang="en-US" dirty="0" smtClean="0">
                <a:solidFill>
                  <a:schemeClr val="tx1"/>
                </a:solidFill>
                <a:latin typeface="+mn-lt"/>
                <a:ea typeface="+mn-ea"/>
                <a:cs typeface="+mn-cs"/>
              </a:rPr>
              <a:t>What </a:t>
            </a:r>
            <a:r>
              <a:rPr lang="en-US" dirty="0">
                <a:solidFill>
                  <a:schemeClr val="tx1"/>
                </a:solidFill>
                <a:latin typeface="+mn-lt"/>
                <a:ea typeface="+mn-ea"/>
                <a:cs typeface="+mn-cs"/>
              </a:rPr>
              <a:t>characteristics do you think these organisms have that </a:t>
            </a:r>
            <a:r>
              <a:rPr lang="en-US" dirty="0" smtClean="0">
                <a:solidFill>
                  <a:schemeClr val="tx1"/>
                </a:solidFill>
                <a:latin typeface="+mn-lt"/>
                <a:ea typeface="+mn-ea"/>
                <a:cs typeface="+mn-cs"/>
              </a:rPr>
              <a:t>enable</a:t>
            </a:r>
            <a:r>
              <a:rPr lang="en-US" b="1" dirty="0" smtClean="0">
                <a:solidFill>
                  <a:schemeClr val="tx1"/>
                </a:solidFill>
                <a:latin typeface="+mn-lt"/>
                <a:ea typeface="+mn-ea"/>
                <a:cs typeface="+mn-cs"/>
              </a:rPr>
              <a:t> </a:t>
            </a:r>
            <a:r>
              <a:rPr lang="en-US" dirty="0" smtClean="0">
                <a:solidFill>
                  <a:schemeClr val="tx1"/>
                </a:solidFill>
                <a:latin typeface="+mn-lt"/>
                <a:ea typeface="+mn-ea"/>
                <a:cs typeface="+mn-cs"/>
              </a:rPr>
              <a:t>them </a:t>
            </a:r>
            <a:r>
              <a:rPr lang="en-US" dirty="0">
                <a:solidFill>
                  <a:schemeClr val="tx1"/>
                </a:solidFill>
                <a:latin typeface="+mn-lt"/>
                <a:ea typeface="+mn-ea"/>
                <a:cs typeface="+mn-cs"/>
              </a:rPr>
              <a:t>to live in this zone?</a:t>
            </a:r>
          </a:p>
          <a:p>
            <a:r>
              <a:rPr lang="en-US" dirty="0" smtClean="0">
                <a:solidFill>
                  <a:schemeClr val="tx1"/>
                </a:solidFill>
                <a:latin typeface="+mn-lt"/>
                <a:ea typeface="+mn-ea"/>
                <a:cs typeface="+mn-cs"/>
              </a:rPr>
              <a:t>What </a:t>
            </a:r>
            <a:r>
              <a:rPr lang="en-US" dirty="0">
                <a:solidFill>
                  <a:schemeClr val="tx1"/>
                </a:solidFill>
                <a:latin typeface="+mn-lt"/>
                <a:ea typeface="+mn-ea"/>
                <a:cs typeface="+mn-cs"/>
              </a:rPr>
              <a:t>effect do waves have on the intertidal zone?</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Underwater Conditions</a:t>
            </a:r>
            <a:endParaRPr lang="en-US" dirty="0"/>
          </a:p>
        </p:txBody>
      </p:sp>
      <p:sp>
        <p:nvSpPr>
          <p:cNvPr id="3" name="Content Placeholder 2"/>
          <p:cNvSpPr>
            <a:spLocks noGrp="1"/>
          </p:cNvSpPr>
          <p:nvPr>
            <p:ph idx="1"/>
          </p:nvPr>
        </p:nvSpPr>
        <p:spPr/>
        <p:txBody>
          <a:bodyPr/>
          <a:lstStyle/>
          <a:p>
            <a:r>
              <a:rPr lang="en-US" dirty="0" smtClean="0"/>
              <a:t>Aquatic organisms are affected primarily by:</a:t>
            </a:r>
          </a:p>
          <a:p>
            <a:pPr lvl="1"/>
            <a:r>
              <a:rPr lang="en-US" dirty="0" smtClean="0"/>
              <a:t> the water’s depth</a:t>
            </a:r>
          </a:p>
          <a:p>
            <a:pPr lvl="1"/>
            <a:r>
              <a:rPr lang="en-US" dirty="0" smtClean="0"/>
              <a:t> temperature </a:t>
            </a:r>
          </a:p>
          <a:p>
            <a:pPr lvl="1"/>
            <a:r>
              <a:rPr lang="en-US" dirty="0" smtClean="0"/>
              <a:t>flow </a:t>
            </a:r>
          </a:p>
          <a:p>
            <a:pPr lvl="1"/>
            <a:r>
              <a:rPr lang="en-US" dirty="0" smtClean="0"/>
              <a:t>amount of dissolved nutrients.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Underwater Conditions</a:t>
            </a:r>
            <a:endParaRPr lang="en-US" dirty="0"/>
          </a:p>
        </p:txBody>
      </p:sp>
      <p:sp>
        <p:nvSpPr>
          <p:cNvPr id="3" name="Content Placeholder 2"/>
          <p:cNvSpPr>
            <a:spLocks noGrp="1"/>
          </p:cNvSpPr>
          <p:nvPr>
            <p:ph idx="1"/>
          </p:nvPr>
        </p:nvSpPr>
        <p:spPr>
          <a:xfrm>
            <a:off x="457200" y="838200"/>
            <a:ext cx="8229600" cy="6019800"/>
          </a:xfrm>
        </p:spPr>
        <p:txBody>
          <a:bodyPr/>
          <a:lstStyle/>
          <a:p>
            <a:r>
              <a:rPr lang="en-US" dirty="0" smtClean="0"/>
              <a:t>Water Depth</a:t>
            </a:r>
          </a:p>
          <a:p>
            <a:pPr lvl="1"/>
            <a:r>
              <a:rPr lang="en-US" dirty="0" smtClean="0"/>
              <a:t>Photic Zone </a:t>
            </a:r>
          </a:p>
          <a:p>
            <a:pPr lvl="2"/>
            <a:r>
              <a:rPr lang="en-US" dirty="0" smtClean="0"/>
              <a:t>sunlit region near the surface</a:t>
            </a:r>
          </a:p>
          <a:p>
            <a:pPr lvl="2"/>
            <a:r>
              <a:rPr lang="en-US" dirty="0" smtClean="0"/>
              <a:t>Photosynthesis occurs here</a:t>
            </a:r>
          </a:p>
          <a:p>
            <a:pPr lvl="2"/>
            <a:r>
              <a:rPr lang="en-US" dirty="0" smtClean="0"/>
              <a:t>Phytoplankton makes food and is eaten by zooplankton – start of many food chains</a:t>
            </a:r>
          </a:p>
          <a:p>
            <a:pPr lvl="1"/>
            <a:r>
              <a:rPr lang="en-US" dirty="0" smtClean="0"/>
              <a:t>Aphotic Zone</a:t>
            </a:r>
          </a:p>
          <a:p>
            <a:pPr lvl="2"/>
            <a:r>
              <a:rPr lang="en-US" dirty="0" smtClean="0"/>
              <a:t>No sun</a:t>
            </a:r>
          </a:p>
          <a:p>
            <a:pPr lvl="2"/>
            <a:r>
              <a:rPr lang="en-US" dirty="0" smtClean="0"/>
              <a:t>No photosynthesis</a:t>
            </a:r>
          </a:p>
          <a:p>
            <a:pPr lvl="1"/>
            <a:r>
              <a:rPr lang="en-US" dirty="0" smtClean="0"/>
              <a:t>Benthic Zone</a:t>
            </a:r>
          </a:p>
          <a:p>
            <a:pPr lvl="2"/>
            <a:r>
              <a:rPr lang="en-US" dirty="0" smtClean="0"/>
              <a:t>Aquatic organisms (benthos) living on </a:t>
            </a:r>
          </a:p>
          <a:p>
            <a:pPr lvl="2">
              <a:buNone/>
            </a:pPr>
            <a:r>
              <a:rPr lang="en-US" dirty="0"/>
              <a:t>	</a:t>
            </a:r>
            <a:r>
              <a:rPr lang="en-US" dirty="0" smtClean="0"/>
              <a:t>or in rocks and sediments on bottom </a:t>
            </a:r>
          </a:p>
          <a:p>
            <a:pPr lvl="2">
              <a:buNone/>
            </a:pPr>
            <a:r>
              <a:rPr lang="en-US" dirty="0"/>
              <a:t> </a:t>
            </a:r>
            <a:r>
              <a:rPr lang="en-US" dirty="0" smtClean="0"/>
              <a:t>  of lakes, streams and oceans.</a:t>
            </a:r>
          </a:p>
          <a:p>
            <a:pPr lvl="2">
              <a:buNone/>
            </a:pPr>
            <a:endParaRPr lang="en-US" dirty="0" smtClean="0"/>
          </a:p>
          <a:p>
            <a:pPr lvl="2"/>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Underwater Conditions</a:t>
            </a:r>
            <a:endParaRPr lang="en-US" dirty="0"/>
          </a:p>
        </p:txBody>
      </p:sp>
      <p:pic>
        <p:nvPicPr>
          <p:cNvPr id="4" name="Content Placeholder 3" descr="mlbio10a1782.png"/>
          <p:cNvPicPr>
            <a:picLocks noGrp="1" noChangeAspect="1"/>
          </p:cNvPicPr>
          <p:nvPr>
            <p:ph idx="1"/>
          </p:nvPr>
        </p:nvPicPr>
        <p:blipFill>
          <a:blip r:embed="rId2" cstate="print"/>
          <a:stretch>
            <a:fillRect/>
          </a:stretch>
        </p:blipFill>
        <p:spPr>
          <a:xfrm>
            <a:off x="387286" y="1066800"/>
            <a:ext cx="6394514" cy="4896877"/>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Underwater Conditions</a:t>
            </a:r>
            <a:endParaRPr lang="en-US" dirty="0"/>
          </a:p>
        </p:txBody>
      </p:sp>
      <p:sp>
        <p:nvSpPr>
          <p:cNvPr id="3" name="Content Placeholder 2"/>
          <p:cNvSpPr>
            <a:spLocks noGrp="1"/>
          </p:cNvSpPr>
          <p:nvPr>
            <p:ph idx="1"/>
          </p:nvPr>
        </p:nvSpPr>
        <p:spPr/>
        <p:txBody>
          <a:bodyPr/>
          <a:lstStyle/>
          <a:p>
            <a:r>
              <a:rPr lang="en-US" dirty="0" smtClean="0"/>
              <a:t>Temperature and Currents</a:t>
            </a:r>
          </a:p>
          <a:p>
            <a:pPr lvl="1"/>
            <a:r>
              <a:rPr lang="en-US" dirty="0" smtClean="0"/>
              <a:t>Warmer near equator</a:t>
            </a:r>
          </a:p>
          <a:p>
            <a:pPr lvl="1"/>
            <a:r>
              <a:rPr lang="en-US" dirty="0" smtClean="0"/>
              <a:t>Colder toward poles</a:t>
            </a:r>
          </a:p>
          <a:p>
            <a:pPr lvl="1"/>
            <a:r>
              <a:rPr lang="en-US" dirty="0" smtClean="0"/>
              <a:t>Vary with depth</a:t>
            </a:r>
          </a:p>
          <a:p>
            <a:r>
              <a:rPr lang="en-US" dirty="0" smtClean="0"/>
              <a:t>Nutrient Availability</a:t>
            </a:r>
          </a:p>
          <a:p>
            <a:pPr lvl="1"/>
            <a:r>
              <a:rPr lang="en-US" dirty="0" smtClean="0"/>
              <a:t>Need oxygen, nitrogen, potassium                and phosphorus.</a:t>
            </a:r>
          </a:p>
          <a:p>
            <a:pPr lvl="1"/>
            <a:r>
              <a:rPr lang="en-US" dirty="0" smtClean="0"/>
              <a:t>Different bodies of water have              different amounts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Greenhouse Effect</a:t>
            </a:r>
            <a:endParaRPr lang="en-US" dirty="0"/>
          </a:p>
        </p:txBody>
      </p:sp>
      <p:sp>
        <p:nvSpPr>
          <p:cNvPr id="3" name="Content Placeholder 2"/>
          <p:cNvSpPr>
            <a:spLocks noGrp="1"/>
          </p:cNvSpPr>
          <p:nvPr>
            <p:ph idx="1"/>
          </p:nvPr>
        </p:nvSpPr>
        <p:spPr/>
        <p:txBody>
          <a:bodyPr/>
          <a:lstStyle/>
          <a:p>
            <a:r>
              <a:rPr lang="en-US" dirty="0" smtClean="0"/>
              <a:t>Balance between heat that stays in biosphere and heat lost to space determines earth’s average temperature.</a:t>
            </a:r>
          </a:p>
          <a:p>
            <a:r>
              <a:rPr lang="en-US" dirty="0" smtClean="0"/>
              <a:t>Controlled by concentration of</a:t>
            </a:r>
          </a:p>
          <a:p>
            <a:pPr lvl="1"/>
            <a:r>
              <a:rPr lang="en-US" dirty="0" smtClean="0"/>
              <a:t>Carbon dioxide</a:t>
            </a:r>
          </a:p>
          <a:p>
            <a:pPr lvl="1"/>
            <a:r>
              <a:rPr lang="en-US" dirty="0" smtClean="0"/>
              <a:t>Methane</a:t>
            </a:r>
          </a:p>
          <a:p>
            <a:pPr lvl="1"/>
            <a:r>
              <a:rPr lang="en-US" dirty="0" smtClean="0"/>
              <a:t>Water vapor</a:t>
            </a:r>
          </a:p>
          <a:p>
            <a:pPr lvl="1">
              <a:buNone/>
            </a:pPr>
            <a:r>
              <a:rPr lang="en-US" dirty="0" smtClean="0"/>
              <a:t>a.k.a. – the greenhouse gases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Mystery Clue</a:t>
            </a:r>
            <a:endParaRPr lang="en-US" dirty="0"/>
          </a:p>
        </p:txBody>
      </p:sp>
      <p:sp>
        <p:nvSpPr>
          <p:cNvPr id="3" name="Content Placeholder 2"/>
          <p:cNvSpPr>
            <a:spLocks noGrp="1"/>
          </p:cNvSpPr>
          <p:nvPr>
            <p:ph idx="1"/>
          </p:nvPr>
        </p:nvSpPr>
        <p:spPr/>
        <p:txBody>
          <a:bodyPr/>
          <a:lstStyle/>
          <a:p>
            <a:r>
              <a:rPr lang="en-US" dirty="0" smtClean="0"/>
              <a:t>Answer the following In Your Notebook:</a:t>
            </a:r>
          </a:p>
          <a:p>
            <a:endParaRPr lang="en-US" dirty="0"/>
          </a:p>
          <a:p>
            <a:r>
              <a:rPr lang="en-US" dirty="0" smtClean="0"/>
              <a:t>What is one way in which life in Yellowstone's streams might be affected by the presence or absence of plants along stream banks?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Freshwater Ecosystems</a:t>
            </a:r>
            <a:endParaRPr lang="en-US" dirty="0"/>
          </a:p>
        </p:txBody>
      </p:sp>
      <p:sp>
        <p:nvSpPr>
          <p:cNvPr id="3" name="Content Placeholder 2"/>
          <p:cNvSpPr>
            <a:spLocks noGrp="1"/>
          </p:cNvSpPr>
          <p:nvPr>
            <p:ph idx="1"/>
          </p:nvPr>
        </p:nvSpPr>
        <p:spPr/>
        <p:txBody>
          <a:bodyPr/>
          <a:lstStyle/>
          <a:p>
            <a:r>
              <a:rPr lang="en-US" dirty="0" smtClean="0"/>
              <a:t>Only 3% of earth’s water is freshwater.</a:t>
            </a:r>
          </a:p>
          <a:p>
            <a:r>
              <a:rPr lang="en-US" dirty="0" smtClean="0"/>
              <a:t>Possible for chains of streams, lakes and rivers to begin in interior of continent and flow through several biomes on way to    the sea.</a:t>
            </a:r>
          </a:p>
          <a:p>
            <a:r>
              <a:rPr lang="en-US" dirty="0" smtClean="0"/>
              <a:t>Three categories:</a:t>
            </a:r>
          </a:p>
          <a:p>
            <a:pPr lvl="1"/>
            <a:r>
              <a:rPr lang="en-US" dirty="0" smtClean="0"/>
              <a:t>Rivers and streams</a:t>
            </a:r>
          </a:p>
          <a:p>
            <a:pPr lvl="1"/>
            <a:r>
              <a:rPr lang="en-US" dirty="0" smtClean="0"/>
              <a:t>Lakes and ponds</a:t>
            </a:r>
          </a:p>
          <a:p>
            <a:pPr lvl="1"/>
            <a:r>
              <a:rPr lang="en-US" dirty="0" smtClean="0"/>
              <a:t>Freshwater wetlands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Freshwater Ecosystems</a:t>
            </a:r>
            <a:endParaRPr lang="en-US" dirty="0"/>
          </a:p>
        </p:txBody>
      </p:sp>
      <p:sp>
        <p:nvSpPr>
          <p:cNvPr id="3" name="Content Placeholder 2"/>
          <p:cNvSpPr>
            <a:spLocks noGrp="1"/>
          </p:cNvSpPr>
          <p:nvPr>
            <p:ph idx="1"/>
          </p:nvPr>
        </p:nvSpPr>
        <p:spPr/>
        <p:txBody>
          <a:bodyPr/>
          <a:lstStyle/>
          <a:p>
            <a:r>
              <a:rPr lang="en-US" dirty="0" smtClean="0"/>
              <a:t>Rivers and streams</a:t>
            </a:r>
          </a:p>
          <a:p>
            <a:pPr lvl="1"/>
            <a:r>
              <a:rPr lang="en-US" dirty="0" smtClean="0"/>
              <a:t>Originate underground or in mountains</a:t>
            </a:r>
          </a:p>
          <a:p>
            <a:pPr lvl="1"/>
            <a:r>
              <a:rPr lang="en-US" dirty="0" smtClean="0"/>
              <a:t>Near source </a:t>
            </a:r>
          </a:p>
          <a:p>
            <a:pPr lvl="2"/>
            <a:r>
              <a:rPr lang="en-US" dirty="0" smtClean="0"/>
              <a:t>Plenty of oxygen</a:t>
            </a:r>
          </a:p>
          <a:p>
            <a:pPr lvl="2"/>
            <a:r>
              <a:rPr lang="en-US" dirty="0" smtClean="0"/>
              <a:t>Little plant life</a:t>
            </a:r>
          </a:p>
          <a:p>
            <a:pPr lvl="1"/>
            <a:r>
              <a:rPr lang="en-US" dirty="0" smtClean="0"/>
              <a:t>Downstream</a:t>
            </a:r>
          </a:p>
          <a:p>
            <a:pPr lvl="2"/>
            <a:r>
              <a:rPr lang="en-US" dirty="0" smtClean="0"/>
              <a:t>Sediments build up</a:t>
            </a:r>
          </a:p>
          <a:p>
            <a:pPr lvl="2"/>
            <a:r>
              <a:rPr lang="en-US" dirty="0" smtClean="0"/>
              <a:t>Plants established</a:t>
            </a:r>
          </a:p>
          <a:p>
            <a:pPr lvl="1"/>
            <a:r>
              <a:rPr lang="en-US" dirty="0" smtClean="0"/>
              <a:t>Farther downstream</a:t>
            </a:r>
          </a:p>
          <a:p>
            <a:pPr lvl="2"/>
            <a:r>
              <a:rPr lang="en-US" dirty="0" smtClean="0"/>
              <a:t>Water meanders through flat areas</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Freshwater Ecosystems</a:t>
            </a:r>
            <a:endParaRPr lang="en-US" dirty="0"/>
          </a:p>
        </p:txBody>
      </p:sp>
      <p:sp>
        <p:nvSpPr>
          <p:cNvPr id="3" name="Content Placeholder 2"/>
          <p:cNvSpPr>
            <a:spLocks noGrp="1"/>
          </p:cNvSpPr>
          <p:nvPr>
            <p:ph idx="1"/>
          </p:nvPr>
        </p:nvSpPr>
        <p:spPr/>
        <p:txBody>
          <a:bodyPr/>
          <a:lstStyle/>
          <a:p>
            <a:r>
              <a:rPr lang="en-US" dirty="0" smtClean="0"/>
              <a:t>Lakes and Ponds</a:t>
            </a:r>
          </a:p>
          <a:p>
            <a:pPr lvl="1"/>
            <a:r>
              <a:rPr lang="en-US" dirty="0" smtClean="0"/>
              <a:t>Food webs based on presence of phytoplankton and zooplankton</a:t>
            </a:r>
          </a:p>
          <a:p>
            <a:pPr lvl="1"/>
            <a:r>
              <a:rPr lang="en-US" dirty="0" smtClean="0"/>
              <a:t>Water flows in and out</a:t>
            </a:r>
          </a:p>
          <a:p>
            <a:pPr lvl="1"/>
            <a:r>
              <a:rPr lang="en-US" dirty="0" smtClean="0"/>
              <a:t>Circulates between the surface and benthos</a:t>
            </a:r>
          </a:p>
          <a:p>
            <a:pPr lvl="2"/>
            <a:r>
              <a:rPr lang="en-US" dirty="0" smtClean="0"/>
              <a:t>Circulation distributes heat, oxygen                      and nutrients</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Freshwater Ecosystems</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Freshwater Wetlands</a:t>
            </a:r>
          </a:p>
          <a:p>
            <a:pPr lvl="1"/>
            <a:r>
              <a:rPr lang="en-US" dirty="0" smtClean="0"/>
              <a:t>Water covers soil or is at least present at or near surface for part of the year</a:t>
            </a:r>
          </a:p>
          <a:p>
            <a:pPr lvl="1"/>
            <a:r>
              <a:rPr lang="en-US" dirty="0" smtClean="0"/>
              <a:t>Water may flow or stay in place</a:t>
            </a:r>
          </a:p>
          <a:p>
            <a:pPr lvl="1"/>
            <a:r>
              <a:rPr lang="en-US" dirty="0" smtClean="0"/>
              <a:t>Nutrient rich</a:t>
            </a:r>
          </a:p>
          <a:p>
            <a:pPr lvl="1"/>
            <a:r>
              <a:rPr lang="en-US" dirty="0" smtClean="0"/>
              <a:t>Highly productive</a:t>
            </a:r>
          </a:p>
          <a:p>
            <a:pPr lvl="1"/>
            <a:r>
              <a:rPr lang="en-US" dirty="0" smtClean="0"/>
              <a:t>Breeding grounds</a:t>
            </a:r>
          </a:p>
          <a:p>
            <a:pPr lvl="1"/>
            <a:r>
              <a:rPr lang="en-US" dirty="0" smtClean="0"/>
              <a:t>Purify water and prevent flooding</a:t>
            </a:r>
          </a:p>
          <a:p>
            <a:pPr lvl="1"/>
            <a:r>
              <a:rPr lang="en-US" dirty="0" smtClean="0"/>
              <a:t>Three types</a:t>
            </a:r>
          </a:p>
          <a:p>
            <a:pPr lvl="2"/>
            <a:r>
              <a:rPr lang="en-US" dirty="0" smtClean="0"/>
              <a:t>Bogs, marshes and swamps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 Your Notebook</a:t>
            </a:r>
            <a:endParaRPr lang="en-US" dirty="0"/>
          </a:p>
        </p:txBody>
      </p:sp>
      <p:sp>
        <p:nvSpPr>
          <p:cNvPr id="3" name="Content Placeholder 2"/>
          <p:cNvSpPr>
            <a:spLocks noGrp="1"/>
          </p:cNvSpPr>
          <p:nvPr>
            <p:ph idx="1"/>
          </p:nvPr>
        </p:nvSpPr>
        <p:spPr>
          <a:xfrm>
            <a:off x="457200" y="1447800"/>
            <a:ext cx="8229600" cy="4678363"/>
          </a:xfrm>
        </p:spPr>
        <p:txBody>
          <a:bodyPr/>
          <a:lstStyle/>
          <a:p>
            <a:r>
              <a:rPr lang="en-US" dirty="0" smtClean="0"/>
              <a:t>What kinds of adaptations would you expect in organisms living in a fast-flowing river or stream?</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Estuaries</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Special wetland where river meets sea</a:t>
            </a:r>
          </a:p>
          <a:p>
            <a:pPr lvl="1"/>
            <a:r>
              <a:rPr lang="en-US" dirty="0" smtClean="0"/>
              <a:t>Mix of fresh and saltwater</a:t>
            </a:r>
          </a:p>
          <a:p>
            <a:pPr lvl="1"/>
            <a:r>
              <a:rPr lang="en-US" dirty="0" smtClean="0"/>
              <a:t>Affected by rise and fall of ocean tides</a:t>
            </a:r>
          </a:p>
          <a:p>
            <a:pPr lvl="1"/>
            <a:r>
              <a:rPr lang="en-US" dirty="0" smtClean="0"/>
              <a:t>Many are shallow</a:t>
            </a:r>
          </a:p>
          <a:p>
            <a:pPr lvl="2"/>
            <a:r>
              <a:rPr lang="en-US" dirty="0" smtClean="0"/>
              <a:t>Allows for photosynthesis</a:t>
            </a:r>
          </a:p>
          <a:p>
            <a:pPr lvl="1"/>
            <a:r>
              <a:rPr lang="en-US" dirty="0" smtClean="0"/>
              <a:t>Spawning and nursery grounds for         important fish and shellfish species</a:t>
            </a:r>
          </a:p>
          <a:p>
            <a:pPr lvl="1"/>
            <a:r>
              <a:rPr lang="en-US" dirty="0" smtClean="0"/>
              <a:t>Two types</a:t>
            </a:r>
          </a:p>
          <a:p>
            <a:pPr lvl="2"/>
            <a:r>
              <a:rPr lang="en-US" dirty="0" smtClean="0"/>
              <a:t>Salt marsh</a:t>
            </a:r>
          </a:p>
          <a:p>
            <a:pPr lvl="2"/>
            <a:r>
              <a:rPr lang="en-US" dirty="0" smtClean="0"/>
              <a:t>Mangrove swamp</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Marine Ecosystems</a:t>
            </a:r>
            <a:endParaRPr lang="en-US" dirty="0"/>
          </a:p>
        </p:txBody>
      </p:sp>
      <p:sp>
        <p:nvSpPr>
          <p:cNvPr id="3" name="Content Placeholder 2"/>
          <p:cNvSpPr>
            <a:spLocks noGrp="1"/>
          </p:cNvSpPr>
          <p:nvPr>
            <p:ph idx="1"/>
          </p:nvPr>
        </p:nvSpPr>
        <p:spPr/>
        <p:txBody>
          <a:bodyPr/>
          <a:lstStyle/>
          <a:p>
            <a:r>
              <a:rPr lang="en-US" dirty="0" smtClean="0"/>
              <a:t>Based on depth and distance from shore</a:t>
            </a:r>
          </a:p>
          <a:p>
            <a:r>
              <a:rPr lang="en-US" dirty="0" smtClean="0"/>
              <a:t>Divided into three categories:</a:t>
            </a:r>
          </a:p>
          <a:p>
            <a:pPr lvl="1"/>
            <a:r>
              <a:rPr lang="en-US" dirty="0" smtClean="0"/>
              <a:t>Intertidal Zone</a:t>
            </a:r>
          </a:p>
          <a:p>
            <a:pPr lvl="1"/>
            <a:r>
              <a:rPr lang="en-US" dirty="0" smtClean="0"/>
              <a:t>Coastal Zone</a:t>
            </a:r>
          </a:p>
          <a:p>
            <a:pPr lvl="1"/>
            <a:r>
              <a:rPr lang="en-US" dirty="0" smtClean="0"/>
              <a:t>Open Ocean</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 Your Notebook</a:t>
            </a:r>
            <a:endParaRPr lang="en-US" dirty="0"/>
          </a:p>
        </p:txBody>
      </p:sp>
      <p:sp>
        <p:nvSpPr>
          <p:cNvPr id="3" name="Content Placeholder 2"/>
          <p:cNvSpPr>
            <a:spLocks noGrp="1"/>
          </p:cNvSpPr>
          <p:nvPr>
            <p:ph idx="1"/>
          </p:nvPr>
        </p:nvSpPr>
        <p:spPr/>
        <p:txBody>
          <a:bodyPr/>
          <a:lstStyle/>
          <a:p>
            <a:r>
              <a:rPr lang="en-US" dirty="0" smtClean="0"/>
              <a:t>How would you expect communities of organisms in the open ocean to differ from those along the coast?</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smtClean="0"/>
              <a:t>Intertidal Zone</a:t>
            </a:r>
            <a:endParaRPr lang="en-US" dirty="0"/>
          </a:p>
        </p:txBody>
      </p:sp>
      <p:sp>
        <p:nvSpPr>
          <p:cNvPr id="3" name="Content Placeholder 2"/>
          <p:cNvSpPr>
            <a:spLocks noGrp="1"/>
          </p:cNvSpPr>
          <p:nvPr>
            <p:ph idx="1"/>
          </p:nvPr>
        </p:nvSpPr>
        <p:spPr/>
        <p:txBody>
          <a:bodyPr/>
          <a:lstStyle/>
          <a:p>
            <a:r>
              <a:rPr lang="en-US" dirty="0" smtClean="0"/>
              <a:t>Submerged during high tide</a:t>
            </a:r>
          </a:p>
          <a:p>
            <a:r>
              <a:rPr lang="en-US" dirty="0" smtClean="0"/>
              <a:t>Exposed during low tide</a:t>
            </a:r>
          </a:p>
          <a:p>
            <a:r>
              <a:rPr lang="en-US" dirty="0" smtClean="0"/>
              <a:t>Subjected to extreme temperature changes</a:t>
            </a:r>
          </a:p>
          <a:p>
            <a:r>
              <a:rPr lang="en-US" dirty="0" smtClean="0"/>
              <a:t>Battered by waves and currents</a:t>
            </a:r>
          </a:p>
          <a:p>
            <a:r>
              <a:rPr lang="en-US" dirty="0" smtClean="0"/>
              <a:t>Barnacles and seaweed live here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Greenhouse Effect</a:t>
            </a:r>
            <a:endParaRPr lang="en-US" dirty="0"/>
          </a:p>
        </p:txBody>
      </p:sp>
      <p:pic>
        <p:nvPicPr>
          <p:cNvPr id="4" name="Content Placeholder 3" descr="mlbio10a1730.png"/>
          <p:cNvPicPr>
            <a:picLocks noGrp="1" noChangeAspect="1"/>
          </p:cNvPicPr>
          <p:nvPr>
            <p:ph idx="1"/>
          </p:nvPr>
        </p:nvPicPr>
        <p:blipFill>
          <a:blip r:embed="rId2" cstate="print"/>
          <a:stretch>
            <a:fillRect/>
          </a:stretch>
        </p:blipFill>
        <p:spPr>
          <a:xfrm>
            <a:off x="381000" y="1295400"/>
            <a:ext cx="6437690" cy="4869534"/>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Coastal Ocean</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Extends from low-tide mark to edge of continental shelf</a:t>
            </a:r>
          </a:p>
          <a:p>
            <a:r>
              <a:rPr lang="en-US" dirty="0" smtClean="0"/>
              <a:t>Water</a:t>
            </a:r>
          </a:p>
          <a:p>
            <a:pPr lvl="1"/>
            <a:r>
              <a:rPr lang="en-US" dirty="0" smtClean="0"/>
              <a:t>Brightly lit</a:t>
            </a:r>
          </a:p>
          <a:p>
            <a:pPr lvl="1"/>
            <a:r>
              <a:rPr lang="en-US" dirty="0" smtClean="0"/>
              <a:t>Full of nutrients from land runoff</a:t>
            </a:r>
          </a:p>
          <a:p>
            <a:pPr lvl="1"/>
            <a:r>
              <a:rPr lang="en-US" dirty="0" smtClean="0"/>
              <a:t>Highly productive</a:t>
            </a:r>
          </a:p>
          <a:p>
            <a:r>
              <a:rPr lang="en-US" dirty="0" smtClean="0"/>
              <a:t>Examples</a:t>
            </a:r>
          </a:p>
          <a:p>
            <a:pPr lvl="1"/>
            <a:r>
              <a:rPr lang="en-US" dirty="0" smtClean="0"/>
              <a:t>Kelp forests</a:t>
            </a:r>
          </a:p>
          <a:p>
            <a:pPr lvl="1"/>
            <a:r>
              <a:rPr lang="en-US" dirty="0" smtClean="0"/>
              <a:t>Coral reefs</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Open Ocean</a:t>
            </a:r>
            <a:endParaRPr lang="en-US" dirty="0"/>
          </a:p>
        </p:txBody>
      </p:sp>
      <p:sp>
        <p:nvSpPr>
          <p:cNvPr id="3" name="Content Placeholder 2"/>
          <p:cNvSpPr>
            <a:spLocks noGrp="1"/>
          </p:cNvSpPr>
          <p:nvPr>
            <p:ph idx="1"/>
          </p:nvPr>
        </p:nvSpPr>
        <p:spPr>
          <a:xfrm>
            <a:off x="457200" y="914400"/>
            <a:ext cx="8229600" cy="5943600"/>
          </a:xfrm>
        </p:spPr>
        <p:txBody>
          <a:bodyPr/>
          <a:lstStyle/>
          <a:p>
            <a:r>
              <a:rPr lang="en-US" dirty="0" smtClean="0"/>
              <a:t>Begins at continental shelf</a:t>
            </a:r>
          </a:p>
          <a:p>
            <a:r>
              <a:rPr lang="en-US" dirty="0" smtClean="0"/>
              <a:t>90% of ocean</a:t>
            </a:r>
          </a:p>
          <a:p>
            <a:r>
              <a:rPr lang="en-US" dirty="0" smtClean="0"/>
              <a:t>Two zones</a:t>
            </a:r>
          </a:p>
          <a:p>
            <a:pPr lvl="1"/>
            <a:r>
              <a:rPr lang="en-US" dirty="0" smtClean="0"/>
              <a:t>Open Ocean Photic Zone</a:t>
            </a:r>
          </a:p>
          <a:p>
            <a:pPr lvl="2"/>
            <a:r>
              <a:rPr lang="en-US" dirty="0" smtClean="0"/>
              <a:t>Low nutrient levels but due to sheer size most       of the photosynthesis on earth occurs here</a:t>
            </a:r>
          </a:p>
          <a:p>
            <a:pPr lvl="1"/>
            <a:r>
              <a:rPr lang="en-US" dirty="0" smtClean="0"/>
              <a:t>Open Ocean Aphotic Zone</a:t>
            </a:r>
          </a:p>
          <a:p>
            <a:pPr lvl="2"/>
            <a:r>
              <a:rPr lang="en-US" dirty="0" smtClean="0"/>
              <a:t>Permanently dark</a:t>
            </a:r>
          </a:p>
          <a:p>
            <a:pPr lvl="2"/>
            <a:r>
              <a:rPr lang="en-US" dirty="0" smtClean="0"/>
              <a:t>Depends on dead things falling from                   above or chemosynthesis</a:t>
            </a:r>
          </a:p>
          <a:p>
            <a:pPr lvl="2"/>
            <a:r>
              <a:rPr lang="en-US" dirty="0" smtClean="0"/>
              <a:t>High pressure</a:t>
            </a:r>
          </a:p>
          <a:p>
            <a:pPr lvl="2"/>
            <a:r>
              <a:rPr lang="en-US" dirty="0" smtClean="0"/>
              <a:t>Frigid temperatures</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Ocean Zones</a:t>
            </a:r>
            <a:endParaRPr lang="en-US" dirty="0"/>
          </a:p>
        </p:txBody>
      </p:sp>
      <p:pic>
        <p:nvPicPr>
          <p:cNvPr id="4" name="Content Placeholder 3" descr="mlbio10a1782.png"/>
          <p:cNvPicPr>
            <a:picLocks noGrp="1" noChangeAspect="1"/>
          </p:cNvPicPr>
          <p:nvPr>
            <p:ph idx="1"/>
          </p:nvPr>
        </p:nvPicPr>
        <p:blipFill>
          <a:blip r:embed="rId2" cstate="print"/>
          <a:stretch>
            <a:fillRect/>
          </a:stretch>
        </p:blipFill>
        <p:spPr>
          <a:xfrm>
            <a:off x="387286" y="1066800"/>
            <a:ext cx="6394514" cy="4896877"/>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4.5 Review</a:t>
            </a:r>
            <a:endParaRPr lang="en-US" dirty="0"/>
          </a:p>
        </p:txBody>
      </p:sp>
      <p:sp>
        <p:nvSpPr>
          <p:cNvPr id="3" name="Content Placeholder 2"/>
          <p:cNvSpPr>
            <a:spLocks noGrp="1"/>
          </p:cNvSpPr>
          <p:nvPr>
            <p:ph idx="1"/>
          </p:nvPr>
        </p:nvSpPr>
        <p:spPr/>
        <p:txBody>
          <a:bodyPr/>
          <a:lstStyle/>
          <a:p>
            <a:r>
              <a:rPr lang="en-US" dirty="0" smtClean="0"/>
              <a:t>What are some ways in which life in an aphotic zone might differ from life in a photic zone?</a:t>
            </a:r>
          </a:p>
          <a:p>
            <a:endParaRPr lang="en-US" dirty="0" smtClean="0"/>
          </a:p>
          <a:p>
            <a:r>
              <a:rPr lang="en-US" dirty="0" smtClean="0"/>
              <a:t>Why are wetlands important?</a:t>
            </a:r>
          </a:p>
          <a:p>
            <a:endParaRPr lang="en-US" dirty="0" smtClean="0"/>
          </a:p>
          <a:p>
            <a:r>
              <a:rPr lang="en-US" dirty="0" smtClean="0"/>
              <a:t>How might a dam upriver affect </a:t>
            </a:r>
          </a:p>
          <a:p>
            <a:pPr>
              <a:buNone/>
            </a:pPr>
            <a:r>
              <a:rPr lang="en-US" dirty="0"/>
              <a:t>	</a:t>
            </a:r>
            <a:r>
              <a:rPr lang="en-US" dirty="0" smtClean="0"/>
              <a:t>an estuary at the river’s mouth?</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Greenhouse Effect</a:t>
            </a:r>
            <a:endParaRPr lang="en-US" dirty="0"/>
          </a:p>
        </p:txBody>
      </p:sp>
      <p:sp>
        <p:nvSpPr>
          <p:cNvPr id="3" name="Content Placeholder 2"/>
          <p:cNvSpPr>
            <a:spLocks noGrp="1"/>
          </p:cNvSpPr>
          <p:nvPr>
            <p:ph idx="1"/>
          </p:nvPr>
        </p:nvSpPr>
        <p:spPr/>
        <p:txBody>
          <a:bodyPr/>
          <a:lstStyle/>
          <a:p>
            <a:r>
              <a:rPr lang="en-US" dirty="0" smtClean="0"/>
              <a:t>Gases are like the glass of the greenhouse – light gets in – then gets trapped</a:t>
            </a:r>
          </a:p>
          <a:p>
            <a:r>
              <a:rPr lang="en-US" dirty="0" smtClean="0"/>
              <a:t>What happens if gas concentration rises?</a:t>
            </a:r>
          </a:p>
          <a:p>
            <a:endParaRPr lang="en-US" dirty="0"/>
          </a:p>
          <a:p>
            <a:r>
              <a:rPr lang="en-US" dirty="0" smtClean="0"/>
              <a:t>Without gases – earth would be</a:t>
            </a:r>
          </a:p>
          <a:p>
            <a:pPr lvl="1">
              <a:buNone/>
            </a:pPr>
            <a:r>
              <a:rPr lang="en-US" dirty="0" smtClean="0"/>
              <a:t>30 degrees Celsius cooler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Latitude</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Climate zones are produced by unequal distribution of sun’s heat</a:t>
            </a:r>
          </a:p>
          <a:p>
            <a:pPr lvl="1"/>
            <a:r>
              <a:rPr lang="en-US" dirty="0" smtClean="0"/>
              <a:t>Polar regions get less</a:t>
            </a:r>
          </a:p>
          <a:p>
            <a:pPr lvl="1"/>
            <a:r>
              <a:rPr lang="en-US" dirty="0" smtClean="0"/>
              <a:t>Equator gets most intense</a:t>
            </a:r>
          </a:p>
          <a:p>
            <a:pPr lvl="1"/>
            <a:r>
              <a:rPr lang="en-US" dirty="0" smtClean="0"/>
              <a:t>Tilt of earth determines temperate regions</a:t>
            </a:r>
            <a:endParaRPr lang="en-US" dirty="0"/>
          </a:p>
        </p:txBody>
      </p:sp>
      <p:pic>
        <p:nvPicPr>
          <p:cNvPr id="6" name="Picture 5" descr="mlbio10a1729.png"/>
          <p:cNvPicPr>
            <a:picLocks noChangeAspect="1"/>
          </p:cNvPicPr>
          <p:nvPr/>
        </p:nvPicPr>
        <p:blipFill>
          <a:blip r:embed="rId2" cstate="print"/>
          <a:stretch>
            <a:fillRect/>
          </a:stretch>
        </p:blipFill>
        <p:spPr>
          <a:xfrm>
            <a:off x="990600" y="4038600"/>
            <a:ext cx="3715244" cy="2665584"/>
          </a:xfrm>
          <a:prstGeom prst="rect">
            <a:avLst/>
          </a:prstGeom>
        </p:spPr>
      </p:pic>
    </p:spTree>
  </p:cSld>
  <p:clrMapOvr>
    <a:masterClrMapping/>
  </p:clrMapOvr>
</p:sld>
</file>

<file path=ppt/theme/theme1.xml><?xml version="1.0" encoding="utf-8"?>
<a:theme xmlns:a="http://schemas.openxmlformats.org/drawingml/2006/main" name="Squirrel">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Squirrel</Template>
  <TotalTime>294</TotalTime>
  <Words>2163</Words>
  <Application>Microsoft Office PowerPoint</Application>
  <PresentationFormat>On-screen Show (4:3)</PresentationFormat>
  <Paragraphs>409</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Squirrel</vt:lpstr>
      <vt:lpstr>Ecosystems and Communities</vt:lpstr>
      <vt:lpstr>Chapter Mystery The Wolf Effect</vt:lpstr>
      <vt:lpstr>Weather and Climate</vt:lpstr>
      <vt:lpstr>Weather and Climate</vt:lpstr>
      <vt:lpstr>Factors that affect climate</vt:lpstr>
      <vt:lpstr>The Greenhouse Effect</vt:lpstr>
      <vt:lpstr>The Greenhouse Effect</vt:lpstr>
      <vt:lpstr>The Greenhouse Effect</vt:lpstr>
      <vt:lpstr>Latitude</vt:lpstr>
      <vt:lpstr>Heat transport in biosphere</vt:lpstr>
      <vt:lpstr>Heat transport in biosphere</vt:lpstr>
      <vt:lpstr>Section 4.1 Review</vt:lpstr>
      <vt:lpstr>Niches and Community Interactions</vt:lpstr>
      <vt:lpstr>Niches and Community Interactions</vt:lpstr>
      <vt:lpstr>Niches and Community Interactions</vt:lpstr>
      <vt:lpstr>Tolerance</vt:lpstr>
      <vt:lpstr>Habitat vs. Niche</vt:lpstr>
      <vt:lpstr>3 Parts of the Niche</vt:lpstr>
      <vt:lpstr>Competition</vt:lpstr>
      <vt:lpstr>Competition</vt:lpstr>
      <vt:lpstr>The Competitive Exclusion Principle</vt:lpstr>
      <vt:lpstr>Dividing Resources</vt:lpstr>
      <vt:lpstr>Dividing Resources</vt:lpstr>
      <vt:lpstr>Predation and Herbivory</vt:lpstr>
      <vt:lpstr>Predation and Herbivory</vt:lpstr>
      <vt:lpstr>Keystone Species</vt:lpstr>
      <vt:lpstr>Keystone Species</vt:lpstr>
      <vt:lpstr>Mystery Clue</vt:lpstr>
      <vt:lpstr>Symbioses</vt:lpstr>
      <vt:lpstr>Mutualism</vt:lpstr>
      <vt:lpstr>Parasitism</vt:lpstr>
      <vt:lpstr>Commensalism</vt:lpstr>
      <vt:lpstr>4.2 Review</vt:lpstr>
      <vt:lpstr>4.3 Introduction</vt:lpstr>
      <vt:lpstr>In Your Notebook</vt:lpstr>
      <vt:lpstr> Succession</vt:lpstr>
      <vt:lpstr>Primary Succession</vt:lpstr>
      <vt:lpstr>Secondary Succession</vt:lpstr>
      <vt:lpstr>Why does succession occur?</vt:lpstr>
      <vt:lpstr>In Your Notebook</vt:lpstr>
      <vt:lpstr>Climax Communities</vt:lpstr>
      <vt:lpstr>Succession after Natural Disturbances</vt:lpstr>
      <vt:lpstr>Succession after Humans</vt:lpstr>
      <vt:lpstr>4.3 Review</vt:lpstr>
      <vt:lpstr>In Your Notebook</vt:lpstr>
      <vt:lpstr>Understanding Biomes</vt:lpstr>
      <vt:lpstr>Understanding Biomes</vt:lpstr>
      <vt:lpstr>Defining Biomes</vt:lpstr>
      <vt:lpstr>Climate Diagram</vt:lpstr>
      <vt:lpstr>In Your Notebook</vt:lpstr>
      <vt:lpstr>Other Land Areas</vt:lpstr>
      <vt:lpstr>Mystery Clue</vt:lpstr>
      <vt:lpstr>Biome Acrostic</vt:lpstr>
      <vt:lpstr>Aquatic Ecosystems</vt:lpstr>
      <vt:lpstr>Aquatic Ecosystems</vt:lpstr>
      <vt:lpstr>Underwater Conditions</vt:lpstr>
      <vt:lpstr>Underwater Conditions</vt:lpstr>
      <vt:lpstr>Underwater Conditions</vt:lpstr>
      <vt:lpstr>Underwater Conditions</vt:lpstr>
      <vt:lpstr>Mystery Clue</vt:lpstr>
      <vt:lpstr>Freshwater Ecosystems</vt:lpstr>
      <vt:lpstr>Freshwater Ecosystems</vt:lpstr>
      <vt:lpstr>Freshwater Ecosystems</vt:lpstr>
      <vt:lpstr>Freshwater Ecosystems</vt:lpstr>
      <vt:lpstr>In Your Notebook</vt:lpstr>
      <vt:lpstr>Estuaries</vt:lpstr>
      <vt:lpstr>Marine Ecosystems</vt:lpstr>
      <vt:lpstr>In Your Notebook</vt:lpstr>
      <vt:lpstr>Intertidal Zone</vt:lpstr>
      <vt:lpstr>Coastal Ocean</vt:lpstr>
      <vt:lpstr>Open Ocean</vt:lpstr>
      <vt:lpstr>Ocean Zones</vt:lpstr>
      <vt:lpstr>4.5 Review</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Ecosystems and Communities</dc:title>
  <dc:creator>Barker</dc:creator>
  <cp:lastModifiedBy>W-N R-IX School District</cp:lastModifiedBy>
  <cp:revision>73</cp:revision>
  <dcterms:created xsi:type="dcterms:W3CDTF">2010-10-03T17:28:21Z</dcterms:created>
  <dcterms:modified xsi:type="dcterms:W3CDTF">2010-11-22T20:47:05Z</dcterms:modified>
</cp:coreProperties>
</file>