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1" r:id="rId4"/>
    <p:sldId id="258" r:id="rId5"/>
    <p:sldId id="260" r:id="rId6"/>
    <p:sldId id="262" r:id="rId7"/>
    <p:sldId id="285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fld id="{4E6601F4-42C3-4C0E-8342-13AFCDAB356E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fld id="{02FEF76D-69BA-404D-8328-CE23FF598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F4478A3-5131-4397-9817-F84096B91E84}" type="datetimeFigureOut">
              <a:rPr/>
              <a:pPr>
                <a:defRPr/>
              </a:pPr>
              <a:t>10/29/2012</a:t>
            </a:fld>
            <a:endParaRPr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B2DE21F-2A15-42E6-9364-9EE04CBC18B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BA552-02A3-4983-8791-9684AE6989F4}" type="datetimeFigureOut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09AD-0B07-4DCD-B969-991198B8A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F8847D-1449-424F-A734-8A397860B6D7}" type="datetimeFigureOut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D81941A-2D23-4E07-9D7A-EB3CCDB69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F749-4542-4510-8336-2F11F4D8334B}" type="datetimeFigureOut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1CBF9-4D62-4D54-8411-8D1CA9F9A2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826D7EA-E0BC-4FC4-8170-A5A62C2E0BEF}" type="datetimeFigureOut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0741CA-727B-4B75-B939-E2ED14E9FA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43A16-4F6A-4A4A-A77A-5E47D38ECCB3}" type="datetimeFigureOut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C6BA-6D21-48CF-B1FE-7F2A465E34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AA945-F233-4702-8F53-E89B82DF7799}" type="datetimeFigureOut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9591-5E81-4019-9761-0C00149C1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F786D-DC50-4F65-9739-FDE3D14043E2}" type="datetimeFigureOut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27F1-2C21-40D9-9E15-2EEA806B3E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FE22-272D-4624-9236-A5FF8CAA6DE3}" type="datetimeFigureOut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4E814-26E4-4533-A422-C8719AC0E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6C61-A37A-489E-86ED-DFBBDDE55E50}" type="datetimeFigureOut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DF0F7-F440-4632-A34C-B61FFABBA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EFA267-3621-45EC-B192-595E3EBC03D6}" type="datetimeFigureOut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A501FC-73BD-49B0-857F-A5FFC9B0A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7F2498E-87A5-4DDA-AAE0-94E6D471E6FE}" type="datetimeFigureOut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09B8F69-5A24-4EC8-857F-9FDEAB43E8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4" r:id="rId9"/>
    <p:sldLayoutId id="2147483671" r:id="rId10"/>
    <p:sldLayoutId id="2147483675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00B0F0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00B0F0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00B0F0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From Colonies to an Independent Nation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420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Life In the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Southern Colonies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Plantations were common in the southern colonies because of the area’s rich soil and climate.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Cotton and tobacco were the main plantation crops.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Most slaves worked in the southern colonies on plantations.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  <p:pic>
        <p:nvPicPr>
          <p:cNvPr id="21507" name="Content Placeholder 4" descr="ah04_scolonies1750m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2438400"/>
            <a:ext cx="3521075" cy="260508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Life In the Colonies</a:t>
            </a:r>
            <a:endParaRPr lang="en-US" dirty="0"/>
          </a:p>
        </p:txBody>
      </p:sp>
      <p:sp>
        <p:nvSpPr>
          <p:cNvPr id="22530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846638"/>
          </a:xfrm>
        </p:spPr>
        <p:txBody>
          <a:bodyPr/>
          <a:lstStyle/>
          <a:p>
            <a:pPr eaLnBrk="1" hangingPunct="1"/>
            <a:r>
              <a:rPr lang="en-US" smtClean="0"/>
              <a:t>Most of the people who came to America settled along the coast.  </a:t>
            </a:r>
          </a:p>
          <a:p>
            <a:pPr eaLnBrk="1" hangingPunct="1"/>
            <a:r>
              <a:rPr lang="en-US" smtClean="0"/>
              <a:t>As these areas became more crowded, people moved to the frontier.  </a:t>
            </a:r>
          </a:p>
          <a:p>
            <a:pPr eaLnBrk="1" hangingPunct="1"/>
            <a:r>
              <a:rPr lang="en-US" smtClean="0"/>
              <a:t>The </a:t>
            </a:r>
            <a:r>
              <a:rPr lang="en-US" i="1" smtClean="0">
                <a:solidFill>
                  <a:schemeClr val="hlink"/>
                </a:solidFill>
              </a:rPr>
              <a:t>frontier</a:t>
            </a:r>
            <a:r>
              <a:rPr lang="en-US" smtClean="0"/>
              <a:t> referred to lands west of the colonies that weren’t yet settled by Europeans.  </a:t>
            </a:r>
          </a:p>
          <a:p>
            <a:pPr eaLnBrk="1" hangingPunct="1"/>
            <a:r>
              <a:rPr lang="en-US" smtClean="0"/>
              <a:t>These lands, however, were not empty because they were Indian lands.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Life In the Colonies</a:t>
            </a:r>
            <a:endParaRPr lang="en-US" dirty="0"/>
          </a:p>
        </p:txBody>
      </p:sp>
      <p:pic>
        <p:nvPicPr>
          <p:cNvPr id="23554" name="Content Placeholder 4" descr="ah03_americancols1740m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62400" y="3886200"/>
            <a:ext cx="3657600" cy="2706688"/>
          </a:xfrm>
        </p:spPr>
      </p:pic>
      <p:pic>
        <p:nvPicPr>
          <p:cNvPr id="23555" name="Picture 5" descr="ah03_necolonies1640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43050"/>
            <a:ext cx="3429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6172200" y="3962400"/>
            <a:ext cx="457200" cy="798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5943600" y="3276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495800" y="2057400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Compare the size of the colonies in 1740 to the first English settlements in 1640 in the box below.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23558" grpId="0" animBg="1"/>
      <p:bldP spid="235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420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Life In the Colonies</a:t>
            </a:r>
            <a:endParaRPr lang="en-US" dirty="0"/>
          </a:p>
        </p:txBody>
      </p:sp>
      <p:pic>
        <p:nvPicPr>
          <p:cNvPr id="24578" name="Content Placeholder 7" descr="map_french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7538" y="1792288"/>
            <a:ext cx="3200400" cy="4140200"/>
          </a:xfrm>
        </p:spPr>
      </p:pic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8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The British weren’t the only ones to take over Indian lands.  The French and Spanish also claimed lands that had long been home to American Indians.  The French had established a fur-trading business with some Indians.  Many Indian tribes remained French allies for years.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3150" y="2831362"/>
            <a:ext cx="6255488" cy="1362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From Colonies to an Independent Nation</a:t>
            </a:r>
            <a:endParaRPr lang="en-US" dirty="0"/>
          </a:p>
        </p:txBody>
      </p:sp>
      <p:sp>
        <p:nvSpPr>
          <p:cNvPr id="25602" name="Text Placeholder 7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4750" cy="742950"/>
          </a:xfrm>
        </p:spPr>
        <p:txBody>
          <a:bodyPr/>
          <a:lstStyle/>
          <a:p>
            <a:pPr eaLnBrk="1" hangingPunct="1"/>
            <a:r>
              <a:rPr lang="en-US" smtClean="0"/>
              <a:t>Trouble Brewing-French and Indian War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325" y="3327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Trouble Brewing-French and Indian War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By 1740s English traders were crossing the Appalachian Mountains in search of furs.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Pushing into the Ohio Valley, they tried to take over the profitable French trade with the Indians.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France was determined to stop the English from expanding westward.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Most Indians sided with France because they did not destroy Indian hunting grounds.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Also, many French trappers were married to Native American women and adopted their ways.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On the other hand, English settlers were farmers so they ignored Indian rights by cutting trees and clearing farmland.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3327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Trouble Brewing-French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A bold young leader, Major George Washington was sent to make the French leave the disputed territory in the Ohio River Valley.  Washington was the man who struck the first blow.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The French and Indian War, a conflict between France and Britain for control of the Ohio River Valley, lasted  from 1754-1763.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The British suffered a string of defeats at first.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In 1757, William Pitt became the new head of the British government and made his first priority to win the war.  He accomplished this by doing the following: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Sent his best generals to North America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Increased the number of British troops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Encourage colonist to support the war by promising large payments for military service and supplies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Used the British navy to set up a naval blockade along the Atlantic Coast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Under Pitt’s leadership, the British won the war and the Treaty of Paris was signed by Britain and France in 1763.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3327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Trouble Brewing-French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Treaty of Paris marked the end of French power in North America.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Britain gained Canada and all French lands east of the Mississippi River except New Orleans.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Spain, which entered the war on the French side in 1762, gave up Florida to Britain.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 return, Spain received all French land west of the Mississippi and the vital Port of New Orleans.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Spain retained control of its vast empire in Central and South America.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North America In 1763</a:t>
            </a:r>
            <a:endParaRPr lang="en-US" dirty="0"/>
          </a:p>
        </p:txBody>
      </p:sp>
      <p:pic>
        <p:nvPicPr>
          <p:cNvPr id="29698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676400"/>
            <a:ext cx="5715000" cy="472122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3150" y="2831362"/>
            <a:ext cx="6255488" cy="1362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From Colonies to an Independent Nation</a:t>
            </a:r>
            <a:endParaRPr lang="en-US" dirty="0"/>
          </a:p>
        </p:txBody>
      </p:sp>
      <p:sp>
        <p:nvSpPr>
          <p:cNvPr id="30722" name="Text Placeholder 4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4750" cy="742950"/>
          </a:xfrm>
        </p:spPr>
        <p:txBody>
          <a:bodyPr/>
          <a:lstStyle/>
          <a:p>
            <a:pPr eaLnBrk="1" hangingPunct="1"/>
            <a:r>
              <a:rPr lang="en-US" smtClean="0"/>
              <a:t>Turmoil Over Taxation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From Colonies to an Independent Nation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Colonial Experience</a:t>
            </a:r>
          </a:p>
          <a:p>
            <a:pPr eaLnBrk="1" hangingPunct="1"/>
            <a:r>
              <a:rPr lang="en-US" smtClean="0"/>
              <a:t>Trouble Brewing-French and Indian War</a:t>
            </a:r>
          </a:p>
          <a:p>
            <a:pPr eaLnBrk="1" hangingPunct="1"/>
            <a:r>
              <a:rPr lang="en-US" smtClean="0"/>
              <a:t>Turmoil over Taxation</a:t>
            </a:r>
          </a:p>
          <a:p>
            <a:pPr eaLnBrk="1" hangingPunct="1"/>
            <a:r>
              <a:rPr lang="en-US" smtClean="0"/>
              <a:t>The American Revolution</a:t>
            </a:r>
          </a:p>
          <a:p>
            <a:pPr eaLnBrk="1" hangingPunct="1"/>
            <a:r>
              <a:rPr lang="en-US" smtClean="0"/>
              <a:t>A Loose Confederation</a:t>
            </a:r>
          </a:p>
          <a:p>
            <a:pPr eaLnBrk="1" hangingPunct="1"/>
            <a:r>
              <a:rPr lang="en-US" smtClean="0"/>
              <a:t>Creating the Constitution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Turmoil Over Taxation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Great Britain had won the French and Indian War but it cost a great deal of money.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As a result, taxes paid by British citizens rose sharply.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Parliament decided that the colonist in North America should help share the burden.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Parliament would place new restrictions on the colonists and create new taxes.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Many colonist protested saying that Parliament had no right to tax them without the consent of their own colonial assemblies.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They called the British policies “taxation without representation.”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Turmoil Over Taxation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series of taxes were passed by Parliament.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Sugar Act</a:t>
            </a:r>
            <a:r>
              <a:rPr lang="en-US" smtClean="0"/>
              <a:t>-Put a new tax on molasses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Stamp Act</a:t>
            </a:r>
            <a:r>
              <a:rPr lang="en-US" smtClean="0"/>
              <a:t>-Placed new duties on legal documents such as wills, diplomas, and marriage papers.  It also taxed newspapers, almanacs, playing cards, and even dice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Townshend Acts</a:t>
            </a:r>
            <a:r>
              <a:rPr lang="en-US" smtClean="0"/>
              <a:t>-Taxed goods such as glass, paper, paint, lead, and tea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Intolerable Acts</a:t>
            </a:r>
            <a:r>
              <a:rPr lang="en-US" smtClean="0"/>
              <a:t>-Parliament’s way of punishing the colonist for their behavior against Britain  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smtClean="0"/>
              <a:t>Under this act, Parliament passed the </a:t>
            </a:r>
            <a:r>
              <a:rPr lang="en-US" b="1" i="1" smtClean="0"/>
              <a:t>Quartering Act</a:t>
            </a:r>
            <a:r>
              <a:rPr lang="en-US" smtClean="0"/>
              <a:t> which forced colonist to house British soldiers in there homes when no other housing was available.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Turmoil Over Taxation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Parliament sent British soldiers to Boston to control the protest over the various acts passed.</a:t>
            </a:r>
          </a:p>
          <a:p>
            <a:pPr eaLnBrk="1" hangingPunct="1"/>
            <a:r>
              <a:rPr lang="en-US" sz="2400" smtClean="0"/>
              <a:t>Each British act only made the colonists angrier and more determined to work together.</a:t>
            </a:r>
          </a:p>
          <a:p>
            <a:pPr eaLnBrk="1" hangingPunct="1"/>
            <a:r>
              <a:rPr lang="en-US" sz="2400" smtClean="0"/>
              <a:t>The 13 colonies were starting to become united.</a:t>
            </a:r>
          </a:p>
          <a:p>
            <a:pPr eaLnBrk="1" hangingPunct="1"/>
            <a:r>
              <a:rPr lang="en-US" sz="2400" smtClean="0"/>
              <a:t>In 1774, 12 colonies sent representatives to the </a:t>
            </a:r>
            <a:r>
              <a:rPr lang="en-US" sz="2400" i="1" smtClean="0"/>
              <a:t>First Continental Congress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2400" smtClean="0"/>
              <a:t>The Congress pledged to stop trade with Britain until the colonies gained representation in Parliament.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American Revolution</a:t>
            </a:r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 troops tried to seize guns and gun powder from the colonist.</a:t>
            </a:r>
          </a:p>
          <a:p>
            <a:pPr eaLnBrk="1" hangingPunct="1"/>
            <a:r>
              <a:rPr lang="en-US" smtClean="0"/>
              <a:t>At </a:t>
            </a:r>
            <a:r>
              <a:rPr lang="en-US" i="1" smtClean="0"/>
              <a:t>Lexington and Concord</a:t>
            </a:r>
            <a:r>
              <a:rPr lang="en-US" smtClean="0"/>
              <a:t>, near Boston, the British met armed resistance from the colonist.</a:t>
            </a:r>
          </a:p>
          <a:p>
            <a:pPr eaLnBrk="1" hangingPunct="1"/>
            <a:r>
              <a:rPr lang="en-US" smtClean="0"/>
              <a:t>As a result British soldiers and Americans died in the fighting.</a:t>
            </a:r>
          </a:p>
          <a:p>
            <a:pPr eaLnBrk="1" hangingPunct="1"/>
            <a:r>
              <a:rPr lang="en-US" smtClean="0"/>
              <a:t>This marks the start of the Revolutionary War.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American Revolution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July 1776, the Continental Congress adopted the </a:t>
            </a:r>
            <a:r>
              <a:rPr lang="en-US" i="1" smtClean="0"/>
              <a:t>Declaration of Independence</a:t>
            </a:r>
            <a:r>
              <a:rPr lang="en-US" smtClean="0"/>
              <a:t>.</a:t>
            </a:r>
          </a:p>
          <a:p>
            <a:pPr eaLnBrk="1" hangingPunct="1"/>
            <a:r>
              <a:rPr lang="en-US" i="1" smtClean="0"/>
              <a:t>Thomas Jefferson</a:t>
            </a:r>
            <a:r>
              <a:rPr lang="en-US" smtClean="0"/>
              <a:t> was the Declaration’s main author.</a:t>
            </a:r>
          </a:p>
          <a:p>
            <a:pPr eaLnBrk="1" hangingPunct="1"/>
            <a:r>
              <a:rPr lang="en-US" smtClean="0"/>
              <a:t>The </a:t>
            </a:r>
            <a:r>
              <a:rPr lang="en-US" i="1" smtClean="0"/>
              <a:t>Declaration of Independence </a:t>
            </a:r>
            <a:r>
              <a:rPr lang="en-US" smtClean="0"/>
              <a:t>was influenced by Enlightenment Thinkers and included the ideas of </a:t>
            </a:r>
            <a:r>
              <a:rPr lang="en-US" b="1" i="1" smtClean="0"/>
              <a:t>popular sovereignty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At first, the Americans suffered tough defeats at the hands of the British.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1778, the French formed an alliance with the Americans.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solidFill>
                  <a:schemeClr val="hlink"/>
                </a:solidFill>
              </a:rPr>
              <a:t>alliance</a:t>
            </a:r>
            <a:r>
              <a:rPr lang="en-US" sz="2200" smtClean="0"/>
              <a:t>-an agreement made to help both partners.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By helping the Americans, France hoped to weaken its long time enemy, Britain.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In 1781, American forces under the command of </a:t>
            </a:r>
            <a:r>
              <a:rPr lang="en-US" sz="2200" i="1" smtClean="0"/>
              <a:t>General George Washington</a:t>
            </a:r>
            <a:r>
              <a:rPr lang="en-US" sz="2200" smtClean="0"/>
              <a:t> and their French allies defeated the British army.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The Americans won the Revolutionary War and peace terms were reached in the </a:t>
            </a:r>
            <a:r>
              <a:rPr lang="en-US" sz="2200" i="1" smtClean="0"/>
              <a:t>Treaty of Paris in 1783</a:t>
            </a:r>
            <a:r>
              <a:rPr lang="en-US" sz="22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Britain recognized the new American nation and all land east of the Mississippi now belonged to what would soon become the United States of America.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3150" y="2831362"/>
            <a:ext cx="6255488" cy="1362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From Colonies to an Independent Nation</a:t>
            </a:r>
            <a:endParaRPr lang="en-US" dirty="0"/>
          </a:p>
        </p:txBody>
      </p:sp>
      <p:sp>
        <p:nvSpPr>
          <p:cNvPr id="37890" name="Text Placeholder 4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4750" cy="742950"/>
          </a:xfrm>
        </p:spPr>
        <p:txBody>
          <a:bodyPr/>
          <a:lstStyle/>
          <a:p>
            <a:pPr eaLnBrk="1" hangingPunct="1"/>
            <a:r>
              <a:rPr lang="en-US" smtClean="0"/>
              <a:t>A Loose Confederation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Loose Confederation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 1777, the Americans adopted a plan of government called the </a:t>
            </a:r>
            <a:r>
              <a:rPr lang="en-US" sz="2400" i="1" smtClean="0"/>
              <a:t>Articles of Confederation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2400" smtClean="0"/>
              <a:t>Because many Americans didn’t trust a central government to protect individual rights and liberties fought for during the revolution, the Articles set up a central government that was weak on purpose.</a:t>
            </a:r>
          </a:p>
          <a:p>
            <a:pPr eaLnBrk="1" hangingPunct="1"/>
            <a:r>
              <a:rPr lang="en-US" sz="2400" smtClean="0"/>
              <a:t>What made the Articles of Confederation </a:t>
            </a:r>
            <a:r>
              <a:rPr lang="en-US" sz="2400" b="1" i="1" smtClean="0"/>
              <a:t>weak</a:t>
            </a:r>
            <a:r>
              <a:rPr lang="en-US" sz="2400" smtClean="0"/>
              <a:t>?</a:t>
            </a:r>
          </a:p>
          <a:p>
            <a:pPr lvl="1" eaLnBrk="1" hangingPunct="1"/>
            <a:r>
              <a:rPr lang="en-US" sz="2100" smtClean="0"/>
              <a:t>Congress could not raise taxes.</a:t>
            </a:r>
          </a:p>
          <a:p>
            <a:pPr lvl="1" eaLnBrk="1" hangingPunct="1"/>
            <a:r>
              <a:rPr lang="en-US" sz="2100" smtClean="0"/>
              <a:t>Congress could not raise money.</a:t>
            </a:r>
          </a:p>
          <a:p>
            <a:pPr lvl="1" eaLnBrk="1" hangingPunct="1"/>
            <a:r>
              <a:rPr lang="en-US" sz="2100" smtClean="0"/>
              <a:t>Congress could not regulate trade.</a:t>
            </a:r>
          </a:p>
          <a:p>
            <a:pPr lvl="1" eaLnBrk="1" hangingPunct="1"/>
            <a:r>
              <a:rPr lang="en-US" sz="2100" smtClean="0"/>
              <a:t>Congress could not raise an army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smtClean="0"/>
          </a:p>
          <a:p>
            <a:pPr lvl="1" eaLnBrk="1" hangingPunct="1"/>
            <a:endParaRPr lang="en-US" sz="210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3150" y="2831362"/>
            <a:ext cx="6255488" cy="1362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From Colonies To An Independent Nation</a:t>
            </a:r>
            <a:endParaRPr lang="en-US" dirty="0"/>
          </a:p>
        </p:txBody>
      </p:sp>
      <p:sp>
        <p:nvSpPr>
          <p:cNvPr id="39938" name="Text Placeholder 4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4750" cy="742950"/>
          </a:xfrm>
        </p:spPr>
        <p:txBody>
          <a:bodyPr/>
          <a:lstStyle/>
          <a:p>
            <a:pPr eaLnBrk="1" hangingPunct="1"/>
            <a:r>
              <a:rPr lang="en-US" smtClean="0"/>
              <a:t>Creating the Constitution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Creating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 May 1787, delegates from all the states met at a convention in Philadelphia to revise the </a:t>
            </a:r>
            <a:r>
              <a:rPr lang="en-US" i="1" dirty="0" smtClean="0"/>
              <a:t>Articles of Confederation</a:t>
            </a:r>
            <a:r>
              <a:rPr lang="en-US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After recognizing that changes would not be enough, they decided to write a new constitution.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This constitutional convention was presided over by </a:t>
            </a:r>
            <a:r>
              <a:rPr lang="en-US" i="1" dirty="0" smtClean="0"/>
              <a:t>George Washington.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delegates set up a federal system of government which was given several basic powers.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Raise taxes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Declare war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Raise armies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Make treaties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Coin money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Regulate trade with other countries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states and the people keep most other powers.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new federal government has three branches (legislative, executive, and judicial).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Each branch acts as a check on the power of the others.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From Colonies to an Independent Nation</a:t>
            </a:r>
            <a:endParaRPr lang="en-US" dirty="0"/>
          </a:p>
        </p:txBody>
      </p:sp>
      <p:sp>
        <p:nvSpPr>
          <p:cNvPr id="15362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4750" cy="742950"/>
          </a:xfrm>
        </p:spPr>
        <p:txBody>
          <a:bodyPr/>
          <a:lstStyle/>
          <a:p>
            <a:pPr eaLnBrk="1" hangingPunct="1"/>
            <a:r>
              <a:rPr lang="en-US" smtClean="0"/>
              <a:t>The Colonial Experience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420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6" name="Picture 2" descr="C:\Documents and Settings\pevans\Local Settings\Temporary Internet Files\Content.IE5\Y1FDMRBT\MC90043440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33400"/>
            <a:ext cx="373380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New Colonists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/>
              <a:t>Settlers from Spain, France, Sweden, Holland, and England claimed land beginning in the 17th century.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The struggle for control of this land would continue for more than a hundred years.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The first colonies in North America were along the eastern coast.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A </a:t>
            </a:r>
            <a:r>
              <a:rPr lang="en-US" sz="2200" i="1" smtClean="0">
                <a:solidFill>
                  <a:schemeClr val="hlink"/>
                </a:solidFill>
              </a:rPr>
              <a:t>colony</a:t>
            </a:r>
            <a:r>
              <a:rPr lang="en-US" sz="2200" smtClean="0"/>
              <a:t> is a territory controlled by people from a foreign land.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The first permanent settlement in North America was the English colony at </a:t>
            </a:r>
            <a:r>
              <a:rPr lang="en-US" sz="2200" i="1" smtClean="0"/>
              <a:t>Jamestown in 1607</a:t>
            </a:r>
            <a:r>
              <a:rPr lang="en-US" sz="2200" smtClean="0"/>
              <a:t>, in what is now Virginia.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The Pilgrims followed, in </a:t>
            </a:r>
            <a:r>
              <a:rPr lang="en-US" sz="2200" i="1" smtClean="0"/>
              <a:t>1620</a:t>
            </a:r>
            <a:r>
              <a:rPr lang="en-US" sz="2200" smtClean="0"/>
              <a:t>, and set up a colony at </a:t>
            </a:r>
            <a:r>
              <a:rPr lang="en-US" sz="2200" i="1" smtClean="0"/>
              <a:t>Plymouth</a:t>
            </a:r>
            <a:r>
              <a:rPr lang="en-US" sz="2200" smtClean="0"/>
              <a:t>, in what is now Massachusetts.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Slave Trade</a:t>
            </a:r>
            <a:endParaRPr lang="en-US" dirty="0"/>
          </a:p>
        </p:txBody>
      </p:sp>
      <p:sp>
        <p:nvSpPr>
          <p:cNvPr id="17410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846638"/>
          </a:xfrm>
        </p:spPr>
        <p:txBody>
          <a:bodyPr/>
          <a:lstStyle/>
          <a:p>
            <a:pPr eaLnBrk="1" hangingPunct="1"/>
            <a:r>
              <a:rPr lang="en-US" smtClean="0"/>
              <a:t>Starting in 1619, enslaved Africans were brought to north America, South America, and the West Indies.  </a:t>
            </a:r>
          </a:p>
          <a:p>
            <a:pPr eaLnBrk="1" hangingPunct="1"/>
            <a:r>
              <a:rPr lang="en-US" smtClean="0"/>
              <a:t>The brutal traffic of human beings was part of a network called </a:t>
            </a:r>
            <a:r>
              <a:rPr lang="en-US" i="1" smtClean="0">
                <a:solidFill>
                  <a:schemeClr val="hlink"/>
                </a:solidFill>
              </a:rPr>
              <a:t>triangular trade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Included in the network were </a:t>
            </a:r>
            <a:r>
              <a:rPr lang="en-US" i="1" smtClean="0"/>
              <a:t>England</a:t>
            </a:r>
            <a:r>
              <a:rPr lang="en-US" smtClean="0"/>
              <a:t>, </a:t>
            </a:r>
            <a:r>
              <a:rPr lang="en-US" i="1" smtClean="0"/>
              <a:t>West Africa</a:t>
            </a:r>
            <a:r>
              <a:rPr lang="en-US" smtClean="0"/>
              <a:t>, and the </a:t>
            </a:r>
            <a:r>
              <a:rPr lang="en-US" i="1" smtClean="0"/>
              <a:t>American Colonies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Raw materials to be used in order to manufacture products flowed from North America and the West Indies to England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England in turn sent the manufactured goods to Africa.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There traders exchanged the English products for slaves.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These slaves were then bought to the colonies in North America, South America, and the West Indies.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When slaves arrived in the colonies, most of the Africans faced a very harsh life.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Life In the Colonies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By the mid-1700s, many British subjects lived in the 13 colonies along the Atlantic coast.</a:t>
            </a:r>
          </a:p>
          <a:p>
            <a:pPr eaLnBrk="1" hangingPunct="1"/>
            <a:r>
              <a:rPr lang="en-US" smtClean="0"/>
              <a:t>Some came in search of wealth while others came seeking religious freedom.</a:t>
            </a:r>
          </a:p>
          <a:p>
            <a:pPr eaLnBrk="1" hangingPunct="1"/>
            <a:r>
              <a:rPr lang="en-US" smtClean="0"/>
              <a:t>Settlers had also come from Scotland, Ireland, Germany, France and other countries.</a:t>
            </a:r>
          </a:p>
          <a:p>
            <a:pPr eaLnBrk="1" hangingPunct="1"/>
            <a:r>
              <a:rPr lang="en-US" smtClean="0"/>
              <a:t>Many families worked small farms.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07340"/>
            <a:ext cx="72420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Life In the Colonies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New England and Middle Colonies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Became centers for trade, shipbuilding, and fishing.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Craftworkers such as blacksmiths contributed to the economy.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Boston and New York were major seaports.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  <p:pic>
        <p:nvPicPr>
          <p:cNvPr id="20483" name="Content Placeholder 7" descr="ah04_middlecolonies1750m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933825"/>
            <a:ext cx="3352800" cy="2481263"/>
          </a:xfrm>
        </p:spPr>
      </p:pic>
      <p:pic>
        <p:nvPicPr>
          <p:cNvPr id="20484" name="Picture 8" descr="ah04_necolonies1750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47800"/>
            <a:ext cx="33528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7b01c43f22d4daf90bc35f2afd413765c50d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2">
      <a:dk1>
        <a:sysClr val="windowText" lastClr="000000"/>
      </a:dk1>
      <a:lt1>
        <a:srgbClr val="FFFFFF"/>
      </a:lt1>
      <a:dk2>
        <a:srgbClr val="FF0000"/>
      </a:dk2>
      <a:lt2>
        <a:srgbClr val="FF6566"/>
      </a:lt2>
      <a:accent1>
        <a:srgbClr val="002060"/>
      </a:accent1>
      <a:accent2>
        <a:srgbClr val="546D79"/>
      </a:accent2>
      <a:accent3>
        <a:srgbClr val="002060"/>
      </a:accent3>
      <a:accent4>
        <a:srgbClr val="00B0F0"/>
      </a:accent4>
      <a:accent5>
        <a:srgbClr val="C3F0FF"/>
      </a:accent5>
      <a:accent6>
        <a:srgbClr val="BFBFBF"/>
      </a:accent6>
      <a:hlink>
        <a:srgbClr val="00A3D6"/>
      </a:hlink>
      <a:folHlink>
        <a:srgbClr val="FF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rgbClr val="FFFFFF"/>
    </a:lt1>
    <a:dk2>
      <a:srgbClr val="FF0000"/>
    </a:dk2>
    <a:lt2>
      <a:srgbClr val="FF6566"/>
    </a:lt2>
    <a:accent1>
      <a:srgbClr val="002060"/>
    </a:accent1>
    <a:accent2>
      <a:srgbClr val="546D79"/>
    </a:accent2>
    <a:accent3>
      <a:srgbClr val="002060"/>
    </a:accent3>
    <a:accent4>
      <a:srgbClr val="00B0F0"/>
    </a:accent4>
    <a:accent5>
      <a:srgbClr val="C3F0FF"/>
    </a:accent5>
    <a:accent6>
      <a:srgbClr val="BFBFBF"/>
    </a:accent6>
    <a:hlink>
      <a:srgbClr val="00A3D6"/>
    </a:hlink>
    <a:folHlink>
      <a:srgbClr val="FF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1042</TotalTime>
  <Words>1358</Words>
  <Application>Microsoft Office PowerPoint</Application>
  <PresentationFormat>On-screen Show (4:3)</PresentationFormat>
  <Paragraphs>114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Trebuchet MS</vt:lpstr>
      <vt:lpstr>Wingdings 2</vt:lpstr>
      <vt:lpstr>Wingdings</vt:lpstr>
      <vt:lpstr>Calibri</vt:lpstr>
      <vt:lpstr>Opulent</vt:lpstr>
      <vt:lpstr>Opulent</vt:lpstr>
      <vt:lpstr>Opulent</vt:lpstr>
      <vt:lpstr>Opulent</vt:lpstr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Colonies to an Independent Nation</dc:title>
  <dc:creator>pevans</dc:creator>
  <cp:lastModifiedBy>pevansr</cp:lastModifiedBy>
  <cp:revision>88</cp:revision>
  <dcterms:created xsi:type="dcterms:W3CDTF">2012-10-23T16:11:20Z</dcterms:created>
  <dcterms:modified xsi:type="dcterms:W3CDTF">2012-10-29T22:43:47Z</dcterms:modified>
</cp:coreProperties>
</file>