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4" r:id="rId7"/>
    <p:sldId id="257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9964B-ACD4-4279-B710-5FB38BD5BDA2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7DFBC-B064-4CD5-B7F6-E24DDAF14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7/7d/Sin_drawing_process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6.4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58000" cy="1752600"/>
          </a:xfrm>
        </p:spPr>
        <p:txBody>
          <a:bodyPr>
            <a:norm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Graphs of Sine and Cosine Functions</a:t>
            </a:r>
            <a:endParaRPr lang="en-US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85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Graph a basic graph of y =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228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Example: Graph y = 2 </a:t>
            </a:r>
            <a:r>
              <a:rPr lang="en-US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lang="en-US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09800"/>
            <a:ext cx="4572000" cy="3581400"/>
          </a:xfrm>
          <a:prstGeom prst="rect">
            <a:avLst/>
          </a:prstGeom>
          <a:solidFill>
            <a:srgbClr val="003300"/>
          </a:solidFill>
          <a:ln w="9525">
            <a:solidFill>
              <a:srgbClr val="7030A0"/>
            </a:solidFill>
            <a:miter lim="800000"/>
            <a:headEnd/>
            <a:tailEnd/>
          </a:ln>
        </p:spPr>
      </p:pic>
      <p:cxnSp>
        <p:nvCxnSpPr>
          <p:cNvPr id="18" name="Straight Connector 17"/>
          <p:cNvCxnSpPr/>
          <p:nvPr/>
        </p:nvCxnSpPr>
        <p:spPr>
          <a:xfrm rot="5400000">
            <a:off x="114300" y="4000500"/>
            <a:ext cx="3429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1295400" y="4191000"/>
            <a:ext cx="5486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2400300" y="41529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543300" y="41529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610100" y="41529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62200" y="4267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π/2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81400" y="4267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15000" y="426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2π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5753100" y="41529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72000" y="426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3π/2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1676399" y="48006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676400" y="35052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47800" y="3288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1600" y="4572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0800000">
            <a:off x="1676400" y="2819399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1676399" y="55626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447800" y="2590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54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62400" y="685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Add the transformation of 2 cos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1819729" y="3418114"/>
            <a:ext cx="4232728" cy="1527628"/>
          </a:xfrm>
          <a:custGeom>
            <a:avLst/>
            <a:gdLst>
              <a:gd name="connsiteX0" fmla="*/ 9071 w 4232728"/>
              <a:gd name="connsiteY0" fmla="*/ 108857 h 1527628"/>
              <a:gd name="connsiteX1" fmla="*/ 128814 w 4232728"/>
              <a:gd name="connsiteY1" fmla="*/ 108857 h 1527628"/>
              <a:gd name="connsiteX2" fmla="*/ 781957 w 4232728"/>
              <a:gd name="connsiteY2" fmla="*/ 762000 h 1527628"/>
              <a:gd name="connsiteX3" fmla="*/ 1848757 w 4232728"/>
              <a:gd name="connsiteY3" fmla="*/ 1524000 h 1527628"/>
              <a:gd name="connsiteX4" fmla="*/ 3002642 w 4232728"/>
              <a:gd name="connsiteY4" fmla="*/ 740229 h 1527628"/>
              <a:gd name="connsiteX5" fmla="*/ 3764642 w 4232728"/>
              <a:gd name="connsiteY5" fmla="*/ 195943 h 1527628"/>
              <a:gd name="connsiteX6" fmla="*/ 4232728 w 4232728"/>
              <a:gd name="connsiteY6" fmla="*/ 10886 h 152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728" h="1527628">
                <a:moveTo>
                  <a:pt x="9071" y="108857"/>
                </a:moveTo>
                <a:cubicBezTo>
                  <a:pt x="4535" y="54428"/>
                  <a:pt x="0" y="0"/>
                  <a:pt x="128814" y="108857"/>
                </a:cubicBezTo>
                <a:cubicBezTo>
                  <a:pt x="257628" y="217714"/>
                  <a:pt x="495300" y="526143"/>
                  <a:pt x="781957" y="762000"/>
                </a:cubicBezTo>
                <a:cubicBezTo>
                  <a:pt x="1068614" y="997857"/>
                  <a:pt x="1478643" y="1527628"/>
                  <a:pt x="1848757" y="1524000"/>
                </a:cubicBezTo>
                <a:cubicBezTo>
                  <a:pt x="2218871" y="1520372"/>
                  <a:pt x="2683328" y="961572"/>
                  <a:pt x="3002642" y="740229"/>
                </a:cubicBezTo>
                <a:cubicBezTo>
                  <a:pt x="3321956" y="518886"/>
                  <a:pt x="3559628" y="317500"/>
                  <a:pt x="3764642" y="195943"/>
                </a:cubicBezTo>
                <a:cubicBezTo>
                  <a:pt x="3969656" y="74386"/>
                  <a:pt x="4101192" y="42636"/>
                  <a:pt x="4232728" y="1088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828800" y="2743200"/>
            <a:ext cx="4232728" cy="2895600"/>
          </a:xfrm>
          <a:custGeom>
            <a:avLst/>
            <a:gdLst>
              <a:gd name="connsiteX0" fmla="*/ 9071 w 4232728"/>
              <a:gd name="connsiteY0" fmla="*/ 108857 h 1527628"/>
              <a:gd name="connsiteX1" fmla="*/ 128814 w 4232728"/>
              <a:gd name="connsiteY1" fmla="*/ 108857 h 1527628"/>
              <a:gd name="connsiteX2" fmla="*/ 781957 w 4232728"/>
              <a:gd name="connsiteY2" fmla="*/ 762000 h 1527628"/>
              <a:gd name="connsiteX3" fmla="*/ 1848757 w 4232728"/>
              <a:gd name="connsiteY3" fmla="*/ 1524000 h 1527628"/>
              <a:gd name="connsiteX4" fmla="*/ 3002642 w 4232728"/>
              <a:gd name="connsiteY4" fmla="*/ 740229 h 1527628"/>
              <a:gd name="connsiteX5" fmla="*/ 3764642 w 4232728"/>
              <a:gd name="connsiteY5" fmla="*/ 195943 h 1527628"/>
              <a:gd name="connsiteX6" fmla="*/ 4232728 w 4232728"/>
              <a:gd name="connsiteY6" fmla="*/ 10886 h 152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728" h="1527628">
                <a:moveTo>
                  <a:pt x="9071" y="108857"/>
                </a:moveTo>
                <a:cubicBezTo>
                  <a:pt x="4535" y="54428"/>
                  <a:pt x="0" y="0"/>
                  <a:pt x="128814" y="108857"/>
                </a:cubicBezTo>
                <a:cubicBezTo>
                  <a:pt x="257628" y="217714"/>
                  <a:pt x="495300" y="526143"/>
                  <a:pt x="781957" y="762000"/>
                </a:cubicBezTo>
                <a:cubicBezTo>
                  <a:pt x="1068614" y="997857"/>
                  <a:pt x="1478643" y="1527628"/>
                  <a:pt x="1848757" y="1524000"/>
                </a:cubicBezTo>
                <a:cubicBezTo>
                  <a:pt x="2218871" y="1520372"/>
                  <a:pt x="2683328" y="961572"/>
                  <a:pt x="3002642" y="740229"/>
                </a:cubicBezTo>
                <a:cubicBezTo>
                  <a:pt x="3321956" y="518886"/>
                  <a:pt x="3559628" y="317500"/>
                  <a:pt x="3764642" y="195943"/>
                </a:cubicBezTo>
                <a:cubicBezTo>
                  <a:pt x="3969656" y="74386"/>
                  <a:pt x="4101192" y="42636"/>
                  <a:pt x="4232728" y="10886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9" grpId="0"/>
      <p:bldP spid="30" grpId="0"/>
      <p:bldP spid="32" grpId="0"/>
      <p:bldP spid="26" grpId="0"/>
      <p:bldP spid="28" grpId="0"/>
      <p:bldP spid="39" grpId="0"/>
      <p:bldP spid="40" grpId="0"/>
      <p:bldP spid="46" grpId="0"/>
      <p:bldP spid="49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mrhoneamath.files.wordpress.com/2012/03/unit_circ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609600"/>
            <a:ext cx="5638800" cy="5970494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3352800" y="1600200"/>
            <a:ext cx="4038600" cy="403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228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Graph of </a:t>
            </a:r>
            <a:r>
              <a:rPr lang="en-US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Sine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Cosin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Functions: Transform a graph from the unit circle to an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plane.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hlinkClick r:id="rId3"/>
          </p:cNvPr>
          <p:cNvSpPr txBox="1"/>
          <p:nvPr/>
        </p:nvSpPr>
        <p:spPr>
          <a:xfrm>
            <a:off x="609600" y="5867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Link : </a:t>
            </a:r>
            <a:r>
              <a:rPr lang="en-US" dirty="0" smtClean="0">
                <a:hlinkClick r:id="rId3"/>
              </a:rPr>
              <a:t>http://upload.wikimedia.org/wikipedia/commons/7/7d/Sin_drawing_process.gif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1143000"/>
            <a:ext cx="213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y = sin x</a:t>
            </a:r>
          </a:p>
          <a:p>
            <a:endParaRPr lang="en-US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cos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mrhoneamath.files.wordpress.com/2012/03/unit_circ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28600"/>
            <a:ext cx="2968625" cy="3143250"/>
          </a:xfrm>
          <a:prstGeom prst="rect">
            <a:avLst/>
          </a:prstGeom>
          <a:noFill/>
        </p:spPr>
      </p:pic>
      <p:pic>
        <p:nvPicPr>
          <p:cNvPr id="3" name="Picture 2" descr="https://encrypted-tbn2.gstatic.com/images?q=tbn:ANd9GcRLeTluE0spm_VwH3qvdApo9fkwiYQhlzF2baGpx8sSCO_ypWZx3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429000"/>
            <a:ext cx="4114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736592" y="17526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86200" y="47244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03320" y="6858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43400" y="406908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33472" y="17526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46320" y="47244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03320" y="28194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34000" y="53340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4400" y="17526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91200" y="47244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00600" y="144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6858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(angle, y-value on unit circle)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*because we are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graphing sine!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240268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Graph of </a:t>
            </a:r>
            <a:r>
              <a:rPr lang="en-US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Function</a:t>
            </a:r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              </a:t>
            </a:r>
          </a:p>
          <a:p>
            <a:r>
              <a:rPr lang="en-US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y = sin x </a:t>
            </a:r>
            <a:endParaRPr lang="en-US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0" y="228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/2, 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8600" y="36692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/2, 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1371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00600" y="4419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57600" y="2971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/2, -1)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53000" y="54218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/2, -1)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400" y="1828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38800" y="43550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5029200" y="990600"/>
            <a:ext cx="10668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5410200" y="990600"/>
            <a:ext cx="17526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676400" y="4038600"/>
            <a:ext cx="20574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52800" y="4431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57600" y="4800600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AREBEPEg4PEBEWEhAVEBIQEBEVExATFxAVFBUQEhUXHiYeFxokJRIUIDsgIycqMS04FR89QTAqNjIrOCkBCQoKDgwOGg8PGiklHyI1NS4tMik1NTQwLTUwLDUsLjUsLC8tNTQqLCk0NTUsKiwvLCwvLCkuMC81LCw1NS0sLP/AABEIAKABJAMBIgACEQEDEQH/xAAbAAEAAwEBAQEAAAAAAAAAAAAAAwQFBgIBB//EAD8QAAIBAwIDAwkFBwQCAwAAAAECAwAEERIhBQYxEyJBFBYjMlFhZJTTM0JScYEHNENydLKzJIKSoWLRFUSR/8QAGAEBAAMBAAAAAAAAAAAAAAAAAAECAwT/xAAvEQEAAQIDBgQFBQEAAAAAAAAAAQIRAyExBBJBUWGBInGh8DKRsdHxExQjJMFi/9oADAMBAAIRAxEAPwD9xpSlApSlBSv+MQQZ7WVI8RSzHUekUWntJPyHaJ/yFfJ+OW0ciQvcwRyvp7ON5UWR9TaV0oxDHJGNh1rN5n5Y8tktckJHHIXmIY6pY+6TalcYMblVLZP8MbHOV0rng8UkqTN2utNOnTPOi91iw1IrBW3PiDn8qDxccwW0cy27Tosp04QnxYEopPRS2lsAkFtJxnBqhw7nqxmMai4RZH7EBCc4aZC8SFx3csFON98e2vd/yhFLdpedrLG69nkR9muvRnSrOF1lDq3TVpOBttWTw/8AZbaw6dM9ydMnDZBqMXWxBEQ2To2rf/rFBv3PMdvHM0LvoKrAXZtkUzO6RKW8Cxibrt033Fe+GcfguGZIm1YjhlU42eKXWEkU+IJikH+32EZyOJ8ixTzXTM7rDdLaC6RCA0ptywCEkHCMrKDgg9zruan4LywttM1w0rSFLS3tY3fGoQwl3LPpAGomTwHRB7TQdDSo7a4WREkRgyOqsjDoysAQR+hFSUClKUClKUClKUClKUClKUClKUClKUClKUClKUClKUClKUClKUClKUClKUClKUClKUClKUCob37KT+R/7TU1Q3v2Un8j/wBpoKPKv7jZ/wBLbf4UrUrlE5mgsOE2txMJCotrYARxsxZjEgC5HdXJIGWIG/WurFApSoZ7uNCoeRELMFQMygux6Kuep9womImcoTUpSiClKUClKUClKUClKUClKUClKUClKUClKUClKUClKUClKUClY3BZmjkkspGZinft3cktLAx2GT6xjPcO5OOzJ3YZ2aBSlKBSlKBSlKBVPi9qskEqNq0lDnS7odt/WQgjp4GrlQ3v2Un8j/2mg46TlNrzgltZRzrAjwWrSNJHJO23ZzYXMq47yjqSMbADauytlcIodlZ8d9kQopPiVUsxA92o/nVDlX9xs/6W2/wpV+6uVjR5GOFRWZj7AoyT/wBUTETM2hDe3ughEXXK2dCZwMDq7n7qjI39+ACa5Dmv9ns97LDL5Z3htKGUhVGrOqBBnB9xO+B3q6vhdswBmkHpZMFh+BAWKQ/7dZ38SWPjV+sqsOMSLVO7B2uvY8TewJi8cdfcfXXpGWttJbgFHlnjAAeNzrcADGuNjux29U9d8b7HRhmV1DqQykAqR0IPjXusu3HYTdj/AApNTRDwjcAFol9xGXA8O/4erb4fJhf9WJv8UZ+fPvGvk1KUpV3OUpSgUpSgUpSgUpSgVV4jxFYUDEMzMwWONMF5XIJEaA+OxOTsApJIAJFomsPgw8pfy5t4z+5KdwseCvlIHTMgOQeoVgNssKD1/wDBPP3rqZyfuw28s0UUXsGpGDyMMkazgH8C9B8fg0luNdrLKcbtbzStIkvtAeQl423OCDjOMjFbdKCtw/iCTJrTIwSrqww8bj1kdfBh/wCuoxVmsPiH+lmW5XaCRgl2vgrtpWK5HvyBGQBuJFJPc33KBSlKBSlKBSlKDJ5itXaNJolLzQOJY1GMyAArJEudssjOo3G5G4Ga0LO7SWNJY2DxuqujDoysoZWHuIINTVicC9DLcWjbd954PANFK2pgvtKuXBGTjWhONSig26UpQKUpQKUpQKhvfspP5H/tNTVT4varJBKjatJQ50u6Hbf1kII6eBoK/Kv7jZ/0tt/hSvs/pbhI+qRYkk9hkP2SHwJG748PRnHqmqnK/ZwcMtmyQi2sUjFmZiB2IdjliTjrt4Vf4LbskQLjEjkyS5662OcH8hhfcFAGwFVnObN8Pw0zX2jvr8o9ZhfpSlWYFVuJWfaxMmcHYo34HVgyOPeGVT+lWaVExfJamqaZiqOCrwy77WJXIw24dfwurFHX9GVh+lWqzF9FdkdEnXPuMyKAd/aUA29kW3Q1p1FM5L4tMRVeNJzj300KUpVmRSlKBSlKBSlDQYvH3MzJYr/FBa5P4LUbOD7DISIxuD3nYZ0EVsooAAHQAAVi8vemeW++7NpW399smezf/eWeQe516HIG3QKUpQRXdqksbxOoZHVkdT0ZWBDKfcQSKzuXbpyj28jF5YH7N3OMyLgNFK2NtTKVJ2He1YAGK1qxOMegnhuxsGZLe4HgY2Y9lIfYUdupIGJZOp04DbpSlApSlApSlArE5m9F2N70Fu7NMfh3XTMT7VUaZMZ/hA4JAFbdeJoVdWRlVlYFWVgCrKRgqQdiDnpQe6Vi8r3Xo3tXk1TW7mOQM+qTs8kwSMSdR1Jp7x9YhvHNbVApSlApXiKZWzpZWwSp0kHDA4KnHiPZXugVDe/ZSfyP/aamqrxOdUhkZmVF0NlmYKBkYGSdhuQP1omImZtDnuHQia14ZbMMobe2llXbDJFFGVVgeqlzH/xx411dc3yLCTawzt1aC2jTbGIootK/mSWkboD3wPCukqtPNtjTa2Hy+s6/bsUpXiWZVGWZVGVUFiANTMFVd/ElgAPEkVZg90pSgpcYtWeJtH2q9+E+yRd1/Q9CPEMR0JqezulljSRfVZQwz7CM71NWHbcSitrg2Tyomsh7ZWOCQ5bVEo9gZTjp64UDu70mbTd0UUziUTTEXmM+3H5ZT5XblKUq7nKUrwsylioZSygFlBGVBzgkeGcH/wDKD3SlKBWRzPcMIVhRisk8iQIVJDLqyZHXHiqJK/Uepsc4rXrnOF38V1fzSpIjrbxdimhs5aVw8pPtHoIh4junB3NReNFooqmJqiMo16N+3gWNFjRQqqqqqgABVAwAAOgGKkpSpVKV4llVVLswVVBLMxACgDJJJ6CvQNB9qvxCxSeJ4XBKOpVsEgjPipG6sOoI3BANWKUGZy7fPLAolIM8ZMVzgAAzIAHdQOits49zrkA5A06wmcW99kkCO7XAZiBi5iUBYwT6xePUQNseTN1LbbtApSlApSlBieZ9r8T87e/Vp5n2vxPzt79WtulBwfFeToba7juk7UQSmKG7Xym5DFy+iCbtA+rYylSCT9zAHeNdD5n2vxPzt79WrvHOG+UW00GrQXjdUcDJicqdEqjI7ynSwwQcqNxTgvEfKLeKfToLKC6Z1dm/R4icDJVgy5x92gpeZ9r8T87e/Vp5n2vxPzt79WtulBztpyJaRhgDcnU8jnN5djd2LEd2QZ69Tv7San8z7X4n529+rW3SgxPM+1+J+dvfq1zfPXJ8RgjSJ5lkeZVQSXFxIjnQ7tr7R2C4VHbIGe7jfNd/XOzenuZZRvFbQyxKfB53AMhX+RQq53BMjjYoc1qpiqN2W2Bj14GJGLh6xopcr8o25srZma5ctDG+fKrlNnUOFCJIFAAYDb2VqeZ9r8T87e/VqflX9xs/6W2/wpWpUxERFoUxMSrErmurWZvPdieZ9r8T87e/VqC95EtJVCk3IxJC+ReXR3jlWQDDORvoAz1GdiDgjoXGQQDg42Ps99fn1jw7iMkslvceWNbTKWkMzwkLCLm5zbAJ0kkQWoIAwFaTBVsVKjp/M+1+J+dvfq08z7X4n529+rVXk62ANxILWS01upELRiNVULgMdJKySsdTM/XvKuWCAnpaDE8z7X4n529+rXM8x/s4txKl2Gl7JWj8pjaWQsUyFMolYsw0jBI9inBU4rquauB+WWzW+IjqKfbKzIF1AO2gHDMFLlQdtQU+GR55b4KYLJLSRYV0iVSLcFU0mRypGw7xDAk49YtWeJRFcWl17JtWJsuJv4c2vlPlOryOT7X4n529+rTzPtfifnb36tWOA3epGhb7SBjFINhnABjkx4BlKN+pHga06vE3i7nxKJoqmmff5Ynmfa/E/O3v1agj5EtFkklzc5cRgjyy720asHIkyfW8Sem2N80OL8Xlj4iqx3kLLok7aBpQxhAtXlDTQqoMMWVVu1JYkyIuAGyMzg/OdxdLJFNPFbGIQz3UscTRG2tjaRXChu1Z+87S6dxjTFL0YrUqOp8z7X4n529+rTzPtfifnb36teOTL7trcyC4E6GWTsj2qSukYICrLInVz6+CAV7QLvpyd6g5vifK9pHDI5W4YBGOk3153ttl+0PXp08ay+W/2XwW5Z5JZZGYAAI0sGgdSpMb5boPHG3Sui4iWkuIIFClEInn1MR3QHESqMHUdYVuox2XjnFY3ErjF+3ZyXcbJFI0jdjdyxueyBWGJMdkwADucYbX2YBPfU57kVVb08NHbTtGJg4M4VE2ivOry4ffrEw1PM+1+J+dvfq08z7X4n529+rVTka8vJI5Redr2ymDaSBYwA9rFIyqVADYd5F2zjTiumrRxOeveRbSWOSIm5AdHQkXl2SAylcgNIVPXoQR7qlXk21AA/1Pzt79WtylBieZ9r8T87e/Vp5n2vxPzt79WtulBxnNvKEa2kksEdzJNEUmjj8suz2pjcOYhlzuwDDIGckY3rSsuWrKaNJo2uHjdEeNhe3uGRlDKwzJ4gg10NYPLUojkubDDZgYPGSpC9hO0jxKh6YUrImkDCiNRQe/M+1+J+dvfq1Nacs28brIvb6lORqu7px+qtIQf1FatctzLzY9rd21svYlZjGJGfX/AKZTOqdrIQcaX1dmudPeH3hnAdTSlKBSlKBWFwxRbXMttgLHMz3FuQMDWTm4hPvyRIN9xI23cJO7WTzFauUSeJS8sDiVEGMyLgrJEudtTKzAbjfTkgZoNalQ2l0ksaSxsGR1V0YdGVgGVh7iCDU1ApSlBT4xxEW8Es5BbQjEIu7SNjuxIPFmOFA8SwFVeH8OMFmY2IaQpK8zDo0r6nkYbDYsxx+lRXn+ou44RvFBiaf8JmP2ER8CRvJjwxEcbqav8XtVkglRtWkoc6XdDtv6yEEdPA0FflX9xs/6W2/wpWpWNybbqnD7NVzjyeA95mY5aNWO7EnGSdvCtmgUpSgUpSgUpSgzLj0V0kh2SVREx8BICWj1H36nXw3IG5IrTqrxO07WF484JXut+FhurA+BBAOfDFOG3naxK+MHcOv4HVirp+jKw/SqxlNm9fioirllP+fbstUpSrMCvLuACxIAAJJJwAB4k16rM4sxkKWq/f3lI+7CpGr9WOEG49ZjvpIqJm0NMOjfqt8/Li+8FQsHuGBDTMWAIxiIEiEYO4OnDEHcF2/IaVfFGBivtIi0IxK9+qZKUpUqFKUoFKUoFc/zFbLFNb8RAw0WqKcjHetZSNWs49VGWOTPhoboCTXQV4mhV1ZGUMrAhlYAqykYKkHYg+yg90rH5ZmYRvbuzNJbyNESzFmMfrQszHdiY2jyx3JBNbFApSlApSlApSlBh8OPk07Wp2hlLSWh9jHU01ufHYgyAk7iQjHc33Kp8U4as8egsyEMjxuuNUciMGV1zt1HQ7EEg5BNQcO4tlvJ59MdyAe7nCzqP40Gd2Xpkblc4PgWDTqnxbiQgiaQgu3SONca5ZCDpiQEjLHHtAG5JABImvLxIkaSRtKDGTudycBQBuSSQABuSQBk1m2sDXEqXUiskaavJonB1EnbymQH1WxkKvVQzZ3bCBY4Jw4wxYchpnYyTsM4aVgNWnO+kYCgHoqqPCrV79lJ/I/9pqaob37KT+R/7TQUeVf3Gz/pbb/ClalZXK37jZ/0tt/hSvt/zHDDc21owkMs7MI8RtoAWKSQsznu/wAIjAJO42xvQalKUoFKUoFKUoFZkvoJ+06RTFVkP4Z+5HGx8e8NKf7V9tadeJoVdSjAMpBDA9CD1BqJi7TDr3Zz0nKffq90rNtrowlYJmY9FimIJEvgBIeiydBvsxIxudKyQcctnlkgWeNpIxmVA26DxJ/Lx9njio3oWnBrzmIvGt45c/fHJannVFLsQqgEknoBVPhcLEvcOpV5AuEb1oowO7G3/lksTjxbG+MmPPlTLj92U5z4XLYOAPbGOufvED7udWpSM5umr+Ond4zr06efP8lKUqzApSlApSlApSlApSlBicfHYPHfjYRhluvYbYgszt7ezIDjYkDtAMajW3Ssayia1fsNDNbOx7AopItif/rso9WPY6WGwzpOnC6g2aUpQKUpQKUpQKr3/D4p07OWNXXIIB6qw6Op6qw6hhgjwIqxSgy7Plm2icSLGzOu6GWaaXQcEFk7Vm0HBIyMHBNalKUCqfF7VZIJUbVpKHOl3Q7b+shBHTwNXKhvfspP5H/tNBg8vcAtZeHWUctvFOgghdROom0s0Skkdpqx1P5dOleeJcouZrN7aS1tYrVpHjhFmWUvJHJG57ksYAxLnAXqM5OcVpcq/uNn/S23+FK1KBSlKBSlKBSlKBSlKDxNCrqUZQykEMrAEMD1BB2IrkOE/swtoLtrnUZEyTFC6KVjJG5J+/jJxsMbdTvXZUqlWHTVMTMaOnB2vGwKaqMOqYirKepSlKu5ilKUClKUClKUClKUClKUClKUClKUClKUClKUClKUClKUCorlCyOo6lWA/MjFS0oKHAbRorW2icAOkEKOAcgMsSqQD47g1fpSgUpSgVFdXCxo8jZ0orM2Bk4UZOB49KlrzLGGUqRkEEEe0EYIqYtfMY0fOVmxkVZtZjLhwg1Y0QCZiMdQAQM+3brX2PnGzYyKswcxlw4QZI0QiZjt4AMBn27daj4byPY25jaKAKUge3U5JzE762De05LHP/ka+cO5FsYGjaODSUt3t17x3idy7BvxEktufxGu+f2Wdt/pp6++PTOniWbLmi1mlaGOUO6yMhC795YlkJyPABgM+3brUPEOc7SB5Ekd1ZFViOzbLK06wakHiA7qP18RUVnyHYwheyiaIrbSWyvHIyuInfW3eBzqySdXXc18uOQbJ2kZkkJckv6WTcmSGQt12Ja2jP6H20iNi385r3e19TxJfPS00Byzhe3Nu+UYdlKJBGUk9neZR4+sD0qnwPn+C4g7V43ik7RY+yAZyS9xLBHobSNWTC3htg+yppeQbJmZikmWmlmb0r7vJNFM35DVBGce6o7HkSGKeOUMQkKzC3VdYZTKzM7yOXOsgyTae6uO1PXY1p/R3J+K/D7d+fD0l4ks/PlnGhklMkIErRaZU0MzqupwoJ7wUdSOh267V9bnuy1hA7vl4URkjZkd5YRNEiMNiWU5H5eFeo+S7YJHHquD2bFoXMzdpDqUq4SQd4BgxB9ufbUknJ9q0nalX19vb3Ge0c+lhh7GNjk79329ar/S/wCuPLnl6ep4kM/PVosUUwZ3WVXMOhD6RlDExDOMP6Nxg+K/lVTh37QopCpeGSGNobGQO3e0m6d0RZAB3RlFAbJzrHSpof2d2CiICOTERUoDK5zpeZwG33GbmX/lU8PJFoqaNMhXTap3pGOEtpTJCg9yk494FWvsERMRFU9Z5X89bep4l+fjsKTeTlm16Q7kIxSJSHKtK42QHs33OB3fyznLz3ZkIQ0hLyQpGoibVJ20byQuo8UcRthvd4VYt+U7ZGV/TMwUoxknlftly5Cz5PpQvayABs41e4Yig5Is07MhHzHJDJGTIxK9ijpDGCfuKJHAX31lT+0jXe9NU+JNwbm21u2CwyFi0XapqRl1xiTs2Zc9cMNJrYrE4Nyfa2jRvCrgxwvCmqRmxG8/bMDnqdXjW3XPtH6W/wDw33euqYvxKUpWCSlKUClKUClKU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https://encrypted-tbn2.gstatic.com/images?q=tbn:ANd9GcRLeTluE0spm_VwH3qvdApo9fkwiYQhlzF2baGpx8sSCO_ypWZx3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76400"/>
            <a:ext cx="4572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Graph of </a:t>
            </a:r>
            <a:r>
              <a:rPr lang="en-US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Sine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Function.  </a:t>
            </a:r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y = sin x</a:t>
            </a:r>
            <a:endParaRPr lang="en-US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962400" y="1524000"/>
            <a:ext cx="2133600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62400" y="1066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period from 0 to 2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2057400"/>
            <a:ext cx="23622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0" name="Picture 12" descr="http://math.ucsd.edu/~wgarner/math4c/textbook/chapter5/shift_trig_func_files/image0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429000"/>
            <a:ext cx="3869140" cy="2133600"/>
          </a:xfrm>
          <a:prstGeom prst="rect">
            <a:avLst/>
          </a:prstGeom>
          <a:noFill/>
        </p:spPr>
      </p:pic>
      <p:pic>
        <p:nvPicPr>
          <p:cNvPr id="2" name="Picture 4" descr="http://mrhoneamath.files.wordpress.com/2012/03/unit_circ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28600"/>
            <a:ext cx="2968625" cy="3143250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4736592" y="17526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62400" y="37338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703320" y="6858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43400" y="45720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33472" y="17526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54880" y="54102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03320" y="28194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1600" y="45720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4400" y="17526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38800" y="3733800"/>
            <a:ext cx="76200" cy="76200"/>
          </a:xfrm>
          <a:prstGeom prst="ellipse">
            <a:avLst/>
          </a:prstGeom>
          <a:solidFill>
            <a:srgbClr val="FF0000"/>
          </a:solidFill>
          <a:ln cmpd="sng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00600" y="144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(0, 1)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1200" y="685800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(angle, x-value on unit circle)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   *because we are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graphing cosine!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2400" y="240268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Graph of 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Function</a:t>
            </a:r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              </a:t>
            </a:r>
          </a:p>
          <a:p>
            <a:r>
              <a:rPr lang="en-US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5200" y="3429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(0, 1)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0" y="228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7200" y="4191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/2,0)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1371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95800" y="556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57600" y="2971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1600" y="4267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/2, 0)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400" y="1828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86400" y="3352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1)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5029200" y="990600"/>
            <a:ext cx="10668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5334000" y="990600"/>
            <a:ext cx="16002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0" name="AutoShape 2" descr="data:image/jpeg;base64,/9j/4AAQSkZJRgABAQAAAQABAAD/2wCEAAkGBhAPDw4QEA8QERAQERUQEBAQEBYUEA8QFhIVFxYSFBMXGzIeFxokGRQSIC8iIycpLCwsFR4xNTwqOCYrLSoBCQoKBQUFDQUFDSkYEhgpKSkpKSkpKSkpKSkpKSkpKSkpKSkpKSkpKSkpKSkpKSkpKSkpKSkpKSkpKSkpKSkpKf/AABEIALIBGwMBIgACEQEDEQH/xAAbAAEBAQEBAQEBAAAAAAAAAAAABQYEAQMCB//EAEgQAAICAgADBAQKBwYCCwAAAAECAAMEEQUSIQYTMUEUIlFhIzIzQlJTYnSU0wcWJDVysrNDcXOBgpEl0RU0VIOToaKxwcPx/8QAFAEBAAAAAAAAAAAAAAAAAAAAAP/EABQRAQAAAAAAAAAAAAAAAAAAAAD/2gAMAwEAAhEDEQA/AP7jERAREQEREBERAREQEREBERAREQJ/HUsONcKr1ofl33z/ABa1BBck76eqGG/Le/KQuEcZbFw+IZORZZZRTbZbQGYPkLi8iFFfz2x5mUN1Cuu5pc7Aqvraq6tLanGnrsUMjDe9FT0PUCZjtpwijF4LxKvHpqpQ0u5SpAiljygsQPE9B/tAu8N4nbaxWzDvoAGw9r0lSd65QK7Cd/5SlPBPYCIiAiIgIiICIiAiIgIiICIiAiIgIiICIiAiIgIiICIiAiIgIiICIiAmf/SAN8K4j91s/lmgkHt5+6uJfdLv5DAurPZ4J7AREQEREBERAREQEREBERAREQEREBETgfjuMt3o7ZFS39PgmcBzzDY0D49PZA74iICIiAiIgIiICIiAiIgIiICQe3n7q4l90u/kMtXluVuTl59Hl5t8vNrpvXXW5g+0Pa+qzgmV6TdjVZNuJd8AloJJ26LyqfW66Hl5wN+J7I/CO12DmWNVjZdN1iqXZK22yrsDZHkNkf7yxAREQEREBERAREQEREBERARE8JgexOLB43jXvZXTfVa1eucVuG5N78SOnkZ2wE+GXhV3Ly21pYv0bEDD/YifeIGZtqfhfroXs4ePlaTt7MMdd21Hqz1jzQ7KjZU6HLNJXYGVWUhlYAqwOwwPUEEeInpEzeAn/R2QuNsDDyWPom+gxr9EnFHkEYAsg8iGX6IgaWIiAiIgIiICIiAiIgIiQe0fELC1WFjMVyckEmwDfouMpHeX+zm6hV34swPgpgfHNz7s223FxHamqvdeTnKBzJZ9RjhhprB85j0Tw6t4SuJdlaeHcD4jTWTYfRr2a6xU76wsrNt3UDmOyep6zX8N4dXjU100qFrrXlUeJ95JPUkkkknqSSfOSf0gH/hPE/ud39MwOvivZ2jKALKUtU7ryKTyX1N10VsHXzPQ7B8wZz8J4tbXd6FmFTfy81Fyrypm1KPWYL4JavzkHTqCOh0LGK260J8Sqnw15DynLxrhC5VRrJKOpFlNq/HpuXqli+8Hy8CNg9CYHfEldn+KtfW63KEyaHNOQg+LzgbFib68jqVdfc2vEGVYCIiAiIgIiICIiAiJ4YHNxPidWNS99zctdY2x0SdkgBQo6liSAAOpJAkajg1maVuzgRX8anA3quseTZOjq6z7J9RfAAkc08wP+IZPpJ64mM7JiL5X3glXyveo9ZE/1t5rrSQPxVSqAKiqqjwVQAB/cBP3EQEREBOLjHCkyqLKX2A49V1+PW4O0sQ+TKwDA+0TtiBI7NcUe+pkvAGVjuaMlV8O8UAixR9F1KOPc+vKV5m+Ng4mVTnL0qs5cTNHkKy3wN5/gdipP0bSfmzSQEREBERAREQERED4Z2bXRVZdawSupC7sfBVUbJknstg2ctmXkLrJyyHZT/YUjfdY4P2VOz7WZz5z48XBzMyrDHWjH5crM8Crtv8AZ8cj3sDYR7K138aaOAmf/SD+6OKfc7v6ZmgkDt+2uE8TI1/1O/xGx8k3lAs4bbrrPtRT/wCke2fafDBPwVX8C/yifeBm+0aeiXV8SXfLWvc5yj5+IW2Lj76SWf8Ahaz3TRq2wCOoPUEeBnllYYFWAIYEEEbBB6EEeyQOyzNQ13D33+y6bGY/2mE++7G/MoQ1Z/hU+cDQxEQEREBERAREQEgdp8h7TVgUsVtyw3e2KdNj4i6Ftg9jHmWtftWb+aZbyL1rR3dgqIpd2J0FUDZJPsABkXsxQbO9zrARZmcrIreNWKo1Sg9mxuwj6VpHlAs42MlaJXWoREUIiqNKqgaAA9gAE+sRAREQEn8P4kbbsyoqAMexK1I36waiuzZ9nVyP8pQmbzOFcMvynVyhynHrKt7o78igfFRwGKry78wNb8oGk3G5A/UfB+qf8Rf+ZH6jYP1T/iL/AMyBYzcRLq7KrFDV2KUdT4MjDRH+xmc7Lcbt7+zh1ylrcOkc9x3u1e8K1Wew89YBP2g48p1/qNg/VP8AiL/zJl+1vZ/DwL8PJGLY1Lv6NlMMi0aWx0WptmzZKud68OVn89QP6NuNzH4HCeEZF91FS2tbRsWgvlqqEEDXOzBT/kevjKQ7C4P1T/iL/wAyBe3OHL4iyZGNSE2LhaWb6HIoI6eeydSeewuCf7F/xF/5k/LdgsAkMaGLLvlY337Xfjo95030gaHc83IP6j4P1T/iL/zI/UbB+qf8Rf8AmQL25F7WdpBw+hLyhdTdVUwUEtp216oHi3kB7SJ8v1DwOvwLdfH9ov6/3/CSFl9j8K/PqxlpJrxq/Sckm+5vXba49XWzp1Flnt9RPb1DTdmeHvVSXuA9JyW9IydeAtYD4MfZRQqD3Jvzlbcx2HwbhGVa9FdVjWUdHB9LVV6j+0YhWPUEdTsdR0neP0fcO/7Of/Hu9mvrIGi3IXbwE8K4mAdH0O/r16fBN7J+T2D4fvfo/sGu9t5SB4Arz6kvtP2IwauH5xrxl5lxbmXdlniKnPiW/wD3Q34QNZgn4Kr+Bf5RPvuZrD7C8PaikHHGgoYastB2VG/WD717t66mfsfo+4cBoY5A9guu1/UgaLcg9qamrFOdWpNmGSbFVSWtxH139YA8ToK4H0ql9s8HYPA+oPkfl7tjXho8/SfPL7H8Pqrax6nCIpZtXZDHXidKrkn+4AwKPZri5zMPHySoXvkDgLza0SdEcw3ojR6+2Utz+cdjOEcMvORj112NXU3PjMbMmvvcVydcqsw3yPz1nQ6cq+2ao9h8H6p/8si8f/ZAvbnm5B/UbB+qf8Rf+ZH6j4P1T/iL/wAyB2cF4q2R6TzV8nc5NuOPH1lQjT+7e5T3M8nYLh43qhhzEsdX3jbHxY/CdT75+v1Gwfqn/EX/AJkC/uNyB+o2D9U/4i/8yc3EeyeDRTZb3DsK1LEelXKNDxJZrNKANkk+ABgc/GOIPmZr8KCkVAVX5LjfrYp5i1THy53VE96mya8T+WdnK+FNVVk5KPXdxGxu4RGy31Ur91VUHQ9fi83raO7D0HgNqOw2D9U/4i/8yBf3PJB/UbB+qf8AEX/mT8XdjeHopZ0ZVUbZmyrgqj2kmzpAo28TK5lONyjlsx7r+fZ2DXbQnLr398T/AKZRkPs9wrAUtfiKjN61LWd49jpyttqtuxKesBtenUDfgJb3A4Gqy+Y6tx+Tm8DRYW5d+HN3ut689f8AKZHMrW3iQqXEzqVosvuS+vGbu3ybKG58jvm2utbVVAPM7A+XXfTzUDIdhuH5KtfZknMBK1ciZGTZYi95WLHUBjraseTf2PeZsIiBwZFWWWbu7cdU+aHodmHTzItAPX3D/wCZE7Y8AORUXs5LESrltqWi+xr/AFgxUJXeuwWCkA78PGaqfDOxe9rsr53r51K89bcti7Gtq2uh98DCfowDlspXerv8a1sTJXkc32hLLGruZzcVJZns2QvUgjfq9P6FMfk8EXhaUZVDWumMpryQ5DPZhM2yegHyR9cADw7wfOmurcMAykEEAgg7BB8CD5iB+MpbChFTIr/NaxC6DqN7UMCem/MSZlplLRebLBZqpmVcSl672IG+VC1jdToga67PTUsRAzHYrhd9PpHpNmU9gsVFN972IydzUxasMda7w2Dfj015TTxEDg47xIY2LfeWC91WWBZSw5tdF5QQWJOgACNkiSuyfCculGsybKGtySb8gLQ62C5gNJzmzRVFCoByjoo9+/cv9tzkpHXHwGW6/wCjZlkBqavfyD4Q+9qvfrRwMd2bvYZ1yEKjujXPvEtrNyLfYgcF8huT4Rn1tBteXXQaGxknhvZ5KMjIyBdkWPkHbLbYDWvhoIoA1oAAb3oDp4ndaAkftkN8N4iOo/ZL+o3v5FvDUsST2u/d3EPul/8AReB3cP8Akav8NP5ROic/D/kav8NP5ROiAk7tFWWxMgAbBqYMoqe1nTlPMi11urMxXYGmHUyjPllUd5W6c7pzqV56zp02NcynXQjyMDC4osWg5VSJ3nDcm1baKKmrLVnZyqQTawf4y2KAdc1YGgfDdY2QtiJYjB0dQ6Mp2rKw2GB8wQROPgfBEw6RRW9ropJBtfnYA/NB14f8zJ3Af2S+zh5+S02RhHXq9wW+EoB8zW7DX2LE9hgaKc+eD3Vmi4PIdGrXeeHzNjXN7J0RAyPYjh+RW97ZDZhbkp5BkX2PWOepXsCqxI5lfak9fD3zXREBMv2yofM7vh1RA77V2S52RVjVuCFIVg27HAUaI6LYfmzQ5uYlNb22MFStS7MfIAf+cl9mcJwtuTcpXIzGFro3xqKwuqsc/wAC+P2mc+cDM4vDmOVVjfBLbULsih7sS/TsuUjXWAnL5iTaazzMBzAnWxub9B0G/HXXXhJeF2eWrKvyu+vd7uhR3XukHTQUKoOhy9ASdbbXViTWgJO7QCv0W820WZCBeY0VKWstKkMFRQdk7AlGIH85qw8i+hra04hTdk5ll2QOVsYkjH2vKo0/IFqqqUkjmLFj11rbcHximPQpN5IrUsb7C9vMRsh2J6nZM79T2AiIgIiICIiB+WUEEEbB6EHwImf4E/odx4c3SoKbMBiejUD42OD9KrpoeJQqevK00Un8b4OuVVyFmrdGFlNya56Ll3y2Lv8AvIIPQgkHoTAoRI/CONl3ONkAV5dY2U+Zeg/t6CfjIemx4qTo+RNiAkntFxdseoCpQ+Te3dYtR8HuIJ232FALsfJVPunTxXi9WLXz2k9SFRFBay1z4JWg6ux9g958BOHg3DLGsbMy1AyHXkqqBDLh0E77oEdC7dC7DoSAB0UbDq4FwhcShagxdtmy21vjXXOeay1veWJPu6DylGIgIiICSe1v7v4h90v/AKLyo9gUEkgADZJOgAPMmRO0mWl3C86ymxLEbEyOWxGDI2qnB0QdHqCIFXh/yNX+Gn8onROfh/yNX+Gn8onRAREQEl9oOFtfUrVELk0N32M58BaARyt9llLI3uY+wSpEDh4NxRcqlbQpRuq21MRz02qdPU+vnKwI9/iOhE7pnuJ4dmJdZm4yGwOF9NxlHrXIgIF1Q+uVTrXzwAviFljh/EasitbaXD1uOjD2+BBB6qwOwQdEEEHUDpiJB4txh7LDh4Z/aCPhrtc1eDWfnMfA2kfFr8eoY+r4h8swjPy/Rxs4uG62ZBHxLsoaevH94T1LG9/dj6QmjE5OF8MrxqUpqBCIPFjzMzEks7serMzEkk9SSTOuAiIgIiICIiAiIgIiICIiAiIgcPFeC0ZShbqw3KeZHBK2VN9KuxfWRveCPZJ54HmL6tfE7Qnl3mPTZYo9nPob/wAwTL0QJPDuzlVNnfu1mRka5e/yG5nVddVrUALUD5hAN+e5WiICIiAiIgTL7MoXtuug4QrJZg1jZJbR2BUE5WHloHf/ALTL8L2OA56mu6orXxD1LqHpYKz3unKjqDy8rqR093iCJu5J7W/u7iH3S/8AovA+XAMLKRamtzBcndLqsYy19Sq6PMDvp16e+W5z8P8Akaf8NP5ROiAiIgIiICRsvs0jWPdRbbi3vrnsoI5bSPA2VOCjn7RG/fLMQIH/AEBlWerdxK4oRorRVXQzf94u2H+kiVuH8Oqx6xXSgRB10PEk+LMT1Zj5kkk+c6YgIiICIiAiIgIiICIiAiIgIiICIiAiIgIiICIiAiIgJJ7Xfu7iH3S/+i8rST2u/d3EPul/9F4HZwsaooHU/BJ1PifUHjOqcvC23RQfbUh6eHxBOqAiIgIiICIiAiIgIiICIiAiIgIiICIiAiIgIiICIiAiIgIiICIiAiIgJI7X/u7iH3S/+i8/HGOJ8zW4a+k0vZQ5XMGOxxqDyN6xu+IGGt6JHlIPBsdsuji9dWRzUZNfJiV2OzNUHx2ra08xLIjuCyqTsAb6c2oGt4QR6Pj68O5r10105B5TrkTgF+WFqqvxFqSupVNi5K2bZVA1yhQdHrLcBERAREQEREBERAREQEREBERAREQEREBERAREQEREBERAREQEREBERA+OZQr12I6q6MjKysAVZSCCpB6EEeU+HDuF0Y/eiiiqkMwZhVWqBm5QNnlHU6iIHZPYiAiIgIiICIiAiIgIiICIiAiIgIiI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ata:image/jpeg;base64,/9j/4AAQSkZJRgABAQAAAQABAAD/2wCEAAkGBhAPDw4QEA8QERAQERUQEBAQEBYUEA8QFhIVFxYSFBMXGzIeFxokGRQSIC8iIycpLCwsFR4xNTwqOCYrLSoBCQoKBQUFDQUFDSkYEhgpKSkpKSkpKSkpKSkpKSkpKSkpKSkpKSkpKSkpKSkpKSkpKSkpKSkpKSkpKSkpKSkpKf/AABEIALIBGwMBIgACEQEDEQH/xAAbAAEBAQEBAQEBAAAAAAAAAAAABQYEAQMCB//EAEgQAAICAgADBAQKBwYCCwAAAAECAAMEEQUSIQYTMUEUIlFhIzIzQlJTYnSU0wcWJDVysrNDcXOBgpEl0RU0VIOToaKxwcPx/8QAFAEBAAAAAAAAAAAAAAAAAAAAAP/EABQRAQAAAAAAAAAAAAAAAAAAAAD/2gAMAwEAAhEDEQA/AP7jERAREQEREBERAREQEREBERAREQJ/HUsONcKr1ofl33z/ABa1BBck76eqGG/Le/KQuEcZbFw+IZORZZZRTbZbQGYPkLi8iFFfz2x5mUN1Cuu5pc7Aqvraq6tLanGnrsUMjDe9FT0PUCZjtpwijF4LxKvHpqpQ0u5SpAiljygsQPE9B/tAu8N4nbaxWzDvoAGw9r0lSd65QK7Cd/5SlPBPYCIiAiIgIiICIiAiIgIiICIiAiIgIiICIiAiIgIiICIiAiIgIiICIiAmf/SAN8K4j91s/lmgkHt5+6uJfdLv5DAurPZ4J7AREQEREBERAREQEREBERAREQEREBETgfjuMt3o7ZFS39PgmcBzzDY0D49PZA74iICIiAiIgIiICIiAiIgIiICQe3n7q4l90u/kMtXluVuTl59Hl5t8vNrpvXXW5g+0Pa+qzgmV6TdjVZNuJd8AloJJ26LyqfW66Hl5wN+J7I/CO12DmWNVjZdN1iqXZK22yrsDZHkNkf7yxAREQEREBERAREQEREBERARE8JgexOLB43jXvZXTfVa1eucVuG5N78SOnkZ2wE+GXhV3Ly21pYv0bEDD/YifeIGZtqfhfroXs4ePlaTt7MMdd21Hqz1jzQ7KjZU6HLNJXYGVWUhlYAqwOwwPUEEeInpEzeAn/R2QuNsDDyWPom+gxr9EnFHkEYAsg8iGX6IgaWIiAiIgIiICIiAiIgIiQe0fELC1WFjMVyckEmwDfouMpHeX+zm6hV34swPgpgfHNz7s223FxHamqvdeTnKBzJZ9RjhhprB85j0Tw6t4SuJdlaeHcD4jTWTYfRr2a6xU76wsrNt3UDmOyep6zX8N4dXjU100qFrrXlUeJ95JPUkkkknqSSfOSf0gH/hPE/ud39MwOvivZ2jKALKUtU7ryKTyX1N10VsHXzPQ7B8wZz8J4tbXd6FmFTfy81Fyrypm1KPWYL4JavzkHTqCOh0LGK260J8Sqnw15DynLxrhC5VRrJKOpFlNq/HpuXqli+8Hy8CNg9CYHfEldn+KtfW63KEyaHNOQg+LzgbFib68jqVdfc2vEGVYCIiAiIgIiICIiAiJ4YHNxPidWNS99zctdY2x0SdkgBQo6liSAAOpJAkajg1maVuzgRX8anA3quseTZOjq6z7J9RfAAkc08wP+IZPpJ64mM7JiL5X3glXyveo9ZE/1t5rrSQPxVSqAKiqqjwVQAB/cBP3EQEREBOLjHCkyqLKX2A49V1+PW4O0sQ+TKwDA+0TtiBI7NcUe+pkvAGVjuaMlV8O8UAixR9F1KOPc+vKV5m+Ng4mVTnL0qs5cTNHkKy3wN5/gdipP0bSfmzSQEREBERAREQERED4Z2bXRVZdawSupC7sfBVUbJknstg2ctmXkLrJyyHZT/YUjfdY4P2VOz7WZz5z48XBzMyrDHWjH5crM8Crtv8AZ8cj3sDYR7K138aaOAmf/SD+6OKfc7v6ZmgkDt+2uE8TI1/1O/xGx8k3lAs4bbrrPtRT/wCke2fafDBPwVX8C/yifeBm+0aeiXV8SXfLWvc5yj5+IW2Lj76SWf8Ahaz3TRq2wCOoPUEeBnllYYFWAIYEEEbBB6EEeyQOyzNQ13D33+y6bGY/2mE++7G/MoQ1Z/hU+cDQxEQEREBERAREQEgdp8h7TVgUsVtyw3e2KdNj4i6Ftg9jHmWtftWb+aZbyL1rR3dgqIpd2J0FUDZJPsABkXsxQbO9zrARZmcrIreNWKo1Sg9mxuwj6VpHlAs42MlaJXWoREUIiqNKqgaAA9gAE+sRAREQEn8P4kbbsyoqAMexK1I36waiuzZ9nVyP8pQmbzOFcMvynVyhynHrKt7o78igfFRwGKry78wNb8oGk3G5A/UfB+qf8Rf+ZH6jYP1T/iL/AMyBYzcRLq7KrFDV2KUdT4MjDRH+xmc7Lcbt7+zh1ylrcOkc9x3u1e8K1Wew89YBP2g48p1/qNg/VP8AiL/zJl+1vZ/DwL8PJGLY1Lv6NlMMi0aWx0WptmzZKud68OVn89QP6NuNzH4HCeEZF91FS2tbRsWgvlqqEEDXOzBT/kevjKQ7C4P1T/iL/wAyBe3OHL4iyZGNSE2LhaWb6HIoI6eeydSeewuCf7F/xF/5k/LdgsAkMaGLLvlY337Xfjo95030gaHc83IP6j4P1T/iL/zI/UbB+qf8Rf8AmQL25F7WdpBw+hLyhdTdVUwUEtp216oHi3kB7SJ8v1DwOvwLdfH9ov6/3/CSFl9j8K/PqxlpJrxq/Sckm+5vXba49XWzp1Flnt9RPb1DTdmeHvVSXuA9JyW9IydeAtYD4MfZRQqD3Jvzlbcx2HwbhGVa9FdVjWUdHB9LVV6j+0YhWPUEdTsdR0neP0fcO/7Of/Hu9mvrIGi3IXbwE8K4mAdH0O/r16fBN7J+T2D4fvfo/sGu9t5SB4Arz6kvtP2IwauH5xrxl5lxbmXdlniKnPiW/wD3Q34QNZgn4Kr+Bf5RPvuZrD7C8PaikHHGgoYastB2VG/WD717t66mfsfo+4cBoY5A9guu1/UgaLcg9qamrFOdWpNmGSbFVSWtxH139YA8ToK4H0ql9s8HYPA+oPkfl7tjXho8/SfPL7H8Pqrax6nCIpZtXZDHXidKrkn+4AwKPZri5zMPHySoXvkDgLza0SdEcw3ojR6+2Utz+cdjOEcMvORj112NXU3PjMbMmvvcVydcqsw3yPz1nQ6cq+2ao9h8H6p/8si8f/ZAvbnm5B/UbB+qf8Rf+ZH6j4P1T/iL/wAyB2cF4q2R6TzV8nc5NuOPH1lQjT+7e5T3M8nYLh43qhhzEsdX3jbHxY/CdT75+v1Gwfqn/EX/AJkC/uNyB+o2D9U/4i/8yc3EeyeDRTZb3DsK1LEelXKNDxJZrNKANkk+ABgc/GOIPmZr8KCkVAVX5LjfrYp5i1THy53VE96mya8T+WdnK+FNVVk5KPXdxGxu4RGy31Ur91VUHQ9fi83raO7D0HgNqOw2D9U/4i/8yBf3PJB/UbB+qf8AEX/mT8XdjeHopZ0ZVUbZmyrgqj2kmzpAo28TK5lONyjlsx7r+fZ2DXbQnLr398T/AKZRkPs9wrAUtfiKjN61LWd49jpyttqtuxKesBtenUDfgJb3A4Gqy+Y6tx+Tm8DRYW5d+HN3ut689f8AKZHMrW3iQqXEzqVosvuS+vGbu3ybKG58jvm2utbVVAPM7A+XXfTzUDIdhuH5KtfZknMBK1ciZGTZYi95WLHUBjraseTf2PeZsIiBwZFWWWbu7cdU+aHodmHTzItAPX3D/wCZE7Y8AORUXs5LESrltqWi+xr/AFgxUJXeuwWCkA78PGaqfDOxe9rsr53r51K89bcti7Gtq2uh98DCfowDlspXerv8a1sTJXkc32hLLGruZzcVJZns2QvUgjfq9P6FMfk8EXhaUZVDWumMpryQ5DPZhM2yegHyR9cADw7wfOmurcMAykEEAgg7BB8CD5iB+MpbChFTIr/NaxC6DqN7UMCem/MSZlplLRebLBZqpmVcSl672IG+VC1jdToga67PTUsRAzHYrhd9PpHpNmU9gsVFN972IydzUxasMda7w2Dfj015TTxEDg47xIY2LfeWC91WWBZSw5tdF5QQWJOgACNkiSuyfCculGsybKGtySb8gLQ62C5gNJzmzRVFCoByjoo9+/cv9tzkpHXHwGW6/wCjZlkBqavfyD4Q+9qvfrRwMd2bvYZ1yEKjujXPvEtrNyLfYgcF8huT4Rn1tBteXXQaGxknhvZ5KMjIyBdkWPkHbLbYDWvhoIoA1oAAb3oDp4ndaAkftkN8N4iOo/ZL+o3v5FvDUsST2u/d3EPul/8AReB3cP8Akav8NP5ROic/D/kav8NP5ROiAk7tFWWxMgAbBqYMoqe1nTlPMi11urMxXYGmHUyjPllUd5W6c7pzqV56zp02NcynXQjyMDC4osWg5VSJ3nDcm1baKKmrLVnZyqQTawf4y2KAdc1YGgfDdY2QtiJYjB0dQ6Mp2rKw2GB8wQROPgfBEw6RRW9ropJBtfnYA/NB14f8zJ3Af2S+zh5+S02RhHXq9wW+EoB8zW7DX2LE9hgaKc+eD3Vmi4PIdGrXeeHzNjXN7J0RAyPYjh+RW97ZDZhbkp5BkX2PWOepXsCqxI5lfak9fD3zXREBMv2yofM7vh1RA77V2S52RVjVuCFIVg27HAUaI6LYfmzQ5uYlNb22MFStS7MfIAf+cl9mcJwtuTcpXIzGFro3xqKwuqsc/wAC+P2mc+cDM4vDmOVVjfBLbULsih7sS/TsuUjXWAnL5iTaazzMBzAnWxub9B0G/HXXXhJeF2eWrKvyu+vd7uhR3XukHTQUKoOhy9ASdbbXViTWgJO7QCv0W820WZCBeY0VKWstKkMFRQdk7AlGIH85qw8i+hra04hTdk5ll2QOVsYkjH2vKo0/IFqqqUkjmLFj11rbcHximPQpN5IrUsb7C9vMRsh2J6nZM79T2AiIgIiICIiB+WUEEEbB6EHwImf4E/odx4c3SoKbMBiejUD42OD9KrpoeJQqevK00Un8b4OuVVyFmrdGFlNya56Ll3y2Lv8AvIIPQgkHoTAoRI/CONl3ONkAV5dY2U+Zeg/t6CfjIemx4qTo+RNiAkntFxdseoCpQ+Te3dYtR8HuIJ232FALsfJVPunTxXi9WLXz2k9SFRFBay1z4JWg6ux9g958BOHg3DLGsbMy1AyHXkqqBDLh0E77oEdC7dC7DoSAB0UbDq4FwhcShagxdtmy21vjXXOeay1veWJPu6DylGIgIiICSe1v7v4h90v/AKLyo9gUEkgADZJOgAPMmRO0mWl3C86ymxLEbEyOWxGDI2qnB0QdHqCIFXh/yNX+Gn8onROfh/yNX+Gn8onRAREQEl9oOFtfUrVELk0N32M58BaARyt9llLI3uY+wSpEDh4NxRcqlbQpRuq21MRz02qdPU+vnKwI9/iOhE7pnuJ4dmJdZm4yGwOF9NxlHrXIgIF1Q+uVTrXzwAviFljh/EasitbaXD1uOjD2+BBB6qwOwQdEEEHUDpiJB4txh7LDh4Z/aCPhrtc1eDWfnMfA2kfFr8eoY+r4h8swjPy/Rxs4uG62ZBHxLsoaevH94T1LG9/dj6QmjE5OF8MrxqUpqBCIPFjzMzEks7serMzEkk9SSTOuAiIgIiICIiAiIgIiICIiAiIgcPFeC0ZShbqw3KeZHBK2VN9KuxfWRveCPZJ54HmL6tfE7Qnl3mPTZYo9nPob/wAwTL0QJPDuzlVNnfu1mRka5e/yG5nVddVrUALUD5hAN+e5WiICIiAiIgTL7MoXtuug4QrJZg1jZJbR2BUE5WHloHf/ALTL8L2OA56mu6orXxD1LqHpYKz3unKjqDy8rqR093iCJu5J7W/u7iH3S/8AovA+XAMLKRamtzBcndLqsYy19Sq6PMDvp16e+W5z8P8Akaf8NP5ROiAiIgIiICRsvs0jWPdRbbi3vrnsoI5bSPA2VOCjn7RG/fLMQIH/AEBlWerdxK4oRorRVXQzf94u2H+kiVuH8Oqx6xXSgRB10PEk+LMT1Zj5kkk+c6YgIiICIiAiIgIiICIiAiIgIiICIiAiIgIiICIiAiIgJJ7Xfu7iH3S/+i8rST2u/d3EPul/9F4HZwsaooHU/BJ1PifUHjOqcvC23RQfbUh6eHxBOqAiIgIiICIiAiIgIiICIiAiIgIiICIiAiIgIiICIiAiIgIiICIiAiIgJI7X/u7iH3S/+i8/HGOJ8zW4a+k0vZQ5XMGOxxqDyN6xu+IGGt6JHlIPBsdsuji9dWRzUZNfJiV2OzNUHx2ra08xLIjuCyqTsAb6c2oGt4QR6Pj68O5r10105B5TrkTgF+WFqqvxFqSupVNi5K2bZVA1yhQdHrLcBERAREQEREBERAREQEREBERAREQEREBERAREQEREBERAREQEREBERA+OZQr12I6q6MjKysAVZSCCpB6EEeU+HDuF0Y/eiiiqkMwZhVWqBm5QNnlHU6iIHZPYiAiIgIiICIiAiIgIiICIiAiIgIiI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52600" y="3733800"/>
            <a:ext cx="20574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971800" y="5257800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733800" y="3886200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AREBEPEg4PEBEWEhAVEBIQEBEVExATFxAVFBUQEhUXHiYeFxokJRIUIDsgIycqMS04FR89QTAqNjIrOCkBCQoKDgwOGg8PGiklHyI1NS4tMik1NTQwLTUwLDUsLjUsLC8tNTQqLCk0NTUsKiwvLCwvLCkuMC81LCw1NS0sLP/AABEIAKABJAMBIgACEQEDEQH/xAAbAAEAAwEBAQEAAAAAAAAAAAAAAwQFBgIBB//EAD8QAAIBAwIDAwkFBwQCAwAAAAECAwAEERIhBQYxEyJBFBYjMlFhZJTTM0JScYEHNENydLKzJIKSoWLRFUSR/8QAGAEBAAMBAAAAAAAAAAAAAAAAAAECAwT/xAAvEQEAAQIDBgQFBQEAAAAAAAAAAQIRAyExBBJBUWGBInGh8DKRsdHxExQjJMFi/9oADAMBAAIRAxEAPwD9xpSlApSlBSv+MQQZ7WVI8RSzHUekUWntJPyHaJ/yFfJ+OW0ciQvcwRyvp7ON5UWR9TaV0oxDHJGNh1rN5n5Y8tktckJHHIXmIY6pY+6TalcYMblVLZP8MbHOV0rng8UkqTN2utNOnTPOi91iw1IrBW3PiDn8qDxccwW0cy27Tosp04QnxYEopPRS2lsAkFtJxnBqhw7nqxmMai4RZH7EBCc4aZC8SFx3csFON98e2vd/yhFLdpedrLG69nkR9muvRnSrOF1lDq3TVpOBttWTw/8AZbaw6dM9ydMnDZBqMXWxBEQ2To2rf/rFBv3PMdvHM0LvoKrAXZtkUzO6RKW8Cxibrt033Fe+GcfguGZIm1YjhlU42eKXWEkU+IJikH+32EZyOJ8ixTzXTM7rDdLaC6RCA0ptywCEkHCMrKDgg9zruan4LywttM1w0rSFLS3tY3fGoQwl3LPpAGomTwHRB7TQdDSo7a4WREkRgyOqsjDoysAQR+hFSUClKUClKUClKUClKUClKUClKUClKUClKUClKUClKUClKUClKUClKUClKUClKUClKUClKUCob37KT+R/7TU1Q3v2Un8j/wBpoKPKv7jZ/wBLbf4UrUrlE5mgsOE2txMJCotrYARxsxZjEgC5HdXJIGWIG/WurFApSoZ7uNCoeRELMFQMygux6Kuep9womImcoTUpSiClKUClKUClKUClKUClKUClKUClKUClKUClKUClKUClKUClY3BZmjkkspGZinft3cktLAx2GT6xjPcO5OOzJ3YZ2aBSlKBSlKBSlKBVPi9qskEqNq0lDnS7odt/WQgjp4GrlQ3v2Un8j/2mg46TlNrzgltZRzrAjwWrSNJHJO23ZzYXMq47yjqSMbADauytlcIodlZ8d9kQopPiVUsxA92o/nVDlX9xs/6W2/wpV+6uVjR5GOFRWZj7AoyT/wBUTETM2hDe3ughEXXK2dCZwMDq7n7qjI39+ACa5Dmv9ns97LDL5Z3htKGUhVGrOqBBnB9xO+B3q6vhdswBmkHpZMFh+BAWKQ/7dZ38SWPjV+sqsOMSLVO7B2uvY8TewJi8cdfcfXXpGWttJbgFHlnjAAeNzrcADGuNjux29U9d8b7HRhmV1DqQykAqR0IPjXusu3HYTdj/AApNTRDwjcAFol9xGXA8O/4erb4fJhf9WJv8UZ+fPvGvk1KUpV3OUpSgUpSgUpSgUpSgVV4jxFYUDEMzMwWONMF5XIJEaA+OxOTsApJIAJFomsPgw8pfy5t4z+5KdwseCvlIHTMgOQeoVgNssKD1/wDBPP3rqZyfuw28s0UUXsGpGDyMMkazgH8C9B8fg0luNdrLKcbtbzStIkvtAeQl423OCDjOMjFbdKCtw/iCTJrTIwSrqww8bj1kdfBh/wCuoxVmsPiH+lmW5XaCRgl2vgrtpWK5HvyBGQBuJFJPc33KBSlKBSlKBSlKDJ5itXaNJolLzQOJY1GMyAArJEudssjOo3G5G4Ga0LO7SWNJY2DxuqujDoysoZWHuIINTVicC9DLcWjbd954PANFK2pgvtKuXBGTjWhONSig26UpQKUpQKUpQKhvfspP5H/tNTVT4varJBKjatJQ50u6Hbf1kII6eBoK/Kv7jZ/0tt/hSvs/pbhI+qRYkk9hkP2SHwJG748PRnHqmqnK/ZwcMtmyQi2sUjFmZiB2IdjliTjrt4Vf4LbskQLjEjkyS5662OcH8hhfcFAGwFVnObN8Pw0zX2jvr8o9ZhfpSlWYFVuJWfaxMmcHYo34HVgyOPeGVT+lWaVExfJamqaZiqOCrwy77WJXIw24dfwurFHX9GVh+lWqzF9FdkdEnXPuMyKAd/aUA29kW3Q1p1FM5L4tMRVeNJzj300KUpVmRSlKBSlKBSlDQYvH3MzJYr/FBa5P4LUbOD7DISIxuD3nYZ0EVsooAAHQAAVi8vemeW++7NpW399smezf/eWeQe516HIG3QKUpQRXdqksbxOoZHVkdT0ZWBDKfcQSKzuXbpyj28jF5YH7N3OMyLgNFK2NtTKVJ2He1YAGK1qxOMegnhuxsGZLe4HgY2Y9lIfYUdupIGJZOp04DbpSlApSlApSlArE5m9F2N70Fu7NMfh3XTMT7VUaZMZ/hA4JAFbdeJoVdWRlVlYFWVgCrKRgqQdiDnpQe6Vi8r3Xo3tXk1TW7mOQM+qTs8kwSMSdR1Jp7x9YhvHNbVApSlApXiKZWzpZWwSp0kHDA4KnHiPZXugVDe/ZSfyP/aamqrxOdUhkZmVF0NlmYKBkYGSdhuQP1omImZtDnuHQia14ZbMMobe2llXbDJFFGVVgeqlzH/xx411dc3yLCTawzt1aC2jTbGIootK/mSWkboD3wPCukqtPNtjTa2Hy+s6/bsUpXiWZVGWZVGVUFiANTMFVd/ElgAPEkVZg90pSgpcYtWeJtH2q9+E+yRd1/Q9CPEMR0JqezulljSRfVZQwz7CM71NWHbcSitrg2Tyomsh7ZWOCQ5bVEo9gZTjp64UDu70mbTd0UUziUTTEXmM+3H5ZT5XblKUq7nKUrwsylioZSygFlBGVBzgkeGcH/wDKD3SlKBWRzPcMIVhRisk8iQIVJDLqyZHXHiqJK/Uepsc4rXrnOF38V1fzSpIjrbxdimhs5aVw8pPtHoIh4junB3NReNFooqmJqiMo16N+3gWNFjRQqqqqqgABVAwAAOgGKkpSpVKV4llVVLswVVBLMxACgDJJJ6CvQNB9qvxCxSeJ4XBKOpVsEgjPipG6sOoI3BANWKUGZy7fPLAolIM8ZMVzgAAzIAHdQOits49zrkA5A06wmcW99kkCO7XAZiBi5iUBYwT6xePUQNseTN1LbbtApSlApSlBieZ9r8T87e/Vp5n2vxPzt79WtulBwfFeToba7juk7UQSmKG7Xym5DFy+iCbtA+rYylSCT9zAHeNdD5n2vxPzt79WrvHOG+UW00GrQXjdUcDJicqdEqjI7ynSwwQcqNxTgvEfKLeKfToLKC6Z1dm/R4icDJVgy5x92gpeZ9r8T87e/Vp5n2vxPzt79WtulBztpyJaRhgDcnU8jnN5djd2LEd2QZ69Tv7San8z7X4n529+rW3SgxPM+1+J+dvfq1zfPXJ8RgjSJ5lkeZVQSXFxIjnQ7tr7R2C4VHbIGe7jfNd/XOzenuZZRvFbQyxKfB53AMhX+RQq53BMjjYoc1qpiqN2W2Bj14GJGLh6xopcr8o25srZma5ctDG+fKrlNnUOFCJIFAAYDb2VqeZ9r8T87e/VqflX9xs/6W2/wpWpUxERFoUxMSrErmurWZvPdieZ9r8T87e/VqC95EtJVCk3IxJC+ReXR3jlWQDDORvoAz1GdiDgjoXGQQDg42Ps99fn1jw7iMkslvceWNbTKWkMzwkLCLm5zbAJ0kkQWoIAwFaTBVsVKjp/M+1+J+dvfq08z7X4n529+rVXk62ANxILWS01upELRiNVULgMdJKySsdTM/XvKuWCAnpaDE8z7X4n529+rXM8x/s4txKl2Gl7JWj8pjaWQsUyFMolYsw0jBI9inBU4rquauB+WWzW+IjqKfbKzIF1AO2gHDMFLlQdtQU+GR55b4KYLJLSRYV0iVSLcFU0mRypGw7xDAk49YtWeJRFcWl17JtWJsuJv4c2vlPlOryOT7X4n529+rTzPtfifnb36tWOA3epGhb7SBjFINhnABjkx4BlKN+pHga06vE3i7nxKJoqmmff5Ynmfa/E/O3v1agj5EtFkklzc5cRgjyy720asHIkyfW8Sem2N80OL8Xlj4iqx3kLLok7aBpQxhAtXlDTQqoMMWVVu1JYkyIuAGyMzg/OdxdLJFNPFbGIQz3UscTRG2tjaRXChu1Z+87S6dxjTFL0YrUqOp8z7X4n529+rTzPtfifnb36teOTL7trcyC4E6GWTsj2qSukYICrLInVz6+CAV7QLvpyd6g5vifK9pHDI5W4YBGOk3153ttl+0PXp08ay+W/2XwW5Z5JZZGYAAI0sGgdSpMb5boPHG3Sui4iWkuIIFClEInn1MR3QHESqMHUdYVuox2XjnFY3ErjF+3ZyXcbJFI0jdjdyxueyBWGJMdkwADucYbX2YBPfU57kVVb08NHbTtGJg4M4VE2ivOry4ffrEw1PM+1+J+dvfq08z7X4n529+rVTka8vJI5Redr2ymDaSBYwA9rFIyqVADYd5F2zjTiumrRxOeveRbSWOSIm5AdHQkXl2SAylcgNIVPXoQR7qlXk21AA/1Pzt79WtylBieZ9r8T87e/Vp5n2vxPzt79WtulBxnNvKEa2kksEdzJNEUmjj8suz2pjcOYhlzuwDDIGckY3rSsuWrKaNJo2uHjdEeNhe3uGRlDKwzJ4gg10NYPLUojkubDDZgYPGSpC9hO0jxKh6YUrImkDCiNRQe/M+1+J+dvfq1Nacs28brIvb6lORqu7px+qtIQf1FatctzLzY9rd21svYlZjGJGfX/AKZTOqdrIQcaX1dmudPeH3hnAdTSlKBSlKBWFwxRbXMttgLHMz3FuQMDWTm4hPvyRIN9xI23cJO7WTzFauUSeJS8sDiVEGMyLgrJEudtTKzAbjfTkgZoNalQ2l0ksaSxsGR1V0YdGVgGVh7iCDU1ApSlBT4xxEW8Es5BbQjEIu7SNjuxIPFmOFA8SwFVeH8OMFmY2IaQpK8zDo0r6nkYbDYsxx+lRXn+ou44RvFBiaf8JmP2ER8CRvJjwxEcbqav8XtVkglRtWkoc6XdDtv6yEEdPA0FflX9xs/6W2/wpWpWNybbqnD7NVzjyeA95mY5aNWO7EnGSdvCtmgUpSgUpSgUpSgzLj0V0kh2SVREx8BICWj1H36nXw3IG5IrTqrxO07WF484JXut+FhurA+BBAOfDFOG3naxK+MHcOv4HVirp+jKw/SqxlNm9fioirllP+fbstUpSrMCvLuACxIAAJJJwAB4k16rM4sxkKWq/f3lI+7CpGr9WOEG49ZjvpIqJm0NMOjfqt8/Li+8FQsHuGBDTMWAIxiIEiEYO4OnDEHcF2/IaVfFGBivtIi0IxK9+qZKUpUqFKUoFKUoFc/zFbLFNb8RAw0WqKcjHetZSNWs49VGWOTPhoboCTXQV4mhV1ZGUMrAhlYAqykYKkHYg+yg90rH5ZmYRvbuzNJbyNESzFmMfrQszHdiY2jyx3JBNbFApSlApSlApSlBh8OPk07Wp2hlLSWh9jHU01ufHYgyAk7iQjHc33Kp8U4as8egsyEMjxuuNUciMGV1zt1HQ7EEg5BNQcO4tlvJ59MdyAe7nCzqP40Gd2Xpkblc4PgWDTqnxbiQgiaQgu3SONca5ZCDpiQEjLHHtAG5JABImvLxIkaSRtKDGTudycBQBuSSQABuSQBk1m2sDXEqXUiskaavJonB1EnbymQH1WxkKvVQzZ3bCBY4Jw4wxYchpnYyTsM4aVgNWnO+kYCgHoqqPCrV79lJ/I/9pqaob37KT+R/7TQUeVf3Gz/pbb/ClalZXK37jZ/0tt/hSvt/zHDDc21owkMs7MI8RtoAWKSQsznu/wAIjAJO42xvQalKUoFKUoFKUoFZkvoJ+06RTFVkP4Z+5HGx8e8NKf7V9tadeJoVdSjAMpBDA9CD1BqJi7TDr3Zz0nKffq90rNtrowlYJmY9FimIJEvgBIeiydBvsxIxudKyQcctnlkgWeNpIxmVA26DxJ/Lx9njio3oWnBrzmIvGt45c/fHJannVFLsQqgEknoBVPhcLEvcOpV5AuEb1oowO7G3/lksTjxbG+MmPPlTLj92U5z4XLYOAPbGOufvED7udWpSM5umr+Ond4zr06efP8lKUqzApSlApSlApSlApSlBicfHYPHfjYRhluvYbYgszt7ezIDjYkDtAMajW3Ssayia1fsNDNbOx7AopItif/rso9WPY6WGwzpOnC6g2aUpQKUpQKUpQKr3/D4p07OWNXXIIB6qw6Op6qw6hhgjwIqxSgy7Plm2icSLGzOu6GWaaXQcEFk7Vm0HBIyMHBNalKUCqfF7VZIJUbVpKHOl3Q7b+shBHTwNXKhvfspP5H/tNBg8vcAtZeHWUctvFOgghdROom0s0Skkdpqx1P5dOleeJcouZrN7aS1tYrVpHjhFmWUvJHJG57ksYAxLnAXqM5OcVpcq/uNn/S23+FK1KBSlKBSlKBSlKBSlKDxNCrqUZQykEMrAEMD1BB2IrkOE/swtoLtrnUZEyTFC6KVjJG5J+/jJxsMbdTvXZUqlWHTVMTMaOnB2vGwKaqMOqYirKepSlKu5ilKUClKUClKUClKUClKUClKUClKUClKUClKUClKUClKUCorlCyOo6lWA/MjFS0oKHAbRorW2icAOkEKOAcgMsSqQD47g1fpSgUpSgVFdXCxo8jZ0orM2Bk4UZOB49KlrzLGGUqRkEEEe0EYIqYtfMY0fOVmxkVZtZjLhwg1Y0QCZiMdQAQM+3brX2PnGzYyKswcxlw4QZI0QiZjt4AMBn27daj4byPY25jaKAKUge3U5JzE762De05LHP/ka+cO5FsYGjaODSUt3t17x3idy7BvxEktufxGu+f2Wdt/pp6++PTOniWbLmi1mlaGOUO6yMhC795YlkJyPABgM+3brUPEOc7SB5Ekd1ZFViOzbLK06wakHiA7qP18RUVnyHYwheyiaIrbSWyvHIyuInfW3eBzqySdXXc18uOQbJ2kZkkJckv6WTcmSGQt12Ja2jP6H20iNi385r3e19TxJfPS00Byzhe3Nu+UYdlKJBGUk9neZR4+sD0qnwPn+C4g7V43ik7RY+yAZyS9xLBHobSNWTC3htg+yppeQbJmZikmWmlmb0r7vJNFM35DVBGce6o7HkSGKeOUMQkKzC3VdYZTKzM7yOXOsgyTae6uO1PXY1p/R3J+K/D7d+fD0l4ks/PlnGhklMkIErRaZU0MzqupwoJ7wUdSOh267V9bnuy1hA7vl4URkjZkd5YRNEiMNiWU5H5eFeo+S7YJHHquD2bFoXMzdpDqUq4SQd4BgxB9ufbUknJ9q0nalX19vb3Ge0c+lhh7GNjk79329ar/S/wCuPLnl6ep4kM/PVosUUwZ3WVXMOhD6RlDExDOMP6Nxg+K/lVTh37QopCpeGSGNobGQO3e0m6d0RZAB3RlFAbJzrHSpof2d2CiICOTERUoDK5zpeZwG33GbmX/lU8PJFoqaNMhXTap3pGOEtpTJCg9yk494FWvsERMRFU9Z5X89bep4l+fjsKTeTlm16Q7kIxSJSHKtK42QHs33OB3fyznLz3ZkIQ0hLyQpGoibVJ20byQuo8UcRthvd4VYt+U7ZGV/TMwUoxknlftly5Cz5PpQvayABs41e4Yig5Is07MhHzHJDJGTIxK9ijpDGCfuKJHAX31lT+0jXe9NU+JNwbm21u2CwyFi0XapqRl1xiTs2Zc9cMNJrYrE4Nyfa2jRvCrgxwvCmqRmxG8/bMDnqdXjW3XPtH6W/wDw33euqYvxKUpWCSlKUClKUClKU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2286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Graph of 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Cosine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Function. 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cos x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962400" y="1524000"/>
            <a:ext cx="1676400" cy="1588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1066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period from 0 to 2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2" descr="http://math.ucsd.edu/~wgarner/math4c/textbook/chapter5/shift_trig_func_files/image0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600200"/>
            <a:ext cx="3869140" cy="21336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47800" y="1828800"/>
            <a:ext cx="25146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1"/>
          <p:cNvSpPr>
            <a:spLocks/>
          </p:cNvSpPr>
          <p:nvPr/>
        </p:nvSpPr>
        <p:spPr bwMode="auto">
          <a:xfrm>
            <a:off x="6697" y="13395"/>
            <a:ext cx="9129490" cy="6836792"/>
          </a:xfrm>
          <a:prstGeom prst="rtTriangle">
            <a:avLst/>
          </a:prstGeom>
          <a:gradFill rotWithShape="0">
            <a:gsLst>
              <a:gs pos="0">
                <a:srgbClr val="D2D2D2">
                  <a:alpha val="9999"/>
                </a:srgbClr>
              </a:gs>
              <a:gs pos="30000">
                <a:srgbClr val="D2D2D2">
                  <a:alpha val="7299"/>
                </a:srgbClr>
              </a:gs>
              <a:gs pos="100000">
                <a:srgbClr val="D2D2D2">
                  <a:alpha val="999"/>
                </a:srgbClr>
              </a:gs>
            </a:gsLst>
            <a:lin ang="18780000" scaled="1"/>
          </a:gradFill>
          <a:ln w="38100" cap="rnd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18437" name="Line 2"/>
          <p:cNvSpPr>
            <a:spLocks noChangeShapeType="1"/>
          </p:cNvSpPr>
          <p:nvPr/>
        </p:nvSpPr>
        <p:spPr bwMode="auto">
          <a:xfrm>
            <a:off x="0" y="6697"/>
            <a:ext cx="9136187" cy="6843490"/>
          </a:xfrm>
          <a:prstGeom prst="line">
            <a:avLst/>
          </a:prstGeom>
          <a:noFill/>
          <a:ln w="5000" cap="rnd">
            <a:solidFill>
              <a:srgbClr val="D0D0D0">
                <a:alpha val="34901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 flipH="1">
            <a:off x="6468443" y="4948164"/>
            <a:ext cx="2672209" cy="1899791"/>
          </a:xfrm>
          <a:prstGeom prst="line">
            <a:avLst/>
          </a:prstGeom>
          <a:noFill/>
          <a:ln w="6000" cap="rnd">
            <a:solidFill>
              <a:srgbClr val="D5D5D5">
                <a:alpha val="45097"/>
              </a:srgbClr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7729761" y="6551042"/>
            <a:ext cx="221010" cy="2321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4291" tIns="32146" rIns="64291" bIns="32146" anchor="b"/>
          <a:lstStyle/>
          <a:p>
            <a:fld id="{06031A52-FC51-49CF-A554-A31D9BD121FE}" type="slidenum">
              <a:rPr lang="en-US" sz="1100">
                <a:latin typeface="Century Gothic" charset="0"/>
                <a:ea typeface="Century Gothic" charset="0"/>
                <a:cs typeface="Century Gothic" charset="0"/>
                <a:sym typeface="Century Gothic" charset="0"/>
              </a:rPr>
              <a:pPr/>
              <a:t>7</a:t>
            </a:fld>
            <a:endParaRPr lang="en-US" sz="1100" dirty="0">
              <a:latin typeface="Century Gothic" charset="0"/>
              <a:ea typeface="Century Gothic" charset="0"/>
              <a:cs typeface="Century Gothic" charset="0"/>
              <a:sym typeface="Century Gothic" charset="0"/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Properties of Sine and Cosine graphs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379498" indent="-361639">
              <a:buSzPct val="99000"/>
              <a:buFontTx/>
              <a:buAutoNum type="arabicPeriod"/>
            </a:pPr>
            <a:r>
              <a:rPr lang="en-US" sz="2700" dirty="0"/>
              <a:t>The domain is the set of real numbers </a:t>
            </a:r>
          </a:p>
          <a:p>
            <a:pPr marL="379498" indent="-361639">
              <a:buSzPct val="99000"/>
              <a:buFontTx/>
              <a:buAutoNum type="arabicPeriod"/>
            </a:pPr>
            <a:r>
              <a:rPr lang="en-US" sz="2700" dirty="0" smtClean="0"/>
              <a:t>The range is set of “y” values such that -1≤ y ≤1</a:t>
            </a:r>
            <a:endParaRPr lang="en-US" sz="2700" dirty="0"/>
          </a:p>
          <a:p>
            <a:pPr marL="379498" indent="-361639">
              <a:buSzPct val="99000"/>
              <a:buFontTx/>
              <a:buAutoNum type="arabicPeriod"/>
            </a:pPr>
            <a:r>
              <a:rPr lang="en-US" sz="2700" dirty="0"/>
              <a:t>The maximum value is 1 and the minimum value is -1</a:t>
            </a:r>
          </a:p>
          <a:p>
            <a:pPr marL="379498" indent="-361639">
              <a:buSzPct val="99000"/>
              <a:buFontTx/>
              <a:buAutoNum type="arabicPeriod"/>
            </a:pPr>
            <a:r>
              <a:rPr lang="en-US" sz="2700" dirty="0"/>
              <a:t>The graph is a smooth curve</a:t>
            </a:r>
          </a:p>
          <a:p>
            <a:pPr marL="379498" indent="-361639">
              <a:buSzPct val="99000"/>
              <a:buFontTx/>
              <a:buAutoNum type="arabicPeriod"/>
            </a:pPr>
            <a:r>
              <a:rPr lang="en-US" sz="2700" dirty="0">
                <a:cs typeface="Times" charset="0"/>
              </a:rPr>
              <a:t>Each function cycles through all the values of the range over an x interval or 2π</a:t>
            </a:r>
            <a:endParaRPr lang="en-US" sz="2700" dirty="0"/>
          </a:p>
          <a:p>
            <a:pPr marL="379498" indent="-361639">
              <a:buSzPct val="99000"/>
              <a:buFontTx/>
              <a:buAutoNum type="arabicPeriod"/>
            </a:pPr>
            <a:r>
              <a:rPr lang="en-US" sz="2700" dirty="0"/>
              <a:t>The cycle repeats itself identically in both direction of the x-axis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7295872" presetClass="entr" presetSubtype="6752746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7295872" presetClass="entr" presetSubtype="6752746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7295872" presetClass="entr" presetSubtype="6752746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7295872" presetClass="entr" presetSubtype="6752746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7295872" presetClass="entr" presetSubtype="6752746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7295872" presetClass="entr" presetSubtype="6752746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uiExpand="1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encrypted-tbn2.gstatic.com/images?q=tbn:ANd9GcRLeTluE0spm_VwH3qvdApo9fkwiYQhlzF2baGpx8sSCO_ypWZx3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1000"/>
            <a:ext cx="4572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2" descr="http://1-ps.googleusercontent.com/x/www.intmath.com/intmstat.com/trigonometric-graphs/514x274xcos.gif.pagespeed.ic.2I0udHVZu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181349"/>
            <a:ext cx="4895850" cy="26098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121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y = sin x</a:t>
            </a:r>
            <a:endParaRPr lang="en-US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4267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 =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42421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Step 1: Graph a basic graph of y = sin x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96701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Example: Graph y = 2 sin x</a:t>
            </a:r>
            <a:endParaRPr lang="en-US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362200"/>
            <a:ext cx="4572000" cy="3581400"/>
          </a:xfrm>
          <a:prstGeom prst="rect">
            <a:avLst/>
          </a:prstGeom>
          <a:solidFill>
            <a:srgbClr val="003300"/>
          </a:solidFill>
          <a:ln w="9525">
            <a:solidFill>
              <a:srgbClr val="7030A0"/>
            </a:solidFill>
            <a:miter lim="800000"/>
            <a:headEnd/>
            <a:tailEnd/>
          </a:ln>
        </p:spPr>
      </p:pic>
      <p:cxnSp>
        <p:nvCxnSpPr>
          <p:cNvPr id="18" name="Straight Connector 17"/>
          <p:cNvCxnSpPr/>
          <p:nvPr/>
        </p:nvCxnSpPr>
        <p:spPr>
          <a:xfrm rot="5400000">
            <a:off x="114300" y="4152900"/>
            <a:ext cx="3429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1371600" y="4343400"/>
            <a:ext cx="5410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2400300" y="43053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543300" y="43053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610100" y="43053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62200" y="4419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π/2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81400" y="4419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15000" y="4419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2π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5753100" y="43053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72000" y="4419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3π/2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0800000">
            <a:off x="1676399" y="49530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676400" y="36576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478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716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0800000">
            <a:off x="1676400" y="2971799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1676399" y="5715000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447800" y="2743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716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1828800" y="3496128"/>
            <a:ext cx="4114800" cy="1596572"/>
          </a:xfrm>
          <a:custGeom>
            <a:avLst/>
            <a:gdLst>
              <a:gd name="connsiteX0" fmla="*/ 0 w 4114800"/>
              <a:gd name="connsiteY0" fmla="*/ 836386 h 1596572"/>
              <a:gd name="connsiteX1" fmla="*/ 816429 w 4114800"/>
              <a:gd name="connsiteY1" fmla="*/ 107043 h 1596572"/>
              <a:gd name="connsiteX2" fmla="*/ 2960914 w 4114800"/>
              <a:gd name="connsiteY2" fmla="*/ 1478643 h 1596572"/>
              <a:gd name="connsiteX3" fmla="*/ 4114800 w 4114800"/>
              <a:gd name="connsiteY3" fmla="*/ 814615 h 1596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1596572">
                <a:moveTo>
                  <a:pt x="0" y="836386"/>
                </a:moveTo>
                <a:cubicBezTo>
                  <a:pt x="161471" y="418193"/>
                  <a:pt x="322943" y="0"/>
                  <a:pt x="816429" y="107043"/>
                </a:cubicBezTo>
                <a:cubicBezTo>
                  <a:pt x="1309915" y="214086"/>
                  <a:pt x="2411186" y="1360714"/>
                  <a:pt x="2960914" y="1478643"/>
                </a:cubicBezTo>
                <a:cubicBezTo>
                  <a:pt x="3510642" y="1596572"/>
                  <a:pt x="3812721" y="1205593"/>
                  <a:pt x="4114800" y="814615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883228" y="2723243"/>
            <a:ext cx="4136572" cy="3243943"/>
          </a:xfrm>
          <a:custGeom>
            <a:avLst/>
            <a:gdLst>
              <a:gd name="connsiteX0" fmla="*/ 0 w 4136572"/>
              <a:gd name="connsiteY0" fmla="*/ 1598386 h 3243943"/>
              <a:gd name="connsiteX1" fmla="*/ 816429 w 4136572"/>
              <a:gd name="connsiteY1" fmla="*/ 237671 h 3243943"/>
              <a:gd name="connsiteX2" fmla="*/ 2928257 w 4136572"/>
              <a:gd name="connsiteY2" fmla="*/ 3024414 h 3243943"/>
              <a:gd name="connsiteX3" fmla="*/ 4136572 w 4136572"/>
              <a:gd name="connsiteY3" fmla="*/ 1554843 h 324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572" h="3243943">
                <a:moveTo>
                  <a:pt x="0" y="1598386"/>
                </a:moveTo>
                <a:cubicBezTo>
                  <a:pt x="164193" y="799193"/>
                  <a:pt x="328386" y="0"/>
                  <a:pt x="816429" y="237671"/>
                </a:cubicBezTo>
                <a:cubicBezTo>
                  <a:pt x="1304472" y="475342"/>
                  <a:pt x="2374900" y="2804885"/>
                  <a:pt x="2928257" y="3024414"/>
                </a:cubicBezTo>
                <a:cubicBezTo>
                  <a:pt x="3481614" y="3243943"/>
                  <a:pt x="3809093" y="2399393"/>
                  <a:pt x="4136572" y="1554843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962400" y="1424214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 2: Add the transformation of 2 sin x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5"/>
          <p:cNvSpPr txBox="1">
            <a:spLocks noChangeArrowheads="1"/>
          </p:cNvSpPr>
          <p:nvPr/>
        </p:nvSpPr>
        <p:spPr>
          <a:xfrm>
            <a:off x="457200" y="76200"/>
            <a:ext cx="8534400" cy="1066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Graphing Trigonometric Functions using Transformations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9" grpId="0"/>
      <p:bldP spid="30" grpId="0"/>
      <p:bldP spid="32" grpId="0"/>
      <p:bldP spid="26" grpId="0"/>
      <p:bldP spid="28" grpId="0"/>
      <p:bldP spid="39" grpId="0"/>
      <p:bldP spid="40" grpId="0"/>
      <p:bldP spid="44" grpId="0" animBg="1"/>
      <p:bldP spid="45" grpId="0" animBg="1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405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6.4</vt:lpstr>
      <vt:lpstr>Slide 2</vt:lpstr>
      <vt:lpstr>Slide 3</vt:lpstr>
      <vt:lpstr>Slide 4</vt:lpstr>
      <vt:lpstr>Slide 5</vt:lpstr>
      <vt:lpstr>Slide 6</vt:lpstr>
      <vt:lpstr>Properties of Sine and Cosine graphs</vt:lpstr>
      <vt:lpstr>Slide 8</vt:lpstr>
      <vt:lpstr>Slide 9</vt:lpstr>
      <vt:lpstr>Slide 10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6.4</dc:title>
  <dc:creator>User</dc:creator>
  <cp:lastModifiedBy>User</cp:lastModifiedBy>
  <cp:revision>66</cp:revision>
  <dcterms:created xsi:type="dcterms:W3CDTF">2013-08-13T01:48:34Z</dcterms:created>
  <dcterms:modified xsi:type="dcterms:W3CDTF">2015-01-20T00:35:46Z</dcterms:modified>
</cp:coreProperties>
</file>