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9">
  <p:sldMasterIdLst>
    <p:sldMasterId id="2147483648" r:id="rId1"/>
  </p:sldMasterIdLst>
  <p:notesMasterIdLst>
    <p:notesMasterId r:id="rId26"/>
  </p:notesMasterIdLst>
  <p:handoutMasterIdLst>
    <p:handoutMasterId r:id="rId27"/>
  </p:handoutMasterIdLst>
  <p:sldIdLst>
    <p:sldId id="257" r:id="rId2"/>
    <p:sldId id="259" r:id="rId3"/>
    <p:sldId id="260" r:id="rId4"/>
    <p:sldId id="261" r:id="rId5"/>
    <p:sldId id="262" r:id="rId6"/>
    <p:sldId id="264" r:id="rId7"/>
    <p:sldId id="265" r:id="rId8"/>
    <p:sldId id="263" r:id="rId9"/>
    <p:sldId id="277" r:id="rId10"/>
    <p:sldId id="278" r:id="rId11"/>
    <p:sldId id="280" r:id="rId12"/>
    <p:sldId id="279" r:id="rId13"/>
    <p:sldId id="281" r:id="rId14"/>
    <p:sldId id="275" r:id="rId15"/>
    <p:sldId id="276" r:id="rId16"/>
    <p:sldId id="266" r:id="rId17"/>
    <p:sldId id="267" r:id="rId18"/>
    <p:sldId id="268" r:id="rId19"/>
    <p:sldId id="269" r:id="rId20"/>
    <p:sldId id="272" r:id="rId21"/>
    <p:sldId id="271" r:id="rId22"/>
    <p:sldId id="270" r:id="rId23"/>
    <p:sldId id="273" r:id="rId24"/>
    <p:sldId id="274"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90" y="-46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59.wmf"/><Relationship Id="rId2" Type="http://schemas.openxmlformats.org/officeDocument/2006/relationships/image" Target="../media/image51.wmf"/><Relationship Id="rId1" Type="http://schemas.openxmlformats.org/officeDocument/2006/relationships/image" Target="../media/image60.wmf"/></Relationships>
</file>

<file path=ppt/drawings/_rels/vmlDrawing11.vml.rels><?xml version="1.0" encoding="UTF-8" standalone="yes"?>
<Relationships xmlns="http://schemas.openxmlformats.org/package/2006/relationships"><Relationship Id="rId8" Type="http://schemas.openxmlformats.org/officeDocument/2006/relationships/image" Target="../media/image62.wmf"/><Relationship Id="rId13" Type="http://schemas.openxmlformats.org/officeDocument/2006/relationships/image" Target="../media/image67.wmf"/><Relationship Id="rId18" Type="http://schemas.openxmlformats.org/officeDocument/2006/relationships/image" Target="../media/image72.wmf"/><Relationship Id="rId3" Type="http://schemas.openxmlformats.org/officeDocument/2006/relationships/image" Target="../media/image38.wmf"/><Relationship Id="rId21" Type="http://schemas.openxmlformats.org/officeDocument/2006/relationships/image" Target="../media/image75.wmf"/><Relationship Id="rId7" Type="http://schemas.openxmlformats.org/officeDocument/2006/relationships/image" Target="../media/image42.wmf"/><Relationship Id="rId12" Type="http://schemas.openxmlformats.org/officeDocument/2006/relationships/image" Target="../media/image66.wmf"/><Relationship Id="rId17" Type="http://schemas.openxmlformats.org/officeDocument/2006/relationships/image" Target="../media/image71.wmf"/><Relationship Id="rId25" Type="http://schemas.openxmlformats.org/officeDocument/2006/relationships/image" Target="../media/image79.wmf"/><Relationship Id="rId2" Type="http://schemas.openxmlformats.org/officeDocument/2006/relationships/image" Target="../media/image37.wmf"/><Relationship Id="rId16" Type="http://schemas.openxmlformats.org/officeDocument/2006/relationships/image" Target="../media/image70.wmf"/><Relationship Id="rId20" Type="http://schemas.openxmlformats.org/officeDocument/2006/relationships/image" Target="../media/image74.wmf"/><Relationship Id="rId1" Type="http://schemas.openxmlformats.org/officeDocument/2006/relationships/image" Target="../media/image61.wmf"/><Relationship Id="rId6" Type="http://schemas.openxmlformats.org/officeDocument/2006/relationships/image" Target="../media/image41.wmf"/><Relationship Id="rId11" Type="http://schemas.openxmlformats.org/officeDocument/2006/relationships/image" Target="../media/image65.wmf"/><Relationship Id="rId24" Type="http://schemas.openxmlformats.org/officeDocument/2006/relationships/image" Target="../media/image78.wmf"/><Relationship Id="rId5" Type="http://schemas.openxmlformats.org/officeDocument/2006/relationships/image" Target="../media/image40.wmf"/><Relationship Id="rId15" Type="http://schemas.openxmlformats.org/officeDocument/2006/relationships/image" Target="../media/image69.wmf"/><Relationship Id="rId23" Type="http://schemas.openxmlformats.org/officeDocument/2006/relationships/image" Target="../media/image77.wmf"/><Relationship Id="rId10" Type="http://schemas.openxmlformats.org/officeDocument/2006/relationships/image" Target="../media/image64.wmf"/><Relationship Id="rId19" Type="http://schemas.openxmlformats.org/officeDocument/2006/relationships/image" Target="../media/image73.wmf"/><Relationship Id="rId4" Type="http://schemas.openxmlformats.org/officeDocument/2006/relationships/image" Target="../media/image39.wmf"/><Relationship Id="rId9" Type="http://schemas.openxmlformats.org/officeDocument/2006/relationships/image" Target="../media/image63.wmf"/><Relationship Id="rId14" Type="http://schemas.openxmlformats.org/officeDocument/2006/relationships/image" Target="../media/image68.wmf"/><Relationship Id="rId22" Type="http://schemas.openxmlformats.org/officeDocument/2006/relationships/image" Target="../media/image76.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80.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82.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86.wmf"/><Relationship Id="rId2" Type="http://schemas.openxmlformats.org/officeDocument/2006/relationships/image" Target="../media/image85.wmf"/><Relationship Id="rId1" Type="http://schemas.openxmlformats.org/officeDocument/2006/relationships/image" Target="../media/image84.wmf"/><Relationship Id="rId4" Type="http://schemas.openxmlformats.org/officeDocument/2006/relationships/image" Target="../media/image8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image" Target="../media/image5.wmf"/><Relationship Id="rId7" Type="http://schemas.openxmlformats.org/officeDocument/2006/relationships/image" Target="../media/image9.wmf"/><Relationship Id="rId2" Type="http://schemas.openxmlformats.org/officeDocument/2006/relationships/image" Target="../media/image4.wmf"/><Relationship Id="rId1" Type="http://schemas.openxmlformats.org/officeDocument/2006/relationships/image" Target="../media/image3.wmf"/><Relationship Id="rId6" Type="http://schemas.openxmlformats.org/officeDocument/2006/relationships/image" Target="../media/image8.wmf"/><Relationship Id="rId5" Type="http://schemas.openxmlformats.org/officeDocument/2006/relationships/image" Target="../media/image7.wmf"/><Relationship Id="rId4"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8" Type="http://schemas.openxmlformats.org/officeDocument/2006/relationships/image" Target="../media/image20.wmf"/><Relationship Id="rId3" Type="http://schemas.openxmlformats.org/officeDocument/2006/relationships/image" Target="../media/image15.wmf"/><Relationship Id="rId7" Type="http://schemas.openxmlformats.org/officeDocument/2006/relationships/image" Target="../media/image19.wmf"/><Relationship Id="rId2" Type="http://schemas.openxmlformats.org/officeDocument/2006/relationships/image" Target="../media/image14.wmf"/><Relationship Id="rId1" Type="http://schemas.openxmlformats.org/officeDocument/2006/relationships/image" Target="../media/image13.wmf"/><Relationship Id="rId6" Type="http://schemas.openxmlformats.org/officeDocument/2006/relationships/image" Target="../media/image18.wmf"/><Relationship Id="rId5" Type="http://schemas.openxmlformats.org/officeDocument/2006/relationships/image" Target="../media/image17.wmf"/><Relationship Id="rId10" Type="http://schemas.openxmlformats.org/officeDocument/2006/relationships/image" Target="../media/image22.wmf"/><Relationship Id="rId4" Type="http://schemas.openxmlformats.org/officeDocument/2006/relationships/image" Target="../media/image16.wmf"/><Relationship Id="rId9" Type="http://schemas.openxmlformats.org/officeDocument/2006/relationships/image" Target="../media/image21.wmf"/></Relationships>
</file>

<file path=ppt/drawings/_rels/vmlDrawing6.vml.rels><?xml version="1.0" encoding="UTF-8" standalone="yes"?>
<Relationships xmlns="http://schemas.openxmlformats.org/package/2006/relationships"><Relationship Id="rId8" Type="http://schemas.openxmlformats.org/officeDocument/2006/relationships/image" Target="../media/image13.wmf"/><Relationship Id="rId13" Type="http://schemas.openxmlformats.org/officeDocument/2006/relationships/image" Target="../media/image34.wmf"/><Relationship Id="rId18" Type="http://schemas.openxmlformats.org/officeDocument/2006/relationships/image" Target="../media/image39.wmf"/><Relationship Id="rId3" Type="http://schemas.openxmlformats.org/officeDocument/2006/relationships/image" Target="../media/image25.wmf"/><Relationship Id="rId21" Type="http://schemas.openxmlformats.org/officeDocument/2006/relationships/image" Target="../media/image42.wmf"/><Relationship Id="rId7" Type="http://schemas.openxmlformats.org/officeDocument/2006/relationships/image" Target="../media/image29.wmf"/><Relationship Id="rId12" Type="http://schemas.openxmlformats.org/officeDocument/2006/relationships/image" Target="../media/image33.wmf"/><Relationship Id="rId17" Type="http://schemas.openxmlformats.org/officeDocument/2006/relationships/image" Target="../media/image38.wmf"/><Relationship Id="rId2" Type="http://schemas.openxmlformats.org/officeDocument/2006/relationships/image" Target="../media/image24.wmf"/><Relationship Id="rId16" Type="http://schemas.openxmlformats.org/officeDocument/2006/relationships/image" Target="../media/image37.wmf"/><Relationship Id="rId20" Type="http://schemas.openxmlformats.org/officeDocument/2006/relationships/image" Target="../media/image41.wmf"/><Relationship Id="rId1" Type="http://schemas.openxmlformats.org/officeDocument/2006/relationships/image" Target="../media/image23.wmf"/><Relationship Id="rId6" Type="http://schemas.openxmlformats.org/officeDocument/2006/relationships/image" Target="../media/image28.wmf"/><Relationship Id="rId11" Type="http://schemas.openxmlformats.org/officeDocument/2006/relationships/image" Target="../media/image32.wmf"/><Relationship Id="rId5" Type="http://schemas.openxmlformats.org/officeDocument/2006/relationships/image" Target="../media/image27.wmf"/><Relationship Id="rId15" Type="http://schemas.openxmlformats.org/officeDocument/2006/relationships/image" Target="../media/image36.wmf"/><Relationship Id="rId10" Type="http://schemas.openxmlformats.org/officeDocument/2006/relationships/image" Target="../media/image31.wmf"/><Relationship Id="rId19" Type="http://schemas.openxmlformats.org/officeDocument/2006/relationships/image" Target="../media/image40.wmf"/><Relationship Id="rId4" Type="http://schemas.openxmlformats.org/officeDocument/2006/relationships/image" Target="../media/image26.wmf"/><Relationship Id="rId9" Type="http://schemas.openxmlformats.org/officeDocument/2006/relationships/image" Target="../media/image30.wmf"/><Relationship Id="rId14" Type="http://schemas.openxmlformats.org/officeDocument/2006/relationships/image" Target="../media/image35.wmf"/></Relationships>
</file>

<file path=ppt/drawings/_rels/vmlDrawing7.vml.rels><?xml version="1.0" encoding="UTF-8" standalone="yes"?>
<Relationships xmlns="http://schemas.openxmlformats.org/package/2006/relationships"><Relationship Id="rId8" Type="http://schemas.openxmlformats.org/officeDocument/2006/relationships/image" Target="../media/image13.wmf"/><Relationship Id="rId13" Type="http://schemas.openxmlformats.org/officeDocument/2006/relationships/image" Target="../media/image34.wmf"/><Relationship Id="rId18" Type="http://schemas.openxmlformats.org/officeDocument/2006/relationships/image" Target="../media/image39.wmf"/><Relationship Id="rId3" Type="http://schemas.openxmlformats.org/officeDocument/2006/relationships/image" Target="../media/image25.wmf"/><Relationship Id="rId21" Type="http://schemas.openxmlformats.org/officeDocument/2006/relationships/image" Target="../media/image42.wmf"/><Relationship Id="rId7" Type="http://schemas.openxmlformats.org/officeDocument/2006/relationships/image" Target="../media/image29.wmf"/><Relationship Id="rId12" Type="http://schemas.openxmlformats.org/officeDocument/2006/relationships/image" Target="../media/image33.wmf"/><Relationship Id="rId17" Type="http://schemas.openxmlformats.org/officeDocument/2006/relationships/image" Target="../media/image38.wmf"/><Relationship Id="rId2" Type="http://schemas.openxmlformats.org/officeDocument/2006/relationships/image" Target="../media/image24.wmf"/><Relationship Id="rId16" Type="http://schemas.openxmlformats.org/officeDocument/2006/relationships/image" Target="../media/image37.wmf"/><Relationship Id="rId20" Type="http://schemas.openxmlformats.org/officeDocument/2006/relationships/image" Target="../media/image41.wmf"/><Relationship Id="rId1" Type="http://schemas.openxmlformats.org/officeDocument/2006/relationships/image" Target="../media/image23.wmf"/><Relationship Id="rId6" Type="http://schemas.openxmlformats.org/officeDocument/2006/relationships/image" Target="../media/image28.wmf"/><Relationship Id="rId11" Type="http://schemas.openxmlformats.org/officeDocument/2006/relationships/image" Target="../media/image32.wmf"/><Relationship Id="rId5" Type="http://schemas.openxmlformats.org/officeDocument/2006/relationships/image" Target="../media/image27.wmf"/><Relationship Id="rId15" Type="http://schemas.openxmlformats.org/officeDocument/2006/relationships/image" Target="../media/image36.wmf"/><Relationship Id="rId10" Type="http://schemas.openxmlformats.org/officeDocument/2006/relationships/image" Target="../media/image31.wmf"/><Relationship Id="rId19" Type="http://schemas.openxmlformats.org/officeDocument/2006/relationships/image" Target="../media/image40.wmf"/><Relationship Id="rId4" Type="http://schemas.openxmlformats.org/officeDocument/2006/relationships/image" Target="../media/image26.wmf"/><Relationship Id="rId9" Type="http://schemas.openxmlformats.org/officeDocument/2006/relationships/image" Target="../media/image30.wmf"/><Relationship Id="rId14" Type="http://schemas.openxmlformats.org/officeDocument/2006/relationships/image" Target="../media/image35.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49.wmf"/><Relationship Id="rId7" Type="http://schemas.openxmlformats.org/officeDocument/2006/relationships/image" Target="../media/image53.wmf"/><Relationship Id="rId2" Type="http://schemas.openxmlformats.org/officeDocument/2006/relationships/image" Target="../media/image48.wmf"/><Relationship Id="rId1" Type="http://schemas.openxmlformats.org/officeDocument/2006/relationships/image" Target="../media/image47.wmf"/><Relationship Id="rId6" Type="http://schemas.openxmlformats.org/officeDocument/2006/relationships/image" Target="../media/image52.wmf"/><Relationship Id="rId5" Type="http://schemas.openxmlformats.org/officeDocument/2006/relationships/image" Target="../media/image51.wmf"/><Relationship Id="rId4" Type="http://schemas.openxmlformats.org/officeDocument/2006/relationships/image" Target="../media/image50.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56.wmf"/><Relationship Id="rId7" Type="http://schemas.openxmlformats.org/officeDocument/2006/relationships/image" Target="../media/image59.wmf"/><Relationship Id="rId2" Type="http://schemas.openxmlformats.org/officeDocument/2006/relationships/image" Target="../media/image55.wmf"/><Relationship Id="rId1" Type="http://schemas.openxmlformats.org/officeDocument/2006/relationships/image" Target="../media/image54.wmf"/><Relationship Id="rId6" Type="http://schemas.openxmlformats.org/officeDocument/2006/relationships/image" Target="../media/image51.wmf"/><Relationship Id="rId5" Type="http://schemas.openxmlformats.org/officeDocument/2006/relationships/image" Target="../media/image58.wmf"/><Relationship Id="rId4" Type="http://schemas.openxmlformats.org/officeDocument/2006/relationships/image" Target="../media/image5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702011D-16B0-46EE-900D-3BDE42856295}" type="datetimeFigureOut">
              <a:rPr lang="en-US" smtClean="0"/>
              <a:pPr/>
              <a:t>5/9/2016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5BC6B52-963B-4B15-88FD-AF7CB38A5D59}"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02776F-8F0C-4A34-B9FB-86F27F5798AF}" type="datetimeFigureOut">
              <a:rPr lang="en-US" smtClean="0"/>
              <a:pPr/>
              <a:t>5/9/2016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4AD888-0DC9-460C-9823-A0ADCFF2E9D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340992BA-EE16-44C5-B735-B2081D2D2418}" type="slidenum">
              <a:rPr lang="en-US"/>
              <a:pPr/>
              <a:t>8</a:t>
            </a:fld>
            <a:endParaRPr lang="en-US"/>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2C938B-5744-4F1F-B715-C9C1A0BA8480}" type="datetimeFigureOut">
              <a:rPr lang="en-US" smtClean="0"/>
              <a:pPr/>
              <a:t>5/9/2016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AAC288-6C25-459C-946A-95197583AD1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2C938B-5744-4F1F-B715-C9C1A0BA8480}" type="datetimeFigureOut">
              <a:rPr lang="en-US" smtClean="0"/>
              <a:pPr/>
              <a:t>5/9/2016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AAC288-6C25-459C-946A-95197583AD1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2C938B-5744-4F1F-B715-C9C1A0BA8480}" type="datetimeFigureOut">
              <a:rPr lang="en-US" smtClean="0"/>
              <a:pPr/>
              <a:t>5/9/2016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AAC288-6C25-459C-946A-95197583AD1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2C938B-5744-4F1F-B715-C9C1A0BA8480}" type="datetimeFigureOut">
              <a:rPr lang="en-US" smtClean="0"/>
              <a:pPr/>
              <a:t>5/9/2016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AAC288-6C25-459C-946A-95197583AD1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2C938B-5744-4F1F-B715-C9C1A0BA8480}" type="datetimeFigureOut">
              <a:rPr lang="en-US" smtClean="0"/>
              <a:pPr/>
              <a:t>5/9/2016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AAC288-6C25-459C-946A-95197583AD1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2C938B-5744-4F1F-B715-C9C1A0BA8480}" type="datetimeFigureOut">
              <a:rPr lang="en-US" smtClean="0"/>
              <a:pPr/>
              <a:t>5/9/2016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AAC288-6C25-459C-946A-95197583AD1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2C938B-5744-4F1F-B715-C9C1A0BA8480}" type="datetimeFigureOut">
              <a:rPr lang="en-US" smtClean="0"/>
              <a:pPr/>
              <a:t>5/9/2016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AAC288-6C25-459C-946A-95197583AD1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2C938B-5744-4F1F-B715-C9C1A0BA8480}" type="datetimeFigureOut">
              <a:rPr lang="en-US" smtClean="0"/>
              <a:pPr/>
              <a:t>5/9/2016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AAC288-6C25-459C-946A-95197583AD1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2C938B-5744-4F1F-B715-C9C1A0BA8480}" type="datetimeFigureOut">
              <a:rPr lang="en-US" smtClean="0"/>
              <a:pPr/>
              <a:t>5/9/2016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AAC288-6C25-459C-946A-95197583AD1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2C938B-5744-4F1F-B715-C9C1A0BA8480}" type="datetimeFigureOut">
              <a:rPr lang="en-US" smtClean="0"/>
              <a:pPr/>
              <a:t>5/9/2016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AAC288-6C25-459C-946A-95197583AD1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2C938B-5744-4F1F-B715-C9C1A0BA8480}" type="datetimeFigureOut">
              <a:rPr lang="en-US" smtClean="0"/>
              <a:pPr/>
              <a:t>5/9/2016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AAC288-6C25-459C-946A-95197583AD1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2C938B-5744-4F1F-B715-C9C1A0BA8480}" type="datetimeFigureOut">
              <a:rPr lang="en-US" smtClean="0"/>
              <a:pPr/>
              <a:t>5/9/2016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AAC288-6C25-459C-946A-95197583AD1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10.xml.rels><?xml version="1.0" encoding="UTF-8" standalone="yes"?>
<Relationships xmlns="http://schemas.openxmlformats.org/package/2006/relationships"><Relationship Id="rId2" Type="http://schemas.openxmlformats.org/officeDocument/2006/relationships/image" Target="../media/image43.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4.gi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3.gi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3.gi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5.gi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6.gi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69.bin"/><Relationship Id="rId3" Type="http://schemas.openxmlformats.org/officeDocument/2006/relationships/oleObject" Target="../embeddings/oleObject64.bin"/><Relationship Id="rId7" Type="http://schemas.openxmlformats.org/officeDocument/2006/relationships/oleObject" Target="../embeddings/oleObject68.bin"/><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oleObject" Target="../embeddings/oleObject67.bin"/><Relationship Id="rId5" Type="http://schemas.openxmlformats.org/officeDocument/2006/relationships/oleObject" Target="../embeddings/oleObject66.bin"/><Relationship Id="rId4" Type="http://schemas.openxmlformats.org/officeDocument/2006/relationships/oleObject" Target="../embeddings/oleObject65.bin"/><Relationship Id="rId9" Type="http://schemas.openxmlformats.org/officeDocument/2006/relationships/oleObject" Target="../embeddings/oleObject70.bin"/></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76.bin"/><Relationship Id="rId3" Type="http://schemas.openxmlformats.org/officeDocument/2006/relationships/oleObject" Target="../embeddings/oleObject71.bin"/><Relationship Id="rId7" Type="http://schemas.openxmlformats.org/officeDocument/2006/relationships/oleObject" Target="../embeddings/oleObject75.bin"/><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oleObject" Target="../embeddings/oleObject74.bin"/><Relationship Id="rId5" Type="http://schemas.openxmlformats.org/officeDocument/2006/relationships/oleObject" Target="../embeddings/oleObject73.bin"/><Relationship Id="rId4" Type="http://schemas.openxmlformats.org/officeDocument/2006/relationships/oleObject" Target="../embeddings/oleObject72.bin"/><Relationship Id="rId9" Type="http://schemas.openxmlformats.org/officeDocument/2006/relationships/oleObject" Target="../embeddings/oleObject77.bin"/></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78.bin"/><Relationship Id="rId2" Type="http://schemas.openxmlformats.org/officeDocument/2006/relationships/slideLayout" Target="../slideLayouts/slideLayout7.xml"/><Relationship Id="rId1" Type="http://schemas.openxmlformats.org/officeDocument/2006/relationships/vmlDrawing" Target="../drawings/vmlDrawing10.vml"/><Relationship Id="rId5" Type="http://schemas.openxmlformats.org/officeDocument/2006/relationships/oleObject" Target="../embeddings/oleObject80.bin"/><Relationship Id="rId4" Type="http://schemas.openxmlformats.org/officeDocument/2006/relationships/oleObject" Target="../embeddings/oleObject79.bin"/></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86.bin"/><Relationship Id="rId13" Type="http://schemas.openxmlformats.org/officeDocument/2006/relationships/oleObject" Target="../embeddings/oleObject91.bin"/><Relationship Id="rId18" Type="http://schemas.openxmlformats.org/officeDocument/2006/relationships/oleObject" Target="../embeddings/oleObject96.bin"/><Relationship Id="rId26" Type="http://schemas.openxmlformats.org/officeDocument/2006/relationships/oleObject" Target="../embeddings/oleObject104.bin"/><Relationship Id="rId3" Type="http://schemas.openxmlformats.org/officeDocument/2006/relationships/oleObject" Target="../embeddings/oleObject81.bin"/><Relationship Id="rId21" Type="http://schemas.openxmlformats.org/officeDocument/2006/relationships/oleObject" Target="../embeddings/oleObject99.bin"/><Relationship Id="rId7" Type="http://schemas.openxmlformats.org/officeDocument/2006/relationships/oleObject" Target="../embeddings/oleObject85.bin"/><Relationship Id="rId12" Type="http://schemas.openxmlformats.org/officeDocument/2006/relationships/oleObject" Target="../embeddings/oleObject90.bin"/><Relationship Id="rId17" Type="http://schemas.openxmlformats.org/officeDocument/2006/relationships/oleObject" Target="../embeddings/oleObject95.bin"/><Relationship Id="rId25" Type="http://schemas.openxmlformats.org/officeDocument/2006/relationships/oleObject" Target="../embeddings/oleObject103.bin"/><Relationship Id="rId2" Type="http://schemas.openxmlformats.org/officeDocument/2006/relationships/slideLayout" Target="../slideLayouts/slideLayout7.xml"/><Relationship Id="rId16" Type="http://schemas.openxmlformats.org/officeDocument/2006/relationships/oleObject" Target="../embeddings/oleObject94.bin"/><Relationship Id="rId20" Type="http://schemas.openxmlformats.org/officeDocument/2006/relationships/oleObject" Target="../embeddings/oleObject98.bin"/><Relationship Id="rId1" Type="http://schemas.openxmlformats.org/officeDocument/2006/relationships/vmlDrawing" Target="../drawings/vmlDrawing11.vml"/><Relationship Id="rId6" Type="http://schemas.openxmlformats.org/officeDocument/2006/relationships/oleObject" Target="../embeddings/oleObject84.bin"/><Relationship Id="rId11" Type="http://schemas.openxmlformats.org/officeDocument/2006/relationships/oleObject" Target="../embeddings/oleObject89.bin"/><Relationship Id="rId24" Type="http://schemas.openxmlformats.org/officeDocument/2006/relationships/oleObject" Target="../embeddings/oleObject102.bin"/><Relationship Id="rId5" Type="http://schemas.openxmlformats.org/officeDocument/2006/relationships/oleObject" Target="../embeddings/oleObject83.bin"/><Relationship Id="rId15" Type="http://schemas.openxmlformats.org/officeDocument/2006/relationships/oleObject" Target="../embeddings/oleObject93.bin"/><Relationship Id="rId23" Type="http://schemas.openxmlformats.org/officeDocument/2006/relationships/oleObject" Target="../embeddings/oleObject101.bin"/><Relationship Id="rId10" Type="http://schemas.openxmlformats.org/officeDocument/2006/relationships/oleObject" Target="../embeddings/oleObject88.bin"/><Relationship Id="rId19" Type="http://schemas.openxmlformats.org/officeDocument/2006/relationships/oleObject" Target="../embeddings/oleObject97.bin"/><Relationship Id="rId4" Type="http://schemas.openxmlformats.org/officeDocument/2006/relationships/oleObject" Target="../embeddings/oleObject82.bin"/><Relationship Id="rId9" Type="http://schemas.openxmlformats.org/officeDocument/2006/relationships/oleObject" Target="../embeddings/oleObject87.bin"/><Relationship Id="rId14" Type="http://schemas.openxmlformats.org/officeDocument/2006/relationships/oleObject" Target="../embeddings/oleObject92.bin"/><Relationship Id="rId22" Type="http://schemas.openxmlformats.org/officeDocument/2006/relationships/oleObject" Target="../embeddings/oleObject100.bin"/><Relationship Id="rId27" Type="http://schemas.openxmlformats.org/officeDocument/2006/relationships/oleObject" Target="../embeddings/oleObject105.bin"/></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06.bin"/><Relationship Id="rId2" Type="http://schemas.openxmlformats.org/officeDocument/2006/relationships/slideLayout" Target="../slideLayouts/slideLayout7.xml"/><Relationship Id="rId1" Type="http://schemas.openxmlformats.org/officeDocument/2006/relationships/vmlDrawing" Target="../drawings/vmlDrawing12.vml"/><Relationship Id="rId4" Type="http://schemas.openxmlformats.org/officeDocument/2006/relationships/image" Target="../media/image81.png"/></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07.bin"/><Relationship Id="rId2" Type="http://schemas.openxmlformats.org/officeDocument/2006/relationships/slideLayout" Target="../slideLayouts/slideLayout7.xml"/><Relationship Id="rId1" Type="http://schemas.openxmlformats.org/officeDocument/2006/relationships/vmlDrawing" Target="../drawings/vmlDrawing13.vml"/><Relationship Id="rId4" Type="http://schemas.openxmlformats.org/officeDocument/2006/relationships/image" Target="../media/image83.png"/></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08.bin"/><Relationship Id="rId2" Type="http://schemas.openxmlformats.org/officeDocument/2006/relationships/slideLayout" Target="../slideLayouts/slideLayout7.xml"/><Relationship Id="rId1" Type="http://schemas.openxmlformats.org/officeDocument/2006/relationships/vmlDrawing" Target="../drawings/vmlDrawing14.vml"/><Relationship Id="rId6" Type="http://schemas.openxmlformats.org/officeDocument/2006/relationships/oleObject" Target="../embeddings/oleObject111.bin"/><Relationship Id="rId5" Type="http://schemas.openxmlformats.org/officeDocument/2006/relationships/oleObject" Target="../embeddings/oleObject110.bin"/><Relationship Id="rId4" Type="http://schemas.openxmlformats.org/officeDocument/2006/relationships/oleObject" Target="../embeddings/oleObject109.bin"/></Relationships>
</file>

<file path=ppt/slides/_rels/slide23.xml.rels><?xml version="1.0" encoding="UTF-8" standalone="yes"?>
<Relationships xmlns="http://schemas.openxmlformats.org/package/2006/relationships"><Relationship Id="rId2" Type="http://schemas.openxmlformats.org/officeDocument/2006/relationships/image" Target="../media/image88.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89.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8.bin"/><Relationship Id="rId3" Type="http://schemas.openxmlformats.org/officeDocument/2006/relationships/oleObject" Target="../embeddings/oleObject3.bin"/><Relationship Id="rId7"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6.bin"/><Relationship Id="rId5" Type="http://schemas.openxmlformats.org/officeDocument/2006/relationships/oleObject" Target="../embeddings/oleObject5.bin"/><Relationship Id="rId10" Type="http://schemas.openxmlformats.org/officeDocument/2006/relationships/oleObject" Target="../embeddings/oleObject10.bin"/><Relationship Id="rId4" Type="http://schemas.openxmlformats.org/officeDocument/2006/relationships/oleObject" Target="../embeddings/oleObject4.bin"/><Relationship Id="rId9" Type="http://schemas.openxmlformats.org/officeDocument/2006/relationships/oleObject" Target="../embeddings/oleObject9.bin"/></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12.jpeg"/></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17.bin"/><Relationship Id="rId3" Type="http://schemas.openxmlformats.org/officeDocument/2006/relationships/oleObject" Target="../embeddings/oleObject12.bin"/><Relationship Id="rId7" Type="http://schemas.openxmlformats.org/officeDocument/2006/relationships/oleObject" Target="../embeddings/oleObject16.bin"/><Relationship Id="rId12" Type="http://schemas.openxmlformats.org/officeDocument/2006/relationships/oleObject" Target="../embeddings/oleObject21.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15.bin"/><Relationship Id="rId11" Type="http://schemas.openxmlformats.org/officeDocument/2006/relationships/oleObject" Target="../embeddings/oleObject20.bin"/><Relationship Id="rId5" Type="http://schemas.openxmlformats.org/officeDocument/2006/relationships/oleObject" Target="../embeddings/oleObject14.bin"/><Relationship Id="rId10" Type="http://schemas.openxmlformats.org/officeDocument/2006/relationships/oleObject" Target="../embeddings/oleObject19.bin"/><Relationship Id="rId4" Type="http://schemas.openxmlformats.org/officeDocument/2006/relationships/oleObject" Target="../embeddings/oleObject13.bin"/><Relationship Id="rId9" Type="http://schemas.openxmlformats.org/officeDocument/2006/relationships/oleObject" Target="../embeddings/oleObject18.bin"/></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27.bin"/><Relationship Id="rId13" Type="http://schemas.openxmlformats.org/officeDocument/2006/relationships/oleObject" Target="../embeddings/oleObject32.bin"/><Relationship Id="rId18" Type="http://schemas.openxmlformats.org/officeDocument/2006/relationships/oleObject" Target="../embeddings/oleObject37.bin"/><Relationship Id="rId3" Type="http://schemas.openxmlformats.org/officeDocument/2006/relationships/oleObject" Target="../embeddings/oleObject22.bin"/><Relationship Id="rId21" Type="http://schemas.openxmlformats.org/officeDocument/2006/relationships/oleObject" Target="../embeddings/oleObject40.bin"/><Relationship Id="rId7" Type="http://schemas.openxmlformats.org/officeDocument/2006/relationships/oleObject" Target="../embeddings/oleObject26.bin"/><Relationship Id="rId12" Type="http://schemas.openxmlformats.org/officeDocument/2006/relationships/oleObject" Target="../embeddings/oleObject31.bin"/><Relationship Id="rId17" Type="http://schemas.openxmlformats.org/officeDocument/2006/relationships/oleObject" Target="../embeddings/oleObject36.bin"/><Relationship Id="rId2" Type="http://schemas.openxmlformats.org/officeDocument/2006/relationships/slideLayout" Target="../slideLayouts/slideLayout7.xml"/><Relationship Id="rId16" Type="http://schemas.openxmlformats.org/officeDocument/2006/relationships/oleObject" Target="../embeddings/oleObject35.bin"/><Relationship Id="rId20" Type="http://schemas.openxmlformats.org/officeDocument/2006/relationships/oleObject" Target="../embeddings/oleObject39.bin"/><Relationship Id="rId1" Type="http://schemas.openxmlformats.org/officeDocument/2006/relationships/vmlDrawing" Target="../drawings/vmlDrawing6.vml"/><Relationship Id="rId6" Type="http://schemas.openxmlformats.org/officeDocument/2006/relationships/oleObject" Target="../embeddings/oleObject25.bin"/><Relationship Id="rId11" Type="http://schemas.openxmlformats.org/officeDocument/2006/relationships/oleObject" Target="../embeddings/oleObject30.bin"/><Relationship Id="rId5" Type="http://schemas.openxmlformats.org/officeDocument/2006/relationships/oleObject" Target="../embeddings/oleObject24.bin"/><Relationship Id="rId15" Type="http://schemas.openxmlformats.org/officeDocument/2006/relationships/oleObject" Target="../embeddings/oleObject34.bin"/><Relationship Id="rId23" Type="http://schemas.openxmlformats.org/officeDocument/2006/relationships/oleObject" Target="../embeddings/oleObject42.bin"/><Relationship Id="rId10" Type="http://schemas.openxmlformats.org/officeDocument/2006/relationships/oleObject" Target="../embeddings/oleObject29.bin"/><Relationship Id="rId19" Type="http://schemas.openxmlformats.org/officeDocument/2006/relationships/oleObject" Target="../embeddings/oleObject38.bin"/><Relationship Id="rId4" Type="http://schemas.openxmlformats.org/officeDocument/2006/relationships/oleObject" Target="../embeddings/oleObject23.bin"/><Relationship Id="rId9" Type="http://schemas.openxmlformats.org/officeDocument/2006/relationships/oleObject" Target="../embeddings/oleObject28.bin"/><Relationship Id="rId14" Type="http://schemas.openxmlformats.org/officeDocument/2006/relationships/oleObject" Target="../embeddings/oleObject33.bin"/><Relationship Id="rId22" Type="http://schemas.openxmlformats.org/officeDocument/2006/relationships/oleObject" Target="../embeddings/oleObject41.bin"/></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48.bin"/><Relationship Id="rId13" Type="http://schemas.openxmlformats.org/officeDocument/2006/relationships/oleObject" Target="../embeddings/oleObject53.bin"/><Relationship Id="rId18" Type="http://schemas.openxmlformats.org/officeDocument/2006/relationships/oleObject" Target="../embeddings/oleObject58.bin"/><Relationship Id="rId3" Type="http://schemas.openxmlformats.org/officeDocument/2006/relationships/oleObject" Target="../embeddings/oleObject43.bin"/><Relationship Id="rId21" Type="http://schemas.openxmlformats.org/officeDocument/2006/relationships/oleObject" Target="../embeddings/oleObject61.bin"/><Relationship Id="rId7" Type="http://schemas.openxmlformats.org/officeDocument/2006/relationships/oleObject" Target="../embeddings/oleObject47.bin"/><Relationship Id="rId12" Type="http://schemas.openxmlformats.org/officeDocument/2006/relationships/oleObject" Target="../embeddings/oleObject52.bin"/><Relationship Id="rId17" Type="http://schemas.openxmlformats.org/officeDocument/2006/relationships/oleObject" Target="../embeddings/oleObject57.bin"/><Relationship Id="rId2" Type="http://schemas.openxmlformats.org/officeDocument/2006/relationships/slideLayout" Target="../slideLayouts/slideLayout7.xml"/><Relationship Id="rId16" Type="http://schemas.openxmlformats.org/officeDocument/2006/relationships/oleObject" Target="../embeddings/oleObject56.bin"/><Relationship Id="rId20" Type="http://schemas.openxmlformats.org/officeDocument/2006/relationships/oleObject" Target="../embeddings/oleObject60.bin"/><Relationship Id="rId1" Type="http://schemas.openxmlformats.org/officeDocument/2006/relationships/vmlDrawing" Target="../drawings/vmlDrawing7.vml"/><Relationship Id="rId6" Type="http://schemas.openxmlformats.org/officeDocument/2006/relationships/oleObject" Target="../embeddings/oleObject46.bin"/><Relationship Id="rId11" Type="http://schemas.openxmlformats.org/officeDocument/2006/relationships/oleObject" Target="../embeddings/oleObject51.bin"/><Relationship Id="rId5" Type="http://schemas.openxmlformats.org/officeDocument/2006/relationships/oleObject" Target="../embeddings/oleObject45.bin"/><Relationship Id="rId15" Type="http://schemas.openxmlformats.org/officeDocument/2006/relationships/oleObject" Target="../embeddings/oleObject55.bin"/><Relationship Id="rId23" Type="http://schemas.openxmlformats.org/officeDocument/2006/relationships/oleObject" Target="../embeddings/oleObject63.bin"/><Relationship Id="rId10" Type="http://schemas.openxmlformats.org/officeDocument/2006/relationships/oleObject" Target="../embeddings/oleObject50.bin"/><Relationship Id="rId19" Type="http://schemas.openxmlformats.org/officeDocument/2006/relationships/oleObject" Target="../embeddings/oleObject59.bin"/><Relationship Id="rId4" Type="http://schemas.openxmlformats.org/officeDocument/2006/relationships/oleObject" Target="../embeddings/oleObject44.bin"/><Relationship Id="rId9" Type="http://schemas.openxmlformats.org/officeDocument/2006/relationships/oleObject" Target="../embeddings/oleObject49.bin"/><Relationship Id="rId14" Type="http://schemas.openxmlformats.org/officeDocument/2006/relationships/oleObject" Target="../embeddings/oleObject54.bin"/><Relationship Id="rId22" Type="http://schemas.openxmlformats.org/officeDocument/2006/relationships/oleObject" Target="../embeddings/oleObject62.bin"/></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3.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WordArt 2"/>
          <p:cNvSpPr>
            <a:spLocks noChangeArrowheads="1" noChangeShapeType="1" noTextEdit="1"/>
          </p:cNvSpPr>
          <p:nvPr/>
        </p:nvSpPr>
        <p:spPr bwMode="auto">
          <a:xfrm>
            <a:off x="304800" y="396875"/>
            <a:ext cx="8382000" cy="3794125"/>
          </a:xfrm>
          <a:prstGeom prst="rect">
            <a:avLst/>
          </a:prstGeom>
        </p:spPr>
        <p:txBody>
          <a:bodyPr wrap="none" fromWordArt="1">
            <a:prstTxWarp prst="textPlain">
              <a:avLst>
                <a:gd name="adj" fmla="val 50000"/>
              </a:avLst>
            </a:prstTxWarp>
          </a:bodyPr>
          <a:lstStyle/>
          <a:p>
            <a:pPr algn="ctr"/>
            <a:r>
              <a:rPr lang="en-US" sz="3600" kern="10" dirty="0" smtClean="0">
                <a:ln w="19050">
                  <a:solidFill>
                    <a:srgbClr val="99CCFF"/>
                  </a:solidFill>
                  <a:round/>
                  <a:headEnd/>
                  <a:tailEnd/>
                </a:ln>
                <a:solidFill>
                  <a:srgbClr val="993366"/>
                </a:solidFill>
                <a:effectLst>
                  <a:outerShdw dist="35921" dir="2700000" algn="ctr" rotWithShape="0">
                    <a:srgbClr val="990000"/>
                  </a:outerShdw>
                </a:effectLst>
                <a:latin typeface="Impact"/>
              </a:rPr>
              <a:t>Chapter 12.5</a:t>
            </a:r>
          </a:p>
          <a:p>
            <a:pPr algn="ctr"/>
            <a:endParaRPr lang="en-US" sz="3600" kern="10" dirty="0" smtClean="0">
              <a:ln w="19050">
                <a:solidFill>
                  <a:srgbClr val="99CCFF"/>
                </a:solidFill>
                <a:round/>
                <a:headEnd/>
                <a:tailEnd/>
              </a:ln>
              <a:solidFill>
                <a:srgbClr val="993366"/>
              </a:solidFill>
              <a:effectLst>
                <a:outerShdw dist="35921" dir="2700000" algn="ctr" rotWithShape="0">
                  <a:srgbClr val="990000"/>
                </a:outerShdw>
              </a:effectLst>
              <a:latin typeface="Impact"/>
            </a:endParaRPr>
          </a:p>
          <a:p>
            <a:pPr algn="ctr"/>
            <a:r>
              <a:rPr lang="en-US" sz="3600" kern="10" dirty="0" smtClean="0">
                <a:ln w="19050">
                  <a:solidFill>
                    <a:srgbClr val="99CCFF"/>
                  </a:solidFill>
                  <a:round/>
                  <a:headEnd/>
                  <a:tailEnd/>
                </a:ln>
                <a:solidFill>
                  <a:srgbClr val="993366"/>
                </a:solidFill>
                <a:effectLst>
                  <a:outerShdw dist="35921" dir="2700000" algn="ctr" rotWithShape="0">
                    <a:srgbClr val="990000"/>
                  </a:outerShdw>
                </a:effectLst>
                <a:latin typeface="Impact"/>
              </a:rPr>
              <a:t>The </a:t>
            </a:r>
            <a:r>
              <a:rPr lang="en-US" sz="3600" kern="10" dirty="0">
                <a:ln w="19050">
                  <a:solidFill>
                    <a:srgbClr val="99CCFF"/>
                  </a:solidFill>
                  <a:round/>
                  <a:headEnd/>
                  <a:tailEnd/>
                </a:ln>
                <a:solidFill>
                  <a:srgbClr val="993366"/>
                </a:solidFill>
                <a:effectLst>
                  <a:outerShdw dist="35921" dir="2700000" algn="ctr" rotWithShape="0">
                    <a:srgbClr val="990000"/>
                  </a:outerShdw>
                </a:effectLst>
                <a:latin typeface="Impact"/>
              </a:rPr>
              <a:t>Binomial</a:t>
            </a:r>
          </a:p>
          <a:p>
            <a:pPr algn="ctr"/>
            <a:r>
              <a:rPr lang="en-US" sz="3600" kern="10" dirty="0">
                <a:ln w="19050">
                  <a:solidFill>
                    <a:srgbClr val="99CCFF"/>
                  </a:solidFill>
                  <a:round/>
                  <a:headEnd/>
                  <a:tailEnd/>
                </a:ln>
                <a:solidFill>
                  <a:srgbClr val="993366"/>
                </a:solidFill>
                <a:effectLst>
                  <a:outerShdw dist="35921" dir="2700000" algn="ctr" rotWithShape="0">
                    <a:srgbClr val="990000"/>
                  </a:outerShdw>
                </a:effectLst>
                <a:latin typeface="Impact"/>
              </a:rPr>
              <a:t> Theorem</a:t>
            </a:r>
          </a:p>
        </p:txBody>
      </p:sp>
      <p:graphicFrame>
        <p:nvGraphicFramePr>
          <p:cNvPr id="1026" name="Object 3"/>
          <p:cNvGraphicFramePr>
            <a:graphicFrameLocks noChangeAspect="1"/>
          </p:cNvGraphicFramePr>
          <p:nvPr/>
        </p:nvGraphicFramePr>
        <p:xfrm>
          <a:off x="3276600" y="4614862"/>
          <a:ext cx="2692400" cy="1481138"/>
        </p:xfrm>
        <a:graphic>
          <a:graphicData uri="http://schemas.openxmlformats.org/presentationml/2006/ole">
            <p:oleObj spid="_x0000_s1026" name="Equation" r:id="rId3" imgW="507960" imgH="279360" progId="">
              <p:embed/>
            </p:oleObj>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ascal's Triangle"/>
          <p:cNvPicPr/>
          <p:nvPr/>
        </p:nvPicPr>
        <p:blipFill>
          <a:blip r:embed="rId2" cstate="print"/>
          <a:srcRect/>
          <a:stretch>
            <a:fillRect/>
          </a:stretch>
        </p:blipFill>
        <p:spPr bwMode="auto">
          <a:xfrm>
            <a:off x="2743200" y="990600"/>
            <a:ext cx="5562600" cy="5181600"/>
          </a:xfrm>
          <a:prstGeom prst="rect">
            <a:avLst/>
          </a:prstGeom>
          <a:noFill/>
          <a:ln w="9525">
            <a:noFill/>
            <a:miter lim="800000"/>
            <a:headEnd/>
            <a:tailEnd/>
          </a:ln>
        </p:spPr>
      </p:pic>
      <p:sp>
        <p:nvSpPr>
          <p:cNvPr id="36865" name="Rectangle 1"/>
          <p:cNvSpPr>
            <a:spLocks noChangeArrowheads="1"/>
          </p:cNvSpPr>
          <p:nvPr/>
        </p:nvSpPr>
        <p:spPr bwMode="auto">
          <a:xfrm>
            <a:off x="228600" y="0"/>
            <a:ext cx="3200400" cy="166199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70C0"/>
                </a:solidFill>
                <a:effectLst/>
                <a:latin typeface="Calibri" pitchFamily="34" charset="0"/>
                <a:ea typeface="Times New Roman" pitchFamily="18" charset="0"/>
                <a:cs typeface="Times New Roman" pitchFamily="18" charset="0"/>
              </a:rPr>
              <a:t>P</a:t>
            </a:r>
            <a:r>
              <a:rPr kumimoji="0" lang="en-US" sz="2400" b="1" i="0" u="none" strike="noStrike" cap="none" normalizeH="0" baseline="0" dirty="0" smtClean="0" bmk="">
                <a:ln>
                  <a:noFill/>
                </a:ln>
                <a:solidFill>
                  <a:srgbClr val="0070C0"/>
                </a:solidFill>
                <a:effectLst/>
                <a:latin typeface="Calibri" pitchFamily="34" charset="0"/>
                <a:ea typeface="Times New Roman" pitchFamily="18" charset="0"/>
                <a:cs typeface="Times New Roman" pitchFamily="18" charset="0"/>
              </a:rPr>
              <a:t>rime Numbers</a:t>
            </a:r>
            <a:endParaRPr kumimoji="0" lang="en-US" sz="1300" b="1" i="0" u="none" strike="noStrike" cap="none" normalizeH="0" baseline="0" dirty="0" smtClean="0">
              <a:ln>
                <a:noFill/>
              </a:ln>
              <a:solidFill>
                <a:srgbClr val="0070C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3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If the 1</a:t>
            </a:r>
            <a:r>
              <a:rPr kumimoji="0" lang="en-US" sz="1200" b="0" i="0" u="none" strike="noStrike" cap="none" normalizeH="0" baseline="30000" dirty="0" smtClean="0">
                <a:ln>
                  <a:noFill/>
                </a:ln>
                <a:solidFill>
                  <a:srgbClr val="000000"/>
                </a:solidFill>
                <a:effectLst/>
                <a:latin typeface="Arial" pitchFamily="34" charset="0"/>
                <a:ea typeface="Times New Roman" pitchFamily="18" charset="0"/>
                <a:cs typeface="Arial" pitchFamily="34" charset="0"/>
              </a:rPr>
              <a:t>st</a:t>
            </a:r>
            <a:r>
              <a:rPr kumimoji="0" lang="en-US" sz="13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element in a row is a prime number (remember, the 0th element of every row is 1), all the numbers in that row (excluding the 1's) are divisible by it. For example, in row 7 (1 7 21 35 35 21 7 1) 7, 21, and 35 are all divisible by 7. </a:t>
            </a:r>
            <a:r>
              <a:rPr kumimoji="0" lang="en-US" sz="900" b="0" i="0" u="none" strike="noStrike" cap="none" normalizeH="0" baseline="0" dirty="0" smtClean="0">
                <a:ln>
                  <a:noFill/>
                </a:ln>
                <a:solidFill>
                  <a:schemeClr val="tx1"/>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52400" y="533400"/>
          <a:ext cx="5257800" cy="3768091"/>
        </p:xfrm>
        <a:graphic>
          <a:graphicData uri="http://schemas.openxmlformats.org/drawingml/2006/table">
            <a:tbl>
              <a:tblPr/>
              <a:tblGrid>
                <a:gridCol w="2628900"/>
                <a:gridCol w="2628900"/>
              </a:tblGrid>
              <a:tr h="3768091">
                <a:tc>
                  <a:txBody>
                    <a:bodyPr/>
                    <a:lstStyle/>
                    <a:p>
                      <a:pPr marL="0" marR="0">
                        <a:lnSpc>
                          <a:spcPct val="115000"/>
                        </a:lnSpc>
                        <a:spcBef>
                          <a:spcPts val="0"/>
                        </a:spcBef>
                        <a:spcAft>
                          <a:spcPts val="0"/>
                        </a:spcAft>
                      </a:pPr>
                      <a:r>
                        <a:rPr lang="en-US" sz="1200" dirty="0">
                          <a:latin typeface="Times New Roman"/>
                          <a:ea typeface="Times New Roman"/>
                          <a:cs typeface="Times New Roman"/>
                        </a:rPr>
                        <a:t>If a diagonal of numbers of any length is selected starting at any of the 1's bordering the sides of the triangle and ending on any number inside the triangle on that diagonal, the sum of the numbers inside the selection is equal to the number below the end of the selection that is not on the same diagonal itself. If you don't understand that, look at the drawing.</a:t>
                      </a:r>
                      <a:br>
                        <a:rPr lang="en-US" sz="1200" dirty="0">
                          <a:latin typeface="Times New Roman"/>
                          <a:ea typeface="Times New Roman"/>
                          <a:cs typeface="Times New Roman"/>
                        </a:rPr>
                      </a:br>
                      <a:r>
                        <a:rPr lang="en-US" sz="1200" dirty="0">
                          <a:solidFill>
                            <a:srgbClr val="FF0000"/>
                          </a:solidFill>
                          <a:latin typeface="Times New Roman"/>
                          <a:ea typeface="Times New Roman"/>
                          <a:cs typeface="Times New Roman"/>
                        </a:rPr>
                        <a:t>1+6+21+56 = 84</a:t>
                      </a:r>
                      <a:r>
                        <a:rPr lang="en-US" sz="1200" dirty="0">
                          <a:latin typeface="Times New Roman"/>
                          <a:ea typeface="Times New Roman"/>
                          <a:cs typeface="Times New Roman"/>
                        </a:rPr>
                        <a:t/>
                      </a:r>
                      <a:br>
                        <a:rPr lang="en-US" sz="1200" dirty="0">
                          <a:latin typeface="Times New Roman"/>
                          <a:ea typeface="Times New Roman"/>
                          <a:cs typeface="Times New Roman"/>
                        </a:rPr>
                      </a:br>
                      <a:r>
                        <a:rPr lang="en-US" sz="1200" dirty="0">
                          <a:solidFill>
                            <a:srgbClr val="00FF00"/>
                          </a:solidFill>
                          <a:latin typeface="Times New Roman"/>
                          <a:ea typeface="Times New Roman"/>
                          <a:cs typeface="Times New Roman"/>
                        </a:rPr>
                        <a:t>1+7+28+84+210+462+924 = 1716</a:t>
                      </a:r>
                      <a:r>
                        <a:rPr lang="en-US" sz="1200" dirty="0">
                          <a:latin typeface="Times New Roman"/>
                          <a:ea typeface="Times New Roman"/>
                          <a:cs typeface="Times New Roman"/>
                        </a:rPr>
                        <a:t/>
                      </a:r>
                      <a:br>
                        <a:rPr lang="en-US" sz="1200" dirty="0">
                          <a:latin typeface="Times New Roman"/>
                          <a:ea typeface="Times New Roman"/>
                          <a:cs typeface="Times New Roman"/>
                        </a:rPr>
                      </a:br>
                      <a:r>
                        <a:rPr lang="en-US" sz="1200" dirty="0">
                          <a:solidFill>
                            <a:srgbClr val="0000FF"/>
                          </a:solidFill>
                          <a:latin typeface="Times New Roman"/>
                          <a:ea typeface="Times New Roman"/>
                          <a:cs typeface="Times New Roman"/>
                        </a:rPr>
                        <a:t>1+12 = 13</a:t>
                      </a:r>
                      <a:endParaRPr lang="en-US" sz="1100" dirty="0">
                        <a:latin typeface="Calibri"/>
                        <a:ea typeface="Calibri"/>
                        <a:cs typeface="Times New Roman"/>
                      </a:endParaRPr>
                    </a:p>
                  </a:txBody>
                  <a:tcPr marL="9525" marR="9525" marT="9525" marB="9525" anchor="ctr">
                    <a:lnL>
                      <a:noFill/>
                    </a:lnL>
                    <a:lnR>
                      <a:noFill/>
                    </a:lnR>
                    <a:lnT>
                      <a:noFill/>
                    </a:lnT>
                    <a:lnB>
                      <a:noFill/>
                    </a:lnB>
                    <a:solidFill>
                      <a:srgbClr val="FFFFFF"/>
                    </a:solidFill>
                  </a:tcPr>
                </a:tc>
                <a:tc>
                  <a:txBody>
                    <a:bodyPr/>
                    <a:lstStyle/>
                    <a:p>
                      <a:pPr marL="0" marR="0" algn="ctr">
                        <a:lnSpc>
                          <a:spcPct val="115000"/>
                        </a:lnSpc>
                        <a:spcBef>
                          <a:spcPts val="0"/>
                        </a:spcBef>
                        <a:spcAft>
                          <a:spcPts val="0"/>
                        </a:spcAft>
                      </a:pPr>
                      <a:endParaRPr lang="en-US" sz="1200" dirty="0">
                        <a:latin typeface="Times New Roman"/>
                        <a:ea typeface="Times New Roman"/>
                        <a:cs typeface="Times New Roman"/>
                      </a:endParaRPr>
                    </a:p>
                  </a:txBody>
                  <a:tcPr marL="9525" marR="9525" marT="9525" marB="9525" anchor="ctr">
                    <a:lnL>
                      <a:noFill/>
                    </a:lnL>
                    <a:lnR>
                      <a:noFill/>
                    </a:lnR>
                    <a:lnT>
                      <a:noFill/>
                    </a:lnT>
                    <a:lnB>
                      <a:noFill/>
                    </a:lnB>
                    <a:solidFill>
                      <a:srgbClr val="FFFFFF"/>
                    </a:solidFill>
                  </a:tcPr>
                </a:tc>
              </a:tr>
            </a:tbl>
          </a:graphicData>
        </a:graphic>
      </p:graphicFrame>
      <p:sp>
        <p:nvSpPr>
          <p:cNvPr id="37890" name="Rectangle 2"/>
          <p:cNvSpPr>
            <a:spLocks noChangeArrowheads="1"/>
          </p:cNvSpPr>
          <p:nvPr/>
        </p:nvSpPr>
        <p:spPr bwMode="auto">
          <a:xfrm>
            <a:off x="0" y="73967"/>
            <a:ext cx="29718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70C0"/>
                </a:solidFill>
                <a:effectLst/>
                <a:latin typeface="Calibri" pitchFamily="34" charset="0"/>
                <a:ea typeface="Times New Roman" pitchFamily="18" charset="0"/>
                <a:cs typeface="Times New Roman" pitchFamily="18" charset="0"/>
              </a:rPr>
              <a:t>H</a:t>
            </a:r>
            <a:r>
              <a:rPr kumimoji="0" lang="en-US" sz="2400" b="1" i="0" u="none" strike="noStrike" cap="none" normalizeH="0" baseline="0" dirty="0" smtClean="0" bmk="">
                <a:ln>
                  <a:noFill/>
                </a:ln>
                <a:solidFill>
                  <a:srgbClr val="0070C0"/>
                </a:solidFill>
                <a:effectLst/>
                <a:latin typeface="Calibri" pitchFamily="34" charset="0"/>
                <a:ea typeface="Times New Roman" pitchFamily="18" charset="0"/>
                <a:cs typeface="Times New Roman" pitchFamily="18" charset="0"/>
              </a:rPr>
              <a:t>ockey Stick Pattern</a:t>
            </a:r>
            <a:endParaRPr kumimoji="0" lang="en-US" sz="1800" b="1" i="0" u="none" strike="noStrike" cap="none" normalizeH="0" baseline="0" dirty="0" smtClean="0">
              <a:ln>
                <a:noFill/>
              </a:ln>
              <a:solidFill>
                <a:srgbClr val="0070C0"/>
              </a:solidFill>
              <a:effectLst/>
              <a:latin typeface="Arial" pitchFamily="34" charset="0"/>
              <a:cs typeface="Arial" pitchFamily="34" charset="0"/>
            </a:endParaRPr>
          </a:p>
        </p:txBody>
      </p:sp>
      <p:pic>
        <p:nvPicPr>
          <p:cNvPr id="37889" name="Picture 5" descr="http://ptri1.tripod.com/ptreal1h.gif"/>
          <p:cNvPicPr>
            <a:picLocks noChangeAspect="1" noChangeArrowheads="1"/>
          </p:cNvPicPr>
          <p:nvPr/>
        </p:nvPicPr>
        <p:blipFill>
          <a:blip r:embed="rId2" cstate="print"/>
          <a:srcRect/>
          <a:stretch>
            <a:fillRect/>
          </a:stretch>
        </p:blipFill>
        <p:spPr bwMode="auto">
          <a:xfrm>
            <a:off x="2743200" y="1066800"/>
            <a:ext cx="5774575" cy="495300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ascal's Triangle"/>
          <p:cNvPicPr/>
          <p:nvPr/>
        </p:nvPicPr>
        <p:blipFill>
          <a:blip r:embed="rId2" cstate="print"/>
          <a:srcRect/>
          <a:stretch>
            <a:fillRect/>
          </a:stretch>
        </p:blipFill>
        <p:spPr bwMode="auto">
          <a:xfrm>
            <a:off x="4572000" y="838200"/>
            <a:ext cx="4191000" cy="4267200"/>
          </a:xfrm>
          <a:prstGeom prst="rect">
            <a:avLst/>
          </a:prstGeom>
          <a:noFill/>
          <a:ln w="9525">
            <a:noFill/>
            <a:miter lim="800000"/>
            <a:headEnd/>
            <a:tailEnd/>
          </a:ln>
        </p:spPr>
      </p:pic>
      <p:sp>
        <p:nvSpPr>
          <p:cNvPr id="38913" name="Rectangle 1"/>
          <p:cNvSpPr>
            <a:spLocks noChangeArrowheads="1"/>
          </p:cNvSpPr>
          <p:nvPr/>
        </p:nvSpPr>
        <p:spPr bwMode="auto">
          <a:xfrm>
            <a:off x="152400" y="-76200"/>
            <a:ext cx="2971800" cy="233910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70C0"/>
                </a:solidFill>
                <a:effectLst/>
                <a:latin typeface="Calibri" pitchFamily="34" charset="0"/>
                <a:ea typeface="Times New Roman" pitchFamily="18" charset="0"/>
                <a:cs typeface="Times New Roman" pitchFamily="18" charset="0"/>
              </a:rPr>
              <a:t>M</a:t>
            </a:r>
            <a:r>
              <a:rPr kumimoji="0" lang="en-US" sz="2400" b="1" i="0" u="none" strike="noStrike" cap="none" normalizeH="0" baseline="0" dirty="0" smtClean="0" bmk="">
                <a:ln>
                  <a:noFill/>
                </a:ln>
                <a:solidFill>
                  <a:srgbClr val="0070C0"/>
                </a:solidFill>
                <a:effectLst/>
                <a:latin typeface="Calibri" pitchFamily="34" charset="0"/>
                <a:ea typeface="Times New Roman" pitchFamily="18" charset="0"/>
                <a:cs typeface="Times New Roman" pitchFamily="18" charset="0"/>
              </a:rPr>
              <a:t>agic 11's</a:t>
            </a:r>
            <a:endParaRPr kumimoji="0" lang="en-US" sz="900" b="1" i="0" u="none" strike="noStrike" cap="none" normalizeH="0" baseline="0" dirty="0" smtClean="0">
              <a:ln>
                <a:noFill/>
              </a:ln>
              <a:solidFill>
                <a:srgbClr val="0070C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3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If a row is made into a single number by using each element as a digit of the number (carrying over when an element itself has more than one digit), the number is equal to 11 to the n</a:t>
            </a:r>
            <a:r>
              <a:rPr kumimoji="0" lang="en-US" sz="1300" b="0" i="1" u="none" strike="noStrike" cap="none" normalizeH="0" baseline="30000" dirty="0" smtClean="0">
                <a:ln>
                  <a:noFill/>
                </a:ln>
                <a:solidFill>
                  <a:srgbClr val="000000"/>
                </a:solidFill>
                <a:effectLst/>
                <a:latin typeface="Calibri" pitchFamily="34" charset="0"/>
                <a:ea typeface="Times New Roman" pitchFamily="18" charset="0"/>
                <a:cs typeface="Times New Roman" pitchFamily="18" charset="0"/>
              </a:rPr>
              <a:t>th</a:t>
            </a:r>
            <a:r>
              <a:rPr kumimoji="0" lang="en-US" sz="13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 power or 11</a:t>
            </a:r>
            <a:r>
              <a:rPr kumimoji="0" lang="en-US" sz="1200" b="0" i="0" u="none" strike="noStrike" cap="none" normalizeH="0" baseline="30000" dirty="0" smtClean="0">
                <a:ln>
                  <a:noFill/>
                </a:ln>
                <a:solidFill>
                  <a:srgbClr val="000000"/>
                </a:solidFill>
                <a:effectLst/>
                <a:latin typeface="Calibri" pitchFamily="34" charset="0"/>
                <a:ea typeface="Times New Roman" pitchFamily="18" charset="0"/>
                <a:cs typeface="Times New Roman" pitchFamily="18" charset="0"/>
              </a:rPr>
              <a:t>n</a:t>
            </a:r>
            <a:r>
              <a:rPr kumimoji="0" lang="en-US" sz="13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 when n is the number of the row the multi-digit number was taken from.</a:t>
            </a:r>
            <a:br>
              <a:rPr kumimoji="0" lang="en-US" sz="13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br>
            <a:r>
              <a:rPr kumimoji="0" lang="en-US" sz="13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
            </a:r>
            <a:br>
              <a:rPr kumimoji="0" lang="en-US" sz="13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5" name="Table 4"/>
          <p:cNvGraphicFramePr>
            <a:graphicFrameLocks noGrp="1"/>
          </p:cNvGraphicFramePr>
          <p:nvPr/>
        </p:nvGraphicFramePr>
        <p:xfrm>
          <a:off x="0" y="2133600"/>
          <a:ext cx="4648200" cy="4038603"/>
        </p:xfrm>
        <a:graphic>
          <a:graphicData uri="http://schemas.openxmlformats.org/drawingml/2006/table">
            <a:tbl>
              <a:tblPr/>
              <a:tblGrid>
                <a:gridCol w="704273"/>
                <a:gridCol w="633845"/>
                <a:gridCol w="352136"/>
                <a:gridCol w="985982"/>
                <a:gridCol w="1971964"/>
              </a:tblGrid>
              <a:tr h="619822">
                <a:tc>
                  <a:txBody>
                    <a:bodyPr/>
                    <a:lstStyle/>
                    <a:p>
                      <a:pPr marL="0" marR="0" algn="ctr">
                        <a:lnSpc>
                          <a:spcPct val="115000"/>
                        </a:lnSpc>
                        <a:spcBef>
                          <a:spcPts val="0"/>
                        </a:spcBef>
                        <a:spcAft>
                          <a:spcPts val="0"/>
                        </a:spcAft>
                      </a:pPr>
                      <a:r>
                        <a:rPr lang="en-US" sz="1200" b="1" dirty="0">
                          <a:latin typeface="Times New Roman"/>
                          <a:ea typeface="Times New Roman"/>
                          <a:cs typeface="Times New Roman"/>
                        </a:rPr>
                        <a:t>Row #</a:t>
                      </a:r>
                      <a:endParaRPr lang="en-US" sz="1100" dirty="0">
                        <a:latin typeface="Calibri"/>
                        <a:ea typeface="Calibri"/>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200" b="1">
                          <a:latin typeface="Times New Roman"/>
                          <a:ea typeface="Times New Roman"/>
                          <a:cs typeface="Times New Roman"/>
                        </a:rPr>
                        <a:t>Formula</a:t>
                      </a:r>
                      <a:endParaRPr lang="en-US" sz="1100">
                        <a:latin typeface="Calibri"/>
                        <a:ea typeface="Calibri"/>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200" b="1" dirty="0">
                          <a:latin typeface="Times New Roman"/>
                          <a:ea typeface="Times New Roman"/>
                          <a:cs typeface="Times New Roman"/>
                        </a:rPr>
                        <a:t>=</a:t>
                      </a:r>
                      <a:endParaRPr lang="en-US" sz="1100" dirty="0">
                        <a:latin typeface="Calibri"/>
                        <a:ea typeface="Calibri"/>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200" b="1">
                          <a:latin typeface="Times New Roman"/>
                          <a:ea typeface="Times New Roman"/>
                          <a:cs typeface="Times New Roman"/>
                        </a:rPr>
                        <a:t>Multi-Digit number</a:t>
                      </a:r>
                      <a:endParaRPr lang="en-US" sz="1100">
                        <a:latin typeface="Calibri"/>
                        <a:ea typeface="Calibri"/>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200" b="1">
                          <a:latin typeface="Times New Roman"/>
                          <a:ea typeface="Times New Roman"/>
                          <a:cs typeface="Times New Roman"/>
                        </a:rPr>
                        <a:t>Actual Row</a:t>
                      </a:r>
                      <a:endParaRPr lang="en-US" sz="1100">
                        <a:latin typeface="Calibri"/>
                        <a:ea typeface="Calibri"/>
                        <a:cs typeface="Times New Roman"/>
                      </a:endParaRPr>
                    </a:p>
                  </a:txBody>
                  <a:tcPr marL="9525" marR="9525" marT="9525" marB="9525" anchor="ctr">
                    <a:lnL>
                      <a:noFill/>
                    </a:lnL>
                    <a:lnR>
                      <a:noFill/>
                    </a:lnR>
                    <a:lnT>
                      <a:noFill/>
                    </a:lnT>
                    <a:lnB>
                      <a:noFill/>
                    </a:lnB>
                  </a:tcPr>
                </a:tc>
              </a:tr>
              <a:tr h="323339">
                <a:tc>
                  <a:txBody>
                    <a:bodyPr/>
                    <a:lstStyle/>
                    <a:p>
                      <a:pPr marL="0" marR="0" algn="ctr">
                        <a:lnSpc>
                          <a:spcPct val="115000"/>
                        </a:lnSpc>
                        <a:spcBef>
                          <a:spcPts val="0"/>
                        </a:spcBef>
                        <a:spcAft>
                          <a:spcPts val="0"/>
                        </a:spcAft>
                      </a:pPr>
                      <a:r>
                        <a:rPr lang="en-US" sz="1200">
                          <a:latin typeface="Times New Roman"/>
                          <a:ea typeface="Times New Roman"/>
                          <a:cs typeface="Times New Roman"/>
                        </a:rPr>
                        <a:t>Row 0</a:t>
                      </a:r>
                      <a:endParaRPr lang="en-US" sz="1100">
                        <a:latin typeface="Calibri"/>
                        <a:ea typeface="Calibri"/>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200">
                          <a:latin typeface="Times New Roman"/>
                          <a:ea typeface="Times New Roman"/>
                          <a:cs typeface="Times New Roman"/>
                        </a:rPr>
                        <a:t>11</a:t>
                      </a:r>
                      <a:r>
                        <a:rPr lang="en-US" sz="1200" baseline="30000">
                          <a:latin typeface="Times New Roman"/>
                          <a:ea typeface="Times New Roman"/>
                          <a:cs typeface="Times New Roman"/>
                        </a:rPr>
                        <a:t>0</a:t>
                      </a:r>
                      <a:endParaRPr lang="en-US" sz="1100">
                        <a:latin typeface="Calibri"/>
                        <a:ea typeface="Calibri"/>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200">
                          <a:latin typeface="Times New Roman"/>
                          <a:ea typeface="Times New Roman"/>
                          <a:cs typeface="Times New Roman"/>
                        </a:rPr>
                        <a:t>=</a:t>
                      </a:r>
                      <a:endParaRPr lang="en-US" sz="1100">
                        <a:latin typeface="Calibri"/>
                        <a:ea typeface="Calibri"/>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200">
                          <a:latin typeface="Times New Roman"/>
                          <a:ea typeface="Times New Roman"/>
                          <a:cs typeface="Times New Roman"/>
                        </a:rPr>
                        <a:t>1</a:t>
                      </a:r>
                      <a:endParaRPr lang="en-US" sz="1100">
                        <a:latin typeface="Calibri"/>
                        <a:ea typeface="Calibri"/>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200">
                          <a:latin typeface="Times New Roman"/>
                          <a:ea typeface="Times New Roman"/>
                          <a:cs typeface="Times New Roman"/>
                        </a:rPr>
                        <a:t>1</a:t>
                      </a:r>
                      <a:endParaRPr lang="en-US" sz="1100">
                        <a:latin typeface="Calibri"/>
                        <a:ea typeface="Calibri"/>
                        <a:cs typeface="Times New Roman"/>
                      </a:endParaRPr>
                    </a:p>
                  </a:txBody>
                  <a:tcPr marL="9525" marR="9525" marT="9525" marB="9525" anchor="ctr">
                    <a:lnL>
                      <a:noFill/>
                    </a:lnL>
                    <a:lnR>
                      <a:noFill/>
                    </a:lnR>
                    <a:lnT>
                      <a:noFill/>
                    </a:lnT>
                    <a:lnB>
                      <a:noFill/>
                    </a:lnB>
                  </a:tcPr>
                </a:tc>
              </a:tr>
              <a:tr h="323339">
                <a:tc>
                  <a:txBody>
                    <a:bodyPr/>
                    <a:lstStyle/>
                    <a:p>
                      <a:pPr marL="0" marR="0" algn="ctr">
                        <a:lnSpc>
                          <a:spcPct val="115000"/>
                        </a:lnSpc>
                        <a:spcBef>
                          <a:spcPts val="0"/>
                        </a:spcBef>
                        <a:spcAft>
                          <a:spcPts val="0"/>
                        </a:spcAft>
                      </a:pPr>
                      <a:r>
                        <a:rPr lang="en-US" sz="1200" dirty="0">
                          <a:latin typeface="Times New Roman"/>
                          <a:ea typeface="Times New Roman"/>
                          <a:cs typeface="Times New Roman"/>
                        </a:rPr>
                        <a:t>Row 1</a:t>
                      </a:r>
                      <a:endParaRPr lang="en-US" sz="1100" dirty="0">
                        <a:latin typeface="Calibri"/>
                        <a:ea typeface="Calibri"/>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200">
                          <a:latin typeface="Times New Roman"/>
                          <a:ea typeface="Times New Roman"/>
                          <a:cs typeface="Times New Roman"/>
                        </a:rPr>
                        <a:t>11</a:t>
                      </a:r>
                      <a:r>
                        <a:rPr lang="en-US" sz="1200" baseline="30000">
                          <a:latin typeface="Times New Roman"/>
                          <a:ea typeface="Times New Roman"/>
                          <a:cs typeface="Times New Roman"/>
                        </a:rPr>
                        <a:t>1</a:t>
                      </a:r>
                      <a:endParaRPr lang="en-US" sz="1100">
                        <a:latin typeface="Calibri"/>
                        <a:ea typeface="Calibri"/>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200">
                          <a:latin typeface="Times New Roman"/>
                          <a:ea typeface="Times New Roman"/>
                          <a:cs typeface="Times New Roman"/>
                        </a:rPr>
                        <a:t>=</a:t>
                      </a:r>
                      <a:endParaRPr lang="en-US" sz="1100">
                        <a:latin typeface="Calibri"/>
                        <a:ea typeface="Calibri"/>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200">
                          <a:latin typeface="Times New Roman"/>
                          <a:ea typeface="Times New Roman"/>
                          <a:cs typeface="Times New Roman"/>
                        </a:rPr>
                        <a:t>11</a:t>
                      </a:r>
                      <a:endParaRPr lang="en-US" sz="1100">
                        <a:latin typeface="Calibri"/>
                        <a:ea typeface="Calibri"/>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200">
                          <a:latin typeface="Times New Roman"/>
                          <a:ea typeface="Times New Roman"/>
                          <a:cs typeface="Times New Roman"/>
                        </a:rPr>
                        <a:t>1 1</a:t>
                      </a:r>
                      <a:endParaRPr lang="en-US" sz="1100">
                        <a:latin typeface="Calibri"/>
                        <a:ea typeface="Calibri"/>
                        <a:cs typeface="Times New Roman"/>
                      </a:endParaRPr>
                    </a:p>
                  </a:txBody>
                  <a:tcPr marL="9525" marR="9525" marT="9525" marB="9525" anchor="ctr">
                    <a:lnL>
                      <a:noFill/>
                    </a:lnL>
                    <a:lnR>
                      <a:noFill/>
                    </a:lnR>
                    <a:lnT>
                      <a:noFill/>
                    </a:lnT>
                    <a:lnB>
                      <a:noFill/>
                    </a:lnB>
                  </a:tcPr>
                </a:tc>
              </a:tr>
              <a:tr h="323339">
                <a:tc>
                  <a:txBody>
                    <a:bodyPr/>
                    <a:lstStyle/>
                    <a:p>
                      <a:pPr marL="0" marR="0" algn="ctr">
                        <a:lnSpc>
                          <a:spcPct val="115000"/>
                        </a:lnSpc>
                        <a:spcBef>
                          <a:spcPts val="0"/>
                        </a:spcBef>
                        <a:spcAft>
                          <a:spcPts val="0"/>
                        </a:spcAft>
                      </a:pPr>
                      <a:r>
                        <a:rPr lang="en-US" sz="1200">
                          <a:latin typeface="Times New Roman"/>
                          <a:ea typeface="Times New Roman"/>
                          <a:cs typeface="Times New Roman"/>
                        </a:rPr>
                        <a:t>Row 2</a:t>
                      </a:r>
                      <a:endParaRPr lang="en-US" sz="1100">
                        <a:latin typeface="Calibri"/>
                        <a:ea typeface="Calibri"/>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200">
                          <a:latin typeface="Times New Roman"/>
                          <a:ea typeface="Times New Roman"/>
                          <a:cs typeface="Times New Roman"/>
                        </a:rPr>
                        <a:t>11</a:t>
                      </a:r>
                      <a:r>
                        <a:rPr lang="en-US" sz="1200" baseline="30000">
                          <a:latin typeface="Times New Roman"/>
                          <a:ea typeface="Times New Roman"/>
                          <a:cs typeface="Times New Roman"/>
                        </a:rPr>
                        <a:t>2</a:t>
                      </a:r>
                      <a:endParaRPr lang="en-US" sz="1100">
                        <a:latin typeface="Calibri"/>
                        <a:ea typeface="Calibri"/>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200">
                          <a:latin typeface="Times New Roman"/>
                          <a:ea typeface="Times New Roman"/>
                          <a:cs typeface="Times New Roman"/>
                        </a:rPr>
                        <a:t>=</a:t>
                      </a:r>
                      <a:endParaRPr lang="en-US" sz="1100">
                        <a:latin typeface="Calibri"/>
                        <a:ea typeface="Calibri"/>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200">
                          <a:latin typeface="Times New Roman"/>
                          <a:ea typeface="Times New Roman"/>
                          <a:cs typeface="Times New Roman"/>
                        </a:rPr>
                        <a:t>121</a:t>
                      </a:r>
                      <a:endParaRPr lang="en-US" sz="1100">
                        <a:latin typeface="Calibri"/>
                        <a:ea typeface="Calibri"/>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200" dirty="0">
                          <a:latin typeface="Times New Roman"/>
                          <a:ea typeface="Times New Roman"/>
                          <a:cs typeface="Times New Roman"/>
                        </a:rPr>
                        <a:t>1 2 1</a:t>
                      </a:r>
                      <a:endParaRPr lang="en-US" sz="1100" dirty="0">
                        <a:latin typeface="Calibri"/>
                        <a:ea typeface="Calibri"/>
                        <a:cs typeface="Times New Roman"/>
                      </a:endParaRPr>
                    </a:p>
                  </a:txBody>
                  <a:tcPr marL="9525" marR="9525" marT="9525" marB="9525" anchor="ctr">
                    <a:lnL>
                      <a:noFill/>
                    </a:lnL>
                    <a:lnR>
                      <a:noFill/>
                    </a:lnR>
                    <a:lnT>
                      <a:noFill/>
                    </a:lnT>
                    <a:lnB>
                      <a:noFill/>
                    </a:lnB>
                  </a:tcPr>
                </a:tc>
              </a:tr>
              <a:tr h="323339">
                <a:tc>
                  <a:txBody>
                    <a:bodyPr/>
                    <a:lstStyle/>
                    <a:p>
                      <a:pPr marL="0" marR="0" algn="ctr">
                        <a:lnSpc>
                          <a:spcPct val="115000"/>
                        </a:lnSpc>
                        <a:spcBef>
                          <a:spcPts val="0"/>
                        </a:spcBef>
                        <a:spcAft>
                          <a:spcPts val="0"/>
                        </a:spcAft>
                      </a:pPr>
                      <a:r>
                        <a:rPr lang="en-US" sz="1200">
                          <a:latin typeface="Times New Roman"/>
                          <a:ea typeface="Times New Roman"/>
                          <a:cs typeface="Times New Roman"/>
                        </a:rPr>
                        <a:t>Row 3</a:t>
                      </a:r>
                      <a:endParaRPr lang="en-US" sz="1100">
                        <a:latin typeface="Calibri"/>
                        <a:ea typeface="Calibri"/>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200">
                          <a:latin typeface="Times New Roman"/>
                          <a:ea typeface="Times New Roman"/>
                          <a:cs typeface="Times New Roman"/>
                        </a:rPr>
                        <a:t>11</a:t>
                      </a:r>
                      <a:r>
                        <a:rPr lang="en-US" sz="1200" baseline="30000">
                          <a:latin typeface="Times New Roman"/>
                          <a:ea typeface="Times New Roman"/>
                          <a:cs typeface="Times New Roman"/>
                        </a:rPr>
                        <a:t>3</a:t>
                      </a:r>
                      <a:endParaRPr lang="en-US" sz="1100">
                        <a:latin typeface="Calibri"/>
                        <a:ea typeface="Calibri"/>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200">
                          <a:latin typeface="Times New Roman"/>
                          <a:ea typeface="Times New Roman"/>
                          <a:cs typeface="Times New Roman"/>
                        </a:rPr>
                        <a:t>=</a:t>
                      </a:r>
                      <a:endParaRPr lang="en-US" sz="1100">
                        <a:latin typeface="Calibri"/>
                        <a:ea typeface="Calibri"/>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200">
                          <a:latin typeface="Times New Roman"/>
                          <a:ea typeface="Times New Roman"/>
                          <a:cs typeface="Times New Roman"/>
                        </a:rPr>
                        <a:t>1331</a:t>
                      </a:r>
                      <a:endParaRPr lang="en-US" sz="1100">
                        <a:latin typeface="Calibri"/>
                        <a:ea typeface="Calibri"/>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200" dirty="0">
                          <a:latin typeface="Times New Roman"/>
                          <a:ea typeface="Times New Roman"/>
                          <a:cs typeface="Times New Roman"/>
                        </a:rPr>
                        <a:t>1 3 3 1</a:t>
                      </a:r>
                      <a:endParaRPr lang="en-US" sz="1100" dirty="0">
                        <a:latin typeface="Calibri"/>
                        <a:ea typeface="Calibri"/>
                        <a:cs typeface="Times New Roman"/>
                      </a:endParaRPr>
                    </a:p>
                  </a:txBody>
                  <a:tcPr marL="9525" marR="9525" marT="9525" marB="9525" anchor="ctr">
                    <a:lnL>
                      <a:noFill/>
                    </a:lnL>
                    <a:lnR>
                      <a:noFill/>
                    </a:lnR>
                    <a:lnT>
                      <a:noFill/>
                    </a:lnT>
                    <a:lnB>
                      <a:noFill/>
                    </a:lnB>
                  </a:tcPr>
                </a:tc>
              </a:tr>
              <a:tr h="323339">
                <a:tc>
                  <a:txBody>
                    <a:bodyPr/>
                    <a:lstStyle/>
                    <a:p>
                      <a:pPr marL="0" marR="0" algn="ctr">
                        <a:lnSpc>
                          <a:spcPct val="115000"/>
                        </a:lnSpc>
                        <a:spcBef>
                          <a:spcPts val="0"/>
                        </a:spcBef>
                        <a:spcAft>
                          <a:spcPts val="0"/>
                        </a:spcAft>
                      </a:pPr>
                      <a:r>
                        <a:rPr lang="en-US" sz="1200">
                          <a:latin typeface="Times New Roman"/>
                          <a:ea typeface="Times New Roman"/>
                          <a:cs typeface="Times New Roman"/>
                        </a:rPr>
                        <a:t>Row 4</a:t>
                      </a:r>
                      <a:endParaRPr lang="en-US" sz="1100">
                        <a:latin typeface="Calibri"/>
                        <a:ea typeface="Calibri"/>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200">
                          <a:latin typeface="Times New Roman"/>
                          <a:ea typeface="Times New Roman"/>
                          <a:cs typeface="Times New Roman"/>
                        </a:rPr>
                        <a:t>11</a:t>
                      </a:r>
                      <a:r>
                        <a:rPr lang="en-US" sz="1200" baseline="30000">
                          <a:latin typeface="Times New Roman"/>
                          <a:ea typeface="Times New Roman"/>
                          <a:cs typeface="Times New Roman"/>
                        </a:rPr>
                        <a:t>4</a:t>
                      </a:r>
                      <a:endParaRPr lang="en-US" sz="1100">
                        <a:latin typeface="Calibri"/>
                        <a:ea typeface="Calibri"/>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200">
                          <a:latin typeface="Times New Roman"/>
                          <a:ea typeface="Times New Roman"/>
                          <a:cs typeface="Times New Roman"/>
                        </a:rPr>
                        <a:t>=</a:t>
                      </a:r>
                      <a:endParaRPr lang="en-US" sz="1100">
                        <a:latin typeface="Calibri"/>
                        <a:ea typeface="Calibri"/>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200">
                          <a:latin typeface="Times New Roman"/>
                          <a:ea typeface="Times New Roman"/>
                          <a:cs typeface="Times New Roman"/>
                        </a:rPr>
                        <a:t>14641</a:t>
                      </a:r>
                      <a:endParaRPr lang="en-US" sz="1100">
                        <a:latin typeface="Calibri"/>
                        <a:ea typeface="Calibri"/>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200" dirty="0">
                          <a:latin typeface="Times New Roman"/>
                          <a:ea typeface="Times New Roman"/>
                          <a:cs typeface="Times New Roman"/>
                        </a:rPr>
                        <a:t>1 4 6 4 1</a:t>
                      </a:r>
                      <a:endParaRPr lang="en-US" sz="1100" dirty="0">
                        <a:latin typeface="Calibri"/>
                        <a:ea typeface="Calibri"/>
                        <a:cs typeface="Times New Roman"/>
                      </a:endParaRPr>
                    </a:p>
                  </a:txBody>
                  <a:tcPr marL="9525" marR="9525" marT="9525" marB="9525" anchor="ctr">
                    <a:lnL>
                      <a:noFill/>
                    </a:lnL>
                    <a:lnR>
                      <a:noFill/>
                    </a:lnR>
                    <a:lnT>
                      <a:noFill/>
                    </a:lnT>
                    <a:lnB>
                      <a:noFill/>
                    </a:lnB>
                  </a:tcPr>
                </a:tc>
              </a:tr>
              <a:tr h="323339">
                <a:tc>
                  <a:txBody>
                    <a:bodyPr/>
                    <a:lstStyle/>
                    <a:p>
                      <a:pPr marL="0" marR="0" algn="ctr">
                        <a:lnSpc>
                          <a:spcPct val="115000"/>
                        </a:lnSpc>
                        <a:spcBef>
                          <a:spcPts val="0"/>
                        </a:spcBef>
                        <a:spcAft>
                          <a:spcPts val="0"/>
                        </a:spcAft>
                      </a:pPr>
                      <a:r>
                        <a:rPr lang="en-US" sz="1200">
                          <a:latin typeface="Times New Roman"/>
                          <a:ea typeface="Times New Roman"/>
                          <a:cs typeface="Times New Roman"/>
                        </a:rPr>
                        <a:t>Row 5</a:t>
                      </a:r>
                      <a:endParaRPr lang="en-US" sz="1100">
                        <a:latin typeface="Calibri"/>
                        <a:ea typeface="Calibri"/>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200">
                          <a:latin typeface="Times New Roman"/>
                          <a:ea typeface="Times New Roman"/>
                          <a:cs typeface="Times New Roman"/>
                        </a:rPr>
                        <a:t>11</a:t>
                      </a:r>
                      <a:r>
                        <a:rPr lang="en-US" sz="1200" baseline="30000">
                          <a:latin typeface="Times New Roman"/>
                          <a:ea typeface="Times New Roman"/>
                          <a:cs typeface="Times New Roman"/>
                        </a:rPr>
                        <a:t>5</a:t>
                      </a:r>
                      <a:endParaRPr lang="en-US" sz="1100">
                        <a:latin typeface="Calibri"/>
                        <a:ea typeface="Calibri"/>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200">
                          <a:latin typeface="Times New Roman"/>
                          <a:ea typeface="Times New Roman"/>
                          <a:cs typeface="Times New Roman"/>
                        </a:rPr>
                        <a:t>=</a:t>
                      </a:r>
                      <a:endParaRPr lang="en-US" sz="1100">
                        <a:latin typeface="Calibri"/>
                        <a:ea typeface="Calibri"/>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200">
                          <a:latin typeface="Times New Roman"/>
                          <a:ea typeface="Times New Roman"/>
                          <a:cs typeface="Times New Roman"/>
                        </a:rPr>
                        <a:t>161051</a:t>
                      </a:r>
                      <a:endParaRPr lang="en-US" sz="1100">
                        <a:latin typeface="Calibri"/>
                        <a:ea typeface="Calibri"/>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200" dirty="0">
                          <a:latin typeface="Times New Roman"/>
                          <a:ea typeface="Times New Roman"/>
                          <a:cs typeface="Times New Roman"/>
                        </a:rPr>
                        <a:t>1 5 10 10 5 1</a:t>
                      </a:r>
                      <a:endParaRPr lang="en-US" sz="1100" dirty="0">
                        <a:latin typeface="Calibri"/>
                        <a:ea typeface="Calibri"/>
                        <a:cs typeface="Times New Roman"/>
                      </a:endParaRPr>
                    </a:p>
                  </a:txBody>
                  <a:tcPr marL="9525" marR="9525" marT="9525" marB="9525" anchor="ctr">
                    <a:lnL>
                      <a:noFill/>
                    </a:lnL>
                    <a:lnR>
                      <a:noFill/>
                    </a:lnR>
                    <a:lnT>
                      <a:noFill/>
                    </a:lnT>
                    <a:lnB>
                      <a:noFill/>
                    </a:lnB>
                  </a:tcPr>
                </a:tc>
              </a:tr>
              <a:tr h="323339">
                <a:tc>
                  <a:txBody>
                    <a:bodyPr/>
                    <a:lstStyle/>
                    <a:p>
                      <a:pPr marL="0" marR="0" algn="ctr">
                        <a:lnSpc>
                          <a:spcPct val="115000"/>
                        </a:lnSpc>
                        <a:spcBef>
                          <a:spcPts val="0"/>
                        </a:spcBef>
                        <a:spcAft>
                          <a:spcPts val="0"/>
                        </a:spcAft>
                      </a:pPr>
                      <a:r>
                        <a:rPr lang="en-US" sz="1200">
                          <a:latin typeface="Times New Roman"/>
                          <a:ea typeface="Times New Roman"/>
                          <a:cs typeface="Times New Roman"/>
                        </a:rPr>
                        <a:t>Row 6</a:t>
                      </a:r>
                      <a:endParaRPr lang="en-US" sz="1100">
                        <a:latin typeface="Calibri"/>
                        <a:ea typeface="Calibri"/>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200">
                          <a:latin typeface="Times New Roman"/>
                          <a:ea typeface="Times New Roman"/>
                          <a:cs typeface="Times New Roman"/>
                        </a:rPr>
                        <a:t>11</a:t>
                      </a:r>
                      <a:r>
                        <a:rPr lang="en-US" sz="1200" baseline="30000">
                          <a:latin typeface="Times New Roman"/>
                          <a:ea typeface="Times New Roman"/>
                          <a:cs typeface="Times New Roman"/>
                        </a:rPr>
                        <a:t>6</a:t>
                      </a:r>
                      <a:endParaRPr lang="en-US" sz="1100">
                        <a:latin typeface="Calibri"/>
                        <a:ea typeface="Calibri"/>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200">
                          <a:latin typeface="Times New Roman"/>
                          <a:ea typeface="Times New Roman"/>
                          <a:cs typeface="Times New Roman"/>
                        </a:rPr>
                        <a:t>=</a:t>
                      </a:r>
                      <a:endParaRPr lang="en-US" sz="1100">
                        <a:latin typeface="Calibri"/>
                        <a:ea typeface="Calibri"/>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200">
                          <a:latin typeface="Times New Roman"/>
                          <a:ea typeface="Times New Roman"/>
                          <a:cs typeface="Times New Roman"/>
                        </a:rPr>
                        <a:t>1771561</a:t>
                      </a:r>
                      <a:endParaRPr lang="en-US" sz="1100">
                        <a:latin typeface="Calibri"/>
                        <a:ea typeface="Calibri"/>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200" dirty="0">
                          <a:latin typeface="Times New Roman"/>
                          <a:ea typeface="Times New Roman"/>
                          <a:cs typeface="Times New Roman"/>
                        </a:rPr>
                        <a:t>1 6 15 20 15 6 1</a:t>
                      </a:r>
                      <a:endParaRPr lang="en-US" sz="1100" dirty="0">
                        <a:latin typeface="Calibri"/>
                        <a:ea typeface="Calibri"/>
                        <a:cs typeface="Times New Roman"/>
                      </a:endParaRPr>
                    </a:p>
                  </a:txBody>
                  <a:tcPr marL="9525" marR="9525" marT="9525" marB="9525" anchor="ctr">
                    <a:lnL>
                      <a:noFill/>
                    </a:lnL>
                    <a:lnR>
                      <a:noFill/>
                    </a:lnR>
                    <a:lnT>
                      <a:noFill/>
                    </a:lnT>
                    <a:lnB>
                      <a:noFill/>
                    </a:lnB>
                  </a:tcPr>
                </a:tc>
              </a:tr>
              <a:tr h="554295">
                <a:tc>
                  <a:txBody>
                    <a:bodyPr/>
                    <a:lstStyle/>
                    <a:p>
                      <a:pPr marL="0" marR="0" algn="ctr">
                        <a:lnSpc>
                          <a:spcPct val="115000"/>
                        </a:lnSpc>
                        <a:spcBef>
                          <a:spcPts val="0"/>
                        </a:spcBef>
                        <a:spcAft>
                          <a:spcPts val="0"/>
                        </a:spcAft>
                      </a:pPr>
                      <a:r>
                        <a:rPr lang="en-US" sz="1200">
                          <a:latin typeface="Times New Roman"/>
                          <a:ea typeface="Times New Roman"/>
                          <a:cs typeface="Times New Roman"/>
                        </a:rPr>
                        <a:t>Row 7</a:t>
                      </a:r>
                      <a:endParaRPr lang="en-US" sz="1100">
                        <a:latin typeface="Calibri"/>
                        <a:ea typeface="Calibri"/>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200">
                          <a:latin typeface="Times New Roman"/>
                          <a:ea typeface="Times New Roman"/>
                          <a:cs typeface="Times New Roman"/>
                        </a:rPr>
                        <a:t>11</a:t>
                      </a:r>
                      <a:r>
                        <a:rPr lang="en-US" sz="1200" baseline="30000">
                          <a:latin typeface="Times New Roman"/>
                          <a:ea typeface="Times New Roman"/>
                          <a:cs typeface="Times New Roman"/>
                        </a:rPr>
                        <a:t>7</a:t>
                      </a:r>
                      <a:endParaRPr lang="en-US" sz="1100">
                        <a:latin typeface="Calibri"/>
                        <a:ea typeface="Calibri"/>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200">
                          <a:latin typeface="Times New Roman"/>
                          <a:ea typeface="Times New Roman"/>
                          <a:cs typeface="Times New Roman"/>
                        </a:rPr>
                        <a:t>=</a:t>
                      </a:r>
                      <a:endParaRPr lang="en-US" sz="1100">
                        <a:latin typeface="Calibri"/>
                        <a:ea typeface="Calibri"/>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200">
                          <a:latin typeface="Times New Roman"/>
                          <a:ea typeface="Times New Roman"/>
                          <a:cs typeface="Times New Roman"/>
                        </a:rPr>
                        <a:t>19487171</a:t>
                      </a:r>
                      <a:endParaRPr lang="en-US" sz="1100">
                        <a:latin typeface="Calibri"/>
                        <a:ea typeface="Calibri"/>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200">
                          <a:latin typeface="Times New Roman"/>
                          <a:ea typeface="Times New Roman"/>
                          <a:cs typeface="Times New Roman"/>
                        </a:rPr>
                        <a:t>1 7 21 35 35 21 7 1</a:t>
                      </a:r>
                      <a:endParaRPr lang="en-US" sz="1100">
                        <a:latin typeface="Calibri"/>
                        <a:ea typeface="Calibri"/>
                        <a:cs typeface="Times New Roman"/>
                      </a:endParaRPr>
                    </a:p>
                  </a:txBody>
                  <a:tcPr marL="9525" marR="9525" marT="9525" marB="9525" anchor="ctr">
                    <a:lnL>
                      <a:noFill/>
                    </a:lnL>
                    <a:lnR>
                      <a:noFill/>
                    </a:lnR>
                    <a:lnT>
                      <a:noFill/>
                    </a:lnT>
                    <a:lnB>
                      <a:noFill/>
                    </a:lnB>
                  </a:tcPr>
                </a:tc>
              </a:tr>
              <a:tr h="601113">
                <a:tc>
                  <a:txBody>
                    <a:bodyPr/>
                    <a:lstStyle/>
                    <a:p>
                      <a:pPr marL="0" marR="0" algn="ctr">
                        <a:lnSpc>
                          <a:spcPct val="115000"/>
                        </a:lnSpc>
                        <a:spcBef>
                          <a:spcPts val="0"/>
                        </a:spcBef>
                        <a:spcAft>
                          <a:spcPts val="0"/>
                        </a:spcAft>
                      </a:pPr>
                      <a:r>
                        <a:rPr lang="en-US" sz="1200">
                          <a:latin typeface="Times New Roman"/>
                          <a:ea typeface="Times New Roman"/>
                          <a:cs typeface="Times New Roman"/>
                        </a:rPr>
                        <a:t>Row 8</a:t>
                      </a:r>
                      <a:endParaRPr lang="en-US" sz="1100">
                        <a:latin typeface="Calibri"/>
                        <a:ea typeface="Calibri"/>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200" dirty="0">
                          <a:latin typeface="Times New Roman"/>
                          <a:ea typeface="Times New Roman"/>
                          <a:cs typeface="Times New Roman"/>
                        </a:rPr>
                        <a:t>11</a:t>
                      </a:r>
                      <a:r>
                        <a:rPr lang="en-US" sz="1200" baseline="30000" dirty="0">
                          <a:latin typeface="Times New Roman"/>
                          <a:ea typeface="Times New Roman"/>
                          <a:cs typeface="Times New Roman"/>
                        </a:rPr>
                        <a:t>8</a:t>
                      </a:r>
                      <a:endParaRPr lang="en-US" sz="1100" dirty="0">
                        <a:latin typeface="Calibri"/>
                        <a:ea typeface="Calibri"/>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200">
                          <a:latin typeface="Times New Roman"/>
                          <a:ea typeface="Times New Roman"/>
                          <a:cs typeface="Times New Roman"/>
                        </a:rPr>
                        <a:t>=</a:t>
                      </a:r>
                      <a:endParaRPr lang="en-US" sz="1100">
                        <a:latin typeface="Calibri"/>
                        <a:ea typeface="Calibri"/>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200">
                          <a:latin typeface="Times New Roman"/>
                          <a:ea typeface="Times New Roman"/>
                          <a:cs typeface="Times New Roman"/>
                        </a:rPr>
                        <a:t>214358881</a:t>
                      </a:r>
                      <a:endParaRPr lang="en-US" sz="1100">
                        <a:latin typeface="Calibri"/>
                        <a:ea typeface="Calibri"/>
                        <a:cs typeface="Times New Roman"/>
                      </a:endParaRPr>
                    </a:p>
                  </a:txBody>
                  <a:tcPr marL="9525" marR="9525" marT="9525" marB="9525" anchor="ctr">
                    <a:lnL>
                      <a:noFill/>
                    </a:lnL>
                    <a:lnR>
                      <a:noFill/>
                    </a:lnR>
                    <a:lnT>
                      <a:noFill/>
                    </a:lnT>
                    <a:lnB>
                      <a:noFill/>
                    </a:lnB>
                  </a:tcPr>
                </a:tc>
                <a:tc>
                  <a:txBody>
                    <a:bodyPr/>
                    <a:lstStyle/>
                    <a:p>
                      <a:pPr marL="0" marR="0" algn="ctr">
                        <a:lnSpc>
                          <a:spcPct val="115000"/>
                        </a:lnSpc>
                        <a:spcBef>
                          <a:spcPts val="0"/>
                        </a:spcBef>
                        <a:spcAft>
                          <a:spcPts val="0"/>
                        </a:spcAft>
                      </a:pPr>
                      <a:r>
                        <a:rPr lang="en-US" sz="1200" dirty="0">
                          <a:latin typeface="Times New Roman"/>
                          <a:ea typeface="Times New Roman"/>
                          <a:cs typeface="Times New Roman"/>
                        </a:rPr>
                        <a:t>1 8 28 56 70 56 28 8 1</a:t>
                      </a:r>
                      <a:endParaRPr lang="en-US" sz="1100" dirty="0">
                        <a:latin typeface="Calibri"/>
                        <a:ea typeface="Calibri"/>
                        <a:cs typeface="Times New Roman"/>
                      </a:endParaRPr>
                    </a:p>
                  </a:txBody>
                  <a:tcPr marL="9525" marR="9525" marT="9525" marB="9525" anchor="ctr">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ChangeArrowheads="1"/>
          </p:cNvSpPr>
          <p:nvPr/>
        </p:nvSpPr>
        <p:spPr bwMode="auto">
          <a:xfrm>
            <a:off x="0" y="0"/>
            <a:ext cx="24384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70C0"/>
                </a:solidFill>
                <a:effectLst/>
                <a:latin typeface="Calibri" pitchFamily="34" charset="0"/>
                <a:ea typeface="Times New Roman" pitchFamily="18" charset="0"/>
                <a:cs typeface="Times New Roman" pitchFamily="18" charset="0"/>
              </a:rPr>
              <a:t>S</a:t>
            </a:r>
            <a:r>
              <a:rPr kumimoji="0" lang="en-US" sz="2400" b="1" i="0" u="none" strike="noStrike" cap="none" normalizeH="0" baseline="0" dirty="0" smtClean="0" bmk="">
                <a:ln>
                  <a:noFill/>
                </a:ln>
                <a:solidFill>
                  <a:srgbClr val="0070C0"/>
                </a:solidFill>
                <a:effectLst/>
                <a:latin typeface="Calibri" pitchFamily="34" charset="0"/>
                <a:ea typeface="Times New Roman" pitchFamily="18" charset="0"/>
                <a:cs typeface="Times New Roman" pitchFamily="18" charset="0"/>
              </a:rPr>
              <a:t>quare Numbers</a:t>
            </a:r>
            <a:endParaRPr kumimoji="0" lang="en-US" sz="1800" b="1" i="0" u="none" strike="noStrike" cap="none" normalizeH="0" baseline="0" dirty="0" smtClean="0">
              <a:ln>
                <a:noFill/>
              </a:ln>
              <a:solidFill>
                <a:srgbClr val="0070C0"/>
              </a:solidFill>
              <a:effectLst/>
              <a:latin typeface="Arial" pitchFamily="34" charset="0"/>
              <a:cs typeface="Arial" pitchFamily="34" charset="0"/>
            </a:endParaRPr>
          </a:p>
        </p:txBody>
      </p:sp>
      <p:pic>
        <p:nvPicPr>
          <p:cNvPr id="5" name="Picture 4" descr="Pascal's Triangle"/>
          <p:cNvPicPr/>
          <p:nvPr/>
        </p:nvPicPr>
        <p:blipFill>
          <a:blip r:embed="rId2" cstate="print"/>
          <a:srcRect/>
          <a:stretch>
            <a:fillRect/>
          </a:stretch>
        </p:blipFill>
        <p:spPr bwMode="auto">
          <a:xfrm>
            <a:off x="2743200" y="990600"/>
            <a:ext cx="5562600" cy="5181600"/>
          </a:xfrm>
          <a:prstGeom prst="rect">
            <a:avLst/>
          </a:prstGeom>
          <a:noFill/>
          <a:ln w="9525">
            <a:noFill/>
            <a:miter lim="800000"/>
            <a:headEnd/>
            <a:tailEnd/>
          </a:ln>
        </p:spPr>
      </p:pic>
      <p:sp>
        <p:nvSpPr>
          <p:cNvPr id="6" name="TextBox 5"/>
          <p:cNvSpPr txBox="1"/>
          <p:nvPr/>
        </p:nvSpPr>
        <p:spPr>
          <a:xfrm>
            <a:off x="152400" y="457200"/>
            <a:ext cx="2743200" cy="1092607"/>
          </a:xfrm>
          <a:prstGeom prst="rect">
            <a:avLst/>
          </a:prstGeom>
          <a:noFill/>
        </p:spPr>
        <p:txBody>
          <a:bodyPr wrap="square" rtlCol="0">
            <a:spAutoFit/>
          </a:bodyPr>
          <a:lstStyle/>
          <a:p>
            <a:r>
              <a:rPr lang="en-US" sz="1300" dirty="0" smtClean="0">
                <a:latin typeface="Arial" pitchFamily="34" charset="0"/>
                <a:cs typeface="Arial" pitchFamily="34" charset="0"/>
              </a:rPr>
              <a:t>Starting at row 3 and going diagonally, you will see the square numbers. </a:t>
            </a:r>
            <a:r>
              <a:rPr lang="en-US" sz="1300" dirty="0" smtClean="0">
                <a:latin typeface="Arial" pitchFamily="34" charset="0"/>
                <a:cs typeface="Arial" pitchFamily="34" charset="0"/>
              </a:rPr>
              <a:t>A Square Number is the sum of the two numbers in any circled area in the diagram.</a:t>
            </a:r>
            <a:endParaRPr lang="en-US" sz="1300" dirty="0">
              <a:latin typeface="Arial" pitchFamily="34" charset="0"/>
              <a:cs typeface="Arial" pitchFamily="34" charset="0"/>
            </a:endParaRPr>
          </a:p>
        </p:txBody>
      </p:sp>
      <p:sp>
        <p:nvSpPr>
          <p:cNvPr id="7" name="Oval 6"/>
          <p:cNvSpPr/>
          <p:nvPr/>
        </p:nvSpPr>
        <p:spPr>
          <a:xfrm rot="-1500000">
            <a:off x="5020409" y="1749316"/>
            <a:ext cx="398583" cy="875333"/>
          </a:xfrm>
          <a:prstGeom prst="ellipse">
            <a:avLst/>
          </a:prstGeom>
          <a:noFill/>
          <a:ln w="539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500000">
            <a:off x="5195495" y="2024418"/>
            <a:ext cx="398583" cy="875333"/>
          </a:xfrm>
          <a:prstGeom prst="ellipse">
            <a:avLst/>
          </a:prstGeom>
          <a:noFill/>
          <a:ln w="539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500000">
            <a:off x="5424094" y="2481619"/>
            <a:ext cx="398583" cy="875333"/>
          </a:xfrm>
          <a:prstGeom prst="ellipse">
            <a:avLst/>
          </a:prstGeom>
          <a:noFill/>
          <a:ln w="539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rot="-1500000">
            <a:off x="5603127" y="2787366"/>
            <a:ext cx="497718" cy="1023346"/>
          </a:xfrm>
          <a:prstGeom prst="ellipse">
            <a:avLst/>
          </a:prstGeom>
          <a:noFill/>
          <a:ln w="539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rot="-1500000">
            <a:off x="5786355" y="3105233"/>
            <a:ext cx="497718" cy="1023346"/>
          </a:xfrm>
          <a:prstGeom prst="ellipse">
            <a:avLst/>
          </a:prstGeom>
          <a:noFill/>
          <a:ln w="539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rot="-1500000">
            <a:off x="5928745" y="3442118"/>
            <a:ext cx="517738" cy="980414"/>
          </a:xfrm>
          <a:prstGeom prst="ellipse">
            <a:avLst/>
          </a:prstGeom>
          <a:noFill/>
          <a:ln w="539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7"/>
                                        </p:tgtEl>
                                        <p:attrNameLst>
                                          <p:attrName>style.visibility</p:attrName>
                                        </p:attrNameLst>
                                      </p:cBhvr>
                                      <p:to>
                                        <p:strVal val="hidden"/>
                                      </p:to>
                                    </p:set>
                                  </p:childTnLst>
                                </p:cTn>
                              </p:par>
                            </p:childTnLst>
                          </p:cTn>
                        </p:par>
                        <p:par>
                          <p:cTn id="11" fill="hold">
                            <p:stCondLst>
                              <p:cond delay="0"/>
                            </p:stCondLst>
                            <p:childTnLst>
                              <p:par>
                                <p:cTn id="12" presetID="1" presetClass="entr" presetSubtype="0" fill="hold" grpId="0" nodeType="afterEffect">
                                  <p:stCondLst>
                                    <p:cond delay="0"/>
                                  </p:stCondLst>
                                  <p:childTnLst>
                                    <p:set>
                                      <p:cBhvr>
                                        <p:cTn id="13" dur="1" fill="hold">
                                          <p:stCondLst>
                                            <p:cond delay="0"/>
                                          </p:stCondLst>
                                        </p:cTn>
                                        <p:tgtEl>
                                          <p:spTgt spid="9"/>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xit" presetSubtype="0" fill="hold" grpId="1" nodeType="clickEffect">
                                  <p:stCondLst>
                                    <p:cond delay="0"/>
                                  </p:stCondLst>
                                  <p:childTnLst>
                                    <p:set>
                                      <p:cBhvr>
                                        <p:cTn id="17" dur="1" fill="hold">
                                          <p:stCondLst>
                                            <p:cond delay="0"/>
                                          </p:stCondLst>
                                        </p:cTn>
                                        <p:tgtEl>
                                          <p:spTgt spid="9"/>
                                        </p:tgtEl>
                                        <p:attrNameLst>
                                          <p:attrName>style.visibility</p:attrName>
                                        </p:attrNameLst>
                                      </p:cBhvr>
                                      <p:to>
                                        <p:strVal val="hidden"/>
                                      </p:to>
                                    </p:set>
                                  </p:childTnLst>
                                </p:cTn>
                              </p:par>
                            </p:childTnLst>
                          </p:cTn>
                        </p:par>
                        <p:par>
                          <p:cTn id="18" fill="hold">
                            <p:stCondLst>
                              <p:cond delay="0"/>
                            </p:stCondLst>
                            <p:childTnLst>
                              <p:par>
                                <p:cTn id="19" presetID="1" presetClass="entr" presetSubtype="0" fill="hold" grpId="0" nodeType="after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grpId="1" nodeType="clickEffect">
                                  <p:stCondLst>
                                    <p:cond delay="0"/>
                                  </p:stCondLst>
                                  <p:childTnLst>
                                    <p:set>
                                      <p:cBhvr>
                                        <p:cTn id="24" dur="1" fill="hold">
                                          <p:stCondLst>
                                            <p:cond delay="0"/>
                                          </p:stCondLst>
                                        </p:cTn>
                                        <p:tgtEl>
                                          <p:spTgt spid="10"/>
                                        </p:tgtEl>
                                        <p:attrNameLst>
                                          <p:attrName>style.visibility</p:attrName>
                                        </p:attrNameLst>
                                      </p:cBhvr>
                                      <p:to>
                                        <p:strVal val="hidden"/>
                                      </p:to>
                                    </p:set>
                                  </p:childTnLst>
                                </p:cTn>
                              </p:par>
                            </p:childTnLst>
                          </p:cTn>
                        </p:par>
                        <p:par>
                          <p:cTn id="25" fill="hold">
                            <p:stCondLst>
                              <p:cond delay="0"/>
                            </p:stCondLst>
                            <p:childTnLst>
                              <p:par>
                                <p:cTn id="26" presetID="1" presetClass="entr" presetSubtype="0" fill="hold" grpId="0" nodeType="afterEffect">
                                  <p:stCondLst>
                                    <p:cond delay="0"/>
                                  </p:stCondLst>
                                  <p:childTnLst>
                                    <p:set>
                                      <p:cBhvr>
                                        <p:cTn id="27" dur="1" fill="hold">
                                          <p:stCondLst>
                                            <p:cond delay="0"/>
                                          </p:stCondLst>
                                        </p:cTn>
                                        <p:tgtEl>
                                          <p:spTgt spid="11"/>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xit" presetSubtype="0" fill="hold" grpId="1" nodeType="clickEffect">
                                  <p:stCondLst>
                                    <p:cond delay="0"/>
                                  </p:stCondLst>
                                  <p:childTnLst>
                                    <p:set>
                                      <p:cBhvr>
                                        <p:cTn id="31" dur="1" fill="hold">
                                          <p:stCondLst>
                                            <p:cond delay="0"/>
                                          </p:stCondLst>
                                        </p:cTn>
                                        <p:tgtEl>
                                          <p:spTgt spid="11"/>
                                        </p:tgtEl>
                                        <p:attrNameLst>
                                          <p:attrName>style.visibility</p:attrName>
                                        </p:attrNameLst>
                                      </p:cBhvr>
                                      <p:to>
                                        <p:strVal val="hidden"/>
                                      </p:to>
                                    </p:set>
                                  </p:childTnLst>
                                </p:cTn>
                              </p:par>
                            </p:childTnLst>
                          </p:cTn>
                        </p:par>
                        <p:par>
                          <p:cTn id="32" fill="hold">
                            <p:stCondLst>
                              <p:cond delay="0"/>
                            </p:stCondLst>
                            <p:childTnLst>
                              <p:par>
                                <p:cTn id="33" presetID="1" presetClass="entr" presetSubtype="0" fill="hold" grpId="0" nodeType="after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1" nodeType="clickEffect">
                                  <p:stCondLst>
                                    <p:cond delay="0"/>
                                  </p:stCondLst>
                                  <p:childTnLst>
                                    <p:set>
                                      <p:cBhvr>
                                        <p:cTn id="38" dur="1" fill="hold">
                                          <p:stCondLst>
                                            <p:cond delay="0"/>
                                          </p:stCondLst>
                                        </p:cTn>
                                        <p:tgtEl>
                                          <p:spTgt spid="12"/>
                                        </p:tgtEl>
                                        <p:attrNameLst>
                                          <p:attrName>style.visibility</p:attrName>
                                        </p:attrNameLst>
                                      </p:cBhvr>
                                      <p:to>
                                        <p:strVal val="hidden"/>
                                      </p:to>
                                    </p:set>
                                  </p:childTnLst>
                                </p:cTn>
                              </p:par>
                            </p:childTnLst>
                          </p:cTn>
                        </p:par>
                        <p:par>
                          <p:cTn id="39" fill="hold">
                            <p:stCondLst>
                              <p:cond delay="0"/>
                            </p:stCondLst>
                            <p:childTnLst>
                              <p:par>
                                <p:cTn id="40" presetID="1" presetClass="entr" presetSubtype="0" fill="hold" grpId="0" nodeType="afterEffect">
                                  <p:stCondLst>
                                    <p:cond delay="0"/>
                                  </p:stCondLst>
                                  <p:childTnLst>
                                    <p:set>
                                      <p:cBhvr>
                                        <p:cTn id="41"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9" grpId="0" animBg="1"/>
      <p:bldP spid="9" grpId="1" animBg="1"/>
      <p:bldP spid="10" grpId="0" animBg="1"/>
      <p:bldP spid="10" grpId="1" animBg="1"/>
      <p:bldP spid="11" grpId="0" animBg="1"/>
      <p:bldP spid="11" grpId="1" animBg="1"/>
      <p:bldP spid="12" grpId="0" animBg="1"/>
      <p:bldP spid="12" grpId="1" animBg="1"/>
      <p:bldP spid="1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4" name="Picture 4" descr="C:\Teaching Material\Algebra 3\Spring 2015\Chapter 12\Blank Pascal Triangle 1-7.gif"/>
          <p:cNvPicPr>
            <a:picLocks noChangeAspect="1" noChangeArrowheads="1"/>
          </p:cNvPicPr>
          <p:nvPr/>
        </p:nvPicPr>
        <p:blipFill>
          <a:blip r:embed="rId2" cstate="print"/>
          <a:srcRect/>
          <a:stretch>
            <a:fillRect/>
          </a:stretch>
        </p:blipFill>
        <p:spPr bwMode="auto">
          <a:xfrm>
            <a:off x="1828800" y="152400"/>
            <a:ext cx="4800600" cy="6172200"/>
          </a:xfrm>
          <a:prstGeom prst="rect">
            <a:avLst/>
          </a:prstGeom>
          <a:noFill/>
        </p:spPr>
      </p:pic>
      <p:sp>
        <p:nvSpPr>
          <p:cNvPr id="4" name="Rectangle 3"/>
          <p:cNvSpPr/>
          <p:nvPr/>
        </p:nvSpPr>
        <p:spPr>
          <a:xfrm>
            <a:off x="1447800" y="0"/>
            <a:ext cx="5867400" cy="1066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http://mathforum.org/workshops/usi/pascal/images/fill.comb.gif"/>
          <p:cNvPicPr>
            <a:picLocks noChangeAspect="1" noChangeArrowheads="1"/>
          </p:cNvPicPr>
          <p:nvPr/>
        </p:nvPicPr>
        <p:blipFill>
          <a:blip r:embed="rId2" cstate="print"/>
          <a:srcRect/>
          <a:stretch>
            <a:fillRect/>
          </a:stretch>
        </p:blipFill>
        <p:spPr bwMode="auto">
          <a:xfrm>
            <a:off x="1828800" y="152400"/>
            <a:ext cx="4800600" cy="6172200"/>
          </a:xfrm>
          <a:prstGeom prst="rect">
            <a:avLst/>
          </a:prstGeom>
          <a:noFill/>
        </p:spPr>
      </p:pic>
      <p:sp>
        <p:nvSpPr>
          <p:cNvPr id="3" name="Rectangle 2"/>
          <p:cNvSpPr/>
          <p:nvPr/>
        </p:nvSpPr>
        <p:spPr>
          <a:xfrm>
            <a:off x="1447800" y="0"/>
            <a:ext cx="5867400" cy="1066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4" name="Object 2"/>
          <p:cNvGraphicFramePr>
            <a:graphicFrameLocks noChangeAspect="1"/>
          </p:cNvGraphicFramePr>
          <p:nvPr/>
        </p:nvGraphicFramePr>
        <p:xfrm>
          <a:off x="85725" y="1695450"/>
          <a:ext cx="2566988" cy="754063"/>
        </p:xfrm>
        <a:graphic>
          <a:graphicData uri="http://schemas.openxmlformats.org/presentationml/2006/ole">
            <p:oleObj spid="_x0000_s21506" name="Equation" r:id="rId3" imgW="952200" imgH="279360" progId="">
              <p:embed/>
            </p:oleObj>
          </a:graphicData>
        </a:graphic>
      </p:graphicFrame>
      <p:sp>
        <p:nvSpPr>
          <p:cNvPr id="2057" name="Text Box 3"/>
          <p:cNvSpPr txBox="1">
            <a:spLocks noChangeArrowheads="1"/>
          </p:cNvSpPr>
          <p:nvPr/>
        </p:nvSpPr>
        <p:spPr bwMode="auto">
          <a:xfrm>
            <a:off x="176213" y="128588"/>
            <a:ext cx="8839200" cy="1187450"/>
          </a:xfrm>
          <a:prstGeom prst="rect">
            <a:avLst/>
          </a:prstGeom>
          <a:noFill/>
          <a:ln w="9525">
            <a:noFill/>
            <a:miter lim="800000"/>
            <a:headEnd/>
            <a:tailEnd/>
          </a:ln>
        </p:spPr>
        <p:txBody>
          <a:bodyPr>
            <a:spAutoFit/>
          </a:bodyPr>
          <a:lstStyle/>
          <a:p>
            <a:pPr>
              <a:spcBef>
                <a:spcPct val="50000"/>
              </a:spcBef>
            </a:pPr>
            <a:r>
              <a:rPr lang="en-US">
                <a:solidFill>
                  <a:srgbClr val="800000"/>
                </a:solidFill>
              </a:rPr>
              <a:t>A binomial is a polynomial with two terms such as </a:t>
            </a:r>
            <a:r>
              <a:rPr lang="en-US" i="1">
                <a:solidFill>
                  <a:srgbClr val="800000"/>
                </a:solidFill>
              </a:rPr>
              <a:t>x</a:t>
            </a:r>
            <a:r>
              <a:rPr lang="en-US">
                <a:solidFill>
                  <a:srgbClr val="800000"/>
                </a:solidFill>
              </a:rPr>
              <a:t> + </a:t>
            </a:r>
            <a:r>
              <a:rPr lang="en-US" i="1">
                <a:solidFill>
                  <a:srgbClr val="800000"/>
                </a:solidFill>
              </a:rPr>
              <a:t>a.  </a:t>
            </a:r>
            <a:r>
              <a:rPr lang="en-US">
                <a:solidFill>
                  <a:srgbClr val="800000"/>
                </a:solidFill>
              </a:rPr>
              <a:t>Often we need to raise a binomial to a power.  In this section we'll explore a way to do just that without lengthy multiplication.</a:t>
            </a:r>
            <a:endParaRPr lang="en-US" i="1">
              <a:solidFill>
                <a:srgbClr val="800000"/>
              </a:solidFill>
            </a:endParaRPr>
          </a:p>
        </p:txBody>
      </p:sp>
      <p:graphicFrame>
        <p:nvGraphicFramePr>
          <p:cNvPr id="3076" name="Object 4"/>
          <p:cNvGraphicFramePr>
            <a:graphicFrameLocks noChangeAspect="1"/>
          </p:cNvGraphicFramePr>
          <p:nvPr/>
        </p:nvGraphicFramePr>
        <p:xfrm>
          <a:off x="14288" y="2443163"/>
          <a:ext cx="3910012" cy="755650"/>
        </p:xfrm>
        <a:graphic>
          <a:graphicData uri="http://schemas.openxmlformats.org/presentationml/2006/ole">
            <p:oleObj spid="_x0000_s21507" name="Equation" r:id="rId4" imgW="1447560" imgH="279360" progId="">
              <p:embed/>
            </p:oleObj>
          </a:graphicData>
        </a:graphic>
      </p:graphicFrame>
      <p:graphicFrame>
        <p:nvGraphicFramePr>
          <p:cNvPr id="3078" name="Object 6"/>
          <p:cNvGraphicFramePr>
            <a:graphicFrameLocks noChangeAspect="1"/>
          </p:cNvGraphicFramePr>
          <p:nvPr/>
        </p:nvGraphicFramePr>
        <p:xfrm>
          <a:off x="28575" y="3252788"/>
          <a:ext cx="5118100" cy="750887"/>
        </p:xfrm>
        <a:graphic>
          <a:graphicData uri="http://schemas.openxmlformats.org/presentationml/2006/ole">
            <p:oleObj spid="_x0000_s21508" name="Equation" r:id="rId5" imgW="1904760" imgH="279360" progId="">
              <p:embed/>
            </p:oleObj>
          </a:graphicData>
        </a:graphic>
      </p:graphicFrame>
      <p:graphicFrame>
        <p:nvGraphicFramePr>
          <p:cNvPr id="3079" name="Object 7"/>
          <p:cNvGraphicFramePr>
            <a:graphicFrameLocks noChangeAspect="1"/>
          </p:cNvGraphicFramePr>
          <p:nvPr/>
        </p:nvGraphicFramePr>
        <p:xfrm>
          <a:off x="14288" y="4043363"/>
          <a:ext cx="6503987" cy="749300"/>
        </p:xfrm>
        <a:graphic>
          <a:graphicData uri="http://schemas.openxmlformats.org/presentationml/2006/ole">
            <p:oleObj spid="_x0000_s21509" name="Equation" r:id="rId6" imgW="2425680" imgH="279360" progId="">
              <p:embed/>
            </p:oleObj>
          </a:graphicData>
        </a:graphic>
      </p:graphicFrame>
      <p:sp>
        <p:nvSpPr>
          <p:cNvPr id="3080" name="Text Box 8"/>
          <p:cNvSpPr txBox="1">
            <a:spLocks noChangeArrowheads="1"/>
          </p:cNvSpPr>
          <p:nvPr/>
        </p:nvSpPr>
        <p:spPr bwMode="auto">
          <a:xfrm>
            <a:off x="5715000" y="1295400"/>
            <a:ext cx="3200400" cy="2100263"/>
          </a:xfrm>
          <a:prstGeom prst="rect">
            <a:avLst/>
          </a:prstGeom>
          <a:noFill/>
          <a:ln w="9525">
            <a:noFill/>
            <a:miter lim="800000"/>
            <a:headEnd/>
            <a:tailEnd/>
          </a:ln>
        </p:spPr>
        <p:txBody>
          <a:bodyPr>
            <a:spAutoFit/>
          </a:bodyPr>
          <a:lstStyle/>
          <a:p>
            <a:pPr algn="ctr">
              <a:spcBef>
                <a:spcPct val="50000"/>
              </a:spcBef>
            </a:pPr>
            <a:r>
              <a:rPr lang="en-US">
                <a:solidFill>
                  <a:srgbClr val="006666"/>
                </a:solidFill>
                <a:latin typeface="Arial" charset="0"/>
              </a:rPr>
              <a:t>Can you see a pattern?</a:t>
            </a:r>
          </a:p>
          <a:p>
            <a:pPr algn="ctr">
              <a:spcBef>
                <a:spcPct val="50000"/>
              </a:spcBef>
            </a:pPr>
            <a:r>
              <a:rPr lang="en-US">
                <a:solidFill>
                  <a:srgbClr val="006666"/>
                </a:solidFill>
                <a:latin typeface="Arial" charset="0"/>
              </a:rPr>
              <a:t>Can you make a guess what the next one would be?</a:t>
            </a:r>
          </a:p>
        </p:txBody>
      </p:sp>
      <p:graphicFrame>
        <p:nvGraphicFramePr>
          <p:cNvPr id="3081" name="Object 9"/>
          <p:cNvGraphicFramePr>
            <a:graphicFrameLocks noChangeAspect="1"/>
          </p:cNvGraphicFramePr>
          <p:nvPr/>
        </p:nvGraphicFramePr>
        <p:xfrm>
          <a:off x="14288" y="4838700"/>
          <a:ext cx="1663700" cy="731838"/>
        </p:xfrm>
        <a:graphic>
          <a:graphicData uri="http://schemas.openxmlformats.org/presentationml/2006/ole">
            <p:oleObj spid="_x0000_s21510" name="Equation" r:id="rId7" imgW="634680" imgH="279360" progId="">
              <p:embed/>
            </p:oleObj>
          </a:graphicData>
        </a:graphic>
      </p:graphicFrame>
      <p:sp>
        <p:nvSpPr>
          <p:cNvPr id="3082" name="AutoShape 10"/>
          <p:cNvSpPr>
            <a:spLocks noChangeArrowheads="1"/>
          </p:cNvSpPr>
          <p:nvPr/>
        </p:nvSpPr>
        <p:spPr bwMode="auto">
          <a:xfrm>
            <a:off x="1681163" y="1804988"/>
            <a:ext cx="457200" cy="2924175"/>
          </a:xfrm>
          <a:prstGeom prst="roundRect">
            <a:avLst>
              <a:gd name="adj" fmla="val 16667"/>
            </a:avLst>
          </a:prstGeom>
          <a:noFill/>
          <a:ln w="28575">
            <a:solidFill>
              <a:srgbClr val="FF0000"/>
            </a:solidFill>
            <a:round/>
            <a:headEnd/>
            <a:tailEnd/>
          </a:ln>
        </p:spPr>
        <p:txBody>
          <a:bodyPr wrap="none" anchor="ctr"/>
          <a:lstStyle/>
          <a:p>
            <a:endParaRPr lang="en-US"/>
          </a:p>
        </p:txBody>
      </p:sp>
      <p:graphicFrame>
        <p:nvGraphicFramePr>
          <p:cNvPr id="3083" name="Object 11"/>
          <p:cNvGraphicFramePr>
            <a:graphicFrameLocks noChangeAspect="1"/>
          </p:cNvGraphicFramePr>
          <p:nvPr/>
        </p:nvGraphicFramePr>
        <p:xfrm>
          <a:off x="1636713" y="4886325"/>
          <a:ext cx="7278687" cy="612775"/>
        </p:xfrm>
        <a:graphic>
          <a:graphicData uri="http://schemas.openxmlformats.org/presentationml/2006/ole">
            <p:oleObj spid="_x0000_s21511" name="Equation" r:id="rId8" imgW="2717640" imgH="228600" progId="">
              <p:embed/>
            </p:oleObj>
          </a:graphicData>
        </a:graphic>
      </p:graphicFrame>
      <p:sp>
        <p:nvSpPr>
          <p:cNvPr id="3086" name="AutoShape 14"/>
          <p:cNvSpPr>
            <a:spLocks noChangeArrowheads="1"/>
          </p:cNvSpPr>
          <p:nvPr/>
        </p:nvSpPr>
        <p:spPr bwMode="auto">
          <a:xfrm rot="-3585831">
            <a:off x="4075112" y="738188"/>
            <a:ext cx="557213" cy="4992688"/>
          </a:xfrm>
          <a:prstGeom prst="roundRect">
            <a:avLst>
              <a:gd name="adj" fmla="val 16667"/>
            </a:avLst>
          </a:prstGeom>
          <a:noFill/>
          <a:ln w="28575">
            <a:solidFill>
              <a:schemeClr val="accent2"/>
            </a:solidFill>
            <a:round/>
            <a:headEnd/>
            <a:tailEnd/>
          </a:ln>
        </p:spPr>
        <p:txBody>
          <a:bodyPr wrap="none" anchor="ctr"/>
          <a:lstStyle/>
          <a:p>
            <a:endParaRPr lang="en-US"/>
          </a:p>
        </p:txBody>
      </p:sp>
      <p:sp>
        <p:nvSpPr>
          <p:cNvPr id="3087" name="AutoShape 15"/>
          <p:cNvSpPr>
            <a:spLocks noChangeArrowheads="1"/>
          </p:cNvSpPr>
          <p:nvPr/>
        </p:nvSpPr>
        <p:spPr bwMode="auto">
          <a:xfrm>
            <a:off x="1662113" y="4881563"/>
            <a:ext cx="457200" cy="609600"/>
          </a:xfrm>
          <a:prstGeom prst="roundRect">
            <a:avLst>
              <a:gd name="adj" fmla="val 16667"/>
            </a:avLst>
          </a:prstGeom>
          <a:noFill/>
          <a:ln w="28575">
            <a:solidFill>
              <a:srgbClr val="FF0000"/>
            </a:solidFill>
            <a:round/>
            <a:headEnd/>
            <a:tailEnd/>
          </a:ln>
        </p:spPr>
        <p:txBody>
          <a:bodyPr wrap="none" anchor="ctr"/>
          <a:lstStyle/>
          <a:p>
            <a:endParaRPr lang="en-US"/>
          </a:p>
        </p:txBody>
      </p:sp>
      <p:sp>
        <p:nvSpPr>
          <p:cNvPr id="3088" name="AutoShape 16"/>
          <p:cNvSpPr>
            <a:spLocks noChangeArrowheads="1"/>
          </p:cNvSpPr>
          <p:nvPr/>
        </p:nvSpPr>
        <p:spPr bwMode="auto">
          <a:xfrm>
            <a:off x="8443913" y="4805363"/>
            <a:ext cx="457200" cy="609600"/>
          </a:xfrm>
          <a:prstGeom prst="roundRect">
            <a:avLst>
              <a:gd name="adj" fmla="val 16667"/>
            </a:avLst>
          </a:prstGeom>
          <a:noFill/>
          <a:ln w="28575">
            <a:solidFill>
              <a:schemeClr val="accent2"/>
            </a:solidFill>
            <a:round/>
            <a:headEnd/>
            <a:tailEnd/>
          </a:ln>
        </p:spPr>
        <p:txBody>
          <a:bodyPr wrap="none" anchor="ctr"/>
          <a:lstStyle/>
          <a:p>
            <a:endParaRPr lang="en-US"/>
          </a:p>
        </p:txBody>
      </p:sp>
      <p:sp>
        <p:nvSpPr>
          <p:cNvPr id="3089" name="Text Box 17"/>
          <p:cNvSpPr txBox="1">
            <a:spLocks noChangeArrowheads="1"/>
          </p:cNvSpPr>
          <p:nvPr/>
        </p:nvSpPr>
        <p:spPr bwMode="auto">
          <a:xfrm>
            <a:off x="228600" y="5538788"/>
            <a:ext cx="8601075" cy="1249362"/>
          </a:xfrm>
          <a:prstGeom prst="rect">
            <a:avLst/>
          </a:prstGeom>
          <a:noFill/>
          <a:ln w="9525">
            <a:noFill/>
            <a:miter lim="800000"/>
            <a:headEnd/>
            <a:tailEnd/>
          </a:ln>
        </p:spPr>
        <p:txBody>
          <a:bodyPr>
            <a:spAutoFit/>
          </a:bodyPr>
          <a:lstStyle/>
          <a:p>
            <a:pPr>
              <a:spcBef>
                <a:spcPct val="50000"/>
              </a:spcBef>
            </a:pPr>
            <a:r>
              <a:rPr lang="en-US">
                <a:solidFill>
                  <a:srgbClr val="800000"/>
                </a:solidFill>
                <a:latin typeface="Arial" charset="0"/>
              </a:rPr>
              <a:t>We can easily see the pattern on the </a:t>
            </a:r>
            <a:r>
              <a:rPr lang="en-US" i="1">
                <a:solidFill>
                  <a:srgbClr val="800000"/>
                </a:solidFill>
                <a:latin typeface="Arial" charset="0"/>
              </a:rPr>
              <a:t>x</a:t>
            </a:r>
            <a:r>
              <a:rPr lang="en-US">
                <a:solidFill>
                  <a:srgbClr val="800000"/>
                </a:solidFill>
                <a:latin typeface="Arial" charset="0"/>
              </a:rPr>
              <a:t>'s and the </a:t>
            </a:r>
            <a:r>
              <a:rPr lang="en-US" sz="2800" i="1">
                <a:solidFill>
                  <a:srgbClr val="800000"/>
                </a:solidFill>
              </a:rPr>
              <a:t>a</a:t>
            </a:r>
            <a:r>
              <a:rPr lang="en-US">
                <a:solidFill>
                  <a:srgbClr val="800000"/>
                </a:solidFill>
                <a:latin typeface="Arial" charset="0"/>
              </a:rPr>
              <a:t>'s.  But what about the coefficients?  Make a guess and then as we go we'll see how you did.</a:t>
            </a:r>
          </a:p>
        </p:txBody>
      </p:sp>
      <p:graphicFrame>
        <p:nvGraphicFramePr>
          <p:cNvPr id="3090" name="Object 18"/>
          <p:cNvGraphicFramePr>
            <a:graphicFrameLocks noChangeAspect="1"/>
          </p:cNvGraphicFramePr>
          <p:nvPr/>
        </p:nvGraphicFramePr>
        <p:xfrm>
          <a:off x="84138" y="1143000"/>
          <a:ext cx="1897062" cy="731838"/>
        </p:xfrm>
        <a:graphic>
          <a:graphicData uri="http://schemas.openxmlformats.org/presentationml/2006/ole">
            <p:oleObj spid="_x0000_s21512" name="Equation" r:id="rId9" imgW="723600" imgH="279360" progId="">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3090"/>
                                        </p:tgtEl>
                                        <p:attrNameLst>
                                          <p:attrName>style.visibility</p:attrName>
                                        </p:attrNameLst>
                                      </p:cBhvr>
                                      <p:to>
                                        <p:strVal val="visible"/>
                                      </p:to>
                                    </p:set>
                                    <p:animEffect transition="in" filter="barn(outVertical)">
                                      <p:cBhvr>
                                        <p:cTn id="7" dur="500"/>
                                        <p:tgtEl>
                                          <p:spTgt spid="309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nodeType="clickEffect">
                                  <p:stCondLst>
                                    <p:cond delay="0"/>
                                  </p:stCondLst>
                                  <p:childTnLst>
                                    <p:set>
                                      <p:cBhvr>
                                        <p:cTn id="11" dur="1" fill="hold">
                                          <p:stCondLst>
                                            <p:cond delay="0"/>
                                          </p:stCondLst>
                                        </p:cTn>
                                        <p:tgtEl>
                                          <p:spTgt spid="3074"/>
                                        </p:tgtEl>
                                        <p:attrNameLst>
                                          <p:attrName>style.visibility</p:attrName>
                                        </p:attrNameLst>
                                      </p:cBhvr>
                                      <p:to>
                                        <p:strVal val="visible"/>
                                      </p:to>
                                    </p:set>
                                    <p:animEffect transition="in" filter="barn(outVertical)">
                                      <p:cBhvr>
                                        <p:cTn id="12" dur="500"/>
                                        <p:tgtEl>
                                          <p:spTgt spid="307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nodeType="clickEffect">
                                  <p:stCondLst>
                                    <p:cond delay="0"/>
                                  </p:stCondLst>
                                  <p:childTnLst>
                                    <p:set>
                                      <p:cBhvr>
                                        <p:cTn id="16" dur="1" fill="hold">
                                          <p:stCondLst>
                                            <p:cond delay="0"/>
                                          </p:stCondLst>
                                        </p:cTn>
                                        <p:tgtEl>
                                          <p:spTgt spid="3076"/>
                                        </p:tgtEl>
                                        <p:attrNameLst>
                                          <p:attrName>style.visibility</p:attrName>
                                        </p:attrNameLst>
                                      </p:cBhvr>
                                      <p:to>
                                        <p:strVal val="visible"/>
                                      </p:to>
                                    </p:set>
                                    <p:animEffect transition="in" filter="barn(outVertical)">
                                      <p:cBhvr>
                                        <p:cTn id="17" dur="500"/>
                                        <p:tgtEl>
                                          <p:spTgt spid="307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nodeType="clickEffect">
                                  <p:stCondLst>
                                    <p:cond delay="0"/>
                                  </p:stCondLst>
                                  <p:childTnLst>
                                    <p:set>
                                      <p:cBhvr>
                                        <p:cTn id="21" dur="1" fill="hold">
                                          <p:stCondLst>
                                            <p:cond delay="0"/>
                                          </p:stCondLst>
                                        </p:cTn>
                                        <p:tgtEl>
                                          <p:spTgt spid="3078"/>
                                        </p:tgtEl>
                                        <p:attrNameLst>
                                          <p:attrName>style.visibility</p:attrName>
                                        </p:attrNameLst>
                                      </p:cBhvr>
                                      <p:to>
                                        <p:strVal val="visible"/>
                                      </p:to>
                                    </p:set>
                                    <p:animEffect transition="in" filter="barn(outVertical)">
                                      <p:cBhvr>
                                        <p:cTn id="22" dur="500"/>
                                        <p:tgtEl>
                                          <p:spTgt spid="3078"/>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37" fill="hold" nodeType="clickEffect">
                                  <p:stCondLst>
                                    <p:cond delay="0"/>
                                  </p:stCondLst>
                                  <p:childTnLst>
                                    <p:set>
                                      <p:cBhvr>
                                        <p:cTn id="26" dur="1" fill="hold">
                                          <p:stCondLst>
                                            <p:cond delay="0"/>
                                          </p:stCondLst>
                                        </p:cTn>
                                        <p:tgtEl>
                                          <p:spTgt spid="3079"/>
                                        </p:tgtEl>
                                        <p:attrNameLst>
                                          <p:attrName>style.visibility</p:attrName>
                                        </p:attrNameLst>
                                      </p:cBhvr>
                                      <p:to>
                                        <p:strVal val="visible"/>
                                      </p:to>
                                    </p:set>
                                    <p:animEffect transition="in" filter="barn(outVertical)">
                                      <p:cBhvr>
                                        <p:cTn id="27" dur="500"/>
                                        <p:tgtEl>
                                          <p:spTgt spid="3079"/>
                                        </p:tgtEl>
                                      </p:cBhvr>
                                    </p:animEffect>
                                  </p:childTnLst>
                                </p:cTn>
                              </p:par>
                            </p:childTnLst>
                          </p:cTn>
                        </p:par>
                      </p:childTnLst>
                    </p:cTn>
                  </p:par>
                  <p:par>
                    <p:cTn id="28" fill="hold">
                      <p:stCondLst>
                        <p:cond delay="indefinite"/>
                      </p:stCondLst>
                      <p:childTnLst>
                        <p:par>
                          <p:cTn id="29" fill="hold">
                            <p:stCondLst>
                              <p:cond delay="0"/>
                            </p:stCondLst>
                            <p:childTnLst>
                              <p:par>
                                <p:cTn id="30" presetID="17" presetClass="entr" presetSubtype="10" fill="hold" grpId="0" nodeType="clickEffect">
                                  <p:stCondLst>
                                    <p:cond delay="0"/>
                                  </p:stCondLst>
                                  <p:childTnLst>
                                    <p:set>
                                      <p:cBhvr>
                                        <p:cTn id="31" dur="1" fill="hold">
                                          <p:stCondLst>
                                            <p:cond delay="0"/>
                                          </p:stCondLst>
                                        </p:cTn>
                                        <p:tgtEl>
                                          <p:spTgt spid="3080"/>
                                        </p:tgtEl>
                                        <p:attrNameLst>
                                          <p:attrName>style.visibility</p:attrName>
                                        </p:attrNameLst>
                                      </p:cBhvr>
                                      <p:to>
                                        <p:strVal val="visible"/>
                                      </p:to>
                                    </p:set>
                                    <p:anim calcmode="lin" valueType="num">
                                      <p:cBhvr>
                                        <p:cTn id="32" dur="500" fill="hold"/>
                                        <p:tgtEl>
                                          <p:spTgt spid="3080"/>
                                        </p:tgtEl>
                                        <p:attrNameLst>
                                          <p:attrName>ppt_w</p:attrName>
                                        </p:attrNameLst>
                                      </p:cBhvr>
                                      <p:tavLst>
                                        <p:tav tm="0">
                                          <p:val>
                                            <p:fltVal val="0"/>
                                          </p:val>
                                        </p:tav>
                                        <p:tav tm="100000">
                                          <p:val>
                                            <p:strVal val="#ppt_w"/>
                                          </p:val>
                                        </p:tav>
                                      </p:tavLst>
                                    </p:anim>
                                    <p:anim calcmode="lin" valueType="num">
                                      <p:cBhvr>
                                        <p:cTn id="33" dur="500" fill="hold"/>
                                        <p:tgtEl>
                                          <p:spTgt spid="3080"/>
                                        </p:tgtEl>
                                        <p:attrNameLst>
                                          <p:attrName>ppt_h</p:attrName>
                                        </p:attrNameLst>
                                      </p:cBhvr>
                                      <p:tavLst>
                                        <p:tav tm="0">
                                          <p:val>
                                            <p:strVal val="#ppt_h"/>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12" presetClass="entr" presetSubtype="8" fill="hold" nodeType="clickEffect">
                                  <p:stCondLst>
                                    <p:cond delay="0"/>
                                  </p:stCondLst>
                                  <p:childTnLst>
                                    <p:set>
                                      <p:cBhvr>
                                        <p:cTn id="37" dur="1" fill="hold">
                                          <p:stCondLst>
                                            <p:cond delay="0"/>
                                          </p:stCondLst>
                                        </p:cTn>
                                        <p:tgtEl>
                                          <p:spTgt spid="3081"/>
                                        </p:tgtEl>
                                        <p:attrNameLst>
                                          <p:attrName>style.visibility</p:attrName>
                                        </p:attrNameLst>
                                      </p:cBhvr>
                                      <p:to>
                                        <p:strVal val="visible"/>
                                      </p:to>
                                    </p:set>
                                    <p:animEffect transition="in" filter="slide(fromLeft)">
                                      <p:cBhvr>
                                        <p:cTn id="38" dur="500"/>
                                        <p:tgtEl>
                                          <p:spTgt spid="3081"/>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1" fill="hold" grpId="0" nodeType="clickEffect">
                                  <p:stCondLst>
                                    <p:cond delay="0"/>
                                  </p:stCondLst>
                                  <p:childTnLst>
                                    <p:set>
                                      <p:cBhvr>
                                        <p:cTn id="42" dur="1" fill="hold">
                                          <p:stCondLst>
                                            <p:cond delay="0"/>
                                          </p:stCondLst>
                                        </p:cTn>
                                        <p:tgtEl>
                                          <p:spTgt spid="3082"/>
                                        </p:tgtEl>
                                        <p:attrNameLst>
                                          <p:attrName>style.visibility</p:attrName>
                                        </p:attrNameLst>
                                      </p:cBhvr>
                                      <p:to>
                                        <p:strVal val="visible"/>
                                      </p:to>
                                    </p:set>
                                    <p:animEffect transition="in" filter="wipe(up)">
                                      <p:cBhvr>
                                        <p:cTn id="43" dur="500"/>
                                        <p:tgtEl>
                                          <p:spTgt spid="3082"/>
                                        </p:tgtEl>
                                      </p:cBhvr>
                                    </p:animEffect>
                                  </p:childTnLst>
                                </p:cTn>
                              </p:par>
                            </p:childTnLst>
                          </p:cTn>
                        </p:par>
                        <p:par>
                          <p:cTn id="44" fill="hold">
                            <p:stCondLst>
                              <p:cond delay="500"/>
                            </p:stCondLst>
                            <p:childTnLst>
                              <p:par>
                                <p:cTn id="45" presetID="22" presetClass="entr" presetSubtype="1" fill="hold" grpId="0" nodeType="afterEffect">
                                  <p:stCondLst>
                                    <p:cond delay="0"/>
                                  </p:stCondLst>
                                  <p:childTnLst>
                                    <p:set>
                                      <p:cBhvr>
                                        <p:cTn id="46" dur="1" fill="hold">
                                          <p:stCondLst>
                                            <p:cond delay="0"/>
                                          </p:stCondLst>
                                        </p:cTn>
                                        <p:tgtEl>
                                          <p:spTgt spid="3086"/>
                                        </p:tgtEl>
                                        <p:attrNameLst>
                                          <p:attrName>style.visibility</p:attrName>
                                        </p:attrNameLst>
                                      </p:cBhvr>
                                      <p:to>
                                        <p:strVal val="visible"/>
                                      </p:to>
                                    </p:set>
                                    <p:animEffect transition="in" filter="wipe(up)">
                                      <p:cBhvr>
                                        <p:cTn id="47" dur="500"/>
                                        <p:tgtEl>
                                          <p:spTgt spid="3086"/>
                                        </p:tgtEl>
                                      </p:cBhvr>
                                    </p:animEffect>
                                  </p:childTnLst>
                                </p:cTn>
                              </p:par>
                            </p:childTnLst>
                          </p:cTn>
                        </p:par>
                      </p:childTnLst>
                    </p:cTn>
                  </p:par>
                  <p:par>
                    <p:cTn id="48" fill="hold">
                      <p:stCondLst>
                        <p:cond delay="indefinite"/>
                      </p:stCondLst>
                      <p:childTnLst>
                        <p:par>
                          <p:cTn id="49" fill="hold">
                            <p:stCondLst>
                              <p:cond delay="0"/>
                            </p:stCondLst>
                            <p:childTnLst>
                              <p:par>
                                <p:cTn id="50" presetID="12" presetClass="entr" presetSubtype="8" fill="hold" nodeType="clickEffect">
                                  <p:stCondLst>
                                    <p:cond delay="0"/>
                                  </p:stCondLst>
                                  <p:childTnLst>
                                    <p:set>
                                      <p:cBhvr>
                                        <p:cTn id="51" dur="1" fill="hold">
                                          <p:stCondLst>
                                            <p:cond delay="0"/>
                                          </p:stCondLst>
                                        </p:cTn>
                                        <p:tgtEl>
                                          <p:spTgt spid="3083"/>
                                        </p:tgtEl>
                                        <p:attrNameLst>
                                          <p:attrName>style.visibility</p:attrName>
                                        </p:attrNameLst>
                                      </p:cBhvr>
                                      <p:to>
                                        <p:strVal val="visible"/>
                                      </p:to>
                                    </p:set>
                                    <p:animEffect transition="in" filter="slide(fromLeft)">
                                      <p:cBhvr>
                                        <p:cTn id="52" dur="500"/>
                                        <p:tgtEl>
                                          <p:spTgt spid="3083"/>
                                        </p:tgtEl>
                                      </p:cBhvr>
                                    </p:animEffect>
                                  </p:childTnLst>
                                </p:cTn>
                              </p:par>
                            </p:childTnLst>
                          </p:cTn>
                        </p:par>
                        <p:par>
                          <p:cTn id="53" fill="hold">
                            <p:stCondLst>
                              <p:cond delay="500"/>
                            </p:stCondLst>
                            <p:childTnLst>
                              <p:par>
                                <p:cTn id="54" presetID="9" presetClass="entr" presetSubtype="0" fill="hold" grpId="0" nodeType="afterEffect">
                                  <p:stCondLst>
                                    <p:cond delay="0"/>
                                  </p:stCondLst>
                                  <p:childTnLst>
                                    <p:set>
                                      <p:cBhvr>
                                        <p:cTn id="55" dur="1" fill="hold">
                                          <p:stCondLst>
                                            <p:cond delay="0"/>
                                          </p:stCondLst>
                                        </p:cTn>
                                        <p:tgtEl>
                                          <p:spTgt spid="3087"/>
                                        </p:tgtEl>
                                        <p:attrNameLst>
                                          <p:attrName>style.visibility</p:attrName>
                                        </p:attrNameLst>
                                      </p:cBhvr>
                                      <p:to>
                                        <p:strVal val="visible"/>
                                      </p:to>
                                    </p:set>
                                    <p:animEffect transition="in" filter="dissolve">
                                      <p:cBhvr>
                                        <p:cTn id="56" dur="500"/>
                                        <p:tgtEl>
                                          <p:spTgt spid="3087"/>
                                        </p:tgtEl>
                                      </p:cBhvr>
                                    </p:animEffect>
                                  </p:childTnLst>
                                </p:cTn>
                              </p:par>
                            </p:childTnLst>
                          </p:cTn>
                        </p:par>
                        <p:par>
                          <p:cTn id="57" fill="hold">
                            <p:stCondLst>
                              <p:cond delay="1000"/>
                            </p:stCondLst>
                            <p:childTnLst>
                              <p:par>
                                <p:cTn id="58" presetID="9" presetClass="entr" presetSubtype="0" fill="hold" grpId="0" nodeType="afterEffect">
                                  <p:stCondLst>
                                    <p:cond delay="0"/>
                                  </p:stCondLst>
                                  <p:childTnLst>
                                    <p:set>
                                      <p:cBhvr>
                                        <p:cTn id="59" dur="1" fill="hold">
                                          <p:stCondLst>
                                            <p:cond delay="0"/>
                                          </p:stCondLst>
                                        </p:cTn>
                                        <p:tgtEl>
                                          <p:spTgt spid="3088"/>
                                        </p:tgtEl>
                                        <p:attrNameLst>
                                          <p:attrName>style.visibility</p:attrName>
                                        </p:attrNameLst>
                                      </p:cBhvr>
                                      <p:to>
                                        <p:strVal val="visible"/>
                                      </p:to>
                                    </p:set>
                                    <p:animEffect transition="in" filter="dissolve">
                                      <p:cBhvr>
                                        <p:cTn id="60" dur="500"/>
                                        <p:tgtEl>
                                          <p:spTgt spid="3088"/>
                                        </p:tgtEl>
                                      </p:cBhvr>
                                    </p:animEffect>
                                  </p:childTnLst>
                                </p:cTn>
                              </p:par>
                            </p:childTnLst>
                          </p:cTn>
                        </p:par>
                      </p:childTnLst>
                    </p:cTn>
                  </p:par>
                  <p:par>
                    <p:cTn id="61" fill="hold">
                      <p:stCondLst>
                        <p:cond delay="indefinite"/>
                      </p:stCondLst>
                      <p:childTnLst>
                        <p:par>
                          <p:cTn id="62" fill="hold">
                            <p:stCondLst>
                              <p:cond delay="0"/>
                            </p:stCondLst>
                            <p:childTnLst>
                              <p:par>
                                <p:cTn id="63" presetID="17" presetClass="entr" presetSubtype="4" fill="hold" grpId="0" nodeType="clickEffect">
                                  <p:stCondLst>
                                    <p:cond delay="0"/>
                                  </p:stCondLst>
                                  <p:childTnLst>
                                    <p:set>
                                      <p:cBhvr>
                                        <p:cTn id="64" dur="1" fill="hold">
                                          <p:stCondLst>
                                            <p:cond delay="0"/>
                                          </p:stCondLst>
                                        </p:cTn>
                                        <p:tgtEl>
                                          <p:spTgt spid="3089"/>
                                        </p:tgtEl>
                                        <p:attrNameLst>
                                          <p:attrName>style.visibility</p:attrName>
                                        </p:attrNameLst>
                                      </p:cBhvr>
                                      <p:to>
                                        <p:strVal val="visible"/>
                                      </p:to>
                                    </p:set>
                                    <p:anim calcmode="lin" valueType="num">
                                      <p:cBhvr>
                                        <p:cTn id="65" dur="500" fill="hold"/>
                                        <p:tgtEl>
                                          <p:spTgt spid="3089"/>
                                        </p:tgtEl>
                                        <p:attrNameLst>
                                          <p:attrName>ppt_x</p:attrName>
                                        </p:attrNameLst>
                                      </p:cBhvr>
                                      <p:tavLst>
                                        <p:tav tm="0">
                                          <p:val>
                                            <p:strVal val="#ppt_x"/>
                                          </p:val>
                                        </p:tav>
                                        <p:tav tm="100000">
                                          <p:val>
                                            <p:strVal val="#ppt_x"/>
                                          </p:val>
                                        </p:tav>
                                      </p:tavLst>
                                    </p:anim>
                                    <p:anim calcmode="lin" valueType="num">
                                      <p:cBhvr>
                                        <p:cTn id="66" dur="500" fill="hold"/>
                                        <p:tgtEl>
                                          <p:spTgt spid="3089"/>
                                        </p:tgtEl>
                                        <p:attrNameLst>
                                          <p:attrName>ppt_y</p:attrName>
                                        </p:attrNameLst>
                                      </p:cBhvr>
                                      <p:tavLst>
                                        <p:tav tm="0">
                                          <p:val>
                                            <p:strVal val="#ppt_y+#ppt_h/2"/>
                                          </p:val>
                                        </p:tav>
                                        <p:tav tm="100000">
                                          <p:val>
                                            <p:strVal val="#ppt_y"/>
                                          </p:val>
                                        </p:tav>
                                      </p:tavLst>
                                    </p:anim>
                                    <p:anim calcmode="lin" valueType="num">
                                      <p:cBhvr>
                                        <p:cTn id="67" dur="500" fill="hold"/>
                                        <p:tgtEl>
                                          <p:spTgt spid="3089"/>
                                        </p:tgtEl>
                                        <p:attrNameLst>
                                          <p:attrName>ppt_w</p:attrName>
                                        </p:attrNameLst>
                                      </p:cBhvr>
                                      <p:tavLst>
                                        <p:tav tm="0">
                                          <p:val>
                                            <p:strVal val="#ppt_w"/>
                                          </p:val>
                                        </p:tav>
                                        <p:tav tm="100000">
                                          <p:val>
                                            <p:strVal val="#ppt_w"/>
                                          </p:val>
                                        </p:tav>
                                      </p:tavLst>
                                    </p:anim>
                                    <p:anim calcmode="lin" valueType="num">
                                      <p:cBhvr>
                                        <p:cTn id="68" dur="500" fill="hold"/>
                                        <p:tgtEl>
                                          <p:spTgt spid="308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0" grpId="0" autoUpdateAnimBg="0"/>
      <p:bldP spid="3082" grpId="0" animBg="1"/>
      <p:bldP spid="3086" grpId="0" animBg="1"/>
      <p:bldP spid="3087" grpId="0" animBg="1"/>
      <p:bldP spid="3088" grpId="0" animBg="1"/>
      <p:bldP spid="3089"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4" name="Object 2"/>
          <p:cNvGraphicFramePr>
            <a:graphicFrameLocks noChangeAspect="1"/>
          </p:cNvGraphicFramePr>
          <p:nvPr/>
        </p:nvGraphicFramePr>
        <p:xfrm>
          <a:off x="71438" y="1246188"/>
          <a:ext cx="2841625" cy="754062"/>
        </p:xfrm>
        <a:graphic>
          <a:graphicData uri="http://schemas.openxmlformats.org/presentationml/2006/ole">
            <p:oleObj spid="_x0000_s22530" name="Equation" r:id="rId3" imgW="1054080" imgH="279360" progId="">
              <p:embed/>
            </p:oleObj>
          </a:graphicData>
        </a:graphic>
      </p:graphicFrame>
      <p:sp>
        <p:nvSpPr>
          <p:cNvPr id="3081" name="Text Box 3"/>
          <p:cNvSpPr txBox="1">
            <a:spLocks noChangeArrowheads="1"/>
          </p:cNvSpPr>
          <p:nvPr/>
        </p:nvSpPr>
        <p:spPr bwMode="auto">
          <a:xfrm>
            <a:off x="304800" y="228600"/>
            <a:ext cx="8839200" cy="822325"/>
          </a:xfrm>
          <a:prstGeom prst="rect">
            <a:avLst/>
          </a:prstGeom>
          <a:noFill/>
          <a:ln w="9525">
            <a:noFill/>
            <a:miter lim="800000"/>
            <a:headEnd/>
            <a:tailEnd/>
          </a:ln>
        </p:spPr>
        <p:txBody>
          <a:bodyPr>
            <a:spAutoFit/>
          </a:bodyPr>
          <a:lstStyle/>
          <a:p>
            <a:pPr>
              <a:spcBef>
                <a:spcPct val="50000"/>
              </a:spcBef>
            </a:pPr>
            <a:r>
              <a:rPr lang="en-US">
                <a:solidFill>
                  <a:srgbClr val="800000"/>
                </a:solidFill>
              </a:rPr>
              <a:t>Let's list all of the coefficients on the </a:t>
            </a:r>
            <a:r>
              <a:rPr lang="en-US" i="1">
                <a:solidFill>
                  <a:srgbClr val="800000"/>
                </a:solidFill>
              </a:rPr>
              <a:t>x</a:t>
            </a:r>
            <a:r>
              <a:rPr lang="en-US">
                <a:solidFill>
                  <a:srgbClr val="800000"/>
                </a:solidFill>
              </a:rPr>
              <a:t>'s and the </a:t>
            </a:r>
            <a:r>
              <a:rPr lang="en-US" i="1">
                <a:solidFill>
                  <a:srgbClr val="800000"/>
                </a:solidFill>
              </a:rPr>
              <a:t>a</a:t>
            </a:r>
            <a:r>
              <a:rPr lang="en-US">
                <a:solidFill>
                  <a:srgbClr val="800000"/>
                </a:solidFill>
              </a:rPr>
              <a:t>'s and look for a pattern.  </a:t>
            </a:r>
            <a:endParaRPr lang="en-US" i="1">
              <a:solidFill>
                <a:srgbClr val="800000"/>
              </a:solidFill>
            </a:endParaRPr>
          </a:p>
        </p:txBody>
      </p:sp>
      <p:graphicFrame>
        <p:nvGraphicFramePr>
          <p:cNvPr id="3075" name="Object 4"/>
          <p:cNvGraphicFramePr>
            <a:graphicFrameLocks noChangeAspect="1"/>
          </p:cNvGraphicFramePr>
          <p:nvPr/>
        </p:nvGraphicFramePr>
        <p:xfrm>
          <a:off x="0" y="1993900"/>
          <a:ext cx="4184650" cy="755650"/>
        </p:xfrm>
        <a:graphic>
          <a:graphicData uri="http://schemas.openxmlformats.org/presentationml/2006/ole">
            <p:oleObj spid="_x0000_s22531" name="Equation" r:id="rId4" imgW="1549080" imgH="279360" progId="">
              <p:embed/>
            </p:oleObj>
          </a:graphicData>
        </a:graphic>
      </p:graphicFrame>
      <p:graphicFrame>
        <p:nvGraphicFramePr>
          <p:cNvPr id="3076" name="Object 5"/>
          <p:cNvGraphicFramePr>
            <a:graphicFrameLocks noChangeAspect="1"/>
          </p:cNvGraphicFramePr>
          <p:nvPr/>
        </p:nvGraphicFramePr>
        <p:xfrm>
          <a:off x="14288" y="2803525"/>
          <a:ext cx="5391150" cy="750888"/>
        </p:xfrm>
        <a:graphic>
          <a:graphicData uri="http://schemas.openxmlformats.org/presentationml/2006/ole">
            <p:oleObj spid="_x0000_s22532" name="Equation" r:id="rId5" imgW="2006280" imgH="279360" progId="">
              <p:embed/>
            </p:oleObj>
          </a:graphicData>
        </a:graphic>
      </p:graphicFrame>
      <p:graphicFrame>
        <p:nvGraphicFramePr>
          <p:cNvPr id="3077" name="Object 6"/>
          <p:cNvGraphicFramePr>
            <a:graphicFrameLocks noChangeAspect="1"/>
          </p:cNvGraphicFramePr>
          <p:nvPr/>
        </p:nvGraphicFramePr>
        <p:xfrm>
          <a:off x="0" y="3594100"/>
          <a:ext cx="5943600" cy="657151"/>
        </p:xfrm>
        <a:graphic>
          <a:graphicData uri="http://schemas.openxmlformats.org/presentationml/2006/ole">
            <p:oleObj spid="_x0000_s22533" name="Equation" r:id="rId6" imgW="2527200" imgH="279360" progId="">
              <p:embed/>
            </p:oleObj>
          </a:graphicData>
        </a:graphic>
      </p:graphicFrame>
      <p:graphicFrame>
        <p:nvGraphicFramePr>
          <p:cNvPr id="3078" name="Object 15"/>
          <p:cNvGraphicFramePr>
            <a:graphicFrameLocks noChangeAspect="1"/>
          </p:cNvGraphicFramePr>
          <p:nvPr/>
        </p:nvGraphicFramePr>
        <p:xfrm>
          <a:off x="107950" y="593725"/>
          <a:ext cx="1897063" cy="731838"/>
        </p:xfrm>
        <a:graphic>
          <a:graphicData uri="http://schemas.openxmlformats.org/presentationml/2006/ole">
            <p:oleObj spid="_x0000_s22534" name="Equation" r:id="rId7" imgW="723600" imgH="279360" progId="">
              <p:embed/>
            </p:oleObj>
          </a:graphicData>
        </a:graphic>
      </p:graphicFrame>
      <p:sp>
        <p:nvSpPr>
          <p:cNvPr id="4112" name="Text Box 16"/>
          <p:cNvSpPr txBox="1">
            <a:spLocks noChangeArrowheads="1"/>
          </p:cNvSpPr>
          <p:nvPr/>
        </p:nvSpPr>
        <p:spPr bwMode="auto">
          <a:xfrm>
            <a:off x="5943600" y="462439"/>
            <a:ext cx="3048000" cy="4185761"/>
          </a:xfrm>
          <a:prstGeom prst="rect">
            <a:avLst/>
          </a:prstGeom>
          <a:noFill/>
          <a:ln w="9525">
            <a:noFill/>
            <a:miter lim="800000"/>
            <a:headEnd/>
            <a:tailEnd/>
          </a:ln>
        </p:spPr>
        <p:txBody>
          <a:bodyPr wrap="square">
            <a:spAutoFit/>
          </a:bodyPr>
          <a:lstStyle/>
          <a:p>
            <a:pPr>
              <a:lnSpc>
                <a:spcPct val="150000"/>
              </a:lnSpc>
              <a:spcBef>
                <a:spcPct val="50000"/>
              </a:spcBef>
            </a:pPr>
            <a:r>
              <a:rPr lang="en-US" dirty="0"/>
              <a:t>              </a:t>
            </a:r>
            <a:r>
              <a:rPr lang="en-US" dirty="0" smtClean="0"/>
              <a:t>    </a:t>
            </a:r>
            <a:r>
              <a:rPr lang="en-US" sz="2800" b="1" dirty="0" smtClean="0">
                <a:solidFill>
                  <a:schemeClr val="accent2"/>
                </a:solidFill>
              </a:rPr>
              <a:t>1</a:t>
            </a:r>
            <a:endParaRPr lang="en-US" sz="2800" b="1" dirty="0">
              <a:solidFill>
                <a:schemeClr val="accent2"/>
              </a:solidFill>
            </a:endParaRPr>
          </a:p>
          <a:p>
            <a:pPr>
              <a:lnSpc>
                <a:spcPct val="150000"/>
              </a:lnSpc>
              <a:spcBef>
                <a:spcPct val="50000"/>
              </a:spcBef>
            </a:pPr>
            <a:r>
              <a:rPr lang="en-US" sz="2800" b="1" dirty="0">
                <a:solidFill>
                  <a:schemeClr val="accent2"/>
                </a:solidFill>
              </a:rPr>
              <a:t>         1     1</a:t>
            </a:r>
          </a:p>
          <a:p>
            <a:pPr>
              <a:lnSpc>
                <a:spcPct val="150000"/>
              </a:lnSpc>
              <a:spcBef>
                <a:spcPct val="50000"/>
              </a:spcBef>
            </a:pPr>
            <a:r>
              <a:rPr lang="en-US" sz="2800" b="1" dirty="0">
                <a:solidFill>
                  <a:schemeClr val="accent2"/>
                </a:solidFill>
              </a:rPr>
              <a:t>      1     2     1 </a:t>
            </a:r>
          </a:p>
          <a:p>
            <a:pPr>
              <a:lnSpc>
                <a:spcPct val="150000"/>
              </a:lnSpc>
              <a:spcBef>
                <a:spcPct val="50000"/>
              </a:spcBef>
            </a:pPr>
            <a:r>
              <a:rPr lang="en-US" sz="2800" b="1" dirty="0">
                <a:solidFill>
                  <a:schemeClr val="accent2"/>
                </a:solidFill>
              </a:rPr>
              <a:t>   1     3     3     1</a:t>
            </a:r>
          </a:p>
          <a:p>
            <a:pPr>
              <a:lnSpc>
                <a:spcPct val="150000"/>
              </a:lnSpc>
              <a:spcBef>
                <a:spcPct val="50000"/>
              </a:spcBef>
            </a:pPr>
            <a:r>
              <a:rPr lang="en-US" sz="2800" b="1" dirty="0">
                <a:solidFill>
                  <a:schemeClr val="accent2"/>
                </a:solidFill>
              </a:rPr>
              <a:t>1     4     6     4     1</a:t>
            </a:r>
          </a:p>
        </p:txBody>
      </p:sp>
      <p:grpSp>
        <p:nvGrpSpPr>
          <p:cNvPr id="2" name="Group 53"/>
          <p:cNvGrpSpPr>
            <a:grpSpLocks/>
          </p:cNvGrpSpPr>
          <p:nvPr/>
        </p:nvGrpSpPr>
        <p:grpSpPr bwMode="auto">
          <a:xfrm>
            <a:off x="6821487" y="1752600"/>
            <a:ext cx="646113" cy="609600"/>
            <a:chOff x="3986" y="1289"/>
            <a:chExt cx="407" cy="384"/>
          </a:xfrm>
        </p:grpSpPr>
        <p:sp>
          <p:nvSpPr>
            <p:cNvPr id="3113" name="Text Box 18"/>
            <p:cNvSpPr txBox="1">
              <a:spLocks noChangeArrowheads="1"/>
            </p:cNvSpPr>
            <p:nvPr/>
          </p:nvSpPr>
          <p:spPr bwMode="auto">
            <a:xfrm>
              <a:off x="4057" y="1289"/>
              <a:ext cx="148" cy="330"/>
            </a:xfrm>
            <a:prstGeom prst="rect">
              <a:avLst/>
            </a:prstGeom>
            <a:noFill/>
            <a:ln w="9525">
              <a:noFill/>
              <a:miter lim="800000"/>
              <a:headEnd/>
              <a:tailEnd/>
            </a:ln>
          </p:spPr>
          <p:txBody>
            <a:bodyPr wrap="square">
              <a:spAutoFit/>
            </a:bodyPr>
            <a:lstStyle/>
            <a:p>
              <a:pPr>
                <a:spcBef>
                  <a:spcPct val="50000"/>
                </a:spcBef>
              </a:pPr>
              <a:r>
                <a:rPr lang="en-US" sz="2800" b="1" dirty="0">
                  <a:solidFill>
                    <a:srgbClr val="FF0000"/>
                  </a:solidFill>
                </a:rPr>
                <a:t>+</a:t>
              </a:r>
            </a:p>
          </p:txBody>
        </p:sp>
        <p:sp>
          <p:nvSpPr>
            <p:cNvPr id="3114" name="AutoShape 19"/>
            <p:cNvSpPr>
              <a:spLocks/>
            </p:cNvSpPr>
            <p:nvPr/>
          </p:nvSpPr>
          <p:spPr bwMode="auto">
            <a:xfrm rot="-5352242">
              <a:off x="4070" y="1349"/>
              <a:ext cx="240" cy="407"/>
            </a:xfrm>
            <a:prstGeom prst="leftBrace">
              <a:avLst>
                <a:gd name="adj1" fmla="val 14132"/>
                <a:gd name="adj2" fmla="val 50000"/>
              </a:avLst>
            </a:prstGeom>
            <a:noFill/>
            <a:ln w="38100">
              <a:solidFill>
                <a:srgbClr val="FF0000"/>
              </a:solidFill>
              <a:round/>
              <a:headEnd/>
              <a:tailEnd/>
            </a:ln>
          </p:spPr>
          <p:txBody>
            <a:bodyPr wrap="none" anchor="ctr"/>
            <a:lstStyle/>
            <a:p>
              <a:endParaRPr lang="en-US"/>
            </a:p>
          </p:txBody>
        </p:sp>
      </p:grpSp>
      <p:grpSp>
        <p:nvGrpSpPr>
          <p:cNvPr id="3" name="Group 52"/>
          <p:cNvGrpSpPr>
            <a:grpSpLocks/>
          </p:cNvGrpSpPr>
          <p:nvPr/>
        </p:nvGrpSpPr>
        <p:grpSpPr bwMode="auto">
          <a:xfrm>
            <a:off x="6592887" y="2605090"/>
            <a:ext cx="646113" cy="671513"/>
            <a:chOff x="3812" y="1796"/>
            <a:chExt cx="407" cy="423"/>
          </a:xfrm>
        </p:grpSpPr>
        <p:sp>
          <p:nvSpPr>
            <p:cNvPr id="3111" name="Text Box 20"/>
            <p:cNvSpPr txBox="1">
              <a:spLocks noChangeArrowheads="1"/>
            </p:cNvSpPr>
            <p:nvPr/>
          </p:nvSpPr>
          <p:spPr bwMode="auto">
            <a:xfrm>
              <a:off x="3883" y="1796"/>
              <a:ext cx="192" cy="327"/>
            </a:xfrm>
            <a:prstGeom prst="rect">
              <a:avLst/>
            </a:prstGeom>
            <a:noFill/>
            <a:ln w="9525">
              <a:noFill/>
              <a:miter lim="800000"/>
              <a:headEnd/>
              <a:tailEnd/>
            </a:ln>
          </p:spPr>
          <p:txBody>
            <a:bodyPr>
              <a:spAutoFit/>
            </a:bodyPr>
            <a:lstStyle/>
            <a:p>
              <a:pPr>
                <a:spcBef>
                  <a:spcPct val="50000"/>
                </a:spcBef>
              </a:pPr>
              <a:r>
                <a:rPr lang="en-US" sz="2800" b="1" dirty="0">
                  <a:solidFill>
                    <a:srgbClr val="FF0000"/>
                  </a:solidFill>
                </a:rPr>
                <a:t>+</a:t>
              </a:r>
            </a:p>
          </p:txBody>
        </p:sp>
        <p:sp>
          <p:nvSpPr>
            <p:cNvPr id="3112" name="AutoShape 21"/>
            <p:cNvSpPr>
              <a:spLocks/>
            </p:cNvSpPr>
            <p:nvPr/>
          </p:nvSpPr>
          <p:spPr bwMode="auto">
            <a:xfrm rot="-5352242">
              <a:off x="3896" y="1895"/>
              <a:ext cx="240" cy="407"/>
            </a:xfrm>
            <a:prstGeom prst="leftBrace">
              <a:avLst>
                <a:gd name="adj1" fmla="val 14132"/>
                <a:gd name="adj2" fmla="val 50000"/>
              </a:avLst>
            </a:prstGeom>
            <a:noFill/>
            <a:ln w="38100">
              <a:solidFill>
                <a:srgbClr val="FF0000"/>
              </a:solidFill>
              <a:round/>
              <a:headEnd/>
              <a:tailEnd/>
            </a:ln>
          </p:spPr>
          <p:txBody>
            <a:bodyPr wrap="none" anchor="ctr"/>
            <a:lstStyle/>
            <a:p>
              <a:endParaRPr lang="en-US"/>
            </a:p>
          </p:txBody>
        </p:sp>
      </p:grpSp>
      <p:grpSp>
        <p:nvGrpSpPr>
          <p:cNvPr id="4" name="Group 24"/>
          <p:cNvGrpSpPr>
            <a:grpSpLocks/>
          </p:cNvGrpSpPr>
          <p:nvPr/>
        </p:nvGrpSpPr>
        <p:grpSpPr bwMode="auto">
          <a:xfrm>
            <a:off x="7239000" y="2605088"/>
            <a:ext cx="646113" cy="671513"/>
            <a:chOff x="4082" y="1346"/>
            <a:chExt cx="407" cy="423"/>
          </a:xfrm>
        </p:grpSpPr>
        <p:sp>
          <p:nvSpPr>
            <p:cNvPr id="3109" name="Text Box 22"/>
            <p:cNvSpPr txBox="1">
              <a:spLocks noChangeArrowheads="1"/>
            </p:cNvSpPr>
            <p:nvPr/>
          </p:nvSpPr>
          <p:spPr bwMode="auto">
            <a:xfrm>
              <a:off x="4178" y="1346"/>
              <a:ext cx="192" cy="327"/>
            </a:xfrm>
            <a:prstGeom prst="rect">
              <a:avLst/>
            </a:prstGeom>
            <a:noFill/>
            <a:ln w="9525">
              <a:noFill/>
              <a:miter lim="800000"/>
              <a:headEnd/>
              <a:tailEnd/>
            </a:ln>
          </p:spPr>
          <p:txBody>
            <a:bodyPr>
              <a:spAutoFit/>
            </a:bodyPr>
            <a:lstStyle/>
            <a:p>
              <a:pPr>
                <a:spcBef>
                  <a:spcPct val="50000"/>
                </a:spcBef>
              </a:pPr>
              <a:r>
                <a:rPr lang="en-US" sz="2800" b="1" dirty="0">
                  <a:solidFill>
                    <a:srgbClr val="FF0000"/>
                  </a:solidFill>
                </a:rPr>
                <a:t>+</a:t>
              </a:r>
            </a:p>
          </p:txBody>
        </p:sp>
        <p:sp>
          <p:nvSpPr>
            <p:cNvPr id="3110" name="AutoShape 23"/>
            <p:cNvSpPr>
              <a:spLocks/>
            </p:cNvSpPr>
            <p:nvPr/>
          </p:nvSpPr>
          <p:spPr bwMode="auto">
            <a:xfrm rot="-5352242">
              <a:off x="4166" y="1445"/>
              <a:ext cx="240" cy="407"/>
            </a:xfrm>
            <a:prstGeom prst="leftBrace">
              <a:avLst>
                <a:gd name="adj1" fmla="val 14132"/>
                <a:gd name="adj2" fmla="val 50000"/>
              </a:avLst>
            </a:prstGeom>
            <a:noFill/>
            <a:ln w="38100">
              <a:solidFill>
                <a:srgbClr val="FF0000"/>
              </a:solidFill>
              <a:round/>
              <a:headEnd/>
              <a:tailEnd/>
            </a:ln>
          </p:spPr>
          <p:txBody>
            <a:bodyPr wrap="none" anchor="ctr"/>
            <a:lstStyle/>
            <a:p>
              <a:endParaRPr lang="en-US"/>
            </a:p>
          </p:txBody>
        </p:sp>
      </p:grpSp>
      <p:grpSp>
        <p:nvGrpSpPr>
          <p:cNvPr id="5" name="Group 25"/>
          <p:cNvGrpSpPr>
            <a:grpSpLocks/>
          </p:cNvGrpSpPr>
          <p:nvPr/>
        </p:nvGrpSpPr>
        <p:grpSpPr bwMode="auto">
          <a:xfrm>
            <a:off x="6400801" y="3368675"/>
            <a:ext cx="533400" cy="746125"/>
            <a:chOff x="4082" y="1299"/>
            <a:chExt cx="407" cy="470"/>
          </a:xfrm>
        </p:grpSpPr>
        <p:sp>
          <p:nvSpPr>
            <p:cNvPr id="3107" name="Text Box 26"/>
            <p:cNvSpPr txBox="1">
              <a:spLocks noChangeArrowheads="1"/>
            </p:cNvSpPr>
            <p:nvPr/>
          </p:nvSpPr>
          <p:spPr bwMode="auto">
            <a:xfrm>
              <a:off x="4149" y="1299"/>
              <a:ext cx="192" cy="327"/>
            </a:xfrm>
            <a:prstGeom prst="rect">
              <a:avLst/>
            </a:prstGeom>
            <a:noFill/>
            <a:ln w="9525">
              <a:noFill/>
              <a:miter lim="800000"/>
              <a:headEnd/>
              <a:tailEnd/>
            </a:ln>
          </p:spPr>
          <p:txBody>
            <a:bodyPr>
              <a:spAutoFit/>
            </a:bodyPr>
            <a:lstStyle/>
            <a:p>
              <a:pPr>
                <a:spcBef>
                  <a:spcPct val="50000"/>
                </a:spcBef>
              </a:pPr>
              <a:r>
                <a:rPr lang="en-US" sz="2800" b="1">
                  <a:solidFill>
                    <a:srgbClr val="FF0000"/>
                  </a:solidFill>
                </a:rPr>
                <a:t>+</a:t>
              </a:r>
            </a:p>
          </p:txBody>
        </p:sp>
        <p:sp>
          <p:nvSpPr>
            <p:cNvPr id="3108" name="AutoShape 27"/>
            <p:cNvSpPr>
              <a:spLocks/>
            </p:cNvSpPr>
            <p:nvPr/>
          </p:nvSpPr>
          <p:spPr bwMode="auto">
            <a:xfrm rot="-5352242">
              <a:off x="4166" y="1445"/>
              <a:ext cx="240" cy="407"/>
            </a:xfrm>
            <a:prstGeom prst="leftBrace">
              <a:avLst>
                <a:gd name="adj1" fmla="val 14132"/>
                <a:gd name="adj2" fmla="val 50000"/>
              </a:avLst>
            </a:prstGeom>
            <a:noFill/>
            <a:ln w="38100">
              <a:solidFill>
                <a:srgbClr val="FF0000"/>
              </a:solidFill>
              <a:round/>
              <a:headEnd/>
              <a:tailEnd/>
            </a:ln>
          </p:spPr>
          <p:txBody>
            <a:bodyPr wrap="none" anchor="ctr"/>
            <a:lstStyle/>
            <a:p>
              <a:endParaRPr lang="en-US"/>
            </a:p>
          </p:txBody>
        </p:sp>
      </p:grpSp>
      <p:grpSp>
        <p:nvGrpSpPr>
          <p:cNvPr id="6" name="Group 28"/>
          <p:cNvGrpSpPr>
            <a:grpSpLocks/>
          </p:cNvGrpSpPr>
          <p:nvPr/>
        </p:nvGrpSpPr>
        <p:grpSpPr bwMode="auto">
          <a:xfrm>
            <a:off x="6962775" y="3389614"/>
            <a:ext cx="581025" cy="787100"/>
            <a:chOff x="4082" y="1320"/>
            <a:chExt cx="407" cy="449"/>
          </a:xfrm>
        </p:grpSpPr>
        <p:sp>
          <p:nvSpPr>
            <p:cNvPr id="3105" name="Text Box 29"/>
            <p:cNvSpPr txBox="1">
              <a:spLocks noChangeArrowheads="1"/>
            </p:cNvSpPr>
            <p:nvPr/>
          </p:nvSpPr>
          <p:spPr bwMode="auto">
            <a:xfrm>
              <a:off x="4149" y="1320"/>
              <a:ext cx="192" cy="327"/>
            </a:xfrm>
            <a:prstGeom prst="rect">
              <a:avLst/>
            </a:prstGeom>
            <a:noFill/>
            <a:ln w="9525">
              <a:noFill/>
              <a:miter lim="800000"/>
              <a:headEnd/>
              <a:tailEnd/>
            </a:ln>
          </p:spPr>
          <p:txBody>
            <a:bodyPr>
              <a:spAutoFit/>
            </a:bodyPr>
            <a:lstStyle/>
            <a:p>
              <a:pPr>
                <a:spcBef>
                  <a:spcPct val="50000"/>
                </a:spcBef>
              </a:pPr>
              <a:r>
                <a:rPr lang="en-US" sz="2800" b="1" dirty="0">
                  <a:solidFill>
                    <a:srgbClr val="FF0000"/>
                  </a:solidFill>
                </a:rPr>
                <a:t>+</a:t>
              </a:r>
            </a:p>
          </p:txBody>
        </p:sp>
        <p:sp>
          <p:nvSpPr>
            <p:cNvPr id="3106" name="AutoShape 30"/>
            <p:cNvSpPr>
              <a:spLocks/>
            </p:cNvSpPr>
            <p:nvPr/>
          </p:nvSpPr>
          <p:spPr bwMode="auto">
            <a:xfrm rot="-5352242">
              <a:off x="4166" y="1445"/>
              <a:ext cx="240" cy="407"/>
            </a:xfrm>
            <a:prstGeom prst="leftBrace">
              <a:avLst>
                <a:gd name="adj1" fmla="val 14132"/>
                <a:gd name="adj2" fmla="val 50000"/>
              </a:avLst>
            </a:prstGeom>
            <a:noFill/>
            <a:ln w="38100">
              <a:solidFill>
                <a:srgbClr val="FF0000"/>
              </a:solidFill>
              <a:round/>
              <a:headEnd/>
              <a:tailEnd/>
            </a:ln>
          </p:spPr>
          <p:txBody>
            <a:bodyPr wrap="none" anchor="ctr"/>
            <a:lstStyle/>
            <a:p>
              <a:endParaRPr lang="en-US"/>
            </a:p>
          </p:txBody>
        </p:sp>
      </p:grpSp>
      <p:grpSp>
        <p:nvGrpSpPr>
          <p:cNvPr id="7" name="Group 31"/>
          <p:cNvGrpSpPr>
            <a:grpSpLocks/>
          </p:cNvGrpSpPr>
          <p:nvPr/>
        </p:nvGrpSpPr>
        <p:grpSpPr bwMode="auto">
          <a:xfrm>
            <a:off x="7583487" y="3376612"/>
            <a:ext cx="569913" cy="814388"/>
            <a:chOff x="4082" y="1299"/>
            <a:chExt cx="407" cy="470"/>
          </a:xfrm>
        </p:grpSpPr>
        <p:sp>
          <p:nvSpPr>
            <p:cNvPr id="3103" name="Text Box 32"/>
            <p:cNvSpPr txBox="1">
              <a:spLocks noChangeArrowheads="1"/>
            </p:cNvSpPr>
            <p:nvPr/>
          </p:nvSpPr>
          <p:spPr bwMode="auto">
            <a:xfrm>
              <a:off x="4149" y="1299"/>
              <a:ext cx="192" cy="327"/>
            </a:xfrm>
            <a:prstGeom prst="rect">
              <a:avLst/>
            </a:prstGeom>
            <a:noFill/>
            <a:ln w="9525">
              <a:noFill/>
              <a:miter lim="800000"/>
              <a:headEnd/>
              <a:tailEnd/>
            </a:ln>
          </p:spPr>
          <p:txBody>
            <a:bodyPr>
              <a:spAutoFit/>
            </a:bodyPr>
            <a:lstStyle/>
            <a:p>
              <a:pPr>
                <a:spcBef>
                  <a:spcPct val="50000"/>
                </a:spcBef>
              </a:pPr>
              <a:r>
                <a:rPr lang="en-US" sz="2800" b="1">
                  <a:solidFill>
                    <a:srgbClr val="FF0000"/>
                  </a:solidFill>
                </a:rPr>
                <a:t>+</a:t>
              </a:r>
            </a:p>
          </p:txBody>
        </p:sp>
        <p:sp>
          <p:nvSpPr>
            <p:cNvPr id="3104" name="AutoShape 33"/>
            <p:cNvSpPr>
              <a:spLocks/>
            </p:cNvSpPr>
            <p:nvPr/>
          </p:nvSpPr>
          <p:spPr bwMode="auto">
            <a:xfrm rot="-5352242">
              <a:off x="4166" y="1445"/>
              <a:ext cx="240" cy="407"/>
            </a:xfrm>
            <a:prstGeom prst="leftBrace">
              <a:avLst>
                <a:gd name="adj1" fmla="val 14132"/>
                <a:gd name="adj2" fmla="val 50000"/>
              </a:avLst>
            </a:prstGeom>
            <a:noFill/>
            <a:ln w="38100">
              <a:solidFill>
                <a:srgbClr val="FF0000"/>
              </a:solidFill>
              <a:round/>
              <a:headEnd/>
              <a:tailEnd/>
            </a:ln>
          </p:spPr>
          <p:txBody>
            <a:bodyPr wrap="none" anchor="ctr"/>
            <a:lstStyle/>
            <a:p>
              <a:endParaRPr lang="en-US"/>
            </a:p>
          </p:txBody>
        </p:sp>
      </p:grpSp>
      <p:sp>
        <p:nvSpPr>
          <p:cNvPr id="4130" name="Text Box 34"/>
          <p:cNvSpPr txBox="1">
            <a:spLocks noChangeArrowheads="1"/>
          </p:cNvSpPr>
          <p:nvPr/>
        </p:nvSpPr>
        <p:spPr bwMode="auto">
          <a:xfrm>
            <a:off x="7196138" y="5334000"/>
            <a:ext cx="1905000" cy="1187450"/>
          </a:xfrm>
          <a:prstGeom prst="rect">
            <a:avLst/>
          </a:prstGeom>
          <a:noFill/>
          <a:ln w="9525">
            <a:noFill/>
            <a:miter lim="800000"/>
            <a:headEnd/>
            <a:tailEnd/>
          </a:ln>
        </p:spPr>
        <p:txBody>
          <a:bodyPr>
            <a:spAutoFit/>
          </a:bodyPr>
          <a:lstStyle/>
          <a:p>
            <a:pPr>
              <a:spcBef>
                <a:spcPct val="50000"/>
              </a:spcBef>
            </a:pPr>
            <a:r>
              <a:rPr lang="en-US" dirty="0">
                <a:solidFill>
                  <a:srgbClr val="006666"/>
                </a:solidFill>
                <a:latin typeface="Arial" charset="0"/>
              </a:rPr>
              <a:t>Can you guess the next row?</a:t>
            </a:r>
          </a:p>
        </p:txBody>
      </p:sp>
      <p:sp>
        <p:nvSpPr>
          <p:cNvPr id="4133" name="Text Box 37"/>
          <p:cNvSpPr txBox="1">
            <a:spLocks noChangeArrowheads="1"/>
          </p:cNvSpPr>
          <p:nvPr/>
        </p:nvSpPr>
        <p:spPr bwMode="auto">
          <a:xfrm>
            <a:off x="5562600" y="4738687"/>
            <a:ext cx="3886200" cy="519113"/>
          </a:xfrm>
          <a:prstGeom prst="rect">
            <a:avLst/>
          </a:prstGeom>
          <a:noFill/>
          <a:ln w="9525">
            <a:noFill/>
            <a:miter lim="800000"/>
            <a:headEnd/>
            <a:tailEnd/>
          </a:ln>
        </p:spPr>
        <p:txBody>
          <a:bodyPr>
            <a:spAutoFit/>
          </a:bodyPr>
          <a:lstStyle/>
          <a:p>
            <a:pPr>
              <a:spcBef>
                <a:spcPct val="50000"/>
              </a:spcBef>
            </a:pPr>
            <a:r>
              <a:rPr lang="en-US" sz="2800" b="1" dirty="0">
                <a:solidFill>
                  <a:schemeClr val="accent2"/>
                </a:solidFill>
              </a:rPr>
              <a:t>1     </a:t>
            </a:r>
            <a:r>
              <a:rPr lang="en-US" sz="2800" b="1" dirty="0" smtClean="0">
                <a:solidFill>
                  <a:schemeClr val="accent2"/>
                </a:solidFill>
              </a:rPr>
              <a:t> 5    10   </a:t>
            </a:r>
            <a:r>
              <a:rPr lang="en-US" sz="2800" b="1" dirty="0">
                <a:solidFill>
                  <a:schemeClr val="accent2"/>
                </a:solidFill>
              </a:rPr>
              <a:t>10    5     1</a:t>
            </a:r>
          </a:p>
        </p:txBody>
      </p:sp>
      <p:grpSp>
        <p:nvGrpSpPr>
          <p:cNvPr id="8" name="Group 38"/>
          <p:cNvGrpSpPr>
            <a:grpSpLocks/>
          </p:cNvGrpSpPr>
          <p:nvPr/>
        </p:nvGrpSpPr>
        <p:grpSpPr bwMode="auto">
          <a:xfrm>
            <a:off x="6097588" y="4052888"/>
            <a:ext cx="531812" cy="823912"/>
            <a:chOff x="4082" y="1299"/>
            <a:chExt cx="407" cy="470"/>
          </a:xfrm>
        </p:grpSpPr>
        <p:sp>
          <p:nvSpPr>
            <p:cNvPr id="3101" name="Text Box 39"/>
            <p:cNvSpPr txBox="1">
              <a:spLocks noChangeArrowheads="1"/>
            </p:cNvSpPr>
            <p:nvPr/>
          </p:nvSpPr>
          <p:spPr bwMode="auto">
            <a:xfrm>
              <a:off x="4149" y="1299"/>
              <a:ext cx="192" cy="327"/>
            </a:xfrm>
            <a:prstGeom prst="rect">
              <a:avLst/>
            </a:prstGeom>
            <a:noFill/>
            <a:ln w="9525">
              <a:noFill/>
              <a:miter lim="800000"/>
              <a:headEnd/>
              <a:tailEnd/>
            </a:ln>
          </p:spPr>
          <p:txBody>
            <a:bodyPr>
              <a:spAutoFit/>
            </a:bodyPr>
            <a:lstStyle/>
            <a:p>
              <a:pPr>
                <a:spcBef>
                  <a:spcPct val="50000"/>
                </a:spcBef>
              </a:pPr>
              <a:r>
                <a:rPr lang="en-US" sz="2800" b="1">
                  <a:solidFill>
                    <a:srgbClr val="FF0000"/>
                  </a:solidFill>
                </a:rPr>
                <a:t>+</a:t>
              </a:r>
            </a:p>
          </p:txBody>
        </p:sp>
        <p:sp>
          <p:nvSpPr>
            <p:cNvPr id="3102" name="AutoShape 40"/>
            <p:cNvSpPr>
              <a:spLocks/>
            </p:cNvSpPr>
            <p:nvPr/>
          </p:nvSpPr>
          <p:spPr bwMode="auto">
            <a:xfrm rot="-5352242">
              <a:off x="4166" y="1445"/>
              <a:ext cx="240" cy="407"/>
            </a:xfrm>
            <a:prstGeom prst="leftBrace">
              <a:avLst>
                <a:gd name="adj1" fmla="val 14132"/>
                <a:gd name="adj2" fmla="val 50000"/>
              </a:avLst>
            </a:prstGeom>
            <a:noFill/>
            <a:ln w="38100">
              <a:solidFill>
                <a:srgbClr val="FF0000"/>
              </a:solidFill>
              <a:round/>
              <a:headEnd/>
              <a:tailEnd/>
            </a:ln>
          </p:spPr>
          <p:txBody>
            <a:bodyPr wrap="none" anchor="ctr"/>
            <a:lstStyle/>
            <a:p>
              <a:endParaRPr lang="en-US"/>
            </a:p>
          </p:txBody>
        </p:sp>
      </p:grpSp>
      <p:grpSp>
        <p:nvGrpSpPr>
          <p:cNvPr id="9" name="Group 41"/>
          <p:cNvGrpSpPr>
            <a:grpSpLocks/>
          </p:cNvGrpSpPr>
          <p:nvPr/>
        </p:nvGrpSpPr>
        <p:grpSpPr bwMode="auto">
          <a:xfrm>
            <a:off x="6769101" y="4067175"/>
            <a:ext cx="546100" cy="809625"/>
            <a:chOff x="4082" y="1299"/>
            <a:chExt cx="407" cy="470"/>
          </a:xfrm>
        </p:grpSpPr>
        <p:sp>
          <p:nvSpPr>
            <p:cNvPr id="3099" name="Text Box 42"/>
            <p:cNvSpPr txBox="1">
              <a:spLocks noChangeArrowheads="1"/>
            </p:cNvSpPr>
            <p:nvPr/>
          </p:nvSpPr>
          <p:spPr bwMode="auto">
            <a:xfrm>
              <a:off x="4149" y="1299"/>
              <a:ext cx="192" cy="327"/>
            </a:xfrm>
            <a:prstGeom prst="rect">
              <a:avLst/>
            </a:prstGeom>
            <a:noFill/>
            <a:ln w="9525">
              <a:noFill/>
              <a:miter lim="800000"/>
              <a:headEnd/>
              <a:tailEnd/>
            </a:ln>
          </p:spPr>
          <p:txBody>
            <a:bodyPr>
              <a:spAutoFit/>
            </a:bodyPr>
            <a:lstStyle/>
            <a:p>
              <a:pPr>
                <a:spcBef>
                  <a:spcPct val="50000"/>
                </a:spcBef>
              </a:pPr>
              <a:r>
                <a:rPr lang="en-US" sz="2800" b="1">
                  <a:solidFill>
                    <a:srgbClr val="FF0000"/>
                  </a:solidFill>
                </a:rPr>
                <a:t>+</a:t>
              </a:r>
            </a:p>
          </p:txBody>
        </p:sp>
        <p:sp>
          <p:nvSpPr>
            <p:cNvPr id="3100" name="AutoShape 43"/>
            <p:cNvSpPr>
              <a:spLocks/>
            </p:cNvSpPr>
            <p:nvPr/>
          </p:nvSpPr>
          <p:spPr bwMode="auto">
            <a:xfrm rot="-5352242">
              <a:off x="4166" y="1445"/>
              <a:ext cx="240" cy="407"/>
            </a:xfrm>
            <a:prstGeom prst="leftBrace">
              <a:avLst>
                <a:gd name="adj1" fmla="val 14132"/>
                <a:gd name="adj2" fmla="val 50000"/>
              </a:avLst>
            </a:prstGeom>
            <a:noFill/>
            <a:ln w="38100">
              <a:solidFill>
                <a:srgbClr val="FF0000"/>
              </a:solidFill>
              <a:round/>
              <a:headEnd/>
              <a:tailEnd/>
            </a:ln>
          </p:spPr>
          <p:txBody>
            <a:bodyPr wrap="none" anchor="ctr"/>
            <a:lstStyle/>
            <a:p>
              <a:endParaRPr lang="en-US"/>
            </a:p>
          </p:txBody>
        </p:sp>
      </p:grpSp>
      <p:grpSp>
        <p:nvGrpSpPr>
          <p:cNvPr id="10" name="Group 44"/>
          <p:cNvGrpSpPr>
            <a:grpSpLocks/>
          </p:cNvGrpSpPr>
          <p:nvPr/>
        </p:nvGrpSpPr>
        <p:grpSpPr bwMode="auto">
          <a:xfrm>
            <a:off x="7389813" y="4152900"/>
            <a:ext cx="534987" cy="723900"/>
            <a:chOff x="4082" y="1299"/>
            <a:chExt cx="407" cy="470"/>
          </a:xfrm>
        </p:grpSpPr>
        <p:sp>
          <p:nvSpPr>
            <p:cNvPr id="3097" name="Text Box 45"/>
            <p:cNvSpPr txBox="1">
              <a:spLocks noChangeArrowheads="1"/>
            </p:cNvSpPr>
            <p:nvPr/>
          </p:nvSpPr>
          <p:spPr bwMode="auto">
            <a:xfrm>
              <a:off x="4149" y="1299"/>
              <a:ext cx="192" cy="327"/>
            </a:xfrm>
            <a:prstGeom prst="rect">
              <a:avLst/>
            </a:prstGeom>
            <a:noFill/>
            <a:ln w="9525">
              <a:noFill/>
              <a:miter lim="800000"/>
              <a:headEnd/>
              <a:tailEnd/>
            </a:ln>
          </p:spPr>
          <p:txBody>
            <a:bodyPr>
              <a:spAutoFit/>
            </a:bodyPr>
            <a:lstStyle/>
            <a:p>
              <a:pPr>
                <a:spcBef>
                  <a:spcPct val="50000"/>
                </a:spcBef>
              </a:pPr>
              <a:r>
                <a:rPr lang="en-US" sz="2800" b="1">
                  <a:solidFill>
                    <a:srgbClr val="FF0000"/>
                  </a:solidFill>
                </a:rPr>
                <a:t>+</a:t>
              </a:r>
            </a:p>
          </p:txBody>
        </p:sp>
        <p:sp>
          <p:nvSpPr>
            <p:cNvPr id="3098" name="AutoShape 46"/>
            <p:cNvSpPr>
              <a:spLocks/>
            </p:cNvSpPr>
            <p:nvPr/>
          </p:nvSpPr>
          <p:spPr bwMode="auto">
            <a:xfrm rot="-5352242">
              <a:off x="4166" y="1445"/>
              <a:ext cx="240" cy="407"/>
            </a:xfrm>
            <a:prstGeom prst="leftBrace">
              <a:avLst>
                <a:gd name="adj1" fmla="val 14132"/>
                <a:gd name="adj2" fmla="val 50000"/>
              </a:avLst>
            </a:prstGeom>
            <a:noFill/>
            <a:ln w="38100">
              <a:solidFill>
                <a:srgbClr val="FF0000"/>
              </a:solidFill>
              <a:round/>
              <a:headEnd/>
              <a:tailEnd/>
            </a:ln>
          </p:spPr>
          <p:txBody>
            <a:bodyPr wrap="none" anchor="ctr"/>
            <a:lstStyle/>
            <a:p>
              <a:endParaRPr lang="en-US"/>
            </a:p>
          </p:txBody>
        </p:sp>
      </p:grpSp>
      <p:grpSp>
        <p:nvGrpSpPr>
          <p:cNvPr id="11" name="Group 47"/>
          <p:cNvGrpSpPr>
            <a:grpSpLocks/>
          </p:cNvGrpSpPr>
          <p:nvPr/>
        </p:nvGrpSpPr>
        <p:grpSpPr bwMode="auto">
          <a:xfrm>
            <a:off x="7924800" y="4038600"/>
            <a:ext cx="493712" cy="838200"/>
            <a:chOff x="4082" y="1299"/>
            <a:chExt cx="407" cy="470"/>
          </a:xfrm>
        </p:grpSpPr>
        <p:sp>
          <p:nvSpPr>
            <p:cNvPr id="3095" name="Text Box 48"/>
            <p:cNvSpPr txBox="1">
              <a:spLocks noChangeArrowheads="1"/>
            </p:cNvSpPr>
            <p:nvPr/>
          </p:nvSpPr>
          <p:spPr bwMode="auto">
            <a:xfrm>
              <a:off x="4149" y="1299"/>
              <a:ext cx="192" cy="327"/>
            </a:xfrm>
            <a:prstGeom prst="rect">
              <a:avLst/>
            </a:prstGeom>
            <a:noFill/>
            <a:ln w="9525">
              <a:noFill/>
              <a:miter lim="800000"/>
              <a:headEnd/>
              <a:tailEnd/>
            </a:ln>
          </p:spPr>
          <p:txBody>
            <a:bodyPr>
              <a:spAutoFit/>
            </a:bodyPr>
            <a:lstStyle/>
            <a:p>
              <a:pPr>
                <a:spcBef>
                  <a:spcPct val="50000"/>
                </a:spcBef>
              </a:pPr>
              <a:r>
                <a:rPr lang="en-US" sz="2800" b="1">
                  <a:solidFill>
                    <a:srgbClr val="FF0000"/>
                  </a:solidFill>
                </a:rPr>
                <a:t>+</a:t>
              </a:r>
            </a:p>
          </p:txBody>
        </p:sp>
        <p:sp>
          <p:nvSpPr>
            <p:cNvPr id="3096" name="AutoShape 49"/>
            <p:cNvSpPr>
              <a:spLocks/>
            </p:cNvSpPr>
            <p:nvPr/>
          </p:nvSpPr>
          <p:spPr bwMode="auto">
            <a:xfrm rot="-5352242">
              <a:off x="4166" y="1445"/>
              <a:ext cx="240" cy="407"/>
            </a:xfrm>
            <a:prstGeom prst="leftBrace">
              <a:avLst>
                <a:gd name="adj1" fmla="val 14132"/>
                <a:gd name="adj2" fmla="val 50000"/>
              </a:avLst>
            </a:prstGeom>
            <a:noFill/>
            <a:ln w="38100">
              <a:solidFill>
                <a:srgbClr val="FF0000"/>
              </a:solidFill>
              <a:round/>
              <a:headEnd/>
              <a:tailEnd/>
            </a:ln>
          </p:spPr>
          <p:txBody>
            <a:bodyPr wrap="none" anchor="ctr"/>
            <a:lstStyle/>
            <a:p>
              <a:endParaRPr lang="en-US"/>
            </a:p>
          </p:txBody>
        </p:sp>
      </p:grpSp>
      <p:graphicFrame>
        <p:nvGraphicFramePr>
          <p:cNvPr id="3079" name="Object 50"/>
          <p:cNvGraphicFramePr>
            <a:graphicFrameLocks noChangeAspect="1"/>
          </p:cNvGraphicFramePr>
          <p:nvPr/>
        </p:nvGraphicFramePr>
        <p:xfrm>
          <a:off x="0" y="5821362"/>
          <a:ext cx="1663700" cy="731838"/>
        </p:xfrm>
        <a:graphic>
          <a:graphicData uri="http://schemas.openxmlformats.org/presentationml/2006/ole">
            <p:oleObj spid="_x0000_s22535" name="Equation" r:id="rId8" imgW="634680" imgH="279360" progId="">
              <p:embed/>
            </p:oleObj>
          </a:graphicData>
        </a:graphic>
      </p:graphicFrame>
      <p:graphicFrame>
        <p:nvGraphicFramePr>
          <p:cNvPr id="4147" name="Object 51"/>
          <p:cNvGraphicFramePr>
            <a:graphicFrameLocks noChangeAspect="1"/>
          </p:cNvGraphicFramePr>
          <p:nvPr/>
        </p:nvGraphicFramePr>
        <p:xfrm>
          <a:off x="1676400" y="5932487"/>
          <a:ext cx="6665913" cy="544513"/>
        </p:xfrm>
        <a:graphic>
          <a:graphicData uri="http://schemas.openxmlformats.org/presentationml/2006/ole">
            <p:oleObj spid="_x0000_s22536" name="Equation" r:id="rId9" imgW="2489040" imgH="203040" progId="">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112"/>
                                        </p:tgtEl>
                                        <p:attrNameLst>
                                          <p:attrName>style.visibility</p:attrName>
                                        </p:attrNameLst>
                                      </p:cBhvr>
                                      <p:to>
                                        <p:strVal val="visible"/>
                                      </p:to>
                                    </p:set>
                                    <p:animEffect transition="in" filter="checkerboard(across)">
                                      <p:cBhvr>
                                        <p:cTn id="7" dur="500"/>
                                        <p:tgtEl>
                                          <p:spTgt spid="4112"/>
                                        </p:tgtEl>
                                      </p:cBhvr>
                                    </p:animEffect>
                                  </p:childTnLst>
                                </p:cTn>
                              </p:par>
                            </p:childTnLst>
                          </p:cTn>
                        </p:par>
                      </p:childTnLst>
                    </p:cTn>
                  </p:par>
                  <p:par>
                    <p:cTn id="8" fill="hold">
                      <p:stCondLst>
                        <p:cond delay="indefinite"/>
                      </p:stCondLst>
                      <p:childTnLst>
                        <p:par>
                          <p:cTn id="9" fill="hold">
                            <p:stCondLst>
                              <p:cond delay="0"/>
                            </p:stCondLst>
                            <p:childTnLst>
                              <p:par>
                                <p:cTn id="10" presetID="17" presetClass="entr" presetSubtype="1"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ppt_x</p:attrName>
                                        </p:attrNameLst>
                                      </p:cBhvr>
                                      <p:tavLst>
                                        <p:tav tm="0">
                                          <p:val>
                                            <p:strVal val="#ppt_x"/>
                                          </p:val>
                                        </p:tav>
                                        <p:tav tm="100000">
                                          <p:val>
                                            <p:strVal val="#ppt_x"/>
                                          </p:val>
                                        </p:tav>
                                      </p:tavLst>
                                    </p:anim>
                                    <p:anim calcmode="lin" valueType="num">
                                      <p:cBhvr>
                                        <p:cTn id="13" dur="500" fill="hold"/>
                                        <p:tgtEl>
                                          <p:spTgt spid="2"/>
                                        </p:tgtEl>
                                        <p:attrNameLst>
                                          <p:attrName>ppt_y</p:attrName>
                                        </p:attrNameLst>
                                      </p:cBhvr>
                                      <p:tavLst>
                                        <p:tav tm="0">
                                          <p:val>
                                            <p:strVal val="#ppt_y-#ppt_h/2"/>
                                          </p:val>
                                        </p:tav>
                                        <p:tav tm="100000">
                                          <p:val>
                                            <p:strVal val="#ppt_y"/>
                                          </p:val>
                                        </p:tav>
                                      </p:tavLst>
                                    </p:anim>
                                    <p:anim calcmode="lin" valueType="num">
                                      <p:cBhvr>
                                        <p:cTn id="14" dur="500" fill="hold"/>
                                        <p:tgtEl>
                                          <p:spTgt spid="2"/>
                                        </p:tgtEl>
                                        <p:attrNameLst>
                                          <p:attrName>ppt_w</p:attrName>
                                        </p:attrNameLst>
                                      </p:cBhvr>
                                      <p:tavLst>
                                        <p:tav tm="0">
                                          <p:val>
                                            <p:strVal val="#ppt_w"/>
                                          </p:val>
                                        </p:tav>
                                        <p:tav tm="100000">
                                          <p:val>
                                            <p:strVal val="#ppt_w"/>
                                          </p:val>
                                        </p:tav>
                                      </p:tavLst>
                                    </p:anim>
                                    <p:anim calcmode="lin" valueType="num">
                                      <p:cBhvr>
                                        <p:cTn id="15" dur="500" fill="hold"/>
                                        <p:tgtEl>
                                          <p:spTgt spid="2"/>
                                        </p:tgtEl>
                                        <p:attrNameLst>
                                          <p:attrName>ppt_h</p:attrName>
                                        </p:attrNameLst>
                                      </p:cBhvr>
                                      <p:tavLst>
                                        <p:tav tm="0">
                                          <p:val>
                                            <p:fltVal val="0"/>
                                          </p:val>
                                        </p:tav>
                                        <p:tav tm="100000">
                                          <p:val>
                                            <p:strVal val="#ppt_h"/>
                                          </p:val>
                                        </p:tav>
                                      </p:tavLst>
                                    </p:anim>
                                  </p:childTnLst>
                                </p:cTn>
                              </p:par>
                            </p:childTnLst>
                          </p:cTn>
                        </p:par>
                        <p:par>
                          <p:cTn id="16" fill="hold">
                            <p:stCondLst>
                              <p:cond delay="500"/>
                            </p:stCondLst>
                            <p:childTnLst>
                              <p:par>
                                <p:cTn id="17" presetID="17" presetClass="entr" presetSubtype="1" fill="hold" nodeType="after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p:cTn id="19" dur="500" fill="hold"/>
                                        <p:tgtEl>
                                          <p:spTgt spid="3"/>
                                        </p:tgtEl>
                                        <p:attrNameLst>
                                          <p:attrName>ppt_x</p:attrName>
                                        </p:attrNameLst>
                                      </p:cBhvr>
                                      <p:tavLst>
                                        <p:tav tm="0">
                                          <p:val>
                                            <p:strVal val="#ppt_x"/>
                                          </p:val>
                                        </p:tav>
                                        <p:tav tm="100000">
                                          <p:val>
                                            <p:strVal val="#ppt_x"/>
                                          </p:val>
                                        </p:tav>
                                      </p:tavLst>
                                    </p:anim>
                                    <p:anim calcmode="lin" valueType="num">
                                      <p:cBhvr>
                                        <p:cTn id="20" dur="500" fill="hold"/>
                                        <p:tgtEl>
                                          <p:spTgt spid="3"/>
                                        </p:tgtEl>
                                        <p:attrNameLst>
                                          <p:attrName>ppt_y</p:attrName>
                                        </p:attrNameLst>
                                      </p:cBhvr>
                                      <p:tavLst>
                                        <p:tav tm="0">
                                          <p:val>
                                            <p:strVal val="#ppt_y-#ppt_h/2"/>
                                          </p:val>
                                        </p:tav>
                                        <p:tav tm="100000">
                                          <p:val>
                                            <p:strVal val="#ppt_y"/>
                                          </p:val>
                                        </p:tav>
                                      </p:tavLst>
                                    </p:anim>
                                    <p:anim calcmode="lin" valueType="num">
                                      <p:cBhvr>
                                        <p:cTn id="21" dur="500" fill="hold"/>
                                        <p:tgtEl>
                                          <p:spTgt spid="3"/>
                                        </p:tgtEl>
                                        <p:attrNameLst>
                                          <p:attrName>ppt_w</p:attrName>
                                        </p:attrNameLst>
                                      </p:cBhvr>
                                      <p:tavLst>
                                        <p:tav tm="0">
                                          <p:val>
                                            <p:strVal val="#ppt_w"/>
                                          </p:val>
                                        </p:tav>
                                        <p:tav tm="100000">
                                          <p:val>
                                            <p:strVal val="#ppt_w"/>
                                          </p:val>
                                        </p:tav>
                                      </p:tavLst>
                                    </p:anim>
                                    <p:anim calcmode="lin" valueType="num">
                                      <p:cBhvr>
                                        <p:cTn id="22" dur="500" fill="hold"/>
                                        <p:tgtEl>
                                          <p:spTgt spid="3"/>
                                        </p:tgtEl>
                                        <p:attrNameLst>
                                          <p:attrName>ppt_h</p:attrName>
                                        </p:attrNameLst>
                                      </p:cBhvr>
                                      <p:tavLst>
                                        <p:tav tm="0">
                                          <p:val>
                                            <p:fltVal val="0"/>
                                          </p:val>
                                        </p:tav>
                                        <p:tav tm="100000">
                                          <p:val>
                                            <p:strVal val="#ppt_h"/>
                                          </p:val>
                                        </p:tav>
                                      </p:tavLst>
                                    </p:anim>
                                  </p:childTnLst>
                                </p:cTn>
                              </p:par>
                            </p:childTnLst>
                          </p:cTn>
                        </p:par>
                        <p:par>
                          <p:cTn id="23" fill="hold">
                            <p:stCondLst>
                              <p:cond delay="1000"/>
                            </p:stCondLst>
                            <p:childTnLst>
                              <p:par>
                                <p:cTn id="24" presetID="17" presetClass="entr" presetSubtype="1" fill="hold" nodeType="afterEffect">
                                  <p:stCondLst>
                                    <p:cond delay="0"/>
                                  </p:stCondLst>
                                  <p:childTnLst>
                                    <p:set>
                                      <p:cBhvr>
                                        <p:cTn id="25" dur="1" fill="hold">
                                          <p:stCondLst>
                                            <p:cond delay="0"/>
                                          </p:stCondLst>
                                        </p:cTn>
                                        <p:tgtEl>
                                          <p:spTgt spid="4"/>
                                        </p:tgtEl>
                                        <p:attrNameLst>
                                          <p:attrName>style.visibility</p:attrName>
                                        </p:attrNameLst>
                                      </p:cBhvr>
                                      <p:to>
                                        <p:strVal val="visible"/>
                                      </p:to>
                                    </p:set>
                                    <p:anim calcmode="lin" valueType="num">
                                      <p:cBhvr>
                                        <p:cTn id="26" dur="500" fill="hold"/>
                                        <p:tgtEl>
                                          <p:spTgt spid="4"/>
                                        </p:tgtEl>
                                        <p:attrNameLst>
                                          <p:attrName>ppt_x</p:attrName>
                                        </p:attrNameLst>
                                      </p:cBhvr>
                                      <p:tavLst>
                                        <p:tav tm="0">
                                          <p:val>
                                            <p:strVal val="#ppt_x"/>
                                          </p:val>
                                        </p:tav>
                                        <p:tav tm="100000">
                                          <p:val>
                                            <p:strVal val="#ppt_x"/>
                                          </p:val>
                                        </p:tav>
                                      </p:tavLst>
                                    </p:anim>
                                    <p:anim calcmode="lin" valueType="num">
                                      <p:cBhvr>
                                        <p:cTn id="27" dur="500" fill="hold"/>
                                        <p:tgtEl>
                                          <p:spTgt spid="4"/>
                                        </p:tgtEl>
                                        <p:attrNameLst>
                                          <p:attrName>ppt_y</p:attrName>
                                        </p:attrNameLst>
                                      </p:cBhvr>
                                      <p:tavLst>
                                        <p:tav tm="0">
                                          <p:val>
                                            <p:strVal val="#ppt_y-#ppt_h/2"/>
                                          </p:val>
                                        </p:tav>
                                        <p:tav tm="100000">
                                          <p:val>
                                            <p:strVal val="#ppt_y"/>
                                          </p:val>
                                        </p:tav>
                                      </p:tavLst>
                                    </p:anim>
                                    <p:anim calcmode="lin" valueType="num">
                                      <p:cBhvr>
                                        <p:cTn id="28" dur="500" fill="hold"/>
                                        <p:tgtEl>
                                          <p:spTgt spid="4"/>
                                        </p:tgtEl>
                                        <p:attrNameLst>
                                          <p:attrName>ppt_w</p:attrName>
                                        </p:attrNameLst>
                                      </p:cBhvr>
                                      <p:tavLst>
                                        <p:tav tm="0">
                                          <p:val>
                                            <p:strVal val="#ppt_w"/>
                                          </p:val>
                                        </p:tav>
                                        <p:tav tm="100000">
                                          <p:val>
                                            <p:strVal val="#ppt_w"/>
                                          </p:val>
                                        </p:tav>
                                      </p:tavLst>
                                    </p:anim>
                                    <p:anim calcmode="lin" valueType="num">
                                      <p:cBhvr>
                                        <p:cTn id="29" dur="500" fill="hold"/>
                                        <p:tgtEl>
                                          <p:spTgt spid="4"/>
                                        </p:tgtEl>
                                        <p:attrNameLst>
                                          <p:attrName>ppt_h</p:attrName>
                                        </p:attrNameLst>
                                      </p:cBhvr>
                                      <p:tavLst>
                                        <p:tav tm="0">
                                          <p:val>
                                            <p:fltVal val="0"/>
                                          </p:val>
                                        </p:tav>
                                        <p:tav tm="100000">
                                          <p:val>
                                            <p:strVal val="#ppt_h"/>
                                          </p:val>
                                        </p:tav>
                                      </p:tavLst>
                                    </p:anim>
                                  </p:childTnLst>
                                </p:cTn>
                              </p:par>
                            </p:childTnLst>
                          </p:cTn>
                        </p:par>
                        <p:par>
                          <p:cTn id="30" fill="hold">
                            <p:stCondLst>
                              <p:cond delay="1500"/>
                            </p:stCondLst>
                            <p:childTnLst>
                              <p:par>
                                <p:cTn id="31" presetID="17" presetClass="entr" presetSubtype="1" fill="hold" nodeType="afterEffect">
                                  <p:stCondLst>
                                    <p:cond delay="0"/>
                                  </p:stCondLst>
                                  <p:childTnLst>
                                    <p:set>
                                      <p:cBhvr>
                                        <p:cTn id="32" dur="1" fill="hold">
                                          <p:stCondLst>
                                            <p:cond delay="0"/>
                                          </p:stCondLst>
                                        </p:cTn>
                                        <p:tgtEl>
                                          <p:spTgt spid="5"/>
                                        </p:tgtEl>
                                        <p:attrNameLst>
                                          <p:attrName>style.visibility</p:attrName>
                                        </p:attrNameLst>
                                      </p:cBhvr>
                                      <p:to>
                                        <p:strVal val="visible"/>
                                      </p:to>
                                    </p:set>
                                    <p:anim calcmode="lin" valueType="num">
                                      <p:cBhvr>
                                        <p:cTn id="33" dur="500" fill="hold"/>
                                        <p:tgtEl>
                                          <p:spTgt spid="5"/>
                                        </p:tgtEl>
                                        <p:attrNameLst>
                                          <p:attrName>ppt_x</p:attrName>
                                        </p:attrNameLst>
                                      </p:cBhvr>
                                      <p:tavLst>
                                        <p:tav tm="0">
                                          <p:val>
                                            <p:strVal val="#ppt_x"/>
                                          </p:val>
                                        </p:tav>
                                        <p:tav tm="100000">
                                          <p:val>
                                            <p:strVal val="#ppt_x"/>
                                          </p:val>
                                        </p:tav>
                                      </p:tavLst>
                                    </p:anim>
                                    <p:anim calcmode="lin" valueType="num">
                                      <p:cBhvr>
                                        <p:cTn id="34" dur="500" fill="hold"/>
                                        <p:tgtEl>
                                          <p:spTgt spid="5"/>
                                        </p:tgtEl>
                                        <p:attrNameLst>
                                          <p:attrName>ppt_y</p:attrName>
                                        </p:attrNameLst>
                                      </p:cBhvr>
                                      <p:tavLst>
                                        <p:tav tm="0">
                                          <p:val>
                                            <p:strVal val="#ppt_y-#ppt_h/2"/>
                                          </p:val>
                                        </p:tav>
                                        <p:tav tm="100000">
                                          <p:val>
                                            <p:strVal val="#ppt_y"/>
                                          </p:val>
                                        </p:tav>
                                      </p:tavLst>
                                    </p:anim>
                                    <p:anim calcmode="lin" valueType="num">
                                      <p:cBhvr>
                                        <p:cTn id="35" dur="500" fill="hold"/>
                                        <p:tgtEl>
                                          <p:spTgt spid="5"/>
                                        </p:tgtEl>
                                        <p:attrNameLst>
                                          <p:attrName>ppt_w</p:attrName>
                                        </p:attrNameLst>
                                      </p:cBhvr>
                                      <p:tavLst>
                                        <p:tav tm="0">
                                          <p:val>
                                            <p:strVal val="#ppt_w"/>
                                          </p:val>
                                        </p:tav>
                                        <p:tav tm="100000">
                                          <p:val>
                                            <p:strVal val="#ppt_w"/>
                                          </p:val>
                                        </p:tav>
                                      </p:tavLst>
                                    </p:anim>
                                    <p:anim calcmode="lin" valueType="num">
                                      <p:cBhvr>
                                        <p:cTn id="36" dur="500" fill="hold"/>
                                        <p:tgtEl>
                                          <p:spTgt spid="5"/>
                                        </p:tgtEl>
                                        <p:attrNameLst>
                                          <p:attrName>ppt_h</p:attrName>
                                        </p:attrNameLst>
                                      </p:cBhvr>
                                      <p:tavLst>
                                        <p:tav tm="0">
                                          <p:val>
                                            <p:fltVal val="0"/>
                                          </p:val>
                                        </p:tav>
                                        <p:tav tm="100000">
                                          <p:val>
                                            <p:strVal val="#ppt_h"/>
                                          </p:val>
                                        </p:tav>
                                      </p:tavLst>
                                    </p:anim>
                                  </p:childTnLst>
                                </p:cTn>
                              </p:par>
                            </p:childTnLst>
                          </p:cTn>
                        </p:par>
                        <p:par>
                          <p:cTn id="37" fill="hold">
                            <p:stCondLst>
                              <p:cond delay="2000"/>
                            </p:stCondLst>
                            <p:childTnLst>
                              <p:par>
                                <p:cTn id="38" presetID="17" presetClass="entr" presetSubtype="1" fill="hold" nodeType="afterEffect">
                                  <p:stCondLst>
                                    <p:cond delay="0"/>
                                  </p:stCondLst>
                                  <p:childTnLst>
                                    <p:set>
                                      <p:cBhvr>
                                        <p:cTn id="39" dur="1" fill="hold">
                                          <p:stCondLst>
                                            <p:cond delay="0"/>
                                          </p:stCondLst>
                                        </p:cTn>
                                        <p:tgtEl>
                                          <p:spTgt spid="6"/>
                                        </p:tgtEl>
                                        <p:attrNameLst>
                                          <p:attrName>style.visibility</p:attrName>
                                        </p:attrNameLst>
                                      </p:cBhvr>
                                      <p:to>
                                        <p:strVal val="visible"/>
                                      </p:to>
                                    </p:set>
                                    <p:anim calcmode="lin" valueType="num">
                                      <p:cBhvr>
                                        <p:cTn id="40" dur="500" fill="hold"/>
                                        <p:tgtEl>
                                          <p:spTgt spid="6"/>
                                        </p:tgtEl>
                                        <p:attrNameLst>
                                          <p:attrName>ppt_x</p:attrName>
                                        </p:attrNameLst>
                                      </p:cBhvr>
                                      <p:tavLst>
                                        <p:tav tm="0">
                                          <p:val>
                                            <p:strVal val="#ppt_x"/>
                                          </p:val>
                                        </p:tav>
                                        <p:tav tm="100000">
                                          <p:val>
                                            <p:strVal val="#ppt_x"/>
                                          </p:val>
                                        </p:tav>
                                      </p:tavLst>
                                    </p:anim>
                                    <p:anim calcmode="lin" valueType="num">
                                      <p:cBhvr>
                                        <p:cTn id="41" dur="500" fill="hold"/>
                                        <p:tgtEl>
                                          <p:spTgt spid="6"/>
                                        </p:tgtEl>
                                        <p:attrNameLst>
                                          <p:attrName>ppt_y</p:attrName>
                                        </p:attrNameLst>
                                      </p:cBhvr>
                                      <p:tavLst>
                                        <p:tav tm="0">
                                          <p:val>
                                            <p:strVal val="#ppt_y-#ppt_h/2"/>
                                          </p:val>
                                        </p:tav>
                                        <p:tav tm="100000">
                                          <p:val>
                                            <p:strVal val="#ppt_y"/>
                                          </p:val>
                                        </p:tav>
                                      </p:tavLst>
                                    </p:anim>
                                    <p:anim calcmode="lin" valueType="num">
                                      <p:cBhvr>
                                        <p:cTn id="42" dur="500" fill="hold"/>
                                        <p:tgtEl>
                                          <p:spTgt spid="6"/>
                                        </p:tgtEl>
                                        <p:attrNameLst>
                                          <p:attrName>ppt_w</p:attrName>
                                        </p:attrNameLst>
                                      </p:cBhvr>
                                      <p:tavLst>
                                        <p:tav tm="0">
                                          <p:val>
                                            <p:strVal val="#ppt_w"/>
                                          </p:val>
                                        </p:tav>
                                        <p:tav tm="100000">
                                          <p:val>
                                            <p:strVal val="#ppt_w"/>
                                          </p:val>
                                        </p:tav>
                                      </p:tavLst>
                                    </p:anim>
                                    <p:anim calcmode="lin" valueType="num">
                                      <p:cBhvr>
                                        <p:cTn id="43" dur="500" fill="hold"/>
                                        <p:tgtEl>
                                          <p:spTgt spid="6"/>
                                        </p:tgtEl>
                                        <p:attrNameLst>
                                          <p:attrName>ppt_h</p:attrName>
                                        </p:attrNameLst>
                                      </p:cBhvr>
                                      <p:tavLst>
                                        <p:tav tm="0">
                                          <p:val>
                                            <p:fltVal val="0"/>
                                          </p:val>
                                        </p:tav>
                                        <p:tav tm="100000">
                                          <p:val>
                                            <p:strVal val="#ppt_h"/>
                                          </p:val>
                                        </p:tav>
                                      </p:tavLst>
                                    </p:anim>
                                  </p:childTnLst>
                                </p:cTn>
                              </p:par>
                            </p:childTnLst>
                          </p:cTn>
                        </p:par>
                        <p:par>
                          <p:cTn id="44" fill="hold">
                            <p:stCondLst>
                              <p:cond delay="2500"/>
                            </p:stCondLst>
                            <p:childTnLst>
                              <p:par>
                                <p:cTn id="45" presetID="17" presetClass="entr" presetSubtype="1" fill="hold" nodeType="afterEffect">
                                  <p:stCondLst>
                                    <p:cond delay="0"/>
                                  </p:stCondLst>
                                  <p:childTnLst>
                                    <p:set>
                                      <p:cBhvr>
                                        <p:cTn id="46" dur="1" fill="hold">
                                          <p:stCondLst>
                                            <p:cond delay="0"/>
                                          </p:stCondLst>
                                        </p:cTn>
                                        <p:tgtEl>
                                          <p:spTgt spid="7"/>
                                        </p:tgtEl>
                                        <p:attrNameLst>
                                          <p:attrName>style.visibility</p:attrName>
                                        </p:attrNameLst>
                                      </p:cBhvr>
                                      <p:to>
                                        <p:strVal val="visible"/>
                                      </p:to>
                                    </p:set>
                                    <p:anim calcmode="lin" valueType="num">
                                      <p:cBhvr>
                                        <p:cTn id="47" dur="500" fill="hold"/>
                                        <p:tgtEl>
                                          <p:spTgt spid="7"/>
                                        </p:tgtEl>
                                        <p:attrNameLst>
                                          <p:attrName>ppt_x</p:attrName>
                                        </p:attrNameLst>
                                      </p:cBhvr>
                                      <p:tavLst>
                                        <p:tav tm="0">
                                          <p:val>
                                            <p:strVal val="#ppt_x"/>
                                          </p:val>
                                        </p:tav>
                                        <p:tav tm="100000">
                                          <p:val>
                                            <p:strVal val="#ppt_x"/>
                                          </p:val>
                                        </p:tav>
                                      </p:tavLst>
                                    </p:anim>
                                    <p:anim calcmode="lin" valueType="num">
                                      <p:cBhvr>
                                        <p:cTn id="48" dur="500" fill="hold"/>
                                        <p:tgtEl>
                                          <p:spTgt spid="7"/>
                                        </p:tgtEl>
                                        <p:attrNameLst>
                                          <p:attrName>ppt_y</p:attrName>
                                        </p:attrNameLst>
                                      </p:cBhvr>
                                      <p:tavLst>
                                        <p:tav tm="0">
                                          <p:val>
                                            <p:strVal val="#ppt_y-#ppt_h/2"/>
                                          </p:val>
                                        </p:tav>
                                        <p:tav tm="100000">
                                          <p:val>
                                            <p:strVal val="#ppt_y"/>
                                          </p:val>
                                        </p:tav>
                                      </p:tavLst>
                                    </p:anim>
                                    <p:anim calcmode="lin" valueType="num">
                                      <p:cBhvr>
                                        <p:cTn id="49" dur="500" fill="hold"/>
                                        <p:tgtEl>
                                          <p:spTgt spid="7"/>
                                        </p:tgtEl>
                                        <p:attrNameLst>
                                          <p:attrName>ppt_w</p:attrName>
                                        </p:attrNameLst>
                                      </p:cBhvr>
                                      <p:tavLst>
                                        <p:tav tm="0">
                                          <p:val>
                                            <p:strVal val="#ppt_w"/>
                                          </p:val>
                                        </p:tav>
                                        <p:tav tm="100000">
                                          <p:val>
                                            <p:strVal val="#ppt_w"/>
                                          </p:val>
                                        </p:tav>
                                      </p:tavLst>
                                    </p:anim>
                                    <p:anim calcmode="lin" valueType="num">
                                      <p:cBhvr>
                                        <p:cTn id="50" dur="500" fill="hold"/>
                                        <p:tgtEl>
                                          <p:spTgt spid="7"/>
                                        </p:tgtEl>
                                        <p:attrNameLst>
                                          <p:attrName>ppt_h</p:attrName>
                                        </p:attrNameLst>
                                      </p:cBhvr>
                                      <p:tavLst>
                                        <p:tav tm="0">
                                          <p:val>
                                            <p:fltVal val="0"/>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17" presetClass="entr" presetSubtype="10" fill="hold" grpId="0" nodeType="clickEffect">
                                  <p:stCondLst>
                                    <p:cond delay="0"/>
                                  </p:stCondLst>
                                  <p:childTnLst>
                                    <p:set>
                                      <p:cBhvr>
                                        <p:cTn id="54" dur="1" fill="hold">
                                          <p:stCondLst>
                                            <p:cond delay="0"/>
                                          </p:stCondLst>
                                        </p:cTn>
                                        <p:tgtEl>
                                          <p:spTgt spid="4130"/>
                                        </p:tgtEl>
                                        <p:attrNameLst>
                                          <p:attrName>style.visibility</p:attrName>
                                        </p:attrNameLst>
                                      </p:cBhvr>
                                      <p:to>
                                        <p:strVal val="visible"/>
                                      </p:to>
                                    </p:set>
                                    <p:anim calcmode="lin" valueType="num">
                                      <p:cBhvr>
                                        <p:cTn id="55" dur="500" fill="hold"/>
                                        <p:tgtEl>
                                          <p:spTgt spid="4130"/>
                                        </p:tgtEl>
                                        <p:attrNameLst>
                                          <p:attrName>ppt_w</p:attrName>
                                        </p:attrNameLst>
                                      </p:cBhvr>
                                      <p:tavLst>
                                        <p:tav tm="0">
                                          <p:val>
                                            <p:fltVal val="0"/>
                                          </p:val>
                                        </p:tav>
                                        <p:tav tm="100000">
                                          <p:val>
                                            <p:strVal val="#ppt_w"/>
                                          </p:val>
                                        </p:tav>
                                      </p:tavLst>
                                    </p:anim>
                                    <p:anim calcmode="lin" valueType="num">
                                      <p:cBhvr>
                                        <p:cTn id="56" dur="500" fill="hold"/>
                                        <p:tgtEl>
                                          <p:spTgt spid="4130"/>
                                        </p:tgtEl>
                                        <p:attrNameLst>
                                          <p:attrName>ppt_h</p:attrName>
                                        </p:attrNameLst>
                                      </p:cBhvr>
                                      <p:tavLst>
                                        <p:tav tm="0">
                                          <p:val>
                                            <p:strVal val="#ppt_h"/>
                                          </p:val>
                                        </p:tav>
                                        <p:tav tm="100000">
                                          <p:val>
                                            <p:strVal val="#ppt_h"/>
                                          </p:val>
                                        </p:tav>
                                      </p:tavLst>
                                    </p:anim>
                                  </p:childTnLst>
                                </p:cTn>
                              </p:par>
                            </p:childTnLst>
                          </p:cTn>
                        </p:par>
                      </p:childTnLst>
                    </p:cTn>
                  </p:par>
                  <p:par>
                    <p:cTn id="57" fill="hold">
                      <p:stCondLst>
                        <p:cond delay="indefinite"/>
                      </p:stCondLst>
                      <p:childTnLst>
                        <p:par>
                          <p:cTn id="58" fill="hold">
                            <p:stCondLst>
                              <p:cond delay="0"/>
                            </p:stCondLst>
                            <p:childTnLst>
                              <p:par>
                                <p:cTn id="59" presetID="17" presetClass="entr" presetSubtype="1" fill="hold" nodeType="clickEffect">
                                  <p:stCondLst>
                                    <p:cond delay="0"/>
                                  </p:stCondLst>
                                  <p:childTnLst>
                                    <p:set>
                                      <p:cBhvr>
                                        <p:cTn id="60" dur="1" fill="hold">
                                          <p:stCondLst>
                                            <p:cond delay="0"/>
                                          </p:stCondLst>
                                        </p:cTn>
                                        <p:tgtEl>
                                          <p:spTgt spid="8"/>
                                        </p:tgtEl>
                                        <p:attrNameLst>
                                          <p:attrName>style.visibility</p:attrName>
                                        </p:attrNameLst>
                                      </p:cBhvr>
                                      <p:to>
                                        <p:strVal val="visible"/>
                                      </p:to>
                                    </p:set>
                                    <p:anim calcmode="lin" valueType="num">
                                      <p:cBhvr>
                                        <p:cTn id="61" dur="500" fill="hold"/>
                                        <p:tgtEl>
                                          <p:spTgt spid="8"/>
                                        </p:tgtEl>
                                        <p:attrNameLst>
                                          <p:attrName>ppt_x</p:attrName>
                                        </p:attrNameLst>
                                      </p:cBhvr>
                                      <p:tavLst>
                                        <p:tav tm="0">
                                          <p:val>
                                            <p:strVal val="#ppt_x"/>
                                          </p:val>
                                        </p:tav>
                                        <p:tav tm="100000">
                                          <p:val>
                                            <p:strVal val="#ppt_x"/>
                                          </p:val>
                                        </p:tav>
                                      </p:tavLst>
                                    </p:anim>
                                    <p:anim calcmode="lin" valueType="num">
                                      <p:cBhvr>
                                        <p:cTn id="62" dur="500" fill="hold"/>
                                        <p:tgtEl>
                                          <p:spTgt spid="8"/>
                                        </p:tgtEl>
                                        <p:attrNameLst>
                                          <p:attrName>ppt_y</p:attrName>
                                        </p:attrNameLst>
                                      </p:cBhvr>
                                      <p:tavLst>
                                        <p:tav tm="0">
                                          <p:val>
                                            <p:strVal val="#ppt_y-#ppt_h/2"/>
                                          </p:val>
                                        </p:tav>
                                        <p:tav tm="100000">
                                          <p:val>
                                            <p:strVal val="#ppt_y"/>
                                          </p:val>
                                        </p:tav>
                                      </p:tavLst>
                                    </p:anim>
                                    <p:anim calcmode="lin" valueType="num">
                                      <p:cBhvr>
                                        <p:cTn id="63" dur="500" fill="hold"/>
                                        <p:tgtEl>
                                          <p:spTgt spid="8"/>
                                        </p:tgtEl>
                                        <p:attrNameLst>
                                          <p:attrName>ppt_w</p:attrName>
                                        </p:attrNameLst>
                                      </p:cBhvr>
                                      <p:tavLst>
                                        <p:tav tm="0">
                                          <p:val>
                                            <p:strVal val="#ppt_w"/>
                                          </p:val>
                                        </p:tav>
                                        <p:tav tm="100000">
                                          <p:val>
                                            <p:strVal val="#ppt_w"/>
                                          </p:val>
                                        </p:tav>
                                      </p:tavLst>
                                    </p:anim>
                                    <p:anim calcmode="lin" valueType="num">
                                      <p:cBhvr>
                                        <p:cTn id="64" dur="500" fill="hold"/>
                                        <p:tgtEl>
                                          <p:spTgt spid="8"/>
                                        </p:tgtEl>
                                        <p:attrNameLst>
                                          <p:attrName>ppt_h</p:attrName>
                                        </p:attrNameLst>
                                      </p:cBhvr>
                                      <p:tavLst>
                                        <p:tav tm="0">
                                          <p:val>
                                            <p:fltVal val="0"/>
                                          </p:val>
                                        </p:tav>
                                        <p:tav tm="100000">
                                          <p:val>
                                            <p:strVal val="#ppt_h"/>
                                          </p:val>
                                        </p:tav>
                                      </p:tavLst>
                                    </p:anim>
                                  </p:childTnLst>
                                </p:cTn>
                              </p:par>
                            </p:childTnLst>
                          </p:cTn>
                        </p:par>
                        <p:par>
                          <p:cTn id="65" fill="hold">
                            <p:stCondLst>
                              <p:cond delay="500"/>
                            </p:stCondLst>
                            <p:childTnLst>
                              <p:par>
                                <p:cTn id="66" presetID="17" presetClass="entr" presetSubtype="1" fill="hold" nodeType="afterEffect">
                                  <p:stCondLst>
                                    <p:cond delay="0"/>
                                  </p:stCondLst>
                                  <p:childTnLst>
                                    <p:set>
                                      <p:cBhvr>
                                        <p:cTn id="67" dur="1" fill="hold">
                                          <p:stCondLst>
                                            <p:cond delay="0"/>
                                          </p:stCondLst>
                                        </p:cTn>
                                        <p:tgtEl>
                                          <p:spTgt spid="9"/>
                                        </p:tgtEl>
                                        <p:attrNameLst>
                                          <p:attrName>style.visibility</p:attrName>
                                        </p:attrNameLst>
                                      </p:cBhvr>
                                      <p:to>
                                        <p:strVal val="visible"/>
                                      </p:to>
                                    </p:set>
                                    <p:anim calcmode="lin" valueType="num">
                                      <p:cBhvr>
                                        <p:cTn id="68" dur="500" fill="hold"/>
                                        <p:tgtEl>
                                          <p:spTgt spid="9"/>
                                        </p:tgtEl>
                                        <p:attrNameLst>
                                          <p:attrName>ppt_x</p:attrName>
                                        </p:attrNameLst>
                                      </p:cBhvr>
                                      <p:tavLst>
                                        <p:tav tm="0">
                                          <p:val>
                                            <p:strVal val="#ppt_x"/>
                                          </p:val>
                                        </p:tav>
                                        <p:tav tm="100000">
                                          <p:val>
                                            <p:strVal val="#ppt_x"/>
                                          </p:val>
                                        </p:tav>
                                      </p:tavLst>
                                    </p:anim>
                                    <p:anim calcmode="lin" valueType="num">
                                      <p:cBhvr>
                                        <p:cTn id="69" dur="500" fill="hold"/>
                                        <p:tgtEl>
                                          <p:spTgt spid="9"/>
                                        </p:tgtEl>
                                        <p:attrNameLst>
                                          <p:attrName>ppt_y</p:attrName>
                                        </p:attrNameLst>
                                      </p:cBhvr>
                                      <p:tavLst>
                                        <p:tav tm="0">
                                          <p:val>
                                            <p:strVal val="#ppt_y-#ppt_h/2"/>
                                          </p:val>
                                        </p:tav>
                                        <p:tav tm="100000">
                                          <p:val>
                                            <p:strVal val="#ppt_y"/>
                                          </p:val>
                                        </p:tav>
                                      </p:tavLst>
                                    </p:anim>
                                    <p:anim calcmode="lin" valueType="num">
                                      <p:cBhvr>
                                        <p:cTn id="70" dur="500" fill="hold"/>
                                        <p:tgtEl>
                                          <p:spTgt spid="9"/>
                                        </p:tgtEl>
                                        <p:attrNameLst>
                                          <p:attrName>ppt_w</p:attrName>
                                        </p:attrNameLst>
                                      </p:cBhvr>
                                      <p:tavLst>
                                        <p:tav tm="0">
                                          <p:val>
                                            <p:strVal val="#ppt_w"/>
                                          </p:val>
                                        </p:tav>
                                        <p:tav tm="100000">
                                          <p:val>
                                            <p:strVal val="#ppt_w"/>
                                          </p:val>
                                        </p:tav>
                                      </p:tavLst>
                                    </p:anim>
                                    <p:anim calcmode="lin" valueType="num">
                                      <p:cBhvr>
                                        <p:cTn id="71" dur="500" fill="hold"/>
                                        <p:tgtEl>
                                          <p:spTgt spid="9"/>
                                        </p:tgtEl>
                                        <p:attrNameLst>
                                          <p:attrName>ppt_h</p:attrName>
                                        </p:attrNameLst>
                                      </p:cBhvr>
                                      <p:tavLst>
                                        <p:tav tm="0">
                                          <p:val>
                                            <p:fltVal val="0"/>
                                          </p:val>
                                        </p:tav>
                                        <p:tav tm="100000">
                                          <p:val>
                                            <p:strVal val="#ppt_h"/>
                                          </p:val>
                                        </p:tav>
                                      </p:tavLst>
                                    </p:anim>
                                  </p:childTnLst>
                                </p:cTn>
                              </p:par>
                            </p:childTnLst>
                          </p:cTn>
                        </p:par>
                        <p:par>
                          <p:cTn id="72" fill="hold">
                            <p:stCondLst>
                              <p:cond delay="1000"/>
                            </p:stCondLst>
                            <p:childTnLst>
                              <p:par>
                                <p:cTn id="73" presetID="17" presetClass="entr" presetSubtype="1" fill="hold" nodeType="afterEffect">
                                  <p:stCondLst>
                                    <p:cond delay="0"/>
                                  </p:stCondLst>
                                  <p:childTnLst>
                                    <p:set>
                                      <p:cBhvr>
                                        <p:cTn id="74" dur="1" fill="hold">
                                          <p:stCondLst>
                                            <p:cond delay="0"/>
                                          </p:stCondLst>
                                        </p:cTn>
                                        <p:tgtEl>
                                          <p:spTgt spid="10"/>
                                        </p:tgtEl>
                                        <p:attrNameLst>
                                          <p:attrName>style.visibility</p:attrName>
                                        </p:attrNameLst>
                                      </p:cBhvr>
                                      <p:to>
                                        <p:strVal val="visible"/>
                                      </p:to>
                                    </p:set>
                                    <p:anim calcmode="lin" valueType="num">
                                      <p:cBhvr>
                                        <p:cTn id="75" dur="500" fill="hold"/>
                                        <p:tgtEl>
                                          <p:spTgt spid="10"/>
                                        </p:tgtEl>
                                        <p:attrNameLst>
                                          <p:attrName>ppt_x</p:attrName>
                                        </p:attrNameLst>
                                      </p:cBhvr>
                                      <p:tavLst>
                                        <p:tav tm="0">
                                          <p:val>
                                            <p:strVal val="#ppt_x"/>
                                          </p:val>
                                        </p:tav>
                                        <p:tav tm="100000">
                                          <p:val>
                                            <p:strVal val="#ppt_x"/>
                                          </p:val>
                                        </p:tav>
                                      </p:tavLst>
                                    </p:anim>
                                    <p:anim calcmode="lin" valueType="num">
                                      <p:cBhvr>
                                        <p:cTn id="76" dur="500" fill="hold"/>
                                        <p:tgtEl>
                                          <p:spTgt spid="10"/>
                                        </p:tgtEl>
                                        <p:attrNameLst>
                                          <p:attrName>ppt_y</p:attrName>
                                        </p:attrNameLst>
                                      </p:cBhvr>
                                      <p:tavLst>
                                        <p:tav tm="0">
                                          <p:val>
                                            <p:strVal val="#ppt_y-#ppt_h/2"/>
                                          </p:val>
                                        </p:tav>
                                        <p:tav tm="100000">
                                          <p:val>
                                            <p:strVal val="#ppt_y"/>
                                          </p:val>
                                        </p:tav>
                                      </p:tavLst>
                                    </p:anim>
                                    <p:anim calcmode="lin" valueType="num">
                                      <p:cBhvr>
                                        <p:cTn id="77" dur="500" fill="hold"/>
                                        <p:tgtEl>
                                          <p:spTgt spid="10"/>
                                        </p:tgtEl>
                                        <p:attrNameLst>
                                          <p:attrName>ppt_w</p:attrName>
                                        </p:attrNameLst>
                                      </p:cBhvr>
                                      <p:tavLst>
                                        <p:tav tm="0">
                                          <p:val>
                                            <p:strVal val="#ppt_w"/>
                                          </p:val>
                                        </p:tav>
                                        <p:tav tm="100000">
                                          <p:val>
                                            <p:strVal val="#ppt_w"/>
                                          </p:val>
                                        </p:tav>
                                      </p:tavLst>
                                    </p:anim>
                                    <p:anim calcmode="lin" valueType="num">
                                      <p:cBhvr>
                                        <p:cTn id="78" dur="500" fill="hold"/>
                                        <p:tgtEl>
                                          <p:spTgt spid="10"/>
                                        </p:tgtEl>
                                        <p:attrNameLst>
                                          <p:attrName>ppt_h</p:attrName>
                                        </p:attrNameLst>
                                      </p:cBhvr>
                                      <p:tavLst>
                                        <p:tav tm="0">
                                          <p:val>
                                            <p:fltVal val="0"/>
                                          </p:val>
                                        </p:tav>
                                        <p:tav tm="100000">
                                          <p:val>
                                            <p:strVal val="#ppt_h"/>
                                          </p:val>
                                        </p:tav>
                                      </p:tavLst>
                                    </p:anim>
                                  </p:childTnLst>
                                </p:cTn>
                              </p:par>
                            </p:childTnLst>
                          </p:cTn>
                        </p:par>
                        <p:par>
                          <p:cTn id="79" fill="hold">
                            <p:stCondLst>
                              <p:cond delay="1500"/>
                            </p:stCondLst>
                            <p:childTnLst>
                              <p:par>
                                <p:cTn id="80" presetID="17" presetClass="entr" presetSubtype="1" fill="hold" nodeType="afterEffect">
                                  <p:stCondLst>
                                    <p:cond delay="0"/>
                                  </p:stCondLst>
                                  <p:childTnLst>
                                    <p:set>
                                      <p:cBhvr>
                                        <p:cTn id="81" dur="1" fill="hold">
                                          <p:stCondLst>
                                            <p:cond delay="0"/>
                                          </p:stCondLst>
                                        </p:cTn>
                                        <p:tgtEl>
                                          <p:spTgt spid="11"/>
                                        </p:tgtEl>
                                        <p:attrNameLst>
                                          <p:attrName>style.visibility</p:attrName>
                                        </p:attrNameLst>
                                      </p:cBhvr>
                                      <p:to>
                                        <p:strVal val="visible"/>
                                      </p:to>
                                    </p:set>
                                    <p:anim calcmode="lin" valueType="num">
                                      <p:cBhvr>
                                        <p:cTn id="82" dur="500" fill="hold"/>
                                        <p:tgtEl>
                                          <p:spTgt spid="11"/>
                                        </p:tgtEl>
                                        <p:attrNameLst>
                                          <p:attrName>ppt_x</p:attrName>
                                        </p:attrNameLst>
                                      </p:cBhvr>
                                      <p:tavLst>
                                        <p:tav tm="0">
                                          <p:val>
                                            <p:strVal val="#ppt_x"/>
                                          </p:val>
                                        </p:tav>
                                        <p:tav tm="100000">
                                          <p:val>
                                            <p:strVal val="#ppt_x"/>
                                          </p:val>
                                        </p:tav>
                                      </p:tavLst>
                                    </p:anim>
                                    <p:anim calcmode="lin" valueType="num">
                                      <p:cBhvr>
                                        <p:cTn id="83" dur="500" fill="hold"/>
                                        <p:tgtEl>
                                          <p:spTgt spid="11"/>
                                        </p:tgtEl>
                                        <p:attrNameLst>
                                          <p:attrName>ppt_y</p:attrName>
                                        </p:attrNameLst>
                                      </p:cBhvr>
                                      <p:tavLst>
                                        <p:tav tm="0">
                                          <p:val>
                                            <p:strVal val="#ppt_y-#ppt_h/2"/>
                                          </p:val>
                                        </p:tav>
                                        <p:tav tm="100000">
                                          <p:val>
                                            <p:strVal val="#ppt_y"/>
                                          </p:val>
                                        </p:tav>
                                      </p:tavLst>
                                    </p:anim>
                                    <p:anim calcmode="lin" valueType="num">
                                      <p:cBhvr>
                                        <p:cTn id="84" dur="500" fill="hold"/>
                                        <p:tgtEl>
                                          <p:spTgt spid="11"/>
                                        </p:tgtEl>
                                        <p:attrNameLst>
                                          <p:attrName>ppt_w</p:attrName>
                                        </p:attrNameLst>
                                      </p:cBhvr>
                                      <p:tavLst>
                                        <p:tav tm="0">
                                          <p:val>
                                            <p:strVal val="#ppt_w"/>
                                          </p:val>
                                        </p:tav>
                                        <p:tav tm="100000">
                                          <p:val>
                                            <p:strVal val="#ppt_w"/>
                                          </p:val>
                                        </p:tav>
                                      </p:tavLst>
                                    </p:anim>
                                    <p:anim calcmode="lin" valueType="num">
                                      <p:cBhvr>
                                        <p:cTn id="85" dur="500" fill="hold"/>
                                        <p:tgtEl>
                                          <p:spTgt spid="11"/>
                                        </p:tgtEl>
                                        <p:attrNameLst>
                                          <p:attrName>ppt_h</p:attrName>
                                        </p:attrNameLst>
                                      </p:cBhvr>
                                      <p:tavLst>
                                        <p:tav tm="0">
                                          <p:val>
                                            <p:fltVal val="0"/>
                                          </p:val>
                                        </p:tav>
                                        <p:tav tm="100000">
                                          <p:val>
                                            <p:strVal val="#ppt_h"/>
                                          </p:val>
                                        </p:tav>
                                      </p:tavLst>
                                    </p:anim>
                                  </p:childTnLst>
                                </p:cTn>
                              </p:par>
                            </p:childTnLst>
                          </p:cTn>
                        </p:par>
                      </p:childTnLst>
                    </p:cTn>
                  </p:par>
                  <p:par>
                    <p:cTn id="86" fill="hold">
                      <p:stCondLst>
                        <p:cond delay="indefinite"/>
                      </p:stCondLst>
                      <p:childTnLst>
                        <p:par>
                          <p:cTn id="87" fill="hold">
                            <p:stCondLst>
                              <p:cond delay="0"/>
                            </p:stCondLst>
                            <p:childTnLst>
                              <p:par>
                                <p:cTn id="88" presetID="12" presetClass="entr" presetSubtype="1" fill="hold" grpId="0" nodeType="clickEffect">
                                  <p:stCondLst>
                                    <p:cond delay="0"/>
                                  </p:stCondLst>
                                  <p:childTnLst>
                                    <p:set>
                                      <p:cBhvr>
                                        <p:cTn id="89" dur="1" fill="hold">
                                          <p:stCondLst>
                                            <p:cond delay="0"/>
                                          </p:stCondLst>
                                        </p:cTn>
                                        <p:tgtEl>
                                          <p:spTgt spid="4133"/>
                                        </p:tgtEl>
                                        <p:attrNameLst>
                                          <p:attrName>style.visibility</p:attrName>
                                        </p:attrNameLst>
                                      </p:cBhvr>
                                      <p:to>
                                        <p:strVal val="visible"/>
                                      </p:to>
                                    </p:set>
                                    <p:animEffect transition="in" filter="slide(fromTop)">
                                      <p:cBhvr>
                                        <p:cTn id="90" dur="500"/>
                                        <p:tgtEl>
                                          <p:spTgt spid="4133"/>
                                        </p:tgtEl>
                                      </p:cBhvr>
                                    </p:animEffect>
                                  </p:childTnLst>
                                </p:cTn>
                              </p:par>
                            </p:childTnLst>
                          </p:cTn>
                        </p:par>
                      </p:childTnLst>
                    </p:cTn>
                  </p:par>
                  <p:par>
                    <p:cTn id="91" fill="hold">
                      <p:stCondLst>
                        <p:cond delay="indefinite"/>
                      </p:stCondLst>
                      <p:childTnLst>
                        <p:par>
                          <p:cTn id="92" fill="hold">
                            <p:stCondLst>
                              <p:cond delay="0"/>
                            </p:stCondLst>
                            <p:childTnLst>
                              <p:par>
                                <p:cTn id="93" presetID="12" presetClass="entr" presetSubtype="8" fill="hold" nodeType="clickEffect">
                                  <p:stCondLst>
                                    <p:cond delay="0"/>
                                  </p:stCondLst>
                                  <p:childTnLst>
                                    <p:set>
                                      <p:cBhvr>
                                        <p:cTn id="94" dur="1" fill="hold">
                                          <p:stCondLst>
                                            <p:cond delay="0"/>
                                          </p:stCondLst>
                                        </p:cTn>
                                        <p:tgtEl>
                                          <p:spTgt spid="4147"/>
                                        </p:tgtEl>
                                        <p:attrNameLst>
                                          <p:attrName>style.visibility</p:attrName>
                                        </p:attrNameLst>
                                      </p:cBhvr>
                                      <p:to>
                                        <p:strVal val="visible"/>
                                      </p:to>
                                    </p:set>
                                    <p:animEffect transition="in" filter="slide(fromLeft)">
                                      <p:cBhvr>
                                        <p:cTn id="95" dur="500"/>
                                        <p:tgtEl>
                                          <p:spTgt spid="41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12" grpId="0" autoUpdateAnimBg="0"/>
      <p:bldP spid="4130" grpId="0" autoUpdateAnimBg="0"/>
      <p:bldP spid="4133"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a:grpSpLocks/>
          </p:cNvGrpSpPr>
          <p:nvPr/>
        </p:nvGrpSpPr>
        <p:grpSpPr bwMode="auto">
          <a:xfrm>
            <a:off x="395288" y="228600"/>
            <a:ext cx="8382000" cy="2743200"/>
            <a:chOff x="192" y="96"/>
            <a:chExt cx="5280" cy="1728"/>
          </a:xfrm>
        </p:grpSpPr>
        <p:sp>
          <p:nvSpPr>
            <p:cNvPr id="6159" name="Rectangle 4"/>
            <p:cNvSpPr>
              <a:spLocks noChangeArrowheads="1"/>
            </p:cNvSpPr>
            <p:nvPr/>
          </p:nvSpPr>
          <p:spPr bwMode="auto">
            <a:xfrm>
              <a:off x="192" y="96"/>
              <a:ext cx="5280" cy="1728"/>
            </a:xfrm>
            <a:prstGeom prst="rect">
              <a:avLst/>
            </a:prstGeom>
            <a:solidFill>
              <a:srgbClr val="FFFF99"/>
            </a:solidFill>
            <a:ln w="76200" cmpd="tri">
              <a:solidFill>
                <a:schemeClr val="tx1"/>
              </a:solidFill>
              <a:miter lim="800000"/>
              <a:headEnd/>
              <a:tailEnd/>
            </a:ln>
          </p:spPr>
          <p:txBody>
            <a:bodyPr wrap="none" anchor="ctr"/>
            <a:lstStyle/>
            <a:p>
              <a:endParaRPr lang="en-US"/>
            </a:p>
          </p:txBody>
        </p:sp>
        <p:graphicFrame>
          <p:nvGraphicFramePr>
            <p:cNvPr id="6148" name="Object 2"/>
            <p:cNvGraphicFramePr>
              <a:graphicFrameLocks noChangeAspect="1"/>
            </p:cNvGraphicFramePr>
            <p:nvPr/>
          </p:nvGraphicFramePr>
          <p:xfrm>
            <a:off x="240" y="672"/>
            <a:ext cx="5136" cy="929"/>
          </p:xfrm>
          <a:graphic>
            <a:graphicData uri="http://schemas.openxmlformats.org/presentationml/2006/ole">
              <p:oleObj spid="_x0000_s23556" name="Equation" r:id="rId3" imgW="2527200" imgH="457200" progId="">
                <p:embed/>
              </p:oleObj>
            </a:graphicData>
          </a:graphic>
        </p:graphicFrame>
        <p:sp>
          <p:nvSpPr>
            <p:cNvPr id="6160" name="Text Box 3"/>
            <p:cNvSpPr txBox="1">
              <a:spLocks noChangeArrowheads="1"/>
            </p:cNvSpPr>
            <p:nvPr/>
          </p:nvSpPr>
          <p:spPr bwMode="auto">
            <a:xfrm>
              <a:off x="480" y="144"/>
              <a:ext cx="4608" cy="404"/>
            </a:xfrm>
            <a:prstGeom prst="rect">
              <a:avLst/>
            </a:prstGeom>
            <a:noFill/>
            <a:ln w="9525">
              <a:noFill/>
              <a:miter lim="800000"/>
              <a:headEnd/>
              <a:tailEnd/>
            </a:ln>
          </p:spPr>
          <p:txBody>
            <a:bodyPr>
              <a:spAutoFit/>
            </a:bodyPr>
            <a:lstStyle/>
            <a:p>
              <a:pPr algn="ctr">
                <a:spcBef>
                  <a:spcPct val="50000"/>
                </a:spcBef>
              </a:pPr>
              <a:r>
                <a:rPr lang="en-US" sz="3600">
                  <a:solidFill>
                    <a:srgbClr val="800000"/>
                  </a:solidFill>
                  <a:latin typeface="Arial Black" pitchFamily="34" charset="0"/>
                </a:rPr>
                <a:t>The Binomial Theorem</a:t>
              </a:r>
            </a:p>
          </p:txBody>
        </p:sp>
      </p:grpSp>
      <p:sp>
        <p:nvSpPr>
          <p:cNvPr id="9222" name="Text Box 6"/>
          <p:cNvSpPr txBox="1">
            <a:spLocks noChangeArrowheads="1"/>
          </p:cNvSpPr>
          <p:nvPr/>
        </p:nvSpPr>
        <p:spPr bwMode="auto">
          <a:xfrm>
            <a:off x="304800" y="3048000"/>
            <a:ext cx="8534400" cy="1077218"/>
          </a:xfrm>
          <a:prstGeom prst="rect">
            <a:avLst/>
          </a:prstGeom>
          <a:noFill/>
          <a:ln w="9525">
            <a:noFill/>
            <a:miter lim="800000"/>
            <a:headEnd/>
            <a:tailEnd/>
          </a:ln>
        </p:spPr>
        <p:txBody>
          <a:bodyPr>
            <a:spAutoFit/>
          </a:bodyPr>
          <a:lstStyle/>
          <a:p>
            <a:pPr>
              <a:spcBef>
                <a:spcPct val="50000"/>
              </a:spcBef>
            </a:pPr>
            <a:r>
              <a:rPr lang="en-US" dirty="0">
                <a:solidFill>
                  <a:srgbClr val="800000"/>
                </a:solidFill>
                <a:latin typeface="Arial" charset="0"/>
              </a:rPr>
              <a:t>The </a:t>
            </a:r>
            <a:r>
              <a:rPr lang="en-US" i="1" dirty="0" err="1">
                <a:solidFill>
                  <a:srgbClr val="800000"/>
                </a:solidFill>
                <a:latin typeface="Arial" charset="0"/>
              </a:rPr>
              <a:t>x</a:t>
            </a:r>
            <a:r>
              <a:rPr lang="en-US" dirty="0" err="1">
                <a:solidFill>
                  <a:srgbClr val="800000"/>
                </a:solidFill>
                <a:latin typeface="Arial" charset="0"/>
              </a:rPr>
              <a:t>'s</a:t>
            </a:r>
            <a:r>
              <a:rPr lang="en-US" dirty="0">
                <a:solidFill>
                  <a:srgbClr val="800000"/>
                </a:solidFill>
                <a:latin typeface="Arial" charset="0"/>
              </a:rPr>
              <a:t> start out to the </a:t>
            </a:r>
            <a:r>
              <a:rPr lang="en-US" i="1" dirty="0">
                <a:solidFill>
                  <a:srgbClr val="800000"/>
                </a:solidFill>
                <a:latin typeface="Arial" charset="0"/>
              </a:rPr>
              <a:t>n</a:t>
            </a:r>
            <a:r>
              <a:rPr lang="en-US" dirty="0">
                <a:solidFill>
                  <a:srgbClr val="800000"/>
                </a:solidFill>
                <a:latin typeface="Arial" charset="0"/>
              </a:rPr>
              <a:t>th power and decrease by 1 in power each term.  The </a:t>
            </a:r>
            <a:r>
              <a:rPr lang="en-US" sz="2800" i="1" dirty="0" err="1">
                <a:solidFill>
                  <a:srgbClr val="800000"/>
                </a:solidFill>
              </a:rPr>
              <a:t>a</a:t>
            </a:r>
            <a:r>
              <a:rPr lang="en-US" dirty="0" err="1">
                <a:solidFill>
                  <a:srgbClr val="800000"/>
                </a:solidFill>
                <a:latin typeface="Arial" charset="0"/>
              </a:rPr>
              <a:t>'s</a:t>
            </a:r>
            <a:r>
              <a:rPr lang="en-US" dirty="0">
                <a:solidFill>
                  <a:srgbClr val="800000"/>
                </a:solidFill>
                <a:latin typeface="Arial" charset="0"/>
              </a:rPr>
              <a:t> start out to the 0 power and increase by 1 in power each term.  The binomial coefficients are found by computing the combination symbol. </a:t>
            </a:r>
            <a:r>
              <a:rPr lang="en-US" dirty="0" smtClean="0">
                <a:solidFill>
                  <a:srgbClr val="800000"/>
                </a:solidFill>
                <a:latin typeface="Arial" charset="0"/>
              </a:rPr>
              <a:t>  </a:t>
            </a:r>
            <a:endParaRPr lang="en-US" dirty="0">
              <a:solidFill>
                <a:srgbClr val="800000"/>
              </a:solidFill>
              <a:latin typeface="Arial" charset="0"/>
            </a:endParaRPr>
          </a:p>
        </p:txBody>
      </p:sp>
      <p:graphicFrame>
        <p:nvGraphicFramePr>
          <p:cNvPr id="23557" name="Object 50"/>
          <p:cNvGraphicFramePr>
            <a:graphicFrameLocks noChangeAspect="1"/>
          </p:cNvGraphicFramePr>
          <p:nvPr/>
        </p:nvGraphicFramePr>
        <p:xfrm>
          <a:off x="496887" y="4830763"/>
          <a:ext cx="1663700" cy="731837"/>
        </p:xfrm>
        <a:graphic>
          <a:graphicData uri="http://schemas.openxmlformats.org/presentationml/2006/ole">
            <p:oleObj spid="_x0000_s23557" name="Equation" r:id="rId4" imgW="634680" imgH="279360" progId="">
              <p:embed/>
            </p:oleObj>
          </a:graphicData>
        </a:graphic>
      </p:graphicFrame>
      <p:graphicFrame>
        <p:nvGraphicFramePr>
          <p:cNvPr id="4147" name="Object 51"/>
          <p:cNvGraphicFramePr>
            <a:graphicFrameLocks noChangeAspect="1"/>
          </p:cNvGraphicFramePr>
          <p:nvPr/>
        </p:nvGraphicFramePr>
        <p:xfrm>
          <a:off x="2173287" y="4941888"/>
          <a:ext cx="6665913" cy="544512"/>
        </p:xfrm>
        <a:graphic>
          <a:graphicData uri="http://schemas.openxmlformats.org/presentationml/2006/ole">
            <p:oleObj spid="_x0000_s23558" name="Equation" r:id="rId5" imgW="2489040" imgH="203040" progId="">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9222"/>
                                        </p:tgtEl>
                                        <p:attrNameLst>
                                          <p:attrName>style.visibility</p:attrName>
                                        </p:attrNameLst>
                                      </p:cBhvr>
                                      <p:to>
                                        <p:strVal val="visible"/>
                                      </p:to>
                                    </p:set>
                                    <p:anim calcmode="lin" valueType="num">
                                      <p:cBhvr>
                                        <p:cTn id="7" dur="500" fill="hold"/>
                                        <p:tgtEl>
                                          <p:spTgt spid="9222"/>
                                        </p:tgtEl>
                                        <p:attrNameLst>
                                          <p:attrName>ppt_w</p:attrName>
                                        </p:attrNameLst>
                                      </p:cBhvr>
                                      <p:tavLst>
                                        <p:tav tm="0">
                                          <p:val>
                                            <p:fltVal val="0"/>
                                          </p:val>
                                        </p:tav>
                                        <p:tav tm="100000">
                                          <p:val>
                                            <p:strVal val="#ppt_w"/>
                                          </p:val>
                                        </p:tav>
                                      </p:tavLst>
                                    </p:anim>
                                    <p:anim calcmode="lin" valueType="num">
                                      <p:cBhvr>
                                        <p:cTn id="8" dur="500" fill="hold"/>
                                        <p:tgtEl>
                                          <p:spTgt spid="922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nodeType="clickEffect">
                                  <p:stCondLst>
                                    <p:cond delay="0"/>
                                  </p:stCondLst>
                                  <p:childTnLst>
                                    <p:set>
                                      <p:cBhvr>
                                        <p:cTn id="12" dur="1" fill="hold">
                                          <p:stCondLst>
                                            <p:cond delay="0"/>
                                          </p:stCondLst>
                                        </p:cTn>
                                        <p:tgtEl>
                                          <p:spTgt spid="4147"/>
                                        </p:tgtEl>
                                        <p:attrNameLst>
                                          <p:attrName>style.visibility</p:attrName>
                                        </p:attrNameLst>
                                      </p:cBhvr>
                                      <p:to>
                                        <p:strVal val="visible"/>
                                      </p:to>
                                    </p:set>
                                    <p:animEffect transition="in" filter="slide(fromLeft)">
                                      <p:cBhvr>
                                        <p:cTn id="13" dur="500"/>
                                        <p:tgtEl>
                                          <p:spTgt spid="41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2"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04800"/>
            <a:ext cx="1600200" cy="584775"/>
          </a:xfrm>
          <a:prstGeom prst="rect">
            <a:avLst/>
          </a:prstGeom>
          <a:noFill/>
        </p:spPr>
        <p:txBody>
          <a:bodyPr wrap="square" rtlCol="0">
            <a:spAutoFit/>
          </a:bodyPr>
          <a:lstStyle/>
          <a:p>
            <a:r>
              <a:rPr lang="en-US" sz="3200" dirty="0" smtClean="0">
                <a:latin typeface="Times New Roman" pitchFamily="18" charset="0"/>
                <a:cs typeface="Times New Roman" pitchFamily="18" charset="0"/>
              </a:rPr>
              <a:t>Expand</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graphicFrame>
        <p:nvGraphicFramePr>
          <p:cNvPr id="3076" name="Object 4"/>
          <p:cNvGraphicFramePr>
            <a:graphicFrameLocks noChangeAspect="1"/>
          </p:cNvGraphicFramePr>
          <p:nvPr/>
        </p:nvGraphicFramePr>
        <p:xfrm>
          <a:off x="1905000" y="228600"/>
          <a:ext cx="1336675" cy="755650"/>
        </p:xfrm>
        <a:graphic>
          <a:graphicData uri="http://schemas.openxmlformats.org/presentationml/2006/ole">
            <p:oleObj spid="_x0000_s24580" name="Equation" r:id="rId3" imgW="495000" imgH="279360" progId="">
              <p:embed/>
            </p:oleObj>
          </a:graphicData>
        </a:graphic>
      </p:graphicFrame>
      <p:graphicFrame>
        <p:nvGraphicFramePr>
          <p:cNvPr id="8213" name="Object 17"/>
          <p:cNvGraphicFramePr>
            <a:graphicFrameLocks noChangeAspect="1"/>
          </p:cNvGraphicFramePr>
          <p:nvPr/>
        </p:nvGraphicFramePr>
        <p:xfrm>
          <a:off x="1776275" y="1219200"/>
          <a:ext cx="533400" cy="1187450"/>
        </p:xfrm>
        <a:graphic>
          <a:graphicData uri="http://schemas.openxmlformats.org/presentationml/2006/ole">
            <p:oleObj spid="_x0000_s24581" name="Equation" r:id="rId4" imgW="266400" imgH="660240" progId="">
              <p:embed/>
            </p:oleObj>
          </a:graphicData>
        </a:graphic>
      </p:graphicFrame>
      <p:graphicFrame>
        <p:nvGraphicFramePr>
          <p:cNvPr id="5" name="Object 18"/>
          <p:cNvGraphicFramePr>
            <a:graphicFrameLocks noChangeAspect="1"/>
          </p:cNvGraphicFramePr>
          <p:nvPr/>
        </p:nvGraphicFramePr>
        <p:xfrm>
          <a:off x="3300275" y="1219200"/>
          <a:ext cx="533400" cy="1187450"/>
        </p:xfrm>
        <a:graphic>
          <a:graphicData uri="http://schemas.openxmlformats.org/presentationml/2006/ole">
            <p:oleObj spid="_x0000_s24582" name="Equation" r:id="rId5" imgW="266400" imgH="660240" progId="">
              <p:embed/>
            </p:oleObj>
          </a:graphicData>
        </a:graphic>
      </p:graphicFrame>
      <p:graphicFrame>
        <p:nvGraphicFramePr>
          <p:cNvPr id="6" name="Object 19"/>
          <p:cNvGraphicFramePr>
            <a:graphicFrameLocks noChangeAspect="1"/>
          </p:cNvGraphicFramePr>
          <p:nvPr/>
        </p:nvGraphicFramePr>
        <p:xfrm>
          <a:off x="4748075" y="1219200"/>
          <a:ext cx="533400" cy="1187450"/>
        </p:xfrm>
        <a:graphic>
          <a:graphicData uri="http://schemas.openxmlformats.org/presentationml/2006/ole">
            <p:oleObj spid="_x0000_s24583" name="Equation" r:id="rId6" imgW="266400" imgH="660240" progId="">
              <p:embed/>
            </p:oleObj>
          </a:graphicData>
        </a:graphic>
      </p:graphicFrame>
      <p:graphicFrame>
        <p:nvGraphicFramePr>
          <p:cNvPr id="7" name="Object 20"/>
          <p:cNvGraphicFramePr>
            <a:graphicFrameLocks noChangeAspect="1"/>
          </p:cNvGraphicFramePr>
          <p:nvPr/>
        </p:nvGraphicFramePr>
        <p:xfrm>
          <a:off x="6195875" y="1219200"/>
          <a:ext cx="533400" cy="822325"/>
        </p:xfrm>
        <a:graphic>
          <a:graphicData uri="http://schemas.openxmlformats.org/presentationml/2006/ole">
            <p:oleObj spid="_x0000_s24584" name="Equation" r:id="rId7" imgW="266400" imgH="457200" progId="">
              <p:embed/>
            </p:oleObj>
          </a:graphicData>
        </a:graphic>
      </p:graphicFrame>
      <p:graphicFrame>
        <p:nvGraphicFramePr>
          <p:cNvPr id="8" name="Object 9"/>
          <p:cNvGraphicFramePr>
            <a:graphicFrameLocks noChangeAspect="1"/>
          </p:cNvGraphicFramePr>
          <p:nvPr/>
        </p:nvGraphicFramePr>
        <p:xfrm>
          <a:off x="7643675" y="1219200"/>
          <a:ext cx="533400" cy="1187450"/>
        </p:xfrm>
        <a:graphic>
          <a:graphicData uri="http://schemas.openxmlformats.org/presentationml/2006/ole">
            <p:oleObj spid="_x0000_s24585" name="Equation" r:id="rId8" imgW="266400" imgH="660240" progId="">
              <p:embed/>
            </p:oleObj>
          </a:graphicData>
        </a:graphic>
      </p:graphicFrame>
      <p:graphicFrame>
        <p:nvGraphicFramePr>
          <p:cNvPr id="9" name="Object 22"/>
          <p:cNvGraphicFramePr>
            <a:graphicFrameLocks noChangeAspect="1"/>
          </p:cNvGraphicFramePr>
          <p:nvPr/>
        </p:nvGraphicFramePr>
        <p:xfrm>
          <a:off x="328475" y="1219200"/>
          <a:ext cx="533400" cy="1187450"/>
        </p:xfrm>
        <a:graphic>
          <a:graphicData uri="http://schemas.openxmlformats.org/presentationml/2006/ole">
            <p:oleObj spid="_x0000_s24586" name="Equation" r:id="rId9" imgW="266400" imgH="660240" progId="">
              <p:embed/>
            </p:oleObj>
          </a:graphicData>
        </a:graphic>
      </p:graphicFrame>
      <p:graphicFrame>
        <p:nvGraphicFramePr>
          <p:cNvPr id="11" name="Object 4"/>
          <p:cNvGraphicFramePr>
            <a:graphicFrameLocks noChangeAspect="1"/>
          </p:cNvGraphicFramePr>
          <p:nvPr/>
        </p:nvGraphicFramePr>
        <p:xfrm>
          <a:off x="785675" y="1371600"/>
          <a:ext cx="998969" cy="457200"/>
        </p:xfrm>
        <a:graphic>
          <a:graphicData uri="http://schemas.openxmlformats.org/presentationml/2006/ole">
            <p:oleObj spid="_x0000_s24588" name="Equation" r:id="rId10" imgW="444240" imgH="203040" progId="">
              <p:embed/>
            </p:oleObj>
          </a:graphicData>
        </a:graphic>
      </p:graphicFrame>
      <p:graphicFrame>
        <p:nvGraphicFramePr>
          <p:cNvPr id="13" name="Object 4"/>
          <p:cNvGraphicFramePr>
            <a:graphicFrameLocks noChangeAspect="1"/>
          </p:cNvGraphicFramePr>
          <p:nvPr/>
        </p:nvGraphicFramePr>
        <p:xfrm>
          <a:off x="2323963" y="1339850"/>
          <a:ext cx="1036637" cy="488950"/>
        </p:xfrm>
        <a:graphic>
          <a:graphicData uri="http://schemas.openxmlformats.org/presentationml/2006/ole">
            <p:oleObj spid="_x0000_s24589" name="Equation" r:id="rId11" imgW="431640" imgH="203040" progId="">
              <p:embed/>
            </p:oleObj>
          </a:graphicData>
        </a:graphic>
      </p:graphicFrame>
      <p:graphicFrame>
        <p:nvGraphicFramePr>
          <p:cNvPr id="14" name="Object 4"/>
          <p:cNvGraphicFramePr>
            <a:graphicFrameLocks noChangeAspect="1"/>
          </p:cNvGraphicFramePr>
          <p:nvPr/>
        </p:nvGraphicFramePr>
        <p:xfrm>
          <a:off x="3757475" y="1340556"/>
          <a:ext cx="1066800" cy="488244"/>
        </p:xfrm>
        <a:graphic>
          <a:graphicData uri="http://schemas.openxmlformats.org/presentationml/2006/ole">
            <p:oleObj spid="_x0000_s24590" name="Equation" r:id="rId12" imgW="444240" imgH="203040" progId="">
              <p:embed/>
            </p:oleObj>
          </a:graphicData>
        </a:graphic>
      </p:graphicFrame>
      <p:graphicFrame>
        <p:nvGraphicFramePr>
          <p:cNvPr id="15" name="Object 4"/>
          <p:cNvGraphicFramePr>
            <a:graphicFrameLocks noChangeAspect="1"/>
          </p:cNvGraphicFramePr>
          <p:nvPr/>
        </p:nvGraphicFramePr>
        <p:xfrm>
          <a:off x="5205275" y="1371600"/>
          <a:ext cx="1066800" cy="488244"/>
        </p:xfrm>
        <a:graphic>
          <a:graphicData uri="http://schemas.openxmlformats.org/presentationml/2006/ole">
            <p:oleObj spid="_x0000_s24591" name="Equation" r:id="rId13" imgW="444240" imgH="203040" progId="">
              <p:embed/>
            </p:oleObj>
          </a:graphicData>
        </a:graphic>
      </p:graphicFrame>
      <p:graphicFrame>
        <p:nvGraphicFramePr>
          <p:cNvPr id="16" name="Object 4"/>
          <p:cNvGraphicFramePr>
            <a:graphicFrameLocks noChangeAspect="1"/>
          </p:cNvGraphicFramePr>
          <p:nvPr/>
        </p:nvGraphicFramePr>
        <p:xfrm>
          <a:off x="6667363" y="1371600"/>
          <a:ext cx="969962" cy="457200"/>
        </p:xfrm>
        <a:graphic>
          <a:graphicData uri="http://schemas.openxmlformats.org/presentationml/2006/ole">
            <p:oleObj spid="_x0000_s24592" name="Equation" r:id="rId14" imgW="431640" imgH="203040" progId="">
              <p:embed/>
            </p:oleObj>
          </a:graphicData>
        </a:graphic>
      </p:graphicFrame>
      <p:graphicFrame>
        <p:nvGraphicFramePr>
          <p:cNvPr id="17" name="Object 4"/>
          <p:cNvGraphicFramePr>
            <a:graphicFrameLocks noChangeAspect="1"/>
          </p:cNvGraphicFramePr>
          <p:nvPr/>
        </p:nvGraphicFramePr>
        <p:xfrm>
          <a:off x="8100875" y="1355725"/>
          <a:ext cx="738325" cy="473075"/>
        </p:xfrm>
        <a:graphic>
          <a:graphicData uri="http://schemas.openxmlformats.org/presentationml/2006/ole">
            <p:oleObj spid="_x0000_s24593" name="Equation" r:id="rId15" imgW="317160" imgH="203040" progId="">
              <p:embed/>
            </p:oleObj>
          </a:graphicData>
        </a:graphic>
      </p:graphicFrame>
      <p:graphicFrame>
        <p:nvGraphicFramePr>
          <p:cNvPr id="18" name="Object 18"/>
          <p:cNvGraphicFramePr>
            <a:graphicFrameLocks noChangeAspect="1"/>
          </p:cNvGraphicFramePr>
          <p:nvPr/>
        </p:nvGraphicFramePr>
        <p:xfrm>
          <a:off x="687388" y="2514600"/>
          <a:ext cx="1141412" cy="457200"/>
        </p:xfrm>
        <a:graphic>
          <a:graphicData uri="http://schemas.openxmlformats.org/presentationml/2006/ole">
            <p:oleObj spid="_x0000_s24594" name="Equation" r:id="rId16" imgW="507960" imgH="203040" progId="">
              <p:embed/>
            </p:oleObj>
          </a:graphicData>
        </a:graphic>
      </p:graphicFrame>
      <p:graphicFrame>
        <p:nvGraphicFramePr>
          <p:cNvPr id="19" name="Object 19"/>
          <p:cNvGraphicFramePr>
            <a:graphicFrameLocks noChangeAspect="1"/>
          </p:cNvGraphicFramePr>
          <p:nvPr/>
        </p:nvGraphicFramePr>
        <p:xfrm>
          <a:off x="1981200" y="2514600"/>
          <a:ext cx="1255712" cy="457200"/>
        </p:xfrm>
        <a:graphic>
          <a:graphicData uri="http://schemas.openxmlformats.org/presentationml/2006/ole">
            <p:oleObj spid="_x0000_s24595" name="Equation" r:id="rId17" imgW="558720" imgH="203040" progId="">
              <p:embed/>
            </p:oleObj>
          </a:graphicData>
        </a:graphic>
      </p:graphicFrame>
      <p:graphicFrame>
        <p:nvGraphicFramePr>
          <p:cNvPr id="20" name="Object 20"/>
          <p:cNvGraphicFramePr>
            <a:graphicFrameLocks noChangeAspect="1"/>
          </p:cNvGraphicFramePr>
          <p:nvPr/>
        </p:nvGraphicFramePr>
        <p:xfrm>
          <a:off x="3403600" y="2514600"/>
          <a:ext cx="1397000" cy="457200"/>
        </p:xfrm>
        <a:graphic>
          <a:graphicData uri="http://schemas.openxmlformats.org/presentationml/2006/ole">
            <p:oleObj spid="_x0000_s24596" name="Equation" r:id="rId18" imgW="622080" imgH="203040" progId="">
              <p:embed/>
            </p:oleObj>
          </a:graphicData>
        </a:graphic>
      </p:graphicFrame>
      <p:graphicFrame>
        <p:nvGraphicFramePr>
          <p:cNvPr id="21" name="Object 21"/>
          <p:cNvGraphicFramePr>
            <a:graphicFrameLocks noChangeAspect="1"/>
          </p:cNvGraphicFramePr>
          <p:nvPr/>
        </p:nvGraphicFramePr>
        <p:xfrm>
          <a:off x="4878387" y="2514600"/>
          <a:ext cx="1370013" cy="457200"/>
        </p:xfrm>
        <a:graphic>
          <a:graphicData uri="http://schemas.openxmlformats.org/presentationml/2006/ole">
            <p:oleObj spid="_x0000_s24597" name="Equation" r:id="rId19" imgW="609480" imgH="203040" progId="">
              <p:embed/>
            </p:oleObj>
          </a:graphicData>
        </a:graphic>
      </p:graphicFrame>
      <p:graphicFrame>
        <p:nvGraphicFramePr>
          <p:cNvPr id="22" name="Object 22"/>
          <p:cNvGraphicFramePr>
            <a:graphicFrameLocks noChangeAspect="1"/>
          </p:cNvGraphicFramePr>
          <p:nvPr/>
        </p:nvGraphicFramePr>
        <p:xfrm>
          <a:off x="6224588" y="2514600"/>
          <a:ext cx="1341437" cy="457200"/>
        </p:xfrm>
        <a:graphic>
          <a:graphicData uri="http://schemas.openxmlformats.org/presentationml/2006/ole">
            <p:oleObj spid="_x0000_s24598" name="Equation" r:id="rId20" imgW="596880" imgH="203040" progId="">
              <p:embed/>
            </p:oleObj>
          </a:graphicData>
        </a:graphic>
      </p:graphicFrame>
      <p:graphicFrame>
        <p:nvGraphicFramePr>
          <p:cNvPr id="23" name="Object 23"/>
          <p:cNvGraphicFramePr>
            <a:graphicFrameLocks noChangeAspect="1"/>
          </p:cNvGraphicFramePr>
          <p:nvPr/>
        </p:nvGraphicFramePr>
        <p:xfrm>
          <a:off x="7688263" y="2514600"/>
          <a:ext cx="1084262" cy="457200"/>
        </p:xfrm>
        <a:graphic>
          <a:graphicData uri="http://schemas.openxmlformats.org/presentationml/2006/ole">
            <p:oleObj spid="_x0000_s24599" name="Equation" r:id="rId21" imgW="482400" imgH="203040" progId="">
              <p:embed/>
            </p:oleObj>
          </a:graphicData>
        </a:graphic>
      </p:graphicFrame>
      <p:graphicFrame>
        <p:nvGraphicFramePr>
          <p:cNvPr id="24" name="Object 24"/>
          <p:cNvGraphicFramePr>
            <a:graphicFrameLocks noChangeAspect="1"/>
          </p:cNvGraphicFramePr>
          <p:nvPr/>
        </p:nvGraphicFramePr>
        <p:xfrm>
          <a:off x="915988" y="3429000"/>
          <a:ext cx="684212" cy="457200"/>
        </p:xfrm>
        <a:graphic>
          <a:graphicData uri="http://schemas.openxmlformats.org/presentationml/2006/ole">
            <p:oleObj spid="_x0000_s24600" name="Equation" r:id="rId22" imgW="304560" imgH="203040" progId="">
              <p:embed/>
            </p:oleObj>
          </a:graphicData>
        </a:graphic>
      </p:graphicFrame>
      <p:graphicFrame>
        <p:nvGraphicFramePr>
          <p:cNvPr id="25" name="Object 25"/>
          <p:cNvGraphicFramePr>
            <a:graphicFrameLocks noChangeAspect="1"/>
          </p:cNvGraphicFramePr>
          <p:nvPr/>
        </p:nvGraphicFramePr>
        <p:xfrm>
          <a:off x="1804988" y="3429000"/>
          <a:ext cx="998537" cy="457200"/>
        </p:xfrm>
        <a:graphic>
          <a:graphicData uri="http://schemas.openxmlformats.org/presentationml/2006/ole">
            <p:oleObj spid="_x0000_s24601" name="Equation" r:id="rId23" imgW="444240" imgH="203040" progId="">
              <p:embed/>
            </p:oleObj>
          </a:graphicData>
        </a:graphic>
      </p:graphicFrame>
      <p:graphicFrame>
        <p:nvGraphicFramePr>
          <p:cNvPr id="26" name="Object 26"/>
          <p:cNvGraphicFramePr>
            <a:graphicFrameLocks noChangeAspect="1"/>
          </p:cNvGraphicFramePr>
          <p:nvPr/>
        </p:nvGraphicFramePr>
        <p:xfrm>
          <a:off x="3079750" y="3429000"/>
          <a:ext cx="1027113" cy="457200"/>
        </p:xfrm>
        <a:graphic>
          <a:graphicData uri="http://schemas.openxmlformats.org/presentationml/2006/ole">
            <p:oleObj spid="_x0000_s24602" name="Equation" r:id="rId24" imgW="457200" imgH="203040" progId="">
              <p:embed/>
            </p:oleObj>
          </a:graphicData>
        </a:graphic>
      </p:graphicFrame>
      <p:graphicFrame>
        <p:nvGraphicFramePr>
          <p:cNvPr id="27" name="Object 27"/>
          <p:cNvGraphicFramePr>
            <a:graphicFrameLocks noChangeAspect="1"/>
          </p:cNvGraphicFramePr>
          <p:nvPr/>
        </p:nvGraphicFramePr>
        <p:xfrm>
          <a:off x="4300538" y="3429000"/>
          <a:ext cx="998537" cy="457200"/>
        </p:xfrm>
        <a:graphic>
          <a:graphicData uri="http://schemas.openxmlformats.org/presentationml/2006/ole">
            <p:oleObj spid="_x0000_s24603" name="Equation" r:id="rId25" imgW="444240" imgH="203040" progId="">
              <p:embed/>
            </p:oleObj>
          </a:graphicData>
        </a:graphic>
      </p:graphicFrame>
      <p:graphicFrame>
        <p:nvGraphicFramePr>
          <p:cNvPr id="28" name="Object 28"/>
          <p:cNvGraphicFramePr>
            <a:graphicFrameLocks noChangeAspect="1"/>
          </p:cNvGraphicFramePr>
          <p:nvPr/>
        </p:nvGraphicFramePr>
        <p:xfrm>
          <a:off x="5581650" y="3429000"/>
          <a:ext cx="998538" cy="457200"/>
        </p:xfrm>
        <a:graphic>
          <a:graphicData uri="http://schemas.openxmlformats.org/presentationml/2006/ole">
            <p:oleObj spid="_x0000_s24604" name="Equation" r:id="rId26" imgW="444240" imgH="203040" progId="">
              <p:embed/>
            </p:oleObj>
          </a:graphicData>
        </a:graphic>
      </p:graphicFrame>
      <p:graphicFrame>
        <p:nvGraphicFramePr>
          <p:cNvPr id="29" name="Object 29"/>
          <p:cNvGraphicFramePr>
            <a:graphicFrameLocks noChangeAspect="1"/>
          </p:cNvGraphicFramePr>
          <p:nvPr/>
        </p:nvGraphicFramePr>
        <p:xfrm>
          <a:off x="6629400" y="3486150"/>
          <a:ext cx="428625" cy="400050"/>
        </p:xfrm>
        <a:graphic>
          <a:graphicData uri="http://schemas.openxmlformats.org/presentationml/2006/ole">
            <p:oleObj spid="_x0000_s24605" name="Equation" r:id="rId27" imgW="190440" imgH="177480" progId="">
              <p:embed/>
            </p:oleObj>
          </a:graphicData>
        </a:graphic>
      </p:graphicFrame>
      <p:sp>
        <p:nvSpPr>
          <p:cNvPr id="32" name="Rectangle 31"/>
          <p:cNvSpPr/>
          <p:nvPr/>
        </p:nvSpPr>
        <p:spPr>
          <a:xfrm>
            <a:off x="685800" y="3352800"/>
            <a:ext cx="6705600" cy="609600"/>
          </a:xfrm>
          <a:prstGeom prst="rect">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heckerboard(across)">
                                      <p:cBhvr>
                                        <p:cTn id="7" dur="500"/>
                                        <p:tgtEl>
                                          <p:spTgt spid="9"/>
                                        </p:tgtEl>
                                      </p:cBhvr>
                                    </p:animEffect>
                                  </p:childTnLst>
                                </p:cTn>
                              </p:par>
                              <p:par>
                                <p:cTn id="8" presetID="5" presetClass="entr" presetSubtype="10"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checkerboard(across)">
                                      <p:cBhvr>
                                        <p:cTn id="10" dur="5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nodeType="clickEffect">
                                  <p:stCondLst>
                                    <p:cond delay="0"/>
                                  </p:stCondLst>
                                  <p:childTnLst>
                                    <p:set>
                                      <p:cBhvr>
                                        <p:cTn id="14" dur="1" fill="hold">
                                          <p:stCondLst>
                                            <p:cond delay="0"/>
                                          </p:stCondLst>
                                        </p:cTn>
                                        <p:tgtEl>
                                          <p:spTgt spid="8213"/>
                                        </p:tgtEl>
                                        <p:attrNameLst>
                                          <p:attrName>style.visibility</p:attrName>
                                        </p:attrNameLst>
                                      </p:cBhvr>
                                      <p:to>
                                        <p:strVal val="visible"/>
                                      </p:to>
                                    </p:set>
                                    <p:animEffect transition="in" filter="checkerboard(across)">
                                      <p:cBhvr>
                                        <p:cTn id="15" dur="500"/>
                                        <p:tgtEl>
                                          <p:spTgt spid="8213"/>
                                        </p:tgtEl>
                                      </p:cBhvr>
                                    </p:animEffect>
                                  </p:childTnLst>
                                </p:cTn>
                              </p:par>
                              <p:par>
                                <p:cTn id="16" presetID="5" presetClass="entr" presetSubtype="10" fill="hold" nodeType="with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checkerboard(across)">
                                      <p:cBhvr>
                                        <p:cTn id="18" dur="500"/>
                                        <p:tgtEl>
                                          <p:spTgt spid="13"/>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checkerboard(across)">
                                      <p:cBhvr>
                                        <p:cTn id="23" dur="500"/>
                                        <p:tgtEl>
                                          <p:spTgt spid="5"/>
                                        </p:tgtEl>
                                      </p:cBhvr>
                                    </p:animEffect>
                                  </p:childTnLst>
                                </p:cTn>
                              </p:par>
                              <p:par>
                                <p:cTn id="24" presetID="5" presetClass="entr" presetSubtype="10" fill="hold" nodeType="with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checkerboard(across)">
                                      <p:cBhvr>
                                        <p:cTn id="26" dur="500"/>
                                        <p:tgtEl>
                                          <p:spTgt spid="14"/>
                                        </p:tgtEl>
                                      </p:cBhvr>
                                    </p:animEffect>
                                  </p:childTnLst>
                                </p:cTn>
                              </p:par>
                            </p:childTnLst>
                          </p:cTn>
                        </p:par>
                      </p:childTnLst>
                    </p:cTn>
                  </p:par>
                  <p:par>
                    <p:cTn id="27" fill="hold">
                      <p:stCondLst>
                        <p:cond delay="indefinite"/>
                      </p:stCondLst>
                      <p:childTnLst>
                        <p:par>
                          <p:cTn id="28" fill="hold">
                            <p:stCondLst>
                              <p:cond delay="0"/>
                            </p:stCondLst>
                            <p:childTnLst>
                              <p:par>
                                <p:cTn id="29" presetID="5" presetClass="entr" presetSubtype="10" fill="hold"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checkerboard(across)">
                                      <p:cBhvr>
                                        <p:cTn id="31" dur="500"/>
                                        <p:tgtEl>
                                          <p:spTgt spid="6"/>
                                        </p:tgtEl>
                                      </p:cBhvr>
                                    </p:animEffect>
                                  </p:childTnLst>
                                </p:cTn>
                              </p:par>
                              <p:par>
                                <p:cTn id="32" presetID="5" presetClass="entr" presetSubtype="10" fill="hold" nodeType="with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checkerboard(across)">
                                      <p:cBhvr>
                                        <p:cTn id="34" dur="500"/>
                                        <p:tgtEl>
                                          <p:spTgt spid="15"/>
                                        </p:tgtEl>
                                      </p:cBhvr>
                                    </p:animEffect>
                                  </p:childTnLst>
                                </p:cTn>
                              </p:par>
                            </p:childTnLst>
                          </p:cTn>
                        </p:par>
                      </p:childTnLst>
                    </p:cTn>
                  </p:par>
                  <p:par>
                    <p:cTn id="35" fill="hold">
                      <p:stCondLst>
                        <p:cond delay="indefinite"/>
                      </p:stCondLst>
                      <p:childTnLst>
                        <p:par>
                          <p:cTn id="36" fill="hold">
                            <p:stCondLst>
                              <p:cond delay="0"/>
                            </p:stCondLst>
                            <p:childTnLst>
                              <p:par>
                                <p:cTn id="37" presetID="5" presetClass="entr" presetSubtype="10" fill="hold" nodeType="click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checkerboard(across)">
                                      <p:cBhvr>
                                        <p:cTn id="39" dur="500"/>
                                        <p:tgtEl>
                                          <p:spTgt spid="7"/>
                                        </p:tgtEl>
                                      </p:cBhvr>
                                    </p:animEffect>
                                  </p:childTnLst>
                                </p:cTn>
                              </p:par>
                              <p:par>
                                <p:cTn id="40" presetID="5" presetClass="entr" presetSubtype="10" fill="hold" nodeType="with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checkerboard(across)">
                                      <p:cBhvr>
                                        <p:cTn id="42" dur="500"/>
                                        <p:tgtEl>
                                          <p:spTgt spid="16"/>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nodeType="click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checkerboard(across)">
                                      <p:cBhvr>
                                        <p:cTn id="47" dur="500"/>
                                        <p:tgtEl>
                                          <p:spTgt spid="8"/>
                                        </p:tgtEl>
                                      </p:cBhvr>
                                    </p:animEffect>
                                  </p:childTnLst>
                                </p:cTn>
                              </p:par>
                              <p:par>
                                <p:cTn id="48" presetID="5" presetClass="entr" presetSubtype="10" fill="hold" nodeType="withEffect">
                                  <p:stCondLst>
                                    <p:cond delay="0"/>
                                  </p:stCondLst>
                                  <p:childTnLst>
                                    <p:set>
                                      <p:cBhvr>
                                        <p:cTn id="49" dur="1" fill="hold">
                                          <p:stCondLst>
                                            <p:cond delay="0"/>
                                          </p:stCondLst>
                                        </p:cTn>
                                        <p:tgtEl>
                                          <p:spTgt spid="17"/>
                                        </p:tgtEl>
                                        <p:attrNameLst>
                                          <p:attrName>style.visibility</p:attrName>
                                        </p:attrNameLst>
                                      </p:cBhvr>
                                      <p:to>
                                        <p:strVal val="visible"/>
                                      </p:to>
                                    </p:set>
                                    <p:animEffect transition="in" filter="checkerboard(across)">
                                      <p:cBhvr>
                                        <p:cTn id="50" dur="500"/>
                                        <p:tgtEl>
                                          <p:spTgt spid="17"/>
                                        </p:tgtEl>
                                      </p:cBhvr>
                                    </p:animEffect>
                                  </p:childTnLst>
                                </p:cTn>
                              </p:par>
                            </p:childTnLst>
                          </p:cTn>
                        </p:par>
                      </p:childTnLst>
                    </p:cTn>
                  </p:par>
                  <p:par>
                    <p:cTn id="51" fill="hold">
                      <p:stCondLst>
                        <p:cond delay="indefinite"/>
                      </p:stCondLst>
                      <p:childTnLst>
                        <p:par>
                          <p:cTn id="52" fill="hold">
                            <p:stCondLst>
                              <p:cond delay="0"/>
                            </p:stCondLst>
                            <p:childTnLst>
                              <p:par>
                                <p:cTn id="53" presetID="5" presetClass="entr" presetSubtype="10" fill="hold" nodeType="clickEffect">
                                  <p:stCondLst>
                                    <p:cond delay="0"/>
                                  </p:stCondLst>
                                  <p:childTnLst>
                                    <p:set>
                                      <p:cBhvr>
                                        <p:cTn id="54" dur="1" fill="hold">
                                          <p:stCondLst>
                                            <p:cond delay="0"/>
                                          </p:stCondLst>
                                        </p:cTn>
                                        <p:tgtEl>
                                          <p:spTgt spid="18"/>
                                        </p:tgtEl>
                                        <p:attrNameLst>
                                          <p:attrName>style.visibility</p:attrName>
                                        </p:attrNameLst>
                                      </p:cBhvr>
                                      <p:to>
                                        <p:strVal val="visible"/>
                                      </p:to>
                                    </p:set>
                                    <p:animEffect transition="in" filter="checkerboard(across)">
                                      <p:cBhvr>
                                        <p:cTn id="55" dur="500"/>
                                        <p:tgtEl>
                                          <p:spTgt spid="18"/>
                                        </p:tgtEl>
                                      </p:cBhvr>
                                    </p:animEffect>
                                  </p:childTnLst>
                                </p:cTn>
                              </p:par>
                            </p:childTnLst>
                          </p:cTn>
                        </p:par>
                      </p:childTnLst>
                    </p:cTn>
                  </p:par>
                  <p:par>
                    <p:cTn id="56" fill="hold">
                      <p:stCondLst>
                        <p:cond delay="indefinite"/>
                      </p:stCondLst>
                      <p:childTnLst>
                        <p:par>
                          <p:cTn id="57" fill="hold">
                            <p:stCondLst>
                              <p:cond delay="0"/>
                            </p:stCondLst>
                            <p:childTnLst>
                              <p:par>
                                <p:cTn id="58" presetID="5" presetClass="entr" presetSubtype="10" fill="hold" nodeType="clickEffect">
                                  <p:stCondLst>
                                    <p:cond delay="0"/>
                                  </p:stCondLst>
                                  <p:childTnLst>
                                    <p:set>
                                      <p:cBhvr>
                                        <p:cTn id="59" dur="1" fill="hold">
                                          <p:stCondLst>
                                            <p:cond delay="0"/>
                                          </p:stCondLst>
                                        </p:cTn>
                                        <p:tgtEl>
                                          <p:spTgt spid="19"/>
                                        </p:tgtEl>
                                        <p:attrNameLst>
                                          <p:attrName>style.visibility</p:attrName>
                                        </p:attrNameLst>
                                      </p:cBhvr>
                                      <p:to>
                                        <p:strVal val="visible"/>
                                      </p:to>
                                    </p:set>
                                    <p:animEffect transition="in" filter="checkerboard(across)">
                                      <p:cBhvr>
                                        <p:cTn id="60" dur="500"/>
                                        <p:tgtEl>
                                          <p:spTgt spid="19"/>
                                        </p:tgtEl>
                                      </p:cBhvr>
                                    </p:animEffect>
                                  </p:childTnLst>
                                </p:cTn>
                              </p:par>
                            </p:childTnLst>
                          </p:cTn>
                        </p:par>
                      </p:childTnLst>
                    </p:cTn>
                  </p:par>
                  <p:par>
                    <p:cTn id="61" fill="hold">
                      <p:stCondLst>
                        <p:cond delay="indefinite"/>
                      </p:stCondLst>
                      <p:childTnLst>
                        <p:par>
                          <p:cTn id="62" fill="hold">
                            <p:stCondLst>
                              <p:cond delay="0"/>
                            </p:stCondLst>
                            <p:childTnLst>
                              <p:par>
                                <p:cTn id="63" presetID="5" presetClass="entr" presetSubtype="10" fill="hold" nodeType="clickEffect">
                                  <p:stCondLst>
                                    <p:cond delay="0"/>
                                  </p:stCondLst>
                                  <p:childTnLst>
                                    <p:set>
                                      <p:cBhvr>
                                        <p:cTn id="64" dur="1" fill="hold">
                                          <p:stCondLst>
                                            <p:cond delay="0"/>
                                          </p:stCondLst>
                                        </p:cTn>
                                        <p:tgtEl>
                                          <p:spTgt spid="20"/>
                                        </p:tgtEl>
                                        <p:attrNameLst>
                                          <p:attrName>style.visibility</p:attrName>
                                        </p:attrNameLst>
                                      </p:cBhvr>
                                      <p:to>
                                        <p:strVal val="visible"/>
                                      </p:to>
                                    </p:set>
                                    <p:animEffect transition="in" filter="checkerboard(across)">
                                      <p:cBhvr>
                                        <p:cTn id="65" dur="500"/>
                                        <p:tgtEl>
                                          <p:spTgt spid="20"/>
                                        </p:tgtEl>
                                      </p:cBhvr>
                                    </p:animEffect>
                                  </p:childTnLst>
                                </p:cTn>
                              </p:par>
                            </p:childTnLst>
                          </p:cTn>
                        </p:par>
                      </p:childTnLst>
                    </p:cTn>
                  </p:par>
                  <p:par>
                    <p:cTn id="66" fill="hold">
                      <p:stCondLst>
                        <p:cond delay="indefinite"/>
                      </p:stCondLst>
                      <p:childTnLst>
                        <p:par>
                          <p:cTn id="67" fill="hold">
                            <p:stCondLst>
                              <p:cond delay="0"/>
                            </p:stCondLst>
                            <p:childTnLst>
                              <p:par>
                                <p:cTn id="68" presetID="5" presetClass="entr" presetSubtype="10" fill="hold" nodeType="clickEffect">
                                  <p:stCondLst>
                                    <p:cond delay="0"/>
                                  </p:stCondLst>
                                  <p:childTnLst>
                                    <p:set>
                                      <p:cBhvr>
                                        <p:cTn id="69" dur="1" fill="hold">
                                          <p:stCondLst>
                                            <p:cond delay="0"/>
                                          </p:stCondLst>
                                        </p:cTn>
                                        <p:tgtEl>
                                          <p:spTgt spid="21"/>
                                        </p:tgtEl>
                                        <p:attrNameLst>
                                          <p:attrName>style.visibility</p:attrName>
                                        </p:attrNameLst>
                                      </p:cBhvr>
                                      <p:to>
                                        <p:strVal val="visible"/>
                                      </p:to>
                                    </p:set>
                                    <p:animEffect transition="in" filter="checkerboard(across)">
                                      <p:cBhvr>
                                        <p:cTn id="70" dur="500"/>
                                        <p:tgtEl>
                                          <p:spTgt spid="21"/>
                                        </p:tgtEl>
                                      </p:cBhvr>
                                    </p:animEffect>
                                  </p:childTnLst>
                                </p:cTn>
                              </p:par>
                            </p:childTnLst>
                          </p:cTn>
                        </p:par>
                      </p:childTnLst>
                    </p:cTn>
                  </p:par>
                  <p:par>
                    <p:cTn id="71" fill="hold">
                      <p:stCondLst>
                        <p:cond delay="indefinite"/>
                      </p:stCondLst>
                      <p:childTnLst>
                        <p:par>
                          <p:cTn id="72" fill="hold">
                            <p:stCondLst>
                              <p:cond delay="0"/>
                            </p:stCondLst>
                            <p:childTnLst>
                              <p:par>
                                <p:cTn id="73" presetID="5" presetClass="entr" presetSubtype="10" fill="hold" nodeType="clickEffect">
                                  <p:stCondLst>
                                    <p:cond delay="0"/>
                                  </p:stCondLst>
                                  <p:childTnLst>
                                    <p:set>
                                      <p:cBhvr>
                                        <p:cTn id="74" dur="1" fill="hold">
                                          <p:stCondLst>
                                            <p:cond delay="0"/>
                                          </p:stCondLst>
                                        </p:cTn>
                                        <p:tgtEl>
                                          <p:spTgt spid="22"/>
                                        </p:tgtEl>
                                        <p:attrNameLst>
                                          <p:attrName>style.visibility</p:attrName>
                                        </p:attrNameLst>
                                      </p:cBhvr>
                                      <p:to>
                                        <p:strVal val="visible"/>
                                      </p:to>
                                    </p:set>
                                    <p:animEffect transition="in" filter="checkerboard(across)">
                                      <p:cBhvr>
                                        <p:cTn id="75" dur="500"/>
                                        <p:tgtEl>
                                          <p:spTgt spid="22"/>
                                        </p:tgtEl>
                                      </p:cBhvr>
                                    </p:animEffect>
                                  </p:childTnLst>
                                </p:cTn>
                              </p:par>
                            </p:childTnLst>
                          </p:cTn>
                        </p:par>
                      </p:childTnLst>
                    </p:cTn>
                  </p:par>
                  <p:par>
                    <p:cTn id="76" fill="hold">
                      <p:stCondLst>
                        <p:cond delay="indefinite"/>
                      </p:stCondLst>
                      <p:childTnLst>
                        <p:par>
                          <p:cTn id="77" fill="hold">
                            <p:stCondLst>
                              <p:cond delay="0"/>
                            </p:stCondLst>
                            <p:childTnLst>
                              <p:par>
                                <p:cTn id="78" presetID="5" presetClass="entr" presetSubtype="10" fill="hold" nodeType="clickEffect">
                                  <p:stCondLst>
                                    <p:cond delay="0"/>
                                  </p:stCondLst>
                                  <p:childTnLst>
                                    <p:set>
                                      <p:cBhvr>
                                        <p:cTn id="79" dur="1" fill="hold">
                                          <p:stCondLst>
                                            <p:cond delay="0"/>
                                          </p:stCondLst>
                                        </p:cTn>
                                        <p:tgtEl>
                                          <p:spTgt spid="23"/>
                                        </p:tgtEl>
                                        <p:attrNameLst>
                                          <p:attrName>style.visibility</p:attrName>
                                        </p:attrNameLst>
                                      </p:cBhvr>
                                      <p:to>
                                        <p:strVal val="visible"/>
                                      </p:to>
                                    </p:set>
                                    <p:animEffect transition="in" filter="checkerboard(across)">
                                      <p:cBhvr>
                                        <p:cTn id="80" dur="500"/>
                                        <p:tgtEl>
                                          <p:spTgt spid="23"/>
                                        </p:tgtEl>
                                      </p:cBhvr>
                                    </p:animEffect>
                                  </p:childTnLst>
                                </p:cTn>
                              </p:par>
                            </p:childTnLst>
                          </p:cTn>
                        </p:par>
                      </p:childTnLst>
                    </p:cTn>
                  </p:par>
                  <p:par>
                    <p:cTn id="81" fill="hold">
                      <p:stCondLst>
                        <p:cond delay="indefinite"/>
                      </p:stCondLst>
                      <p:childTnLst>
                        <p:par>
                          <p:cTn id="82" fill="hold">
                            <p:stCondLst>
                              <p:cond delay="0"/>
                            </p:stCondLst>
                            <p:childTnLst>
                              <p:par>
                                <p:cTn id="83" presetID="5" presetClass="entr" presetSubtype="10" fill="hold" nodeType="clickEffect">
                                  <p:stCondLst>
                                    <p:cond delay="0"/>
                                  </p:stCondLst>
                                  <p:childTnLst>
                                    <p:set>
                                      <p:cBhvr>
                                        <p:cTn id="84" dur="1" fill="hold">
                                          <p:stCondLst>
                                            <p:cond delay="0"/>
                                          </p:stCondLst>
                                        </p:cTn>
                                        <p:tgtEl>
                                          <p:spTgt spid="24"/>
                                        </p:tgtEl>
                                        <p:attrNameLst>
                                          <p:attrName>style.visibility</p:attrName>
                                        </p:attrNameLst>
                                      </p:cBhvr>
                                      <p:to>
                                        <p:strVal val="visible"/>
                                      </p:to>
                                    </p:set>
                                    <p:animEffect transition="in" filter="checkerboard(across)">
                                      <p:cBhvr>
                                        <p:cTn id="85" dur="500"/>
                                        <p:tgtEl>
                                          <p:spTgt spid="24"/>
                                        </p:tgtEl>
                                      </p:cBhvr>
                                    </p:animEffect>
                                  </p:childTnLst>
                                </p:cTn>
                              </p:par>
                            </p:childTnLst>
                          </p:cTn>
                        </p:par>
                      </p:childTnLst>
                    </p:cTn>
                  </p:par>
                  <p:par>
                    <p:cTn id="86" fill="hold">
                      <p:stCondLst>
                        <p:cond delay="indefinite"/>
                      </p:stCondLst>
                      <p:childTnLst>
                        <p:par>
                          <p:cTn id="87" fill="hold">
                            <p:stCondLst>
                              <p:cond delay="0"/>
                            </p:stCondLst>
                            <p:childTnLst>
                              <p:par>
                                <p:cTn id="88" presetID="5" presetClass="entr" presetSubtype="10" fill="hold" nodeType="clickEffect">
                                  <p:stCondLst>
                                    <p:cond delay="0"/>
                                  </p:stCondLst>
                                  <p:childTnLst>
                                    <p:set>
                                      <p:cBhvr>
                                        <p:cTn id="89" dur="1" fill="hold">
                                          <p:stCondLst>
                                            <p:cond delay="0"/>
                                          </p:stCondLst>
                                        </p:cTn>
                                        <p:tgtEl>
                                          <p:spTgt spid="25"/>
                                        </p:tgtEl>
                                        <p:attrNameLst>
                                          <p:attrName>style.visibility</p:attrName>
                                        </p:attrNameLst>
                                      </p:cBhvr>
                                      <p:to>
                                        <p:strVal val="visible"/>
                                      </p:to>
                                    </p:set>
                                    <p:animEffect transition="in" filter="checkerboard(across)">
                                      <p:cBhvr>
                                        <p:cTn id="90" dur="500"/>
                                        <p:tgtEl>
                                          <p:spTgt spid="25"/>
                                        </p:tgtEl>
                                      </p:cBhvr>
                                    </p:animEffect>
                                  </p:childTnLst>
                                </p:cTn>
                              </p:par>
                            </p:childTnLst>
                          </p:cTn>
                        </p:par>
                      </p:childTnLst>
                    </p:cTn>
                  </p:par>
                  <p:par>
                    <p:cTn id="91" fill="hold">
                      <p:stCondLst>
                        <p:cond delay="indefinite"/>
                      </p:stCondLst>
                      <p:childTnLst>
                        <p:par>
                          <p:cTn id="92" fill="hold">
                            <p:stCondLst>
                              <p:cond delay="0"/>
                            </p:stCondLst>
                            <p:childTnLst>
                              <p:par>
                                <p:cTn id="93" presetID="5" presetClass="entr" presetSubtype="10" fill="hold" nodeType="clickEffect">
                                  <p:stCondLst>
                                    <p:cond delay="0"/>
                                  </p:stCondLst>
                                  <p:childTnLst>
                                    <p:set>
                                      <p:cBhvr>
                                        <p:cTn id="94" dur="1" fill="hold">
                                          <p:stCondLst>
                                            <p:cond delay="0"/>
                                          </p:stCondLst>
                                        </p:cTn>
                                        <p:tgtEl>
                                          <p:spTgt spid="26"/>
                                        </p:tgtEl>
                                        <p:attrNameLst>
                                          <p:attrName>style.visibility</p:attrName>
                                        </p:attrNameLst>
                                      </p:cBhvr>
                                      <p:to>
                                        <p:strVal val="visible"/>
                                      </p:to>
                                    </p:set>
                                    <p:animEffect transition="in" filter="checkerboard(across)">
                                      <p:cBhvr>
                                        <p:cTn id="95" dur="500"/>
                                        <p:tgtEl>
                                          <p:spTgt spid="26"/>
                                        </p:tgtEl>
                                      </p:cBhvr>
                                    </p:animEffect>
                                  </p:childTnLst>
                                </p:cTn>
                              </p:par>
                            </p:childTnLst>
                          </p:cTn>
                        </p:par>
                      </p:childTnLst>
                    </p:cTn>
                  </p:par>
                  <p:par>
                    <p:cTn id="96" fill="hold">
                      <p:stCondLst>
                        <p:cond delay="indefinite"/>
                      </p:stCondLst>
                      <p:childTnLst>
                        <p:par>
                          <p:cTn id="97" fill="hold">
                            <p:stCondLst>
                              <p:cond delay="0"/>
                            </p:stCondLst>
                            <p:childTnLst>
                              <p:par>
                                <p:cTn id="98" presetID="5" presetClass="entr" presetSubtype="10" fill="hold" nodeType="clickEffect">
                                  <p:stCondLst>
                                    <p:cond delay="0"/>
                                  </p:stCondLst>
                                  <p:childTnLst>
                                    <p:set>
                                      <p:cBhvr>
                                        <p:cTn id="99" dur="1" fill="hold">
                                          <p:stCondLst>
                                            <p:cond delay="0"/>
                                          </p:stCondLst>
                                        </p:cTn>
                                        <p:tgtEl>
                                          <p:spTgt spid="27"/>
                                        </p:tgtEl>
                                        <p:attrNameLst>
                                          <p:attrName>style.visibility</p:attrName>
                                        </p:attrNameLst>
                                      </p:cBhvr>
                                      <p:to>
                                        <p:strVal val="visible"/>
                                      </p:to>
                                    </p:set>
                                    <p:animEffect transition="in" filter="checkerboard(across)">
                                      <p:cBhvr>
                                        <p:cTn id="100" dur="500"/>
                                        <p:tgtEl>
                                          <p:spTgt spid="27"/>
                                        </p:tgtEl>
                                      </p:cBhvr>
                                    </p:animEffect>
                                  </p:childTnLst>
                                </p:cTn>
                              </p:par>
                            </p:childTnLst>
                          </p:cTn>
                        </p:par>
                      </p:childTnLst>
                    </p:cTn>
                  </p:par>
                  <p:par>
                    <p:cTn id="101" fill="hold">
                      <p:stCondLst>
                        <p:cond delay="indefinite"/>
                      </p:stCondLst>
                      <p:childTnLst>
                        <p:par>
                          <p:cTn id="102" fill="hold">
                            <p:stCondLst>
                              <p:cond delay="0"/>
                            </p:stCondLst>
                            <p:childTnLst>
                              <p:par>
                                <p:cTn id="103" presetID="5" presetClass="entr" presetSubtype="10" fill="hold" nodeType="clickEffect">
                                  <p:stCondLst>
                                    <p:cond delay="0"/>
                                  </p:stCondLst>
                                  <p:childTnLst>
                                    <p:set>
                                      <p:cBhvr>
                                        <p:cTn id="104" dur="1" fill="hold">
                                          <p:stCondLst>
                                            <p:cond delay="0"/>
                                          </p:stCondLst>
                                        </p:cTn>
                                        <p:tgtEl>
                                          <p:spTgt spid="28"/>
                                        </p:tgtEl>
                                        <p:attrNameLst>
                                          <p:attrName>style.visibility</p:attrName>
                                        </p:attrNameLst>
                                      </p:cBhvr>
                                      <p:to>
                                        <p:strVal val="visible"/>
                                      </p:to>
                                    </p:set>
                                    <p:animEffect transition="in" filter="checkerboard(across)">
                                      <p:cBhvr>
                                        <p:cTn id="105" dur="500"/>
                                        <p:tgtEl>
                                          <p:spTgt spid="28"/>
                                        </p:tgtEl>
                                      </p:cBhvr>
                                    </p:animEffect>
                                  </p:childTnLst>
                                </p:cTn>
                              </p:par>
                            </p:childTnLst>
                          </p:cTn>
                        </p:par>
                      </p:childTnLst>
                    </p:cTn>
                  </p:par>
                  <p:par>
                    <p:cTn id="106" fill="hold">
                      <p:stCondLst>
                        <p:cond delay="indefinite"/>
                      </p:stCondLst>
                      <p:childTnLst>
                        <p:par>
                          <p:cTn id="107" fill="hold">
                            <p:stCondLst>
                              <p:cond delay="0"/>
                            </p:stCondLst>
                            <p:childTnLst>
                              <p:par>
                                <p:cTn id="108" presetID="5" presetClass="entr" presetSubtype="10" fill="hold" nodeType="clickEffect">
                                  <p:stCondLst>
                                    <p:cond delay="0"/>
                                  </p:stCondLst>
                                  <p:childTnLst>
                                    <p:set>
                                      <p:cBhvr>
                                        <p:cTn id="109" dur="1" fill="hold">
                                          <p:stCondLst>
                                            <p:cond delay="0"/>
                                          </p:stCondLst>
                                        </p:cTn>
                                        <p:tgtEl>
                                          <p:spTgt spid="29"/>
                                        </p:tgtEl>
                                        <p:attrNameLst>
                                          <p:attrName>style.visibility</p:attrName>
                                        </p:attrNameLst>
                                      </p:cBhvr>
                                      <p:to>
                                        <p:strVal val="visible"/>
                                      </p:to>
                                    </p:set>
                                    <p:animEffect transition="in" filter="checkerboard(across)">
                                      <p:cBhvr>
                                        <p:cTn id="110" dur="500"/>
                                        <p:tgtEl>
                                          <p:spTgt spid="29"/>
                                        </p:tgtEl>
                                      </p:cBhvr>
                                    </p:animEffect>
                                  </p:childTnLst>
                                </p:cTn>
                              </p:par>
                            </p:childTnLst>
                          </p:cTn>
                        </p:par>
                      </p:childTnLst>
                    </p:cTn>
                  </p:par>
                  <p:par>
                    <p:cTn id="111" fill="hold">
                      <p:stCondLst>
                        <p:cond delay="indefinite"/>
                      </p:stCondLst>
                      <p:childTnLst>
                        <p:par>
                          <p:cTn id="112" fill="hold">
                            <p:stCondLst>
                              <p:cond delay="0"/>
                            </p:stCondLst>
                            <p:childTnLst>
                              <p:par>
                                <p:cTn id="113" presetID="5" presetClass="entr" presetSubtype="10" fill="hold" grpId="0" nodeType="clickEffect">
                                  <p:stCondLst>
                                    <p:cond delay="0"/>
                                  </p:stCondLst>
                                  <p:childTnLst>
                                    <p:set>
                                      <p:cBhvr>
                                        <p:cTn id="114" dur="1" fill="hold">
                                          <p:stCondLst>
                                            <p:cond delay="0"/>
                                          </p:stCondLst>
                                        </p:cTn>
                                        <p:tgtEl>
                                          <p:spTgt spid="32"/>
                                        </p:tgtEl>
                                        <p:attrNameLst>
                                          <p:attrName>style.visibility</p:attrName>
                                        </p:attrNameLst>
                                      </p:cBhvr>
                                      <p:to>
                                        <p:strVal val="visible"/>
                                      </p:to>
                                    </p:set>
                                    <p:animEffect transition="in" filter="checkerboard(across)">
                                      <p:cBhvr>
                                        <p:cTn id="115"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98" name="Object 3"/>
          <p:cNvGraphicFramePr>
            <a:graphicFrameLocks noChangeAspect="1"/>
          </p:cNvGraphicFramePr>
          <p:nvPr/>
        </p:nvGraphicFramePr>
        <p:xfrm>
          <a:off x="1295400" y="304800"/>
          <a:ext cx="6629400" cy="3368675"/>
        </p:xfrm>
        <a:graphic>
          <a:graphicData uri="http://schemas.openxmlformats.org/presentationml/2006/ole">
            <p:oleObj spid="_x0000_s2050" name="Equation" r:id="rId3" imgW="2323800" imgH="1180800" progId="">
              <p:embed/>
            </p:oleObj>
          </a:graphicData>
        </a:graphic>
      </p:graphicFrame>
      <p:sp>
        <p:nvSpPr>
          <p:cNvPr id="7172" name="Text Box 4"/>
          <p:cNvSpPr txBox="1">
            <a:spLocks noChangeArrowheads="1"/>
          </p:cNvSpPr>
          <p:nvPr/>
        </p:nvSpPr>
        <p:spPr bwMode="auto">
          <a:xfrm>
            <a:off x="1600200" y="4038600"/>
            <a:ext cx="6705600" cy="519113"/>
          </a:xfrm>
          <a:prstGeom prst="rect">
            <a:avLst/>
          </a:prstGeom>
          <a:noFill/>
          <a:ln w="9525">
            <a:noFill/>
            <a:miter lim="800000"/>
            <a:headEnd/>
            <a:tailEnd/>
          </a:ln>
        </p:spPr>
        <p:txBody>
          <a:bodyPr>
            <a:spAutoFit/>
          </a:bodyPr>
          <a:lstStyle/>
          <a:p>
            <a:pPr>
              <a:spcBef>
                <a:spcPct val="50000"/>
              </a:spcBef>
            </a:pPr>
            <a:r>
              <a:rPr lang="en-US" sz="2800">
                <a:solidFill>
                  <a:srgbClr val="800000"/>
                </a:solidFill>
                <a:latin typeface="Arial" charset="0"/>
              </a:rPr>
              <a:t>This symbol is read "</a:t>
            </a:r>
            <a:r>
              <a:rPr lang="en-US" sz="2800" i="1">
                <a:solidFill>
                  <a:srgbClr val="800000"/>
                </a:solidFill>
                <a:latin typeface="Arial" charset="0"/>
              </a:rPr>
              <a:t>n</a:t>
            </a:r>
            <a:r>
              <a:rPr lang="en-US" sz="2800">
                <a:solidFill>
                  <a:srgbClr val="800000"/>
                </a:solidFill>
                <a:latin typeface="Arial" charset="0"/>
              </a:rPr>
              <a:t> taken </a:t>
            </a:r>
            <a:r>
              <a:rPr lang="en-US" sz="2800" i="1">
                <a:solidFill>
                  <a:srgbClr val="800000"/>
                </a:solidFill>
                <a:latin typeface="Arial" charset="0"/>
              </a:rPr>
              <a:t>j</a:t>
            </a:r>
            <a:r>
              <a:rPr lang="en-US" sz="2800">
                <a:solidFill>
                  <a:srgbClr val="800000"/>
                </a:solidFill>
                <a:latin typeface="Arial" charset="0"/>
              </a:rPr>
              <a:t> at a time"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7172"/>
                                        </p:tgtEl>
                                        <p:attrNameLst>
                                          <p:attrName>style.visibility</p:attrName>
                                        </p:attrNameLst>
                                      </p:cBhvr>
                                      <p:to>
                                        <p:strVal val="visible"/>
                                      </p:to>
                                    </p:set>
                                    <p:anim calcmode="lin" valueType="num">
                                      <p:cBhvr additive="base">
                                        <p:cTn id="7" dur="500" fill="hold"/>
                                        <p:tgtEl>
                                          <p:spTgt spid="7172"/>
                                        </p:tgtEl>
                                        <p:attrNameLst>
                                          <p:attrName>ppt_x</p:attrName>
                                        </p:attrNameLst>
                                      </p:cBhvr>
                                      <p:tavLst>
                                        <p:tav tm="0">
                                          <p:val>
                                            <p:strVal val="#ppt_x"/>
                                          </p:val>
                                        </p:tav>
                                        <p:tav tm="100000">
                                          <p:val>
                                            <p:strVal val="#ppt_x"/>
                                          </p:val>
                                        </p:tav>
                                      </p:tavLst>
                                    </p:anim>
                                    <p:anim calcmode="lin" valueType="num">
                                      <p:cBhvr additive="base">
                                        <p:cTn id="8" dur="500" fill="hold"/>
                                        <p:tgtEl>
                                          <p:spTgt spid="717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04800"/>
            <a:ext cx="1600200" cy="584775"/>
          </a:xfrm>
          <a:prstGeom prst="rect">
            <a:avLst/>
          </a:prstGeom>
          <a:noFill/>
        </p:spPr>
        <p:txBody>
          <a:bodyPr wrap="square" rtlCol="0">
            <a:spAutoFit/>
          </a:bodyPr>
          <a:lstStyle/>
          <a:p>
            <a:r>
              <a:rPr lang="en-US" sz="3200" dirty="0" smtClean="0">
                <a:latin typeface="Times New Roman" pitchFamily="18" charset="0"/>
                <a:cs typeface="Times New Roman" pitchFamily="18" charset="0"/>
              </a:rPr>
              <a:t>Expand</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graphicFrame>
        <p:nvGraphicFramePr>
          <p:cNvPr id="3076" name="Object 4"/>
          <p:cNvGraphicFramePr>
            <a:graphicFrameLocks noChangeAspect="1"/>
          </p:cNvGraphicFramePr>
          <p:nvPr/>
        </p:nvGraphicFramePr>
        <p:xfrm>
          <a:off x="1836738" y="228600"/>
          <a:ext cx="1473200" cy="755650"/>
        </p:xfrm>
        <a:graphic>
          <a:graphicData uri="http://schemas.openxmlformats.org/presentationml/2006/ole">
            <p:oleObj spid="_x0000_s29698" name="Equation" r:id="rId3" imgW="545760" imgH="279360" progId="">
              <p:embed/>
            </p:oleObj>
          </a:graphicData>
        </a:graphic>
      </p:graphicFrame>
      <p:pic>
        <p:nvPicPr>
          <p:cNvPr id="29699" name="Picture 3"/>
          <p:cNvPicPr>
            <a:picLocks noChangeAspect="1" noChangeArrowheads="1"/>
          </p:cNvPicPr>
          <p:nvPr/>
        </p:nvPicPr>
        <p:blipFill>
          <a:blip r:embed="rId4" cstate="print"/>
          <a:srcRect/>
          <a:stretch>
            <a:fillRect/>
          </a:stretch>
        </p:blipFill>
        <p:spPr bwMode="auto">
          <a:xfrm>
            <a:off x="404813" y="1076325"/>
            <a:ext cx="8332787" cy="1971675"/>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6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04800"/>
            <a:ext cx="1600200" cy="584775"/>
          </a:xfrm>
          <a:prstGeom prst="rect">
            <a:avLst/>
          </a:prstGeom>
          <a:noFill/>
        </p:spPr>
        <p:txBody>
          <a:bodyPr wrap="square" rtlCol="0">
            <a:spAutoFit/>
          </a:bodyPr>
          <a:lstStyle/>
          <a:p>
            <a:r>
              <a:rPr lang="en-US" sz="3200" dirty="0" smtClean="0">
                <a:latin typeface="Times New Roman" pitchFamily="18" charset="0"/>
                <a:cs typeface="Times New Roman" pitchFamily="18" charset="0"/>
              </a:rPr>
              <a:t>Expand</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graphicFrame>
        <p:nvGraphicFramePr>
          <p:cNvPr id="3076" name="Object 4"/>
          <p:cNvGraphicFramePr>
            <a:graphicFrameLocks noChangeAspect="1"/>
          </p:cNvGraphicFramePr>
          <p:nvPr/>
        </p:nvGraphicFramePr>
        <p:xfrm>
          <a:off x="1905000" y="228600"/>
          <a:ext cx="1336675" cy="755650"/>
        </p:xfrm>
        <a:graphic>
          <a:graphicData uri="http://schemas.openxmlformats.org/presentationml/2006/ole">
            <p:oleObj spid="_x0000_s28675" name="Equation" r:id="rId3" imgW="495000" imgH="279360" progId="">
              <p:embed/>
            </p:oleObj>
          </a:graphicData>
        </a:graphic>
      </p:graphicFrame>
      <p:pic>
        <p:nvPicPr>
          <p:cNvPr id="28676" name="Picture 4"/>
          <p:cNvPicPr>
            <a:picLocks noChangeAspect="1" noChangeArrowheads="1"/>
          </p:cNvPicPr>
          <p:nvPr/>
        </p:nvPicPr>
        <p:blipFill>
          <a:blip r:embed="rId4" cstate="print"/>
          <a:srcRect/>
          <a:stretch>
            <a:fillRect/>
          </a:stretch>
        </p:blipFill>
        <p:spPr bwMode="auto">
          <a:xfrm>
            <a:off x="381000" y="990600"/>
            <a:ext cx="7800975" cy="150495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6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18"/>
          <p:cNvSpPr>
            <a:spLocks noChangeArrowheads="1"/>
          </p:cNvSpPr>
          <p:nvPr/>
        </p:nvSpPr>
        <p:spPr bwMode="auto">
          <a:xfrm>
            <a:off x="7924800" y="3124200"/>
            <a:ext cx="1143000" cy="457200"/>
          </a:xfrm>
          <a:prstGeom prst="rect">
            <a:avLst/>
          </a:prstGeom>
          <a:solidFill>
            <a:schemeClr val="accent1"/>
          </a:solidFill>
          <a:ln w="9525">
            <a:noFill/>
            <a:miter lim="800000"/>
            <a:headEnd/>
            <a:tailEnd/>
          </a:ln>
        </p:spPr>
        <p:txBody>
          <a:bodyPr wrap="none" anchor="ctr"/>
          <a:lstStyle/>
          <a:p>
            <a:endParaRPr lang="en-US"/>
          </a:p>
        </p:txBody>
      </p:sp>
      <p:sp>
        <p:nvSpPr>
          <p:cNvPr id="9234" name="Rectangle 18"/>
          <p:cNvSpPr>
            <a:spLocks noChangeArrowheads="1"/>
          </p:cNvSpPr>
          <p:nvPr/>
        </p:nvSpPr>
        <p:spPr bwMode="auto">
          <a:xfrm>
            <a:off x="7848600" y="457200"/>
            <a:ext cx="1143000" cy="457200"/>
          </a:xfrm>
          <a:prstGeom prst="rect">
            <a:avLst/>
          </a:prstGeom>
          <a:solidFill>
            <a:schemeClr val="accent1"/>
          </a:solidFill>
          <a:ln w="9525">
            <a:noFill/>
            <a:miter lim="800000"/>
            <a:headEnd/>
            <a:tailEnd/>
          </a:ln>
        </p:spPr>
        <p:txBody>
          <a:bodyPr wrap="none" anchor="ctr"/>
          <a:lstStyle/>
          <a:p>
            <a:endParaRPr lang="en-US"/>
          </a:p>
        </p:txBody>
      </p:sp>
      <p:graphicFrame>
        <p:nvGraphicFramePr>
          <p:cNvPr id="9233" name="Object 17"/>
          <p:cNvGraphicFramePr>
            <a:graphicFrameLocks noChangeAspect="1"/>
          </p:cNvGraphicFramePr>
          <p:nvPr/>
        </p:nvGraphicFramePr>
        <p:xfrm>
          <a:off x="7543800" y="457200"/>
          <a:ext cx="1485900" cy="457200"/>
        </p:xfrm>
        <a:graphic>
          <a:graphicData uri="http://schemas.openxmlformats.org/presentationml/2006/ole">
            <p:oleObj spid="_x0000_s27650" name="Equation" r:id="rId3" imgW="660240" imgH="203040" progId="">
              <p:embed/>
            </p:oleObj>
          </a:graphicData>
        </a:graphic>
      </p:graphicFrame>
      <p:sp>
        <p:nvSpPr>
          <p:cNvPr id="9223" name="Text Box 7"/>
          <p:cNvSpPr txBox="1">
            <a:spLocks noChangeArrowheads="1"/>
          </p:cNvSpPr>
          <p:nvPr/>
        </p:nvSpPr>
        <p:spPr bwMode="auto">
          <a:xfrm>
            <a:off x="304800" y="685800"/>
            <a:ext cx="4343400" cy="519113"/>
          </a:xfrm>
          <a:prstGeom prst="rect">
            <a:avLst/>
          </a:prstGeom>
          <a:noFill/>
          <a:ln w="9525">
            <a:noFill/>
            <a:miter lim="800000"/>
            <a:headEnd/>
            <a:tailEnd/>
          </a:ln>
        </p:spPr>
        <p:txBody>
          <a:bodyPr>
            <a:spAutoFit/>
          </a:bodyPr>
          <a:lstStyle/>
          <a:p>
            <a:pPr>
              <a:spcBef>
                <a:spcPct val="50000"/>
              </a:spcBef>
            </a:pPr>
            <a:r>
              <a:rPr lang="en-US" sz="2800" dirty="0"/>
              <a:t>Find the 5th term of (</a:t>
            </a:r>
            <a:r>
              <a:rPr lang="en-US" sz="2800" i="1" dirty="0"/>
              <a:t>x</a:t>
            </a:r>
            <a:r>
              <a:rPr lang="en-US" sz="2800" dirty="0"/>
              <a:t> + </a:t>
            </a:r>
            <a:r>
              <a:rPr lang="en-US" sz="2800" i="1" dirty="0"/>
              <a:t>a</a:t>
            </a:r>
            <a:r>
              <a:rPr lang="en-US" sz="2800" dirty="0"/>
              <a:t>)</a:t>
            </a:r>
            <a:r>
              <a:rPr lang="en-US" sz="2800" baseline="30000" dirty="0"/>
              <a:t>12</a:t>
            </a:r>
            <a:r>
              <a:rPr lang="en-US" sz="2800" dirty="0"/>
              <a:t> </a:t>
            </a:r>
          </a:p>
        </p:txBody>
      </p:sp>
      <p:sp>
        <p:nvSpPr>
          <p:cNvPr id="9224" name="Text Box 8"/>
          <p:cNvSpPr txBox="1">
            <a:spLocks noChangeArrowheads="1"/>
          </p:cNvSpPr>
          <p:nvPr/>
        </p:nvSpPr>
        <p:spPr bwMode="auto">
          <a:xfrm>
            <a:off x="0" y="1295400"/>
            <a:ext cx="4419600" cy="762000"/>
          </a:xfrm>
          <a:prstGeom prst="rect">
            <a:avLst/>
          </a:prstGeom>
          <a:noFill/>
          <a:ln w="9525">
            <a:noFill/>
            <a:miter lim="800000"/>
            <a:headEnd/>
            <a:tailEnd/>
          </a:ln>
        </p:spPr>
        <p:txBody>
          <a:bodyPr>
            <a:spAutoFit/>
          </a:bodyPr>
          <a:lstStyle/>
          <a:p>
            <a:pPr algn="ctr">
              <a:spcBef>
                <a:spcPct val="50000"/>
              </a:spcBef>
            </a:pPr>
            <a:r>
              <a:rPr lang="en-US" dirty="0">
                <a:solidFill>
                  <a:srgbClr val="FF0000"/>
                </a:solidFill>
              </a:rPr>
              <a:t>5th term will have </a:t>
            </a:r>
            <a:r>
              <a:rPr lang="en-US" i="1" dirty="0">
                <a:solidFill>
                  <a:srgbClr val="FF0000"/>
                </a:solidFill>
              </a:rPr>
              <a:t>a</a:t>
            </a:r>
            <a:r>
              <a:rPr lang="en-US" i="1" baseline="30000" dirty="0">
                <a:solidFill>
                  <a:srgbClr val="FF0000"/>
                </a:solidFill>
              </a:rPr>
              <a:t>4</a:t>
            </a:r>
            <a:r>
              <a:rPr lang="en-US" i="1" dirty="0">
                <a:solidFill>
                  <a:srgbClr val="FF0000"/>
                </a:solidFill>
              </a:rPr>
              <a:t> </a:t>
            </a:r>
            <a:br>
              <a:rPr lang="en-US" i="1" dirty="0">
                <a:solidFill>
                  <a:srgbClr val="FF0000"/>
                </a:solidFill>
              </a:rPr>
            </a:br>
            <a:r>
              <a:rPr lang="en-US" sz="2000" dirty="0">
                <a:solidFill>
                  <a:srgbClr val="FF0000"/>
                </a:solidFill>
              </a:rPr>
              <a:t>(power on </a:t>
            </a:r>
            <a:r>
              <a:rPr lang="en-US" sz="2000" i="1" dirty="0">
                <a:solidFill>
                  <a:srgbClr val="FF0000"/>
                </a:solidFill>
              </a:rPr>
              <a:t>a</a:t>
            </a:r>
            <a:r>
              <a:rPr lang="en-US" sz="2000" dirty="0">
                <a:solidFill>
                  <a:srgbClr val="FF0000"/>
                </a:solidFill>
              </a:rPr>
              <a:t> is 1 less than term number)</a:t>
            </a:r>
          </a:p>
        </p:txBody>
      </p:sp>
      <p:sp>
        <p:nvSpPr>
          <p:cNvPr id="9225" name="Text Box 9"/>
          <p:cNvSpPr txBox="1">
            <a:spLocks noChangeArrowheads="1"/>
          </p:cNvSpPr>
          <p:nvPr/>
        </p:nvSpPr>
        <p:spPr bwMode="auto">
          <a:xfrm>
            <a:off x="6096000" y="1371600"/>
            <a:ext cx="3048000" cy="762000"/>
          </a:xfrm>
          <a:prstGeom prst="rect">
            <a:avLst/>
          </a:prstGeom>
          <a:noFill/>
          <a:ln w="9525">
            <a:noFill/>
            <a:miter lim="800000"/>
            <a:headEnd/>
            <a:tailEnd/>
          </a:ln>
        </p:spPr>
        <p:txBody>
          <a:bodyPr>
            <a:spAutoFit/>
          </a:bodyPr>
          <a:lstStyle/>
          <a:p>
            <a:pPr algn="ctr">
              <a:spcBef>
                <a:spcPct val="50000"/>
              </a:spcBef>
            </a:pPr>
            <a:r>
              <a:rPr lang="en-US" dirty="0">
                <a:solidFill>
                  <a:srgbClr val="FF0000"/>
                </a:solidFill>
              </a:rPr>
              <a:t>So we'll have  </a:t>
            </a:r>
            <a:r>
              <a:rPr lang="en-US" i="1" dirty="0">
                <a:solidFill>
                  <a:srgbClr val="FF0000"/>
                </a:solidFill>
              </a:rPr>
              <a:t>x</a:t>
            </a:r>
            <a:r>
              <a:rPr lang="en-US" i="1" baseline="30000" dirty="0">
                <a:solidFill>
                  <a:srgbClr val="FF0000"/>
                </a:solidFill>
              </a:rPr>
              <a:t>8</a:t>
            </a:r>
            <a:r>
              <a:rPr lang="en-US" i="1" dirty="0">
                <a:solidFill>
                  <a:srgbClr val="FF0000"/>
                </a:solidFill>
              </a:rPr>
              <a:t> </a:t>
            </a:r>
            <a:br>
              <a:rPr lang="en-US" i="1" dirty="0">
                <a:solidFill>
                  <a:srgbClr val="FF0000"/>
                </a:solidFill>
              </a:rPr>
            </a:br>
            <a:r>
              <a:rPr lang="en-US" sz="2000" dirty="0">
                <a:solidFill>
                  <a:srgbClr val="FF0000"/>
                </a:solidFill>
              </a:rPr>
              <a:t>(sum of two powers is 12)</a:t>
            </a:r>
          </a:p>
        </p:txBody>
      </p:sp>
      <p:graphicFrame>
        <p:nvGraphicFramePr>
          <p:cNvPr id="9227" name="Object 11"/>
          <p:cNvGraphicFramePr>
            <a:graphicFrameLocks noChangeAspect="1"/>
          </p:cNvGraphicFramePr>
          <p:nvPr/>
        </p:nvGraphicFramePr>
        <p:xfrm>
          <a:off x="6248400" y="152400"/>
          <a:ext cx="1371600" cy="1028700"/>
        </p:xfrm>
        <a:graphic>
          <a:graphicData uri="http://schemas.openxmlformats.org/presentationml/2006/ole">
            <p:oleObj spid="_x0000_s27651" name="Equation" r:id="rId4" imgW="609480" imgH="457200" progId="">
              <p:embed/>
            </p:oleObj>
          </a:graphicData>
        </a:graphic>
      </p:graphicFrame>
      <p:sp>
        <p:nvSpPr>
          <p:cNvPr id="9229" name="AutoShape 13"/>
          <p:cNvSpPr>
            <a:spLocks noChangeArrowheads="1"/>
          </p:cNvSpPr>
          <p:nvPr/>
        </p:nvSpPr>
        <p:spPr bwMode="auto">
          <a:xfrm>
            <a:off x="4267200" y="685800"/>
            <a:ext cx="304800" cy="381000"/>
          </a:xfrm>
          <a:prstGeom prst="roundRect">
            <a:avLst>
              <a:gd name="adj" fmla="val 16667"/>
            </a:avLst>
          </a:prstGeom>
          <a:noFill/>
          <a:ln w="28575">
            <a:solidFill>
              <a:schemeClr val="accent2"/>
            </a:solidFill>
            <a:round/>
            <a:headEnd/>
            <a:tailEnd/>
          </a:ln>
        </p:spPr>
        <p:txBody>
          <a:bodyPr wrap="none" anchor="ctr"/>
          <a:lstStyle/>
          <a:p>
            <a:endParaRPr lang="en-US"/>
          </a:p>
        </p:txBody>
      </p:sp>
      <p:sp>
        <p:nvSpPr>
          <p:cNvPr id="9230" name="Line 14"/>
          <p:cNvSpPr>
            <a:spLocks noChangeShapeType="1"/>
          </p:cNvSpPr>
          <p:nvPr/>
        </p:nvSpPr>
        <p:spPr bwMode="auto">
          <a:xfrm flipV="1">
            <a:off x="4648200" y="304800"/>
            <a:ext cx="1676400" cy="381000"/>
          </a:xfrm>
          <a:prstGeom prst="line">
            <a:avLst/>
          </a:prstGeom>
          <a:noFill/>
          <a:ln w="28575">
            <a:solidFill>
              <a:schemeClr val="accent2"/>
            </a:solidFill>
            <a:round/>
            <a:headEnd/>
            <a:tailEnd type="triangle" w="med" len="med"/>
          </a:ln>
        </p:spPr>
        <p:txBody>
          <a:bodyPr/>
          <a:lstStyle/>
          <a:p>
            <a:endParaRPr lang="en-US"/>
          </a:p>
        </p:txBody>
      </p:sp>
      <p:sp>
        <p:nvSpPr>
          <p:cNvPr id="9231" name="Text Box 15"/>
          <p:cNvSpPr txBox="1">
            <a:spLocks noChangeArrowheads="1"/>
          </p:cNvSpPr>
          <p:nvPr/>
        </p:nvSpPr>
        <p:spPr bwMode="auto">
          <a:xfrm>
            <a:off x="4953000" y="762000"/>
            <a:ext cx="1066800" cy="1311275"/>
          </a:xfrm>
          <a:prstGeom prst="rect">
            <a:avLst/>
          </a:prstGeom>
          <a:noFill/>
          <a:ln w="9525">
            <a:noFill/>
            <a:miter lim="800000"/>
            <a:headEnd/>
            <a:tailEnd/>
          </a:ln>
        </p:spPr>
        <p:txBody>
          <a:bodyPr>
            <a:spAutoFit/>
          </a:bodyPr>
          <a:lstStyle/>
          <a:p>
            <a:pPr>
              <a:spcBef>
                <a:spcPct val="50000"/>
              </a:spcBef>
            </a:pPr>
            <a:r>
              <a:rPr lang="en-US" sz="2000" dirty="0">
                <a:solidFill>
                  <a:srgbClr val="006666"/>
                </a:solidFill>
              </a:rPr>
              <a:t>1 less than term number</a:t>
            </a:r>
          </a:p>
        </p:txBody>
      </p:sp>
      <p:sp>
        <p:nvSpPr>
          <p:cNvPr id="9232" name="Line 16"/>
          <p:cNvSpPr>
            <a:spLocks noChangeShapeType="1"/>
          </p:cNvSpPr>
          <p:nvPr/>
        </p:nvSpPr>
        <p:spPr bwMode="auto">
          <a:xfrm flipV="1">
            <a:off x="5638800" y="914400"/>
            <a:ext cx="838200" cy="304800"/>
          </a:xfrm>
          <a:prstGeom prst="line">
            <a:avLst/>
          </a:prstGeom>
          <a:noFill/>
          <a:ln w="28575">
            <a:solidFill>
              <a:srgbClr val="006666"/>
            </a:solidFill>
            <a:round/>
            <a:headEnd/>
            <a:tailEnd type="triangle" w="med" len="med"/>
          </a:ln>
        </p:spPr>
        <p:txBody>
          <a:bodyPr/>
          <a:lstStyle/>
          <a:p>
            <a:endParaRPr lang="en-US"/>
          </a:p>
        </p:txBody>
      </p:sp>
      <p:sp>
        <p:nvSpPr>
          <p:cNvPr id="17" name="TextBox 16"/>
          <p:cNvSpPr txBox="1"/>
          <p:nvPr/>
        </p:nvSpPr>
        <p:spPr>
          <a:xfrm>
            <a:off x="0" y="0"/>
            <a:ext cx="6096000"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Finding the indicated coefficient or term.</a:t>
            </a:r>
            <a:endParaRPr lang="en-US" sz="2400" b="1" dirty="0">
              <a:latin typeface="Times New Roman" pitchFamily="18" charset="0"/>
              <a:cs typeface="Times New Roman" pitchFamily="18" charset="0"/>
            </a:endParaRPr>
          </a:p>
        </p:txBody>
      </p:sp>
      <p:sp>
        <p:nvSpPr>
          <p:cNvPr id="18" name="Text Box 7"/>
          <p:cNvSpPr txBox="1">
            <a:spLocks noChangeArrowheads="1"/>
          </p:cNvSpPr>
          <p:nvPr/>
        </p:nvSpPr>
        <p:spPr bwMode="auto">
          <a:xfrm>
            <a:off x="304800" y="3443287"/>
            <a:ext cx="4343400" cy="519113"/>
          </a:xfrm>
          <a:prstGeom prst="rect">
            <a:avLst/>
          </a:prstGeom>
          <a:noFill/>
          <a:ln w="9525">
            <a:noFill/>
            <a:miter lim="800000"/>
            <a:headEnd/>
            <a:tailEnd/>
          </a:ln>
        </p:spPr>
        <p:txBody>
          <a:bodyPr>
            <a:spAutoFit/>
          </a:bodyPr>
          <a:lstStyle/>
          <a:p>
            <a:pPr>
              <a:spcBef>
                <a:spcPct val="50000"/>
              </a:spcBef>
            </a:pPr>
            <a:r>
              <a:rPr lang="en-US" sz="2800" dirty="0"/>
              <a:t>Find the </a:t>
            </a:r>
            <a:r>
              <a:rPr lang="en-US" sz="2800" dirty="0" smtClean="0"/>
              <a:t>7th </a:t>
            </a:r>
            <a:r>
              <a:rPr lang="en-US" sz="2800" dirty="0"/>
              <a:t>term of (</a:t>
            </a:r>
            <a:r>
              <a:rPr lang="en-US" sz="2800" i="1" dirty="0"/>
              <a:t>x</a:t>
            </a:r>
            <a:r>
              <a:rPr lang="en-US" sz="2800" dirty="0"/>
              <a:t> + </a:t>
            </a:r>
            <a:r>
              <a:rPr lang="en-US" sz="2800" i="1" dirty="0" smtClean="0"/>
              <a:t>a</a:t>
            </a:r>
            <a:r>
              <a:rPr lang="en-US" sz="2800" dirty="0" smtClean="0"/>
              <a:t>)</a:t>
            </a:r>
            <a:r>
              <a:rPr lang="en-US" sz="2800" baseline="30000" dirty="0" smtClean="0"/>
              <a:t>10</a:t>
            </a:r>
            <a:r>
              <a:rPr lang="en-US" sz="2800" dirty="0" smtClean="0"/>
              <a:t> </a:t>
            </a:r>
            <a:endParaRPr lang="en-US" sz="2800" dirty="0"/>
          </a:p>
        </p:txBody>
      </p:sp>
      <p:sp>
        <p:nvSpPr>
          <p:cNvPr id="19" name="Text Box 8"/>
          <p:cNvSpPr txBox="1">
            <a:spLocks noChangeArrowheads="1"/>
          </p:cNvSpPr>
          <p:nvPr/>
        </p:nvSpPr>
        <p:spPr bwMode="auto">
          <a:xfrm>
            <a:off x="152400" y="4047292"/>
            <a:ext cx="4419600" cy="677108"/>
          </a:xfrm>
          <a:prstGeom prst="rect">
            <a:avLst/>
          </a:prstGeom>
          <a:noFill/>
          <a:ln w="9525">
            <a:noFill/>
            <a:miter lim="800000"/>
            <a:headEnd/>
            <a:tailEnd/>
          </a:ln>
        </p:spPr>
        <p:txBody>
          <a:bodyPr>
            <a:spAutoFit/>
          </a:bodyPr>
          <a:lstStyle/>
          <a:p>
            <a:pPr algn="ctr">
              <a:spcBef>
                <a:spcPct val="50000"/>
              </a:spcBef>
            </a:pPr>
            <a:r>
              <a:rPr lang="en-US" dirty="0" smtClean="0">
                <a:solidFill>
                  <a:srgbClr val="FF0000"/>
                </a:solidFill>
              </a:rPr>
              <a:t>7th </a:t>
            </a:r>
            <a:r>
              <a:rPr lang="en-US" dirty="0">
                <a:solidFill>
                  <a:srgbClr val="FF0000"/>
                </a:solidFill>
              </a:rPr>
              <a:t>term will have </a:t>
            </a:r>
            <a:r>
              <a:rPr lang="en-US" i="1" dirty="0" smtClean="0">
                <a:solidFill>
                  <a:srgbClr val="FF0000"/>
                </a:solidFill>
              </a:rPr>
              <a:t>a</a:t>
            </a:r>
            <a:r>
              <a:rPr lang="en-US" i="1" baseline="30000" dirty="0" smtClean="0">
                <a:solidFill>
                  <a:srgbClr val="FF0000"/>
                </a:solidFill>
              </a:rPr>
              <a:t>6</a:t>
            </a:r>
            <a:r>
              <a:rPr lang="en-US" i="1" dirty="0" smtClean="0">
                <a:solidFill>
                  <a:srgbClr val="FF0000"/>
                </a:solidFill>
              </a:rPr>
              <a:t/>
            </a:r>
            <a:br>
              <a:rPr lang="en-US" i="1" dirty="0" smtClean="0">
                <a:solidFill>
                  <a:srgbClr val="FF0000"/>
                </a:solidFill>
              </a:rPr>
            </a:br>
            <a:r>
              <a:rPr lang="en-US" sz="2000" dirty="0" smtClean="0">
                <a:solidFill>
                  <a:srgbClr val="FF0000"/>
                </a:solidFill>
              </a:rPr>
              <a:t>(power on </a:t>
            </a:r>
            <a:r>
              <a:rPr lang="en-US" sz="2000" i="1" dirty="0" smtClean="0">
                <a:solidFill>
                  <a:srgbClr val="FF0000"/>
                </a:solidFill>
              </a:rPr>
              <a:t>a</a:t>
            </a:r>
            <a:r>
              <a:rPr lang="en-US" sz="2000" dirty="0" smtClean="0">
                <a:solidFill>
                  <a:srgbClr val="FF0000"/>
                </a:solidFill>
              </a:rPr>
              <a:t> is 1 less than term number)</a:t>
            </a:r>
            <a:endParaRPr lang="en-US" sz="2000" dirty="0">
              <a:solidFill>
                <a:srgbClr val="FF0000"/>
              </a:solidFill>
            </a:endParaRPr>
          </a:p>
        </p:txBody>
      </p:sp>
      <p:sp>
        <p:nvSpPr>
          <p:cNvPr id="20" name="Text Box 9"/>
          <p:cNvSpPr txBox="1">
            <a:spLocks noChangeArrowheads="1"/>
          </p:cNvSpPr>
          <p:nvPr/>
        </p:nvSpPr>
        <p:spPr bwMode="auto">
          <a:xfrm>
            <a:off x="6019800" y="4047292"/>
            <a:ext cx="3048000" cy="677108"/>
          </a:xfrm>
          <a:prstGeom prst="rect">
            <a:avLst/>
          </a:prstGeom>
          <a:noFill/>
          <a:ln w="9525">
            <a:noFill/>
            <a:miter lim="800000"/>
            <a:headEnd/>
            <a:tailEnd/>
          </a:ln>
        </p:spPr>
        <p:txBody>
          <a:bodyPr>
            <a:spAutoFit/>
          </a:bodyPr>
          <a:lstStyle/>
          <a:p>
            <a:pPr algn="ctr">
              <a:spcBef>
                <a:spcPct val="50000"/>
              </a:spcBef>
            </a:pPr>
            <a:r>
              <a:rPr lang="en-US" dirty="0">
                <a:solidFill>
                  <a:srgbClr val="FF0000"/>
                </a:solidFill>
              </a:rPr>
              <a:t>So we'll have  </a:t>
            </a:r>
            <a:r>
              <a:rPr lang="en-US" i="1" dirty="0" smtClean="0">
                <a:solidFill>
                  <a:srgbClr val="FF0000"/>
                </a:solidFill>
              </a:rPr>
              <a:t>x</a:t>
            </a:r>
            <a:r>
              <a:rPr lang="en-US" i="1" baseline="30000" dirty="0" smtClean="0">
                <a:solidFill>
                  <a:srgbClr val="FF0000"/>
                </a:solidFill>
              </a:rPr>
              <a:t>4</a:t>
            </a:r>
            <a:r>
              <a:rPr lang="en-US" i="1" dirty="0" smtClean="0">
                <a:solidFill>
                  <a:srgbClr val="FF0000"/>
                </a:solidFill>
              </a:rPr>
              <a:t> </a:t>
            </a:r>
            <a:r>
              <a:rPr lang="en-US" i="1" dirty="0">
                <a:solidFill>
                  <a:srgbClr val="FF0000"/>
                </a:solidFill>
              </a:rPr>
              <a:t/>
            </a:r>
            <a:br>
              <a:rPr lang="en-US" i="1" dirty="0">
                <a:solidFill>
                  <a:srgbClr val="FF0000"/>
                </a:solidFill>
              </a:rPr>
            </a:br>
            <a:r>
              <a:rPr lang="en-US" sz="2000" dirty="0">
                <a:solidFill>
                  <a:srgbClr val="FF0000"/>
                </a:solidFill>
              </a:rPr>
              <a:t>(sum of two powers is </a:t>
            </a:r>
            <a:r>
              <a:rPr lang="en-US" sz="2000" dirty="0" smtClean="0">
                <a:solidFill>
                  <a:srgbClr val="FF0000"/>
                </a:solidFill>
              </a:rPr>
              <a:t>10)</a:t>
            </a:r>
            <a:endParaRPr lang="en-US" sz="2000" dirty="0">
              <a:solidFill>
                <a:srgbClr val="FF0000"/>
              </a:solidFill>
            </a:endParaRPr>
          </a:p>
        </p:txBody>
      </p:sp>
      <p:graphicFrame>
        <p:nvGraphicFramePr>
          <p:cNvPr id="3" name="Object 11"/>
          <p:cNvGraphicFramePr>
            <a:graphicFrameLocks noChangeAspect="1"/>
          </p:cNvGraphicFramePr>
          <p:nvPr/>
        </p:nvGraphicFramePr>
        <p:xfrm>
          <a:off x="6400800" y="2781300"/>
          <a:ext cx="1371600" cy="1028700"/>
        </p:xfrm>
        <a:graphic>
          <a:graphicData uri="http://schemas.openxmlformats.org/presentationml/2006/ole">
            <p:oleObj spid="_x0000_s27653" name="Equation" r:id="rId5" imgW="609480" imgH="457200" progId="">
              <p:embed/>
            </p:oleObj>
          </a:graphicData>
        </a:graphic>
      </p:graphicFrame>
      <p:sp>
        <p:nvSpPr>
          <p:cNvPr id="24" name="AutoShape 13"/>
          <p:cNvSpPr>
            <a:spLocks noChangeArrowheads="1"/>
          </p:cNvSpPr>
          <p:nvPr/>
        </p:nvSpPr>
        <p:spPr bwMode="auto">
          <a:xfrm>
            <a:off x="4267200" y="3429000"/>
            <a:ext cx="304800" cy="381000"/>
          </a:xfrm>
          <a:prstGeom prst="roundRect">
            <a:avLst>
              <a:gd name="adj" fmla="val 16667"/>
            </a:avLst>
          </a:prstGeom>
          <a:noFill/>
          <a:ln w="28575">
            <a:solidFill>
              <a:schemeClr val="accent2"/>
            </a:solidFill>
            <a:round/>
            <a:headEnd/>
            <a:tailEnd/>
          </a:ln>
        </p:spPr>
        <p:txBody>
          <a:bodyPr wrap="none" anchor="ctr"/>
          <a:lstStyle/>
          <a:p>
            <a:endParaRPr lang="en-US"/>
          </a:p>
        </p:txBody>
      </p:sp>
      <p:sp>
        <p:nvSpPr>
          <p:cNvPr id="25" name="Line 14"/>
          <p:cNvSpPr>
            <a:spLocks noChangeShapeType="1"/>
          </p:cNvSpPr>
          <p:nvPr/>
        </p:nvSpPr>
        <p:spPr bwMode="auto">
          <a:xfrm flipV="1">
            <a:off x="4648200" y="3124200"/>
            <a:ext cx="1676400" cy="381000"/>
          </a:xfrm>
          <a:prstGeom prst="line">
            <a:avLst/>
          </a:prstGeom>
          <a:noFill/>
          <a:ln w="28575">
            <a:solidFill>
              <a:schemeClr val="accent2"/>
            </a:solidFill>
            <a:round/>
            <a:headEnd/>
            <a:tailEnd type="triangle" w="med" len="med"/>
          </a:ln>
        </p:spPr>
        <p:txBody>
          <a:bodyPr/>
          <a:lstStyle/>
          <a:p>
            <a:endParaRPr lang="en-US"/>
          </a:p>
        </p:txBody>
      </p:sp>
      <p:sp>
        <p:nvSpPr>
          <p:cNvPr id="26" name="Text Box 15"/>
          <p:cNvSpPr txBox="1">
            <a:spLocks noChangeArrowheads="1"/>
          </p:cNvSpPr>
          <p:nvPr/>
        </p:nvSpPr>
        <p:spPr bwMode="auto">
          <a:xfrm>
            <a:off x="4800600" y="3505200"/>
            <a:ext cx="1066800" cy="1311275"/>
          </a:xfrm>
          <a:prstGeom prst="rect">
            <a:avLst/>
          </a:prstGeom>
          <a:noFill/>
          <a:ln w="9525">
            <a:noFill/>
            <a:miter lim="800000"/>
            <a:headEnd/>
            <a:tailEnd/>
          </a:ln>
        </p:spPr>
        <p:txBody>
          <a:bodyPr>
            <a:spAutoFit/>
          </a:bodyPr>
          <a:lstStyle/>
          <a:p>
            <a:pPr>
              <a:spcBef>
                <a:spcPct val="50000"/>
              </a:spcBef>
            </a:pPr>
            <a:r>
              <a:rPr lang="en-US" sz="2000" dirty="0">
                <a:solidFill>
                  <a:srgbClr val="006666"/>
                </a:solidFill>
              </a:rPr>
              <a:t>1 less than term number</a:t>
            </a:r>
          </a:p>
        </p:txBody>
      </p:sp>
      <p:sp>
        <p:nvSpPr>
          <p:cNvPr id="27" name="Line 16"/>
          <p:cNvSpPr>
            <a:spLocks noChangeShapeType="1"/>
          </p:cNvSpPr>
          <p:nvPr/>
        </p:nvSpPr>
        <p:spPr bwMode="auto">
          <a:xfrm flipV="1">
            <a:off x="5638800" y="3581400"/>
            <a:ext cx="838200" cy="304800"/>
          </a:xfrm>
          <a:prstGeom prst="line">
            <a:avLst/>
          </a:prstGeom>
          <a:noFill/>
          <a:ln w="28575">
            <a:solidFill>
              <a:srgbClr val="006666"/>
            </a:solidFill>
            <a:round/>
            <a:headEnd/>
            <a:tailEnd type="triangle" w="med" len="med"/>
          </a:ln>
        </p:spPr>
        <p:txBody>
          <a:bodyPr/>
          <a:lstStyle/>
          <a:p>
            <a:endParaRPr lang="en-US"/>
          </a:p>
        </p:txBody>
      </p:sp>
      <p:graphicFrame>
        <p:nvGraphicFramePr>
          <p:cNvPr id="4" name="Object 17"/>
          <p:cNvGraphicFramePr>
            <a:graphicFrameLocks noChangeAspect="1"/>
          </p:cNvGraphicFramePr>
          <p:nvPr/>
        </p:nvGraphicFramePr>
        <p:xfrm>
          <a:off x="7658100" y="3124200"/>
          <a:ext cx="1485900" cy="457200"/>
        </p:xfrm>
        <a:graphic>
          <a:graphicData uri="http://schemas.openxmlformats.org/presentationml/2006/ole">
            <p:oleObj spid="_x0000_s27654" name="Equation" r:id="rId6" imgW="660240" imgH="203040" progId="">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223"/>
                                        </p:tgtEl>
                                        <p:attrNameLst>
                                          <p:attrName>style.visibility</p:attrName>
                                        </p:attrNameLst>
                                      </p:cBhvr>
                                      <p:to>
                                        <p:strVal val="visible"/>
                                      </p:to>
                                    </p:set>
                                    <p:anim calcmode="lin" valueType="num">
                                      <p:cBhvr additive="base">
                                        <p:cTn id="7" dur="500" fill="hold"/>
                                        <p:tgtEl>
                                          <p:spTgt spid="9223"/>
                                        </p:tgtEl>
                                        <p:attrNameLst>
                                          <p:attrName>ppt_x</p:attrName>
                                        </p:attrNameLst>
                                      </p:cBhvr>
                                      <p:tavLst>
                                        <p:tav tm="0">
                                          <p:val>
                                            <p:strVal val="#ppt_x"/>
                                          </p:val>
                                        </p:tav>
                                        <p:tav tm="100000">
                                          <p:val>
                                            <p:strVal val="#ppt_x"/>
                                          </p:val>
                                        </p:tav>
                                      </p:tavLst>
                                    </p:anim>
                                    <p:anim calcmode="lin" valueType="num">
                                      <p:cBhvr additive="base">
                                        <p:cTn id="8" dur="500" fill="hold"/>
                                        <p:tgtEl>
                                          <p:spTgt spid="922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4" fill="hold" grpId="0" nodeType="clickEffect">
                                  <p:stCondLst>
                                    <p:cond delay="0"/>
                                  </p:stCondLst>
                                  <p:childTnLst>
                                    <p:set>
                                      <p:cBhvr>
                                        <p:cTn id="12" dur="1" fill="hold">
                                          <p:stCondLst>
                                            <p:cond delay="0"/>
                                          </p:stCondLst>
                                        </p:cTn>
                                        <p:tgtEl>
                                          <p:spTgt spid="9224"/>
                                        </p:tgtEl>
                                        <p:attrNameLst>
                                          <p:attrName>style.visibility</p:attrName>
                                        </p:attrNameLst>
                                      </p:cBhvr>
                                      <p:to>
                                        <p:strVal val="visible"/>
                                      </p:to>
                                    </p:set>
                                    <p:anim calcmode="lin" valueType="num">
                                      <p:cBhvr>
                                        <p:cTn id="13" dur="500" fill="hold"/>
                                        <p:tgtEl>
                                          <p:spTgt spid="9224"/>
                                        </p:tgtEl>
                                        <p:attrNameLst>
                                          <p:attrName>ppt_x</p:attrName>
                                        </p:attrNameLst>
                                      </p:cBhvr>
                                      <p:tavLst>
                                        <p:tav tm="0">
                                          <p:val>
                                            <p:strVal val="#ppt_x"/>
                                          </p:val>
                                        </p:tav>
                                        <p:tav tm="100000">
                                          <p:val>
                                            <p:strVal val="#ppt_x"/>
                                          </p:val>
                                        </p:tav>
                                      </p:tavLst>
                                    </p:anim>
                                    <p:anim calcmode="lin" valueType="num">
                                      <p:cBhvr>
                                        <p:cTn id="14" dur="500" fill="hold"/>
                                        <p:tgtEl>
                                          <p:spTgt spid="9224"/>
                                        </p:tgtEl>
                                        <p:attrNameLst>
                                          <p:attrName>ppt_y</p:attrName>
                                        </p:attrNameLst>
                                      </p:cBhvr>
                                      <p:tavLst>
                                        <p:tav tm="0">
                                          <p:val>
                                            <p:strVal val="#ppt_y+#ppt_h/2"/>
                                          </p:val>
                                        </p:tav>
                                        <p:tav tm="100000">
                                          <p:val>
                                            <p:strVal val="#ppt_y"/>
                                          </p:val>
                                        </p:tav>
                                      </p:tavLst>
                                    </p:anim>
                                    <p:anim calcmode="lin" valueType="num">
                                      <p:cBhvr>
                                        <p:cTn id="15" dur="500" fill="hold"/>
                                        <p:tgtEl>
                                          <p:spTgt spid="9224"/>
                                        </p:tgtEl>
                                        <p:attrNameLst>
                                          <p:attrName>ppt_w</p:attrName>
                                        </p:attrNameLst>
                                      </p:cBhvr>
                                      <p:tavLst>
                                        <p:tav tm="0">
                                          <p:val>
                                            <p:strVal val="#ppt_w"/>
                                          </p:val>
                                        </p:tav>
                                        <p:tav tm="100000">
                                          <p:val>
                                            <p:strVal val="#ppt_w"/>
                                          </p:val>
                                        </p:tav>
                                      </p:tavLst>
                                    </p:anim>
                                    <p:anim calcmode="lin" valueType="num">
                                      <p:cBhvr>
                                        <p:cTn id="16" dur="500" fill="hold"/>
                                        <p:tgtEl>
                                          <p:spTgt spid="9224"/>
                                        </p:tgtEl>
                                        <p:attrNameLst>
                                          <p:attrName>ppt_h</p:attrName>
                                        </p:attrNameLst>
                                      </p:cBhvr>
                                      <p:tavLst>
                                        <p:tav tm="0">
                                          <p:val>
                                            <p:fltVal val="0"/>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17" presetClass="entr" presetSubtype="4" fill="hold" grpId="0" nodeType="clickEffect">
                                  <p:stCondLst>
                                    <p:cond delay="0"/>
                                  </p:stCondLst>
                                  <p:childTnLst>
                                    <p:set>
                                      <p:cBhvr>
                                        <p:cTn id="20" dur="1" fill="hold">
                                          <p:stCondLst>
                                            <p:cond delay="0"/>
                                          </p:stCondLst>
                                        </p:cTn>
                                        <p:tgtEl>
                                          <p:spTgt spid="9225"/>
                                        </p:tgtEl>
                                        <p:attrNameLst>
                                          <p:attrName>style.visibility</p:attrName>
                                        </p:attrNameLst>
                                      </p:cBhvr>
                                      <p:to>
                                        <p:strVal val="visible"/>
                                      </p:to>
                                    </p:set>
                                    <p:anim calcmode="lin" valueType="num">
                                      <p:cBhvr>
                                        <p:cTn id="21" dur="500" fill="hold"/>
                                        <p:tgtEl>
                                          <p:spTgt spid="9225"/>
                                        </p:tgtEl>
                                        <p:attrNameLst>
                                          <p:attrName>ppt_x</p:attrName>
                                        </p:attrNameLst>
                                      </p:cBhvr>
                                      <p:tavLst>
                                        <p:tav tm="0">
                                          <p:val>
                                            <p:strVal val="#ppt_x"/>
                                          </p:val>
                                        </p:tav>
                                        <p:tav tm="100000">
                                          <p:val>
                                            <p:strVal val="#ppt_x"/>
                                          </p:val>
                                        </p:tav>
                                      </p:tavLst>
                                    </p:anim>
                                    <p:anim calcmode="lin" valueType="num">
                                      <p:cBhvr>
                                        <p:cTn id="22" dur="500" fill="hold"/>
                                        <p:tgtEl>
                                          <p:spTgt spid="9225"/>
                                        </p:tgtEl>
                                        <p:attrNameLst>
                                          <p:attrName>ppt_y</p:attrName>
                                        </p:attrNameLst>
                                      </p:cBhvr>
                                      <p:tavLst>
                                        <p:tav tm="0">
                                          <p:val>
                                            <p:strVal val="#ppt_y+#ppt_h/2"/>
                                          </p:val>
                                        </p:tav>
                                        <p:tav tm="100000">
                                          <p:val>
                                            <p:strVal val="#ppt_y"/>
                                          </p:val>
                                        </p:tav>
                                      </p:tavLst>
                                    </p:anim>
                                    <p:anim calcmode="lin" valueType="num">
                                      <p:cBhvr>
                                        <p:cTn id="23" dur="500" fill="hold"/>
                                        <p:tgtEl>
                                          <p:spTgt spid="9225"/>
                                        </p:tgtEl>
                                        <p:attrNameLst>
                                          <p:attrName>ppt_w</p:attrName>
                                        </p:attrNameLst>
                                      </p:cBhvr>
                                      <p:tavLst>
                                        <p:tav tm="0">
                                          <p:val>
                                            <p:strVal val="#ppt_w"/>
                                          </p:val>
                                        </p:tav>
                                        <p:tav tm="100000">
                                          <p:val>
                                            <p:strVal val="#ppt_w"/>
                                          </p:val>
                                        </p:tav>
                                      </p:tavLst>
                                    </p:anim>
                                    <p:anim calcmode="lin" valueType="num">
                                      <p:cBhvr>
                                        <p:cTn id="24" dur="500" fill="hold"/>
                                        <p:tgtEl>
                                          <p:spTgt spid="9225"/>
                                        </p:tgtEl>
                                        <p:attrNameLst>
                                          <p:attrName>ppt_h</p:attrName>
                                        </p:attrNameLst>
                                      </p:cBhvr>
                                      <p:tavLst>
                                        <p:tav tm="0">
                                          <p:val>
                                            <p:fltVal val="0"/>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12" presetClass="entr" presetSubtype="4" fill="hold" nodeType="clickEffect">
                                  <p:stCondLst>
                                    <p:cond delay="0"/>
                                  </p:stCondLst>
                                  <p:childTnLst>
                                    <p:set>
                                      <p:cBhvr>
                                        <p:cTn id="28" dur="1" fill="hold">
                                          <p:stCondLst>
                                            <p:cond delay="0"/>
                                          </p:stCondLst>
                                        </p:cTn>
                                        <p:tgtEl>
                                          <p:spTgt spid="9227"/>
                                        </p:tgtEl>
                                        <p:attrNameLst>
                                          <p:attrName>style.visibility</p:attrName>
                                        </p:attrNameLst>
                                      </p:cBhvr>
                                      <p:to>
                                        <p:strVal val="visible"/>
                                      </p:to>
                                    </p:set>
                                    <p:animEffect transition="in" filter="slide(fromBottom)">
                                      <p:cBhvr>
                                        <p:cTn id="29" dur="500"/>
                                        <p:tgtEl>
                                          <p:spTgt spid="9227"/>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9229"/>
                                        </p:tgtEl>
                                        <p:attrNameLst>
                                          <p:attrName>style.visibility</p:attrName>
                                        </p:attrNameLst>
                                      </p:cBhvr>
                                      <p:to>
                                        <p:strVal val="visible"/>
                                      </p:to>
                                    </p:set>
                                    <p:animEffect transition="in" filter="dissolve">
                                      <p:cBhvr>
                                        <p:cTn id="34" dur="500"/>
                                        <p:tgtEl>
                                          <p:spTgt spid="9229"/>
                                        </p:tgtEl>
                                      </p:cBhvr>
                                    </p:animEffect>
                                  </p:childTnLst>
                                </p:cTn>
                              </p:par>
                            </p:childTnLst>
                          </p:cTn>
                        </p:par>
                        <p:par>
                          <p:cTn id="35" fill="hold">
                            <p:stCondLst>
                              <p:cond delay="500"/>
                            </p:stCondLst>
                            <p:childTnLst>
                              <p:par>
                                <p:cTn id="36" presetID="22" presetClass="entr" presetSubtype="8" fill="hold" grpId="0" nodeType="afterEffect">
                                  <p:stCondLst>
                                    <p:cond delay="0"/>
                                  </p:stCondLst>
                                  <p:childTnLst>
                                    <p:set>
                                      <p:cBhvr>
                                        <p:cTn id="37" dur="1" fill="hold">
                                          <p:stCondLst>
                                            <p:cond delay="0"/>
                                          </p:stCondLst>
                                        </p:cTn>
                                        <p:tgtEl>
                                          <p:spTgt spid="9230"/>
                                        </p:tgtEl>
                                        <p:attrNameLst>
                                          <p:attrName>style.visibility</p:attrName>
                                        </p:attrNameLst>
                                      </p:cBhvr>
                                      <p:to>
                                        <p:strVal val="visible"/>
                                      </p:to>
                                    </p:set>
                                    <p:animEffect transition="in" filter="wipe(left)">
                                      <p:cBhvr>
                                        <p:cTn id="38" dur="500"/>
                                        <p:tgtEl>
                                          <p:spTgt spid="9230"/>
                                        </p:tgtEl>
                                      </p:cBhvr>
                                    </p:animEffect>
                                  </p:childTnLst>
                                </p:cTn>
                              </p:par>
                            </p:childTnLst>
                          </p:cTn>
                        </p:par>
                      </p:childTnLst>
                    </p:cTn>
                  </p:par>
                  <p:par>
                    <p:cTn id="39" fill="hold">
                      <p:stCondLst>
                        <p:cond delay="indefinite"/>
                      </p:stCondLst>
                      <p:childTnLst>
                        <p:par>
                          <p:cTn id="40" fill="hold">
                            <p:stCondLst>
                              <p:cond delay="0"/>
                            </p:stCondLst>
                            <p:childTnLst>
                              <p:par>
                                <p:cTn id="41" presetID="17" presetClass="entr" presetSubtype="10" fill="hold" grpId="0" nodeType="clickEffect">
                                  <p:stCondLst>
                                    <p:cond delay="0"/>
                                  </p:stCondLst>
                                  <p:childTnLst>
                                    <p:set>
                                      <p:cBhvr>
                                        <p:cTn id="42" dur="1" fill="hold">
                                          <p:stCondLst>
                                            <p:cond delay="0"/>
                                          </p:stCondLst>
                                        </p:cTn>
                                        <p:tgtEl>
                                          <p:spTgt spid="9231"/>
                                        </p:tgtEl>
                                        <p:attrNameLst>
                                          <p:attrName>style.visibility</p:attrName>
                                        </p:attrNameLst>
                                      </p:cBhvr>
                                      <p:to>
                                        <p:strVal val="visible"/>
                                      </p:to>
                                    </p:set>
                                    <p:anim calcmode="lin" valueType="num">
                                      <p:cBhvr>
                                        <p:cTn id="43" dur="500" fill="hold"/>
                                        <p:tgtEl>
                                          <p:spTgt spid="9231"/>
                                        </p:tgtEl>
                                        <p:attrNameLst>
                                          <p:attrName>ppt_w</p:attrName>
                                        </p:attrNameLst>
                                      </p:cBhvr>
                                      <p:tavLst>
                                        <p:tav tm="0">
                                          <p:val>
                                            <p:fltVal val="0"/>
                                          </p:val>
                                        </p:tav>
                                        <p:tav tm="100000">
                                          <p:val>
                                            <p:strVal val="#ppt_w"/>
                                          </p:val>
                                        </p:tav>
                                      </p:tavLst>
                                    </p:anim>
                                    <p:anim calcmode="lin" valueType="num">
                                      <p:cBhvr>
                                        <p:cTn id="44" dur="500" fill="hold"/>
                                        <p:tgtEl>
                                          <p:spTgt spid="9231"/>
                                        </p:tgtEl>
                                        <p:attrNameLst>
                                          <p:attrName>ppt_h</p:attrName>
                                        </p:attrNameLst>
                                      </p:cBhvr>
                                      <p:tavLst>
                                        <p:tav tm="0">
                                          <p:val>
                                            <p:strVal val="#ppt_h"/>
                                          </p:val>
                                        </p:tav>
                                        <p:tav tm="100000">
                                          <p:val>
                                            <p:strVal val="#ppt_h"/>
                                          </p:val>
                                        </p:tav>
                                      </p:tavLst>
                                    </p:anim>
                                  </p:childTnLst>
                                </p:cTn>
                              </p:par>
                            </p:childTnLst>
                          </p:cTn>
                        </p:par>
                        <p:par>
                          <p:cTn id="45" fill="hold">
                            <p:stCondLst>
                              <p:cond delay="500"/>
                            </p:stCondLst>
                            <p:childTnLst>
                              <p:par>
                                <p:cTn id="46" presetID="22" presetClass="entr" presetSubtype="8" fill="hold" grpId="0" nodeType="afterEffect">
                                  <p:stCondLst>
                                    <p:cond delay="0"/>
                                  </p:stCondLst>
                                  <p:childTnLst>
                                    <p:set>
                                      <p:cBhvr>
                                        <p:cTn id="47" dur="1" fill="hold">
                                          <p:stCondLst>
                                            <p:cond delay="0"/>
                                          </p:stCondLst>
                                        </p:cTn>
                                        <p:tgtEl>
                                          <p:spTgt spid="9232"/>
                                        </p:tgtEl>
                                        <p:attrNameLst>
                                          <p:attrName>style.visibility</p:attrName>
                                        </p:attrNameLst>
                                      </p:cBhvr>
                                      <p:to>
                                        <p:strVal val="visible"/>
                                      </p:to>
                                    </p:set>
                                    <p:animEffect transition="in" filter="wipe(left)">
                                      <p:cBhvr>
                                        <p:cTn id="48" dur="500"/>
                                        <p:tgtEl>
                                          <p:spTgt spid="9232"/>
                                        </p:tgtEl>
                                      </p:cBhvr>
                                    </p:animEffect>
                                  </p:childTnLst>
                                </p:cTn>
                              </p:par>
                            </p:childTnLst>
                          </p:cTn>
                        </p:par>
                      </p:childTnLst>
                    </p:cTn>
                  </p:par>
                  <p:par>
                    <p:cTn id="49" fill="hold">
                      <p:stCondLst>
                        <p:cond delay="indefinite"/>
                      </p:stCondLst>
                      <p:childTnLst>
                        <p:par>
                          <p:cTn id="50" fill="hold">
                            <p:stCondLst>
                              <p:cond delay="0"/>
                            </p:stCondLst>
                            <p:childTnLst>
                              <p:par>
                                <p:cTn id="51" presetID="12" presetClass="entr" presetSubtype="8" fill="hold" nodeType="clickEffect">
                                  <p:stCondLst>
                                    <p:cond delay="0"/>
                                  </p:stCondLst>
                                  <p:childTnLst>
                                    <p:set>
                                      <p:cBhvr>
                                        <p:cTn id="52" dur="1" fill="hold">
                                          <p:stCondLst>
                                            <p:cond delay="0"/>
                                          </p:stCondLst>
                                        </p:cTn>
                                        <p:tgtEl>
                                          <p:spTgt spid="9233"/>
                                        </p:tgtEl>
                                        <p:attrNameLst>
                                          <p:attrName>style.visibility</p:attrName>
                                        </p:attrNameLst>
                                      </p:cBhvr>
                                      <p:to>
                                        <p:strVal val="visible"/>
                                      </p:to>
                                    </p:set>
                                    <p:animEffect transition="in" filter="slide(fromLeft)">
                                      <p:cBhvr>
                                        <p:cTn id="53" dur="500"/>
                                        <p:tgtEl>
                                          <p:spTgt spid="9233"/>
                                        </p:tgtEl>
                                      </p:cBhvr>
                                    </p:animEffect>
                                  </p:childTnLst>
                                </p:cTn>
                              </p:par>
                            </p:childTnLst>
                          </p:cTn>
                        </p:par>
                        <p:par>
                          <p:cTn id="54" fill="hold">
                            <p:stCondLst>
                              <p:cond delay="500"/>
                            </p:stCondLst>
                            <p:childTnLst>
                              <p:par>
                                <p:cTn id="55" presetID="9" presetClass="entr" presetSubtype="0" fill="hold" grpId="0" nodeType="afterEffect">
                                  <p:stCondLst>
                                    <p:cond delay="0"/>
                                  </p:stCondLst>
                                  <p:childTnLst>
                                    <p:set>
                                      <p:cBhvr>
                                        <p:cTn id="56" dur="1" fill="hold">
                                          <p:stCondLst>
                                            <p:cond delay="0"/>
                                          </p:stCondLst>
                                        </p:cTn>
                                        <p:tgtEl>
                                          <p:spTgt spid="9234"/>
                                        </p:tgtEl>
                                        <p:attrNameLst>
                                          <p:attrName>style.visibility</p:attrName>
                                        </p:attrNameLst>
                                      </p:cBhvr>
                                      <p:to>
                                        <p:strVal val="visible"/>
                                      </p:to>
                                    </p:set>
                                    <p:animEffect transition="in" filter="dissolve">
                                      <p:cBhvr>
                                        <p:cTn id="57" dur="500"/>
                                        <p:tgtEl>
                                          <p:spTgt spid="9234"/>
                                        </p:tgtEl>
                                      </p:cBhvr>
                                    </p:animEffect>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grpId="0" nodeType="clickEffect">
                                  <p:stCondLst>
                                    <p:cond delay="0"/>
                                  </p:stCondLst>
                                  <p:childTnLst>
                                    <p:set>
                                      <p:cBhvr>
                                        <p:cTn id="61" dur="1" fill="hold">
                                          <p:stCondLst>
                                            <p:cond delay="0"/>
                                          </p:stCondLst>
                                        </p:cTn>
                                        <p:tgtEl>
                                          <p:spTgt spid="18"/>
                                        </p:tgtEl>
                                        <p:attrNameLst>
                                          <p:attrName>style.visibility</p:attrName>
                                        </p:attrNameLst>
                                      </p:cBhvr>
                                      <p:to>
                                        <p:strVal val="visible"/>
                                      </p:to>
                                    </p:set>
                                    <p:anim calcmode="lin" valueType="num">
                                      <p:cBhvr additive="base">
                                        <p:cTn id="62" dur="500" fill="hold"/>
                                        <p:tgtEl>
                                          <p:spTgt spid="18"/>
                                        </p:tgtEl>
                                        <p:attrNameLst>
                                          <p:attrName>ppt_x</p:attrName>
                                        </p:attrNameLst>
                                      </p:cBhvr>
                                      <p:tavLst>
                                        <p:tav tm="0">
                                          <p:val>
                                            <p:strVal val="#ppt_x"/>
                                          </p:val>
                                        </p:tav>
                                        <p:tav tm="100000">
                                          <p:val>
                                            <p:strVal val="#ppt_x"/>
                                          </p:val>
                                        </p:tav>
                                      </p:tavLst>
                                    </p:anim>
                                    <p:anim calcmode="lin" valueType="num">
                                      <p:cBhvr additive="base">
                                        <p:cTn id="63"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17" presetClass="entr" presetSubtype="4" fill="hold" grpId="0" nodeType="clickEffect">
                                  <p:stCondLst>
                                    <p:cond delay="0"/>
                                  </p:stCondLst>
                                  <p:childTnLst>
                                    <p:set>
                                      <p:cBhvr>
                                        <p:cTn id="67" dur="1" fill="hold">
                                          <p:stCondLst>
                                            <p:cond delay="0"/>
                                          </p:stCondLst>
                                        </p:cTn>
                                        <p:tgtEl>
                                          <p:spTgt spid="19"/>
                                        </p:tgtEl>
                                        <p:attrNameLst>
                                          <p:attrName>style.visibility</p:attrName>
                                        </p:attrNameLst>
                                      </p:cBhvr>
                                      <p:to>
                                        <p:strVal val="visible"/>
                                      </p:to>
                                    </p:set>
                                    <p:anim calcmode="lin" valueType="num">
                                      <p:cBhvr>
                                        <p:cTn id="68" dur="500" fill="hold"/>
                                        <p:tgtEl>
                                          <p:spTgt spid="19"/>
                                        </p:tgtEl>
                                        <p:attrNameLst>
                                          <p:attrName>ppt_x</p:attrName>
                                        </p:attrNameLst>
                                      </p:cBhvr>
                                      <p:tavLst>
                                        <p:tav tm="0">
                                          <p:val>
                                            <p:strVal val="#ppt_x"/>
                                          </p:val>
                                        </p:tav>
                                        <p:tav tm="100000">
                                          <p:val>
                                            <p:strVal val="#ppt_x"/>
                                          </p:val>
                                        </p:tav>
                                      </p:tavLst>
                                    </p:anim>
                                    <p:anim calcmode="lin" valueType="num">
                                      <p:cBhvr>
                                        <p:cTn id="69" dur="500" fill="hold"/>
                                        <p:tgtEl>
                                          <p:spTgt spid="19"/>
                                        </p:tgtEl>
                                        <p:attrNameLst>
                                          <p:attrName>ppt_y</p:attrName>
                                        </p:attrNameLst>
                                      </p:cBhvr>
                                      <p:tavLst>
                                        <p:tav tm="0">
                                          <p:val>
                                            <p:strVal val="#ppt_y+#ppt_h/2"/>
                                          </p:val>
                                        </p:tav>
                                        <p:tav tm="100000">
                                          <p:val>
                                            <p:strVal val="#ppt_y"/>
                                          </p:val>
                                        </p:tav>
                                      </p:tavLst>
                                    </p:anim>
                                    <p:anim calcmode="lin" valueType="num">
                                      <p:cBhvr>
                                        <p:cTn id="70" dur="500" fill="hold"/>
                                        <p:tgtEl>
                                          <p:spTgt spid="19"/>
                                        </p:tgtEl>
                                        <p:attrNameLst>
                                          <p:attrName>ppt_w</p:attrName>
                                        </p:attrNameLst>
                                      </p:cBhvr>
                                      <p:tavLst>
                                        <p:tav tm="0">
                                          <p:val>
                                            <p:strVal val="#ppt_w"/>
                                          </p:val>
                                        </p:tav>
                                        <p:tav tm="100000">
                                          <p:val>
                                            <p:strVal val="#ppt_w"/>
                                          </p:val>
                                        </p:tav>
                                      </p:tavLst>
                                    </p:anim>
                                    <p:anim calcmode="lin" valueType="num">
                                      <p:cBhvr>
                                        <p:cTn id="71" dur="500" fill="hold"/>
                                        <p:tgtEl>
                                          <p:spTgt spid="19"/>
                                        </p:tgtEl>
                                        <p:attrNameLst>
                                          <p:attrName>ppt_h</p:attrName>
                                        </p:attrNameLst>
                                      </p:cBhvr>
                                      <p:tavLst>
                                        <p:tav tm="0">
                                          <p:val>
                                            <p:fltVal val="0"/>
                                          </p:val>
                                        </p:tav>
                                        <p:tav tm="100000">
                                          <p:val>
                                            <p:strVal val="#ppt_h"/>
                                          </p:val>
                                        </p:tav>
                                      </p:tavLst>
                                    </p:anim>
                                  </p:childTnLst>
                                </p:cTn>
                              </p:par>
                            </p:childTnLst>
                          </p:cTn>
                        </p:par>
                      </p:childTnLst>
                    </p:cTn>
                  </p:par>
                  <p:par>
                    <p:cTn id="72" fill="hold">
                      <p:stCondLst>
                        <p:cond delay="indefinite"/>
                      </p:stCondLst>
                      <p:childTnLst>
                        <p:par>
                          <p:cTn id="73" fill="hold">
                            <p:stCondLst>
                              <p:cond delay="0"/>
                            </p:stCondLst>
                            <p:childTnLst>
                              <p:par>
                                <p:cTn id="74" presetID="17" presetClass="entr" presetSubtype="4" fill="hold" grpId="0" nodeType="clickEffect">
                                  <p:stCondLst>
                                    <p:cond delay="0"/>
                                  </p:stCondLst>
                                  <p:childTnLst>
                                    <p:set>
                                      <p:cBhvr>
                                        <p:cTn id="75" dur="1" fill="hold">
                                          <p:stCondLst>
                                            <p:cond delay="0"/>
                                          </p:stCondLst>
                                        </p:cTn>
                                        <p:tgtEl>
                                          <p:spTgt spid="20"/>
                                        </p:tgtEl>
                                        <p:attrNameLst>
                                          <p:attrName>style.visibility</p:attrName>
                                        </p:attrNameLst>
                                      </p:cBhvr>
                                      <p:to>
                                        <p:strVal val="visible"/>
                                      </p:to>
                                    </p:set>
                                    <p:anim calcmode="lin" valueType="num">
                                      <p:cBhvr>
                                        <p:cTn id="76" dur="500" fill="hold"/>
                                        <p:tgtEl>
                                          <p:spTgt spid="20"/>
                                        </p:tgtEl>
                                        <p:attrNameLst>
                                          <p:attrName>ppt_x</p:attrName>
                                        </p:attrNameLst>
                                      </p:cBhvr>
                                      <p:tavLst>
                                        <p:tav tm="0">
                                          <p:val>
                                            <p:strVal val="#ppt_x"/>
                                          </p:val>
                                        </p:tav>
                                        <p:tav tm="100000">
                                          <p:val>
                                            <p:strVal val="#ppt_x"/>
                                          </p:val>
                                        </p:tav>
                                      </p:tavLst>
                                    </p:anim>
                                    <p:anim calcmode="lin" valueType="num">
                                      <p:cBhvr>
                                        <p:cTn id="77" dur="500" fill="hold"/>
                                        <p:tgtEl>
                                          <p:spTgt spid="20"/>
                                        </p:tgtEl>
                                        <p:attrNameLst>
                                          <p:attrName>ppt_y</p:attrName>
                                        </p:attrNameLst>
                                      </p:cBhvr>
                                      <p:tavLst>
                                        <p:tav tm="0">
                                          <p:val>
                                            <p:strVal val="#ppt_y+#ppt_h/2"/>
                                          </p:val>
                                        </p:tav>
                                        <p:tav tm="100000">
                                          <p:val>
                                            <p:strVal val="#ppt_y"/>
                                          </p:val>
                                        </p:tav>
                                      </p:tavLst>
                                    </p:anim>
                                    <p:anim calcmode="lin" valueType="num">
                                      <p:cBhvr>
                                        <p:cTn id="78" dur="500" fill="hold"/>
                                        <p:tgtEl>
                                          <p:spTgt spid="20"/>
                                        </p:tgtEl>
                                        <p:attrNameLst>
                                          <p:attrName>ppt_w</p:attrName>
                                        </p:attrNameLst>
                                      </p:cBhvr>
                                      <p:tavLst>
                                        <p:tav tm="0">
                                          <p:val>
                                            <p:strVal val="#ppt_w"/>
                                          </p:val>
                                        </p:tav>
                                        <p:tav tm="100000">
                                          <p:val>
                                            <p:strVal val="#ppt_w"/>
                                          </p:val>
                                        </p:tav>
                                      </p:tavLst>
                                    </p:anim>
                                    <p:anim calcmode="lin" valueType="num">
                                      <p:cBhvr>
                                        <p:cTn id="79" dur="500" fill="hold"/>
                                        <p:tgtEl>
                                          <p:spTgt spid="20"/>
                                        </p:tgtEl>
                                        <p:attrNameLst>
                                          <p:attrName>ppt_h</p:attrName>
                                        </p:attrNameLst>
                                      </p:cBhvr>
                                      <p:tavLst>
                                        <p:tav tm="0">
                                          <p:val>
                                            <p:fltVal val="0"/>
                                          </p:val>
                                        </p:tav>
                                        <p:tav tm="100000">
                                          <p:val>
                                            <p:strVal val="#ppt_h"/>
                                          </p:val>
                                        </p:tav>
                                      </p:tavLst>
                                    </p:anim>
                                  </p:childTnLst>
                                </p:cTn>
                              </p:par>
                            </p:childTnLst>
                          </p:cTn>
                        </p:par>
                      </p:childTnLst>
                    </p:cTn>
                  </p:par>
                  <p:par>
                    <p:cTn id="80" fill="hold">
                      <p:stCondLst>
                        <p:cond delay="indefinite"/>
                      </p:stCondLst>
                      <p:childTnLst>
                        <p:par>
                          <p:cTn id="81" fill="hold">
                            <p:stCondLst>
                              <p:cond delay="0"/>
                            </p:stCondLst>
                            <p:childTnLst>
                              <p:par>
                                <p:cTn id="82" presetID="12" presetClass="entr" presetSubtype="4" fill="hold" nodeType="clickEffect">
                                  <p:stCondLst>
                                    <p:cond delay="0"/>
                                  </p:stCondLst>
                                  <p:childTnLst>
                                    <p:set>
                                      <p:cBhvr>
                                        <p:cTn id="83" dur="1" fill="hold">
                                          <p:stCondLst>
                                            <p:cond delay="0"/>
                                          </p:stCondLst>
                                        </p:cTn>
                                        <p:tgtEl>
                                          <p:spTgt spid="3"/>
                                        </p:tgtEl>
                                        <p:attrNameLst>
                                          <p:attrName>style.visibility</p:attrName>
                                        </p:attrNameLst>
                                      </p:cBhvr>
                                      <p:to>
                                        <p:strVal val="visible"/>
                                      </p:to>
                                    </p:set>
                                    <p:animEffect transition="in" filter="slide(fromBottom)">
                                      <p:cBhvr>
                                        <p:cTn id="84" dur="500"/>
                                        <p:tgtEl>
                                          <p:spTgt spid="3"/>
                                        </p:tgtEl>
                                      </p:cBhvr>
                                    </p:animEffect>
                                  </p:childTnLst>
                                </p:cTn>
                              </p:par>
                            </p:childTnLst>
                          </p:cTn>
                        </p:par>
                      </p:childTnLst>
                    </p:cTn>
                  </p:par>
                  <p:par>
                    <p:cTn id="85" fill="hold">
                      <p:stCondLst>
                        <p:cond delay="indefinite"/>
                      </p:stCondLst>
                      <p:childTnLst>
                        <p:par>
                          <p:cTn id="86" fill="hold">
                            <p:stCondLst>
                              <p:cond delay="0"/>
                            </p:stCondLst>
                            <p:childTnLst>
                              <p:par>
                                <p:cTn id="87" presetID="9" presetClass="entr" presetSubtype="0" fill="hold" grpId="0" nodeType="clickEffect">
                                  <p:stCondLst>
                                    <p:cond delay="0"/>
                                  </p:stCondLst>
                                  <p:childTnLst>
                                    <p:set>
                                      <p:cBhvr>
                                        <p:cTn id="88" dur="1" fill="hold">
                                          <p:stCondLst>
                                            <p:cond delay="0"/>
                                          </p:stCondLst>
                                        </p:cTn>
                                        <p:tgtEl>
                                          <p:spTgt spid="24"/>
                                        </p:tgtEl>
                                        <p:attrNameLst>
                                          <p:attrName>style.visibility</p:attrName>
                                        </p:attrNameLst>
                                      </p:cBhvr>
                                      <p:to>
                                        <p:strVal val="visible"/>
                                      </p:to>
                                    </p:set>
                                    <p:animEffect transition="in" filter="dissolve">
                                      <p:cBhvr>
                                        <p:cTn id="89" dur="500"/>
                                        <p:tgtEl>
                                          <p:spTgt spid="24"/>
                                        </p:tgtEl>
                                      </p:cBhvr>
                                    </p:animEffect>
                                  </p:childTnLst>
                                </p:cTn>
                              </p:par>
                            </p:childTnLst>
                          </p:cTn>
                        </p:par>
                        <p:par>
                          <p:cTn id="90" fill="hold">
                            <p:stCondLst>
                              <p:cond delay="500"/>
                            </p:stCondLst>
                            <p:childTnLst>
                              <p:par>
                                <p:cTn id="91" presetID="22" presetClass="entr" presetSubtype="8" fill="hold" grpId="0" nodeType="afterEffect">
                                  <p:stCondLst>
                                    <p:cond delay="0"/>
                                  </p:stCondLst>
                                  <p:childTnLst>
                                    <p:set>
                                      <p:cBhvr>
                                        <p:cTn id="92" dur="1" fill="hold">
                                          <p:stCondLst>
                                            <p:cond delay="0"/>
                                          </p:stCondLst>
                                        </p:cTn>
                                        <p:tgtEl>
                                          <p:spTgt spid="25"/>
                                        </p:tgtEl>
                                        <p:attrNameLst>
                                          <p:attrName>style.visibility</p:attrName>
                                        </p:attrNameLst>
                                      </p:cBhvr>
                                      <p:to>
                                        <p:strVal val="visible"/>
                                      </p:to>
                                    </p:set>
                                    <p:animEffect transition="in" filter="wipe(left)">
                                      <p:cBhvr>
                                        <p:cTn id="93" dur="500"/>
                                        <p:tgtEl>
                                          <p:spTgt spid="25"/>
                                        </p:tgtEl>
                                      </p:cBhvr>
                                    </p:animEffect>
                                  </p:childTnLst>
                                </p:cTn>
                              </p:par>
                            </p:childTnLst>
                          </p:cTn>
                        </p:par>
                      </p:childTnLst>
                    </p:cTn>
                  </p:par>
                  <p:par>
                    <p:cTn id="94" fill="hold">
                      <p:stCondLst>
                        <p:cond delay="indefinite"/>
                      </p:stCondLst>
                      <p:childTnLst>
                        <p:par>
                          <p:cTn id="95" fill="hold">
                            <p:stCondLst>
                              <p:cond delay="0"/>
                            </p:stCondLst>
                            <p:childTnLst>
                              <p:par>
                                <p:cTn id="96" presetID="17" presetClass="entr" presetSubtype="10" fill="hold" grpId="0" nodeType="clickEffect">
                                  <p:stCondLst>
                                    <p:cond delay="0"/>
                                  </p:stCondLst>
                                  <p:childTnLst>
                                    <p:set>
                                      <p:cBhvr>
                                        <p:cTn id="97" dur="1" fill="hold">
                                          <p:stCondLst>
                                            <p:cond delay="0"/>
                                          </p:stCondLst>
                                        </p:cTn>
                                        <p:tgtEl>
                                          <p:spTgt spid="26"/>
                                        </p:tgtEl>
                                        <p:attrNameLst>
                                          <p:attrName>style.visibility</p:attrName>
                                        </p:attrNameLst>
                                      </p:cBhvr>
                                      <p:to>
                                        <p:strVal val="visible"/>
                                      </p:to>
                                    </p:set>
                                    <p:anim calcmode="lin" valueType="num">
                                      <p:cBhvr>
                                        <p:cTn id="98" dur="500" fill="hold"/>
                                        <p:tgtEl>
                                          <p:spTgt spid="26"/>
                                        </p:tgtEl>
                                        <p:attrNameLst>
                                          <p:attrName>ppt_w</p:attrName>
                                        </p:attrNameLst>
                                      </p:cBhvr>
                                      <p:tavLst>
                                        <p:tav tm="0">
                                          <p:val>
                                            <p:fltVal val="0"/>
                                          </p:val>
                                        </p:tav>
                                        <p:tav tm="100000">
                                          <p:val>
                                            <p:strVal val="#ppt_w"/>
                                          </p:val>
                                        </p:tav>
                                      </p:tavLst>
                                    </p:anim>
                                    <p:anim calcmode="lin" valueType="num">
                                      <p:cBhvr>
                                        <p:cTn id="99" dur="500" fill="hold"/>
                                        <p:tgtEl>
                                          <p:spTgt spid="26"/>
                                        </p:tgtEl>
                                        <p:attrNameLst>
                                          <p:attrName>ppt_h</p:attrName>
                                        </p:attrNameLst>
                                      </p:cBhvr>
                                      <p:tavLst>
                                        <p:tav tm="0">
                                          <p:val>
                                            <p:strVal val="#ppt_h"/>
                                          </p:val>
                                        </p:tav>
                                        <p:tav tm="100000">
                                          <p:val>
                                            <p:strVal val="#ppt_h"/>
                                          </p:val>
                                        </p:tav>
                                      </p:tavLst>
                                    </p:anim>
                                  </p:childTnLst>
                                </p:cTn>
                              </p:par>
                            </p:childTnLst>
                          </p:cTn>
                        </p:par>
                        <p:par>
                          <p:cTn id="100" fill="hold">
                            <p:stCondLst>
                              <p:cond delay="500"/>
                            </p:stCondLst>
                            <p:childTnLst>
                              <p:par>
                                <p:cTn id="101" presetID="22" presetClass="entr" presetSubtype="8" fill="hold" grpId="0" nodeType="afterEffect">
                                  <p:stCondLst>
                                    <p:cond delay="0"/>
                                  </p:stCondLst>
                                  <p:childTnLst>
                                    <p:set>
                                      <p:cBhvr>
                                        <p:cTn id="102" dur="1" fill="hold">
                                          <p:stCondLst>
                                            <p:cond delay="0"/>
                                          </p:stCondLst>
                                        </p:cTn>
                                        <p:tgtEl>
                                          <p:spTgt spid="27"/>
                                        </p:tgtEl>
                                        <p:attrNameLst>
                                          <p:attrName>style.visibility</p:attrName>
                                        </p:attrNameLst>
                                      </p:cBhvr>
                                      <p:to>
                                        <p:strVal val="visible"/>
                                      </p:to>
                                    </p:set>
                                    <p:animEffect transition="in" filter="wipe(left)">
                                      <p:cBhvr>
                                        <p:cTn id="103" dur="500"/>
                                        <p:tgtEl>
                                          <p:spTgt spid="27"/>
                                        </p:tgtEl>
                                      </p:cBhvr>
                                    </p:animEffect>
                                  </p:childTnLst>
                                </p:cTn>
                              </p:par>
                            </p:childTnLst>
                          </p:cTn>
                        </p:par>
                      </p:childTnLst>
                    </p:cTn>
                  </p:par>
                  <p:par>
                    <p:cTn id="104" fill="hold">
                      <p:stCondLst>
                        <p:cond delay="indefinite"/>
                      </p:stCondLst>
                      <p:childTnLst>
                        <p:par>
                          <p:cTn id="105" fill="hold">
                            <p:stCondLst>
                              <p:cond delay="0"/>
                            </p:stCondLst>
                            <p:childTnLst>
                              <p:par>
                                <p:cTn id="106" presetID="12" presetClass="entr" presetSubtype="8" fill="hold" nodeType="clickEffect">
                                  <p:stCondLst>
                                    <p:cond delay="0"/>
                                  </p:stCondLst>
                                  <p:childTnLst>
                                    <p:set>
                                      <p:cBhvr>
                                        <p:cTn id="107" dur="1" fill="hold">
                                          <p:stCondLst>
                                            <p:cond delay="0"/>
                                          </p:stCondLst>
                                        </p:cTn>
                                        <p:tgtEl>
                                          <p:spTgt spid="4"/>
                                        </p:tgtEl>
                                        <p:attrNameLst>
                                          <p:attrName>style.visibility</p:attrName>
                                        </p:attrNameLst>
                                      </p:cBhvr>
                                      <p:to>
                                        <p:strVal val="visible"/>
                                      </p:to>
                                    </p:set>
                                    <p:animEffect transition="in" filter="slide(fromLeft)">
                                      <p:cBhvr>
                                        <p:cTn id="108" dur="500"/>
                                        <p:tgtEl>
                                          <p:spTgt spid="4"/>
                                        </p:tgtEl>
                                      </p:cBhvr>
                                    </p:animEffect>
                                  </p:childTnLst>
                                </p:cTn>
                              </p:par>
                            </p:childTnLst>
                          </p:cTn>
                        </p:par>
                        <p:par>
                          <p:cTn id="109" fill="hold">
                            <p:stCondLst>
                              <p:cond delay="500"/>
                            </p:stCondLst>
                            <p:childTnLst>
                              <p:par>
                                <p:cTn id="110" presetID="9" presetClass="entr" presetSubtype="0" fill="hold" grpId="0" nodeType="afterEffect">
                                  <p:stCondLst>
                                    <p:cond delay="0"/>
                                  </p:stCondLst>
                                  <p:childTnLst>
                                    <p:set>
                                      <p:cBhvr>
                                        <p:cTn id="111" dur="1" fill="hold">
                                          <p:stCondLst>
                                            <p:cond delay="0"/>
                                          </p:stCondLst>
                                        </p:cTn>
                                        <p:tgtEl>
                                          <p:spTgt spid="29"/>
                                        </p:tgtEl>
                                        <p:attrNameLst>
                                          <p:attrName>style.visibility</p:attrName>
                                        </p:attrNameLst>
                                      </p:cBhvr>
                                      <p:to>
                                        <p:strVal val="visible"/>
                                      </p:to>
                                    </p:set>
                                    <p:animEffect transition="in" filter="dissolve">
                                      <p:cBhvr>
                                        <p:cTn id="112"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9234" grpId="0" animBg="1"/>
      <p:bldP spid="9223" grpId="0" autoUpdateAnimBg="0"/>
      <p:bldP spid="9224" grpId="0" autoUpdateAnimBg="0"/>
      <p:bldP spid="9225" grpId="0" autoUpdateAnimBg="0"/>
      <p:bldP spid="9229" grpId="0" animBg="1"/>
      <p:bldP spid="9230" grpId="0" animBg="1"/>
      <p:bldP spid="9231" grpId="0" autoUpdateAnimBg="0"/>
      <p:bldP spid="9232" grpId="0" animBg="1"/>
      <p:bldP spid="18" grpId="0" autoUpdateAnimBg="0"/>
      <p:bldP spid="19" grpId="0" autoUpdateAnimBg="0"/>
      <p:bldP spid="20" grpId="0" autoUpdateAnimBg="0"/>
      <p:bldP spid="24" grpId="0" animBg="1"/>
      <p:bldP spid="25" grpId="0" animBg="1"/>
      <p:bldP spid="26" grpId="0" autoUpdateAnimBg="0"/>
      <p:bldP spid="2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6096000"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Finding the indicated coefficient or term.</a:t>
            </a:r>
            <a:endParaRPr lang="en-US" sz="2400" b="1" dirty="0">
              <a:latin typeface="Times New Roman" pitchFamily="18" charset="0"/>
              <a:cs typeface="Times New Roman" pitchFamily="18" charset="0"/>
            </a:endParaRPr>
          </a:p>
        </p:txBody>
      </p:sp>
      <p:pic>
        <p:nvPicPr>
          <p:cNvPr id="31746" name="Picture 2"/>
          <p:cNvPicPr>
            <a:picLocks noChangeAspect="1" noChangeArrowheads="1"/>
          </p:cNvPicPr>
          <p:nvPr/>
        </p:nvPicPr>
        <p:blipFill>
          <a:blip r:embed="rId2" cstate="print"/>
          <a:srcRect/>
          <a:stretch>
            <a:fillRect/>
          </a:stretch>
        </p:blipFill>
        <p:spPr bwMode="auto">
          <a:xfrm>
            <a:off x="304800" y="685800"/>
            <a:ext cx="8123237" cy="2095500"/>
          </a:xfrm>
          <a:prstGeom prst="rect">
            <a:avLst/>
          </a:prstGeom>
          <a:noFill/>
          <a:ln w="9525">
            <a:noFill/>
            <a:miter lim="800000"/>
            <a:headEnd/>
            <a:tailEnd/>
          </a:ln>
          <a:effectLst/>
        </p:spPr>
      </p:pic>
      <p:sp>
        <p:nvSpPr>
          <p:cNvPr id="4" name="Rectangle 3"/>
          <p:cNvSpPr/>
          <p:nvPr/>
        </p:nvSpPr>
        <p:spPr>
          <a:xfrm>
            <a:off x="1447800" y="1752600"/>
            <a:ext cx="1295400" cy="990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6096000"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Finding the indicated coefficient or term.</a:t>
            </a:r>
            <a:endParaRPr lang="en-US" sz="2400" b="1" dirty="0">
              <a:latin typeface="Times New Roman" pitchFamily="18" charset="0"/>
              <a:cs typeface="Times New Roman" pitchFamily="18" charset="0"/>
            </a:endParaRPr>
          </a:p>
        </p:txBody>
      </p:sp>
      <p:pic>
        <p:nvPicPr>
          <p:cNvPr id="32770" name="Picture 2"/>
          <p:cNvPicPr>
            <a:picLocks noChangeAspect="1" noChangeArrowheads="1"/>
          </p:cNvPicPr>
          <p:nvPr/>
        </p:nvPicPr>
        <p:blipFill>
          <a:blip r:embed="rId2" cstate="print"/>
          <a:srcRect/>
          <a:stretch>
            <a:fillRect/>
          </a:stretch>
        </p:blipFill>
        <p:spPr bwMode="auto">
          <a:xfrm>
            <a:off x="228600" y="542925"/>
            <a:ext cx="8418513" cy="1971675"/>
          </a:xfrm>
          <a:prstGeom prst="rect">
            <a:avLst/>
          </a:prstGeom>
          <a:noFill/>
          <a:ln w="9525">
            <a:noFill/>
            <a:miter lim="800000"/>
            <a:headEnd/>
            <a:tailEnd/>
          </a:ln>
          <a:effectLst/>
        </p:spPr>
      </p:pic>
      <p:sp>
        <p:nvSpPr>
          <p:cNvPr id="4" name="Rectangle 3"/>
          <p:cNvSpPr/>
          <p:nvPr/>
        </p:nvSpPr>
        <p:spPr>
          <a:xfrm>
            <a:off x="1371600" y="1752600"/>
            <a:ext cx="2057400" cy="1752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9" name="Text Box 2"/>
          <p:cNvSpPr txBox="1">
            <a:spLocks noChangeArrowheads="1"/>
          </p:cNvSpPr>
          <p:nvPr/>
        </p:nvSpPr>
        <p:spPr bwMode="auto">
          <a:xfrm>
            <a:off x="381000" y="1371600"/>
            <a:ext cx="3886200" cy="457200"/>
          </a:xfrm>
          <a:prstGeom prst="rect">
            <a:avLst/>
          </a:prstGeom>
          <a:noFill/>
          <a:ln w="9525">
            <a:noFill/>
            <a:miter lim="800000"/>
            <a:headEnd/>
            <a:tailEnd/>
          </a:ln>
        </p:spPr>
        <p:txBody>
          <a:bodyPr>
            <a:spAutoFit/>
          </a:bodyPr>
          <a:lstStyle/>
          <a:p>
            <a:pPr>
              <a:spcBef>
                <a:spcPct val="50000"/>
              </a:spcBef>
            </a:pPr>
            <a:r>
              <a:rPr lang="en-US"/>
              <a:t>Let's work a couple of these:</a:t>
            </a:r>
          </a:p>
        </p:txBody>
      </p:sp>
      <p:sp>
        <p:nvSpPr>
          <p:cNvPr id="8197" name="AutoShape 5"/>
          <p:cNvSpPr>
            <a:spLocks noChangeArrowheads="1"/>
          </p:cNvSpPr>
          <p:nvPr/>
        </p:nvSpPr>
        <p:spPr bwMode="auto">
          <a:xfrm>
            <a:off x="7772400" y="381000"/>
            <a:ext cx="285750" cy="433388"/>
          </a:xfrm>
          <a:prstGeom prst="roundRect">
            <a:avLst>
              <a:gd name="adj" fmla="val 16667"/>
            </a:avLst>
          </a:prstGeom>
          <a:solidFill>
            <a:srgbClr val="FFFF00"/>
          </a:solidFill>
          <a:ln w="9525">
            <a:noFill/>
            <a:round/>
            <a:headEnd/>
            <a:tailEnd/>
          </a:ln>
        </p:spPr>
        <p:txBody>
          <a:bodyPr wrap="none" anchor="ctr"/>
          <a:lstStyle/>
          <a:p>
            <a:endParaRPr lang="en-US"/>
          </a:p>
        </p:txBody>
      </p:sp>
      <p:sp>
        <p:nvSpPr>
          <p:cNvPr id="8198" name="AutoShape 6"/>
          <p:cNvSpPr>
            <a:spLocks noChangeArrowheads="1"/>
          </p:cNvSpPr>
          <p:nvPr/>
        </p:nvSpPr>
        <p:spPr bwMode="auto">
          <a:xfrm>
            <a:off x="6210300" y="347663"/>
            <a:ext cx="285750" cy="433387"/>
          </a:xfrm>
          <a:prstGeom prst="roundRect">
            <a:avLst>
              <a:gd name="adj" fmla="val 16667"/>
            </a:avLst>
          </a:prstGeom>
          <a:solidFill>
            <a:srgbClr val="FFFF00"/>
          </a:solidFill>
          <a:ln w="9525">
            <a:noFill/>
            <a:round/>
            <a:headEnd/>
            <a:tailEnd/>
          </a:ln>
        </p:spPr>
        <p:txBody>
          <a:bodyPr wrap="none" anchor="ctr"/>
          <a:lstStyle/>
          <a:p>
            <a:endParaRPr lang="en-US"/>
          </a:p>
        </p:txBody>
      </p:sp>
      <p:sp>
        <p:nvSpPr>
          <p:cNvPr id="8199" name="AutoShape 7"/>
          <p:cNvSpPr>
            <a:spLocks noChangeArrowheads="1"/>
          </p:cNvSpPr>
          <p:nvPr/>
        </p:nvSpPr>
        <p:spPr bwMode="auto">
          <a:xfrm>
            <a:off x="7681913" y="1019175"/>
            <a:ext cx="285750" cy="433388"/>
          </a:xfrm>
          <a:prstGeom prst="roundRect">
            <a:avLst>
              <a:gd name="adj" fmla="val 16667"/>
            </a:avLst>
          </a:prstGeom>
          <a:solidFill>
            <a:srgbClr val="FFFF00"/>
          </a:solidFill>
          <a:ln w="9525">
            <a:noFill/>
            <a:round/>
            <a:headEnd/>
            <a:tailEnd/>
          </a:ln>
        </p:spPr>
        <p:txBody>
          <a:bodyPr wrap="none" anchor="ctr"/>
          <a:lstStyle/>
          <a:p>
            <a:endParaRPr lang="en-US"/>
          </a:p>
        </p:txBody>
      </p:sp>
      <p:sp>
        <p:nvSpPr>
          <p:cNvPr id="8200" name="AutoShape 8"/>
          <p:cNvSpPr>
            <a:spLocks noChangeArrowheads="1"/>
          </p:cNvSpPr>
          <p:nvPr/>
        </p:nvSpPr>
        <p:spPr bwMode="auto">
          <a:xfrm>
            <a:off x="1123950" y="2033588"/>
            <a:ext cx="285750" cy="433387"/>
          </a:xfrm>
          <a:prstGeom prst="roundRect">
            <a:avLst>
              <a:gd name="adj" fmla="val 16667"/>
            </a:avLst>
          </a:prstGeom>
          <a:solidFill>
            <a:srgbClr val="FFFF00"/>
          </a:solidFill>
          <a:ln w="9525">
            <a:noFill/>
            <a:round/>
            <a:headEnd/>
            <a:tailEnd/>
          </a:ln>
        </p:spPr>
        <p:txBody>
          <a:bodyPr wrap="none" anchor="ctr"/>
          <a:lstStyle/>
          <a:p>
            <a:endParaRPr lang="en-US"/>
          </a:p>
        </p:txBody>
      </p:sp>
      <p:sp>
        <p:nvSpPr>
          <p:cNvPr id="8201" name="AutoShape 9"/>
          <p:cNvSpPr>
            <a:spLocks noChangeArrowheads="1"/>
          </p:cNvSpPr>
          <p:nvPr/>
        </p:nvSpPr>
        <p:spPr bwMode="auto">
          <a:xfrm>
            <a:off x="2538413" y="2090738"/>
            <a:ext cx="285750" cy="433387"/>
          </a:xfrm>
          <a:prstGeom prst="roundRect">
            <a:avLst>
              <a:gd name="adj" fmla="val 16667"/>
            </a:avLst>
          </a:prstGeom>
          <a:solidFill>
            <a:srgbClr val="FFFF00"/>
          </a:solidFill>
          <a:ln w="9525">
            <a:noFill/>
            <a:round/>
            <a:headEnd/>
            <a:tailEnd/>
          </a:ln>
        </p:spPr>
        <p:txBody>
          <a:bodyPr wrap="none" anchor="ctr"/>
          <a:lstStyle/>
          <a:p>
            <a:endParaRPr lang="en-US"/>
          </a:p>
        </p:txBody>
      </p:sp>
      <p:sp>
        <p:nvSpPr>
          <p:cNvPr id="8202" name="AutoShape 10"/>
          <p:cNvSpPr>
            <a:spLocks noChangeArrowheads="1"/>
          </p:cNvSpPr>
          <p:nvPr/>
        </p:nvSpPr>
        <p:spPr bwMode="auto">
          <a:xfrm>
            <a:off x="2481263" y="2676525"/>
            <a:ext cx="285750" cy="433388"/>
          </a:xfrm>
          <a:prstGeom prst="roundRect">
            <a:avLst>
              <a:gd name="adj" fmla="val 16667"/>
            </a:avLst>
          </a:prstGeom>
          <a:solidFill>
            <a:srgbClr val="FFFF00"/>
          </a:solidFill>
          <a:ln w="9525">
            <a:noFill/>
            <a:round/>
            <a:headEnd/>
            <a:tailEnd/>
          </a:ln>
        </p:spPr>
        <p:txBody>
          <a:bodyPr wrap="none" anchor="ctr"/>
          <a:lstStyle/>
          <a:p>
            <a:endParaRPr lang="en-US"/>
          </a:p>
        </p:txBody>
      </p:sp>
      <p:sp>
        <p:nvSpPr>
          <p:cNvPr id="8203" name="AutoShape 11"/>
          <p:cNvSpPr>
            <a:spLocks noChangeArrowheads="1"/>
          </p:cNvSpPr>
          <p:nvPr/>
        </p:nvSpPr>
        <p:spPr bwMode="auto">
          <a:xfrm>
            <a:off x="6248400" y="990600"/>
            <a:ext cx="285750" cy="533400"/>
          </a:xfrm>
          <a:prstGeom prst="roundRect">
            <a:avLst>
              <a:gd name="adj" fmla="val 16667"/>
            </a:avLst>
          </a:prstGeom>
          <a:solidFill>
            <a:schemeClr val="accent1"/>
          </a:solidFill>
          <a:ln w="9525">
            <a:noFill/>
            <a:round/>
            <a:headEnd/>
            <a:tailEnd/>
          </a:ln>
        </p:spPr>
        <p:txBody>
          <a:bodyPr wrap="none" anchor="ctr"/>
          <a:lstStyle/>
          <a:p>
            <a:endParaRPr lang="en-US"/>
          </a:p>
        </p:txBody>
      </p:sp>
      <p:sp>
        <p:nvSpPr>
          <p:cNvPr id="8204" name="AutoShape 12"/>
          <p:cNvSpPr>
            <a:spLocks noChangeArrowheads="1"/>
          </p:cNvSpPr>
          <p:nvPr/>
        </p:nvSpPr>
        <p:spPr bwMode="auto">
          <a:xfrm>
            <a:off x="7086600" y="990600"/>
            <a:ext cx="285750" cy="533400"/>
          </a:xfrm>
          <a:prstGeom prst="roundRect">
            <a:avLst>
              <a:gd name="adj" fmla="val 16667"/>
            </a:avLst>
          </a:prstGeom>
          <a:solidFill>
            <a:schemeClr val="accent1"/>
          </a:solidFill>
          <a:ln w="9525">
            <a:noFill/>
            <a:round/>
            <a:headEnd/>
            <a:tailEnd/>
          </a:ln>
        </p:spPr>
        <p:txBody>
          <a:bodyPr wrap="none" anchor="ctr"/>
          <a:lstStyle/>
          <a:p>
            <a:endParaRPr lang="en-US"/>
          </a:p>
        </p:txBody>
      </p:sp>
      <p:sp>
        <p:nvSpPr>
          <p:cNvPr id="8205" name="AutoShape 13"/>
          <p:cNvSpPr>
            <a:spLocks noChangeArrowheads="1"/>
          </p:cNvSpPr>
          <p:nvPr/>
        </p:nvSpPr>
        <p:spPr bwMode="auto">
          <a:xfrm>
            <a:off x="8305800" y="990600"/>
            <a:ext cx="285750" cy="533400"/>
          </a:xfrm>
          <a:prstGeom prst="roundRect">
            <a:avLst>
              <a:gd name="adj" fmla="val 16667"/>
            </a:avLst>
          </a:prstGeom>
          <a:solidFill>
            <a:schemeClr val="accent1"/>
          </a:solidFill>
          <a:ln w="9525">
            <a:noFill/>
            <a:round/>
            <a:headEnd/>
            <a:tailEnd/>
          </a:ln>
        </p:spPr>
        <p:txBody>
          <a:bodyPr wrap="none" anchor="ctr"/>
          <a:lstStyle/>
          <a:p>
            <a:endParaRPr lang="en-US"/>
          </a:p>
        </p:txBody>
      </p:sp>
      <p:sp>
        <p:nvSpPr>
          <p:cNvPr id="8206" name="AutoShape 14"/>
          <p:cNvSpPr>
            <a:spLocks noChangeArrowheads="1"/>
          </p:cNvSpPr>
          <p:nvPr/>
        </p:nvSpPr>
        <p:spPr bwMode="auto">
          <a:xfrm>
            <a:off x="1143000" y="2590800"/>
            <a:ext cx="285750" cy="533400"/>
          </a:xfrm>
          <a:prstGeom prst="roundRect">
            <a:avLst>
              <a:gd name="adj" fmla="val 16667"/>
            </a:avLst>
          </a:prstGeom>
          <a:solidFill>
            <a:schemeClr val="accent1"/>
          </a:solidFill>
          <a:ln w="9525">
            <a:noFill/>
            <a:round/>
            <a:headEnd/>
            <a:tailEnd/>
          </a:ln>
        </p:spPr>
        <p:txBody>
          <a:bodyPr wrap="none" anchor="ctr"/>
          <a:lstStyle/>
          <a:p>
            <a:endParaRPr lang="en-US"/>
          </a:p>
        </p:txBody>
      </p:sp>
      <p:sp>
        <p:nvSpPr>
          <p:cNvPr id="8207" name="AutoShape 15"/>
          <p:cNvSpPr>
            <a:spLocks noChangeArrowheads="1"/>
          </p:cNvSpPr>
          <p:nvPr/>
        </p:nvSpPr>
        <p:spPr bwMode="auto">
          <a:xfrm>
            <a:off x="1957388" y="2614613"/>
            <a:ext cx="285750" cy="533400"/>
          </a:xfrm>
          <a:prstGeom prst="roundRect">
            <a:avLst>
              <a:gd name="adj" fmla="val 16667"/>
            </a:avLst>
          </a:prstGeom>
          <a:solidFill>
            <a:schemeClr val="accent1"/>
          </a:solidFill>
          <a:ln w="9525">
            <a:noFill/>
            <a:round/>
            <a:headEnd/>
            <a:tailEnd/>
          </a:ln>
        </p:spPr>
        <p:txBody>
          <a:bodyPr wrap="none" anchor="ctr"/>
          <a:lstStyle/>
          <a:p>
            <a:endParaRPr lang="en-US"/>
          </a:p>
        </p:txBody>
      </p:sp>
      <p:sp>
        <p:nvSpPr>
          <p:cNvPr id="8208" name="AutoShape 16"/>
          <p:cNvSpPr>
            <a:spLocks noChangeArrowheads="1"/>
          </p:cNvSpPr>
          <p:nvPr/>
        </p:nvSpPr>
        <p:spPr bwMode="auto">
          <a:xfrm>
            <a:off x="3043238" y="2628900"/>
            <a:ext cx="285750" cy="533400"/>
          </a:xfrm>
          <a:prstGeom prst="roundRect">
            <a:avLst>
              <a:gd name="adj" fmla="val 16667"/>
            </a:avLst>
          </a:prstGeom>
          <a:solidFill>
            <a:schemeClr val="accent1"/>
          </a:solidFill>
          <a:ln w="9525">
            <a:noFill/>
            <a:round/>
            <a:headEnd/>
            <a:tailEnd/>
          </a:ln>
        </p:spPr>
        <p:txBody>
          <a:bodyPr wrap="none" anchor="ctr"/>
          <a:lstStyle/>
          <a:p>
            <a:endParaRPr lang="en-US"/>
          </a:p>
        </p:txBody>
      </p:sp>
      <p:graphicFrame>
        <p:nvGraphicFramePr>
          <p:cNvPr id="8209" name="Object 17"/>
          <p:cNvGraphicFramePr>
            <a:graphicFrameLocks noChangeAspect="1"/>
          </p:cNvGraphicFramePr>
          <p:nvPr/>
        </p:nvGraphicFramePr>
        <p:xfrm>
          <a:off x="3733800" y="2057400"/>
          <a:ext cx="2330450" cy="1200150"/>
        </p:xfrm>
        <a:graphic>
          <a:graphicData uri="http://schemas.openxmlformats.org/presentationml/2006/ole">
            <p:oleObj spid="_x0000_s4098" name="Equation" r:id="rId3" imgW="863280" imgH="444240" progId="">
              <p:embed/>
            </p:oleObj>
          </a:graphicData>
        </a:graphic>
      </p:graphicFrame>
      <p:sp>
        <p:nvSpPr>
          <p:cNvPr id="8210" name="Line 18"/>
          <p:cNvSpPr>
            <a:spLocks noChangeShapeType="1"/>
          </p:cNvSpPr>
          <p:nvPr/>
        </p:nvSpPr>
        <p:spPr bwMode="auto">
          <a:xfrm>
            <a:off x="4953000" y="2133600"/>
            <a:ext cx="1066800" cy="304800"/>
          </a:xfrm>
          <a:prstGeom prst="line">
            <a:avLst/>
          </a:prstGeom>
          <a:noFill/>
          <a:ln w="38100">
            <a:solidFill>
              <a:srgbClr val="FF0000"/>
            </a:solidFill>
            <a:round/>
            <a:headEnd/>
            <a:tailEnd/>
          </a:ln>
        </p:spPr>
        <p:txBody>
          <a:bodyPr/>
          <a:lstStyle/>
          <a:p>
            <a:endParaRPr lang="en-US"/>
          </a:p>
        </p:txBody>
      </p:sp>
      <p:sp>
        <p:nvSpPr>
          <p:cNvPr id="8211" name="Line 19"/>
          <p:cNvSpPr>
            <a:spLocks noChangeShapeType="1"/>
          </p:cNvSpPr>
          <p:nvPr/>
        </p:nvSpPr>
        <p:spPr bwMode="auto">
          <a:xfrm>
            <a:off x="4795838" y="2757488"/>
            <a:ext cx="1066800" cy="304800"/>
          </a:xfrm>
          <a:prstGeom prst="line">
            <a:avLst/>
          </a:prstGeom>
          <a:noFill/>
          <a:ln w="38100">
            <a:solidFill>
              <a:srgbClr val="FF0000"/>
            </a:solidFill>
            <a:round/>
            <a:headEnd/>
            <a:tailEnd/>
          </a:ln>
        </p:spPr>
        <p:txBody>
          <a:bodyPr/>
          <a:lstStyle/>
          <a:p>
            <a:endParaRPr lang="en-US"/>
          </a:p>
        </p:txBody>
      </p:sp>
      <p:graphicFrame>
        <p:nvGraphicFramePr>
          <p:cNvPr id="8212" name="Object 20"/>
          <p:cNvGraphicFramePr>
            <a:graphicFrameLocks noChangeAspect="1"/>
          </p:cNvGraphicFramePr>
          <p:nvPr/>
        </p:nvGraphicFramePr>
        <p:xfrm>
          <a:off x="6248400" y="2133600"/>
          <a:ext cx="1714500" cy="1063625"/>
        </p:xfrm>
        <a:graphic>
          <a:graphicData uri="http://schemas.openxmlformats.org/presentationml/2006/ole">
            <p:oleObj spid="_x0000_s4099" name="Equation" r:id="rId4" imgW="634680" imgH="393480" progId="">
              <p:embed/>
            </p:oleObj>
          </a:graphicData>
        </a:graphic>
      </p:graphicFrame>
      <p:graphicFrame>
        <p:nvGraphicFramePr>
          <p:cNvPr id="8213" name="Object 21"/>
          <p:cNvGraphicFramePr>
            <a:graphicFrameLocks noChangeAspect="1"/>
          </p:cNvGraphicFramePr>
          <p:nvPr/>
        </p:nvGraphicFramePr>
        <p:xfrm>
          <a:off x="819150" y="3810000"/>
          <a:ext cx="3086100" cy="1268413"/>
        </p:xfrm>
        <a:graphic>
          <a:graphicData uri="http://schemas.openxmlformats.org/presentationml/2006/ole">
            <p:oleObj spid="_x0000_s4100" name="Equation" r:id="rId5" imgW="1143000" imgH="469800" progId="">
              <p:embed/>
            </p:oleObj>
          </a:graphicData>
        </a:graphic>
      </p:graphicFrame>
      <p:graphicFrame>
        <p:nvGraphicFramePr>
          <p:cNvPr id="8214" name="Object 22"/>
          <p:cNvGraphicFramePr>
            <a:graphicFrameLocks noChangeAspect="1"/>
          </p:cNvGraphicFramePr>
          <p:nvPr/>
        </p:nvGraphicFramePr>
        <p:xfrm>
          <a:off x="3817938" y="3886200"/>
          <a:ext cx="2466975" cy="1200150"/>
        </p:xfrm>
        <a:graphic>
          <a:graphicData uri="http://schemas.openxmlformats.org/presentationml/2006/ole">
            <p:oleObj spid="_x0000_s4101" name="Equation" r:id="rId6" imgW="914400" imgH="444240" progId="">
              <p:embed/>
            </p:oleObj>
          </a:graphicData>
        </a:graphic>
      </p:graphicFrame>
      <p:sp>
        <p:nvSpPr>
          <p:cNvPr id="8215" name="Line 23"/>
          <p:cNvSpPr>
            <a:spLocks noChangeShapeType="1"/>
          </p:cNvSpPr>
          <p:nvPr/>
        </p:nvSpPr>
        <p:spPr bwMode="auto">
          <a:xfrm>
            <a:off x="5791200" y="3962400"/>
            <a:ext cx="457200" cy="304800"/>
          </a:xfrm>
          <a:prstGeom prst="line">
            <a:avLst/>
          </a:prstGeom>
          <a:noFill/>
          <a:ln w="38100">
            <a:solidFill>
              <a:srgbClr val="FF0000"/>
            </a:solidFill>
            <a:round/>
            <a:headEnd/>
            <a:tailEnd/>
          </a:ln>
        </p:spPr>
        <p:txBody>
          <a:bodyPr/>
          <a:lstStyle/>
          <a:p>
            <a:endParaRPr lang="en-US"/>
          </a:p>
        </p:txBody>
      </p:sp>
      <p:sp>
        <p:nvSpPr>
          <p:cNvPr id="8216" name="Line 24"/>
          <p:cNvSpPr>
            <a:spLocks noChangeShapeType="1"/>
          </p:cNvSpPr>
          <p:nvPr/>
        </p:nvSpPr>
        <p:spPr bwMode="auto">
          <a:xfrm>
            <a:off x="4343400" y="4572000"/>
            <a:ext cx="457200" cy="304800"/>
          </a:xfrm>
          <a:prstGeom prst="line">
            <a:avLst/>
          </a:prstGeom>
          <a:noFill/>
          <a:ln w="38100">
            <a:solidFill>
              <a:srgbClr val="FF0000"/>
            </a:solidFill>
            <a:round/>
            <a:headEnd/>
            <a:tailEnd/>
          </a:ln>
        </p:spPr>
        <p:txBody>
          <a:bodyPr/>
          <a:lstStyle/>
          <a:p>
            <a:endParaRPr lang="en-US"/>
          </a:p>
        </p:txBody>
      </p:sp>
      <p:graphicFrame>
        <p:nvGraphicFramePr>
          <p:cNvPr id="8217" name="Object 25"/>
          <p:cNvGraphicFramePr>
            <a:graphicFrameLocks noChangeAspect="1"/>
          </p:cNvGraphicFramePr>
          <p:nvPr/>
        </p:nvGraphicFramePr>
        <p:xfrm>
          <a:off x="7772400" y="4168775"/>
          <a:ext cx="1063625" cy="479425"/>
        </p:xfrm>
        <a:graphic>
          <a:graphicData uri="http://schemas.openxmlformats.org/presentationml/2006/ole">
            <p:oleObj spid="_x0000_s4102" name="Equation" r:id="rId7" imgW="393480" imgH="177480" progId="">
              <p:embed/>
            </p:oleObj>
          </a:graphicData>
        </a:graphic>
      </p:graphicFrame>
      <p:graphicFrame>
        <p:nvGraphicFramePr>
          <p:cNvPr id="8195" name="Object 3"/>
          <p:cNvGraphicFramePr>
            <a:graphicFrameLocks noChangeAspect="1"/>
          </p:cNvGraphicFramePr>
          <p:nvPr/>
        </p:nvGraphicFramePr>
        <p:xfrm>
          <a:off x="914400" y="1981200"/>
          <a:ext cx="2743200" cy="1268413"/>
        </p:xfrm>
        <a:graphic>
          <a:graphicData uri="http://schemas.openxmlformats.org/presentationml/2006/ole">
            <p:oleObj spid="_x0000_s4103" name="Equation" r:id="rId8" imgW="1015920" imgH="469800" progId="">
              <p:embed/>
            </p:oleObj>
          </a:graphicData>
        </a:graphic>
      </p:graphicFrame>
      <p:graphicFrame>
        <p:nvGraphicFramePr>
          <p:cNvPr id="5128" name="Object 4"/>
          <p:cNvGraphicFramePr>
            <a:graphicFrameLocks noChangeAspect="1"/>
          </p:cNvGraphicFramePr>
          <p:nvPr/>
        </p:nvGraphicFramePr>
        <p:xfrm>
          <a:off x="5791200" y="228600"/>
          <a:ext cx="3151188" cy="1341438"/>
        </p:xfrm>
        <a:graphic>
          <a:graphicData uri="http://schemas.openxmlformats.org/presentationml/2006/ole">
            <p:oleObj spid="_x0000_s4104" name="Equation" r:id="rId9" imgW="1104840" imgH="469800" progId="">
              <p:embed/>
            </p:oleObj>
          </a:graphicData>
        </a:graphic>
      </p:graphicFrame>
      <p:graphicFrame>
        <p:nvGraphicFramePr>
          <p:cNvPr id="2" name="Object 20"/>
          <p:cNvGraphicFramePr>
            <a:graphicFrameLocks noChangeAspect="1"/>
          </p:cNvGraphicFramePr>
          <p:nvPr/>
        </p:nvGraphicFramePr>
        <p:xfrm>
          <a:off x="6324600" y="3886200"/>
          <a:ext cx="1303337" cy="1063625"/>
        </p:xfrm>
        <a:graphic>
          <a:graphicData uri="http://schemas.openxmlformats.org/presentationml/2006/ole">
            <p:oleObj spid="_x0000_s4105" name="Equation" r:id="rId10" imgW="482400" imgH="393480" progId="">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8195"/>
                                        </p:tgtEl>
                                        <p:attrNameLst>
                                          <p:attrName>style.visibility</p:attrName>
                                        </p:attrNameLst>
                                      </p:cBhvr>
                                      <p:to>
                                        <p:strVal val="visible"/>
                                      </p:to>
                                    </p:set>
                                    <p:anim calcmode="lin" valueType="num">
                                      <p:cBhvr>
                                        <p:cTn id="7" dur="1000" fill="hold"/>
                                        <p:tgtEl>
                                          <p:spTgt spid="8195"/>
                                        </p:tgtEl>
                                        <p:attrNameLst>
                                          <p:attrName>ppt_w</p:attrName>
                                        </p:attrNameLst>
                                      </p:cBhvr>
                                      <p:tavLst>
                                        <p:tav tm="0">
                                          <p:val>
                                            <p:fltVal val="0"/>
                                          </p:val>
                                        </p:tav>
                                        <p:tav tm="100000">
                                          <p:val>
                                            <p:strVal val="#ppt_w"/>
                                          </p:val>
                                        </p:tav>
                                      </p:tavLst>
                                    </p:anim>
                                    <p:anim calcmode="lin" valueType="num">
                                      <p:cBhvr>
                                        <p:cTn id="8" dur="1000" fill="hold"/>
                                        <p:tgtEl>
                                          <p:spTgt spid="8195"/>
                                        </p:tgtEl>
                                        <p:attrNameLst>
                                          <p:attrName>ppt_h</p:attrName>
                                        </p:attrNameLst>
                                      </p:cBhvr>
                                      <p:tavLst>
                                        <p:tav tm="0">
                                          <p:val>
                                            <p:fltVal val="0"/>
                                          </p:val>
                                        </p:tav>
                                        <p:tav tm="100000">
                                          <p:val>
                                            <p:strVal val="#ppt_h"/>
                                          </p:val>
                                        </p:tav>
                                      </p:tavLst>
                                    </p:anim>
                                    <p:anim calcmode="lin" valueType="num">
                                      <p:cBhvr>
                                        <p:cTn id="9" dur="1000" fill="hold"/>
                                        <p:tgtEl>
                                          <p:spTgt spid="8195"/>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8195"/>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9" presetClass="entr" presetSubtype="0" fill="hold" grpId="0" nodeType="afterEffect">
                                  <p:stCondLst>
                                    <p:cond delay="0"/>
                                  </p:stCondLst>
                                  <p:childTnLst>
                                    <p:set>
                                      <p:cBhvr>
                                        <p:cTn id="13" dur="1" fill="hold">
                                          <p:stCondLst>
                                            <p:cond delay="0"/>
                                          </p:stCondLst>
                                        </p:cTn>
                                        <p:tgtEl>
                                          <p:spTgt spid="8198"/>
                                        </p:tgtEl>
                                        <p:attrNameLst>
                                          <p:attrName>style.visibility</p:attrName>
                                        </p:attrNameLst>
                                      </p:cBhvr>
                                      <p:to>
                                        <p:strVal val="visible"/>
                                      </p:to>
                                    </p:set>
                                    <p:animEffect transition="in" filter="dissolve">
                                      <p:cBhvr>
                                        <p:cTn id="14" dur="500"/>
                                        <p:tgtEl>
                                          <p:spTgt spid="8198"/>
                                        </p:tgtEl>
                                      </p:cBhvr>
                                    </p:animEffect>
                                  </p:childTnLst>
                                </p:cTn>
                              </p:par>
                            </p:childTnLst>
                          </p:cTn>
                        </p:par>
                        <p:par>
                          <p:cTn id="15" fill="hold">
                            <p:stCondLst>
                              <p:cond delay="1500"/>
                            </p:stCondLst>
                            <p:childTnLst>
                              <p:par>
                                <p:cTn id="16" presetID="9" presetClass="entr" presetSubtype="0" fill="hold" grpId="0" nodeType="afterEffect">
                                  <p:stCondLst>
                                    <p:cond delay="0"/>
                                  </p:stCondLst>
                                  <p:childTnLst>
                                    <p:set>
                                      <p:cBhvr>
                                        <p:cTn id="17" dur="1" fill="hold">
                                          <p:stCondLst>
                                            <p:cond delay="0"/>
                                          </p:stCondLst>
                                        </p:cTn>
                                        <p:tgtEl>
                                          <p:spTgt spid="8200"/>
                                        </p:tgtEl>
                                        <p:attrNameLst>
                                          <p:attrName>style.visibility</p:attrName>
                                        </p:attrNameLst>
                                      </p:cBhvr>
                                      <p:to>
                                        <p:strVal val="visible"/>
                                      </p:to>
                                    </p:set>
                                    <p:animEffect transition="in" filter="dissolve">
                                      <p:cBhvr>
                                        <p:cTn id="18" dur="500"/>
                                        <p:tgtEl>
                                          <p:spTgt spid="8200"/>
                                        </p:tgtEl>
                                      </p:cBhvr>
                                    </p:animEffect>
                                  </p:childTnLst>
                                </p:cTn>
                              </p:par>
                            </p:childTnLst>
                          </p:cTn>
                        </p:par>
                        <p:par>
                          <p:cTn id="19" fill="hold">
                            <p:stCondLst>
                              <p:cond delay="2000"/>
                            </p:stCondLst>
                            <p:childTnLst>
                              <p:par>
                                <p:cTn id="20" presetID="9" presetClass="entr" presetSubtype="0" fill="hold" grpId="0" nodeType="afterEffect">
                                  <p:stCondLst>
                                    <p:cond delay="0"/>
                                  </p:stCondLst>
                                  <p:childTnLst>
                                    <p:set>
                                      <p:cBhvr>
                                        <p:cTn id="21" dur="1" fill="hold">
                                          <p:stCondLst>
                                            <p:cond delay="0"/>
                                          </p:stCondLst>
                                        </p:cTn>
                                        <p:tgtEl>
                                          <p:spTgt spid="8197"/>
                                        </p:tgtEl>
                                        <p:attrNameLst>
                                          <p:attrName>style.visibility</p:attrName>
                                        </p:attrNameLst>
                                      </p:cBhvr>
                                      <p:to>
                                        <p:strVal val="visible"/>
                                      </p:to>
                                    </p:set>
                                    <p:animEffect transition="in" filter="dissolve">
                                      <p:cBhvr>
                                        <p:cTn id="22" dur="500"/>
                                        <p:tgtEl>
                                          <p:spTgt spid="8197"/>
                                        </p:tgtEl>
                                      </p:cBhvr>
                                    </p:animEffect>
                                  </p:childTnLst>
                                </p:cTn>
                              </p:par>
                            </p:childTnLst>
                          </p:cTn>
                        </p:par>
                        <p:par>
                          <p:cTn id="23" fill="hold">
                            <p:stCondLst>
                              <p:cond delay="2500"/>
                            </p:stCondLst>
                            <p:childTnLst>
                              <p:par>
                                <p:cTn id="24" presetID="9" presetClass="entr" presetSubtype="0" fill="hold" grpId="0" nodeType="afterEffect">
                                  <p:stCondLst>
                                    <p:cond delay="0"/>
                                  </p:stCondLst>
                                  <p:childTnLst>
                                    <p:set>
                                      <p:cBhvr>
                                        <p:cTn id="25" dur="1" fill="hold">
                                          <p:stCondLst>
                                            <p:cond delay="0"/>
                                          </p:stCondLst>
                                        </p:cTn>
                                        <p:tgtEl>
                                          <p:spTgt spid="8201"/>
                                        </p:tgtEl>
                                        <p:attrNameLst>
                                          <p:attrName>style.visibility</p:attrName>
                                        </p:attrNameLst>
                                      </p:cBhvr>
                                      <p:to>
                                        <p:strVal val="visible"/>
                                      </p:to>
                                    </p:set>
                                    <p:animEffect transition="in" filter="dissolve">
                                      <p:cBhvr>
                                        <p:cTn id="26" dur="500"/>
                                        <p:tgtEl>
                                          <p:spTgt spid="8201"/>
                                        </p:tgtEl>
                                      </p:cBhvr>
                                    </p:animEffect>
                                  </p:childTnLst>
                                </p:cTn>
                              </p:par>
                            </p:childTnLst>
                          </p:cTn>
                        </p:par>
                        <p:par>
                          <p:cTn id="27" fill="hold">
                            <p:stCondLst>
                              <p:cond delay="3000"/>
                            </p:stCondLst>
                            <p:childTnLst>
                              <p:par>
                                <p:cTn id="28" presetID="9" presetClass="entr" presetSubtype="0" fill="hold" grpId="0" nodeType="afterEffect">
                                  <p:stCondLst>
                                    <p:cond delay="0"/>
                                  </p:stCondLst>
                                  <p:childTnLst>
                                    <p:set>
                                      <p:cBhvr>
                                        <p:cTn id="29" dur="1" fill="hold">
                                          <p:stCondLst>
                                            <p:cond delay="0"/>
                                          </p:stCondLst>
                                        </p:cTn>
                                        <p:tgtEl>
                                          <p:spTgt spid="8199"/>
                                        </p:tgtEl>
                                        <p:attrNameLst>
                                          <p:attrName>style.visibility</p:attrName>
                                        </p:attrNameLst>
                                      </p:cBhvr>
                                      <p:to>
                                        <p:strVal val="visible"/>
                                      </p:to>
                                    </p:set>
                                    <p:animEffect transition="in" filter="dissolve">
                                      <p:cBhvr>
                                        <p:cTn id="30" dur="500"/>
                                        <p:tgtEl>
                                          <p:spTgt spid="8199"/>
                                        </p:tgtEl>
                                      </p:cBhvr>
                                    </p:animEffect>
                                  </p:childTnLst>
                                </p:cTn>
                              </p:par>
                            </p:childTnLst>
                          </p:cTn>
                        </p:par>
                        <p:par>
                          <p:cTn id="31" fill="hold">
                            <p:stCondLst>
                              <p:cond delay="3500"/>
                            </p:stCondLst>
                            <p:childTnLst>
                              <p:par>
                                <p:cTn id="32" presetID="9" presetClass="entr" presetSubtype="0" fill="hold" grpId="0" nodeType="afterEffect">
                                  <p:stCondLst>
                                    <p:cond delay="0"/>
                                  </p:stCondLst>
                                  <p:childTnLst>
                                    <p:set>
                                      <p:cBhvr>
                                        <p:cTn id="33" dur="1" fill="hold">
                                          <p:stCondLst>
                                            <p:cond delay="0"/>
                                          </p:stCondLst>
                                        </p:cTn>
                                        <p:tgtEl>
                                          <p:spTgt spid="8202"/>
                                        </p:tgtEl>
                                        <p:attrNameLst>
                                          <p:attrName>style.visibility</p:attrName>
                                        </p:attrNameLst>
                                      </p:cBhvr>
                                      <p:to>
                                        <p:strVal val="visible"/>
                                      </p:to>
                                    </p:set>
                                    <p:animEffect transition="in" filter="dissolve">
                                      <p:cBhvr>
                                        <p:cTn id="34" dur="500"/>
                                        <p:tgtEl>
                                          <p:spTgt spid="8202"/>
                                        </p:tgtEl>
                                      </p:cBhvr>
                                    </p:animEffect>
                                  </p:childTnLst>
                                </p:cTn>
                              </p:par>
                            </p:childTnLst>
                          </p:cTn>
                        </p:par>
                        <p:par>
                          <p:cTn id="35" fill="hold">
                            <p:stCondLst>
                              <p:cond delay="4000"/>
                            </p:stCondLst>
                            <p:childTnLst>
                              <p:par>
                                <p:cTn id="36" presetID="9" presetClass="entr" presetSubtype="0" fill="hold" grpId="0" nodeType="afterEffect">
                                  <p:stCondLst>
                                    <p:cond delay="0"/>
                                  </p:stCondLst>
                                  <p:childTnLst>
                                    <p:set>
                                      <p:cBhvr>
                                        <p:cTn id="37" dur="1" fill="hold">
                                          <p:stCondLst>
                                            <p:cond delay="0"/>
                                          </p:stCondLst>
                                        </p:cTn>
                                        <p:tgtEl>
                                          <p:spTgt spid="8203"/>
                                        </p:tgtEl>
                                        <p:attrNameLst>
                                          <p:attrName>style.visibility</p:attrName>
                                        </p:attrNameLst>
                                      </p:cBhvr>
                                      <p:to>
                                        <p:strVal val="visible"/>
                                      </p:to>
                                    </p:set>
                                    <p:animEffect transition="in" filter="dissolve">
                                      <p:cBhvr>
                                        <p:cTn id="38" dur="500"/>
                                        <p:tgtEl>
                                          <p:spTgt spid="8203"/>
                                        </p:tgtEl>
                                      </p:cBhvr>
                                    </p:animEffect>
                                  </p:childTnLst>
                                </p:cTn>
                              </p:par>
                            </p:childTnLst>
                          </p:cTn>
                        </p:par>
                        <p:par>
                          <p:cTn id="39" fill="hold">
                            <p:stCondLst>
                              <p:cond delay="4500"/>
                            </p:stCondLst>
                            <p:childTnLst>
                              <p:par>
                                <p:cTn id="40" presetID="9" presetClass="entr" presetSubtype="0" fill="hold" grpId="0" nodeType="afterEffect">
                                  <p:stCondLst>
                                    <p:cond delay="0"/>
                                  </p:stCondLst>
                                  <p:childTnLst>
                                    <p:set>
                                      <p:cBhvr>
                                        <p:cTn id="41" dur="1" fill="hold">
                                          <p:stCondLst>
                                            <p:cond delay="0"/>
                                          </p:stCondLst>
                                        </p:cTn>
                                        <p:tgtEl>
                                          <p:spTgt spid="8206"/>
                                        </p:tgtEl>
                                        <p:attrNameLst>
                                          <p:attrName>style.visibility</p:attrName>
                                        </p:attrNameLst>
                                      </p:cBhvr>
                                      <p:to>
                                        <p:strVal val="visible"/>
                                      </p:to>
                                    </p:set>
                                    <p:animEffect transition="in" filter="dissolve">
                                      <p:cBhvr>
                                        <p:cTn id="42" dur="500"/>
                                        <p:tgtEl>
                                          <p:spTgt spid="8206"/>
                                        </p:tgtEl>
                                      </p:cBhvr>
                                    </p:animEffect>
                                  </p:childTnLst>
                                </p:cTn>
                              </p:par>
                            </p:childTnLst>
                          </p:cTn>
                        </p:par>
                        <p:par>
                          <p:cTn id="43" fill="hold">
                            <p:stCondLst>
                              <p:cond delay="5000"/>
                            </p:stCondLst>
                            <p:childTnLst>
                              <p:par>
                                <p:cTn id="44" presetID="9" presetClass="entr" presetSubtype="0" fill="hold" grpId="0" nodeType="afterEffect">
                                  <p:stCondLst>
                                    <p:cond delay="0"/>
                                  </p:stCondLst>
                                  <p:childTnLst>
                                    <p:set>
                                      <p:cBhvr>
                                        <p:cTn id="45" dur="1" fill="hold">
                                          <p:stCondLst>
                                            <p:cond delay="0"/>
                                          </p:stCondLst>
                                        </p:cTn>
                                        <p:tgtEl>
                                          <p:spTgt spid="8204"/>
                                        </p:tgtEl>
                                        <p:attrNameLst>
                                          <p:attrName>style.visibility</p:attrName>
                                        </p:attrNameLst>
                                      </p:cBhvr>
                                      <p:to>
                                        <p:strVal val="visible"/>
                                      </p:to>
                                    </p:set>
                                    <p:animEffect transition="in" filter="dissolve">
                                      <p:cBhvr>
                                        <p:cTn id="46" dur="500"/>
                                        <p:tgtEl>
                                          <p:spTgt spid="8204"/>
                                        </p:tgtEl>
                                      </p:cBhvr>
                                    </p:animEffect>
                                  </p:childTnLst>
                                </p:cTn>
                              </p:par>
                            </p:childTnLst>
                          </p:cTn>
                        </p:par>
                        <p:par>
                          <p:cTn id="47" fill="hold">
                            <p:stCondLst>
                              <p:cond delay="5500"/>
                            </p:stCondLst>
                            <p:childTnLst>
                              <p:par>
                                <p:cTn id="48" presetID="9" presetClass="entr" presetSubtype="0" fill="hold" grpId="0" nodeType="afterEffect">
                                  <p:stCondLst>
                                    <p:cond delay="0"/>
                                  </p:stCondLst>
                                  <p:childTnLst>
                                    <p:set>
                                      <p:cBhvr>
                                        <p:cTn id="49" dur="1" fill="hold">
                                          <p:stCondLst>
                                            <p:cond delay="0"/>
                                          </p:stCondLst>
                                        </p:cTn>
                                        <p:tgtEl>
                                          <p:spTgt spid="8207"/>
                                        </p:tgtEl>
                                        <p:attrNameLst>
                                          <p:attrName>style.visibility</p:attrName>
                                        </p:attrNameLst>
                                      </p:cBhvr>
                                      <p:to>
                                        <p:strVal val="visible"/>
                                      </p:to>
                                    </p:set>
                                    <p:animEffect transition="in" filter="dissolve">
                                      <p:cBhvr>
                                        <p:cTn id="50" dur="500"/>
                                        <p:tgtEl>
                                          <p:spTgt spid="8207"/>
                                        </p:tgtEl>
                                      </p:cBhvr>
                                    </p:animEffect>
                                  </p:childTnLst>
                                </p:cTn>
                              </p:par>
                            </p:childTnLst>
                          </p:cTn>
                        </p:par>
                        <p:par>
                          <p:cTn id="51" fill="hold">
                            <p:stCondLst>
                              <p:cond delay="6000"/>
                            </p:stCondLst>
                            <p:childTnLst>
                              <p:par>
                                <p:cTn id="52" presetID="9" presetClass="entr" presetSubtype="0" fill="hold" grpId="0" nodeType="afterEffect">
                                  <p:stCondLst>
                                    <p:cond delay="0"/>
                                  </p:stCondLst>
                                  <p:childTnLst>
                                    <p:set>
                                      <p:cBhvr>
                                        <p:cTn id="53" dur="1" fill="hold">
                                          <p:stCondLst>
                                            <p:cond delay="0"/>
                                          </p:stCondLst>
                                        </p:cTn>
                                        <p:tgtEl>
                                          <p:spTgt spid="8205"/>
                                        </p:tgtEl>
                                        <p:attrNameLst>
                                          <p:attrName>style.visibility</p:attrName>
                                        </p:attrNameLst>
                                      </p:cBhvr>
                                      <p:to>
                                        <p:strVal val="visible"/>
                                      </p:to>
                                    </p:set>
                                    <p:animEffect transition="in" filter="dissolve">
                                      <p:cBhvr>
                                        <p:cTn id="54" dur="500"/>
                                        <p:tgtEl>
                                          <p:spTgt spid="8205"/>
                                        </p:tgtEl>
                                      </p:cBhvr>
                                    </p:animEffect>
                                  </p:childTnLst>
                                </p:cTn>
                              </p:par>
                            </p:childTnLst>
                          </p:cTn>
                        </p:par>
                        <p:par>
                          <p:cTn id="55" fill="hold">
                            <p:stCondLst>
                              <p:cond delay="6500"/>
                            </p:stCondLst>
                            <p:childTnLst>
                              <p:par>
                                <p:cTn id="56" presetID="9" presetClass="entr" presetSubtype="0" fill="hold" grpId="0" nodeType="afterEffect">
                                  <p:stCondLst>
                                    <p:cond delay="0"/>
                                  </p:stCondLst>
                                  <p:childTnLst>
                                    <p:set>
                                      <p:cBhvr>
                                        <p:cTn id="57" dur="1" fill="hold">
                                          <p:stCondLst>
                                            <p:cond delay="0"/>
                                          </p:stCondLst>
                                        </p:cTn>
                                        <p:tgtEl>
                                          <p:spTgt spid="8208"/>
                                        </p:tgtEl>
                                        <p:attrNameLst>
                                          <p:attrName>style.visibility</p:attrName>
                                        </p:attrNameLst>
                                      </p:cBhvr>
                                      <p:to>
                                        <p:strVal val="visible"/>
                                      </p:to>
                                    </p:set>
                                    <p:animEffect transition="in" filter="dissolve">
                                      <p:cBhvr>
                                        <p:cTn id="58" dur="500"/>
                                        <p:tgtEl>
                                          <p:spTgt spid="8208"/>
                                        </p:tgtEl>
                                      </p:cBhvr>
                                    </p:animEffect>
                                  </p:childTnLst>
                                </p:cTn>
                              </p:par>
                            </p:childTnLst>
                          </p:cTn>
                        </p:par>
                      </p:childTnLst>
                    </p:cTn>
                  </p:par>
                  <p:par>
                    <p:cTn id="59" fill="hold">
                      <p:stCondLst>
                        <p:cond delay="indefinite"/>
                      </p:stCondLst>
                      <p:childTnLst>
                        <p:par>
                          <p:cTn id="60" fill="hold">
                            <p:stCondLst>
                              <p:cond delay="0"/>
                            </p:stCondLst>
                            <p:childTnLst>
                              <p:par>
                                <p:cTn id="61" presetID="12" presetClass="entr" presetSubtype="8" fill="hold" nodeType="clickEffect">
                                  <p:stCondLst>
                                    <p:cond delay="0"/>
                                  </p:stCondLst>
                                  <p:childTnLst>
                                    <p:set>
                                      <p:cBhvr>
                                        <p:cTn id="62" dur="1" fill="hold">
                                          <p:stCondLst>
                                            <p:cond delay="0"/>
                                          </p:stCondLst>
                                        </p:cTn>
                                        <p:tgtEl>
                                          <p:spTgt spid="8209"/>
                                        </p:tgtEl>
                                        <p:attrNameLst>
                                          <p:attrName>style.visibility</p:attrName>
                                        </p:attrNameLst>
                                      </p:cBhvr>
                                      <p:to>
                                        <p:strVal val="visible"/>
                                      </p:to>
                                    </p:set>
                                    <p:animEffect transition="in" filter="slide(fromLeft)">
                                      <p:cBhvr>
                                        <p:cTn id="63" dur="500"/>
                                        <p:tgtEl>
                                          <p:spTgt spid="8209"/>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8" fill="hold" grpId="0" nodeType="clickEffect">
                                  <p:stCondLst>
                                    <p:cond delay="0"/>
                                  </p:stCondLst>
                                  <p:childTnLst>
                                    <p:set>
                                      <p:cBhvr>
                                        <p:cTn id="67" dur="1" fill="hold">
                                          <p:stCondLst>
                                            <p:cond delay="0"/>
                                          </p:stCondLst>
                                        </p:cTn>
                                        <p:tgtEl>
                                          <p:spTgt spid="8210"/>
                                        </p:tgtEl>
                                        <p:attrNameLst>
                                          <p:attrName>style.visibility</p:attrName>
                                        </p:attrNameLst>
                                      </p:cBhvr>
                                      <p:to>
                                        <p:strVal val="visible"/>
                                      </p:to>
                                    </p:set>
                                    <p:animEffect transition="in" filter="wipe(left)">
                                      <p:cBhvr>
                                        <p:cTn id="68" dur="500"/>
                                        <p:tgtEl>
                                          <p:spTgt spid="8210"/>
                                        </p:tgtEl>
                                      </p:cBhvr>
                                    </p:animEffect>
                                  </p:childTnLst>
                                </p:cTn>
                              </p:par>
                            </p:childTnLst>
                          </p:cTn>
                        </p:par>
                        <p:par>
                          <p:cTn id="69" fill="hold">
                            <p:stCondLst>
                              <p:cond delay="500"/>
                            </p:stCondLst>
                            <p:childTnLst>
                              <p:par>
                                <p:cTn id="70" presetID="22" presetClass="entr" presetSubtype="8" fill="hold" grpId="0" nodeType="afterEffect">
                                  <p:stCondLst>
                                    <p:cond delay="0"/>
                                  </p:stCondLst>
                                  <p:childTnLst>
                                    <p:set>
                                      <p:cBhvr>
                                        <p:cTn id="71" dur="1" fill="hold">
                                          <p:stCondLst>
                                            <p:cond delay="0"/>
                                          </p:stCondLst>
                                        </p:cTn>
                                        <p:tgtEl>
                                          <p:spTgt spid="8211"/>
                                        </p:tgtEl>
                                        <p:attrNameLst>
                                          <p:attrName>style.visibility</p:attrName>
                                        </p:attrNameLst>
                                      </p:cBhvr>
                                      <p:to>
                                        <p:strVal val="visible"/>
                                      </p:to>
                                    </p:set>
                                    <p:animEffect transition="in" filter="wipe(left)">
                                      <p:cBhvr>
                                        <p:cTn id="72" dur="500"/>
                                        <p:tgtEl>
                                          <p:spTgt spid="8211"/>
                                        </p:tgtEl>
                                      </p:cBhvr>
                                    </p:animEffect>
                                  </p:childTnLst>
                                </p:cTn>
                              </p:par>
                            </p:childTnLst>
                          </p:cTn>
                        </p:par>
                      </p:childTnLst>
                    </p:cTn>
                  </p:par>
                  <p:par>
                    <p:cTn id="73" fill="hold">
                      <p:stCondLst>
                        <p:cond delay="indefinite"/>
                      </p:stCondLst>
                      <p:childTnLst>
                        <p:par>
                          <p:cTn id="74" fill="hold">
                            <p:stCondLst>
                              <p:cond delay="0"/>
                            </p:stCondLst>
                            <p:childTnLst>
                              <p:par>
                                <p:cTn id="75" presetID="12" presetClass="entr" presetSubtype="8" fill="hold" nodeType="clickEffect">
                                  <p:stCondLst>
                                    <p:cond delay="0"/>
                                  </p:stCondLst>
                                  <p:childTnLst>
                                    <p:set>
                                      <p:cBhvr>
                                        <p:cTn id="76" dur="1" fill="hold">
                                          <p:stCondLst>
                                            <p:cond delay="0"/>
                                          </p:stCondLst>
                                        </p:cTn>
                                        <p:tgtEl>
                                          <p:spTgt spid="8212"/>
                                        </p:tgtEl>
                                        <p:attrNameLst>
                                          <p:attrName>style.visibility</p:attrName>
                                        </p:attrNameLst>
                                      </p:cBhvr>
                                      <p:to>
                                        <p:strVal val="visible"/>
                                      </p:to>
                                    </p:set>
                                    <p:animEffect transition="in" filter="slide(fromLeft)">
                                      <p:cBhvr>
                                        <p:cTn id="77" dur="500"/>
                                        <p:tgtEl>
                                          <p:spTgt spid="8212"/>
                                        </p:tgtEl>
                                      </p:cBhvr>
                                    </p:animEffect>
                                  </p:childTnLst>
                                </p:cTn>
                              </p:par>
                            </p:childTnLst>
                          </p:cTn>
                        </p:par>
                      </p:childTnLst>
                    </p:cTn>
                  </p:par>
                  <p:par>
                    <p:cTn id="78" fill="hold">
                      <p:stCondLst>
                        <p:cond delay="indefinite"/>
                      </p:stCondLst>
                      <p:childTnLst>
                        <p:par>
                          <p:cTn id="79" fill="hold">
                            <p:stCondLst>
                              <p:cond delay="0"/>
                            </p:stCondLst>
                            <p:childTnLst>
                              <p:par>
                                <p:cTn id="80" presetID="15" presetClass="entr" presetSubtype="0" fill="hold" nodeType="clickEffect">
                                  <p:stCondLst>
                                    <p:cond delay="0"/>
                                  </p:stCondLst>
                                  <p:childTnLst>
                                    <p:set>
                                      <p:cBhvr>
                                        <p:cTn id="81" dur="1" fill="hold">
                                          <p:stCondLst>
                                            <p:cond delay="0"/>
                                          </p:stCondLst>
                                        </p:cTn>
                                        <p:tgtEl>
                                          <p:spTgt spid="8213"/>
                                        </p:tgtEl>
                                        <p:attrNameLst>
                                          <p:attrName>style.visibility</p:attrName>
                                        </p:attrNameLst>
                                      </p:cBhvr>
                                      <p:to>
                                        <p:strVal val="visible"/>
                                      </p:to>
                                    </p:set>
                                    <p:anim calcmode="lin" valueType="num">
                                      <p:cBhvr>
                                        <p:cTn id="82" dur="1000" fill="hold"/>
                                        <p:tgtEl>
                                          <p:spTgt spid="8213"/>
                                        </p:tgtEl>
                                        <p:attrNameLst>
                                          <p:attrName>ppt_w</p:attrName>
                                        </p:attrNameLst>
                                      </p:cBhvr>
                                      <p:tavLst>
                                        <p:tav tm="0">
                                          <p:val>
                                            <p:fltVal val="0"/>
                                          </p:val>
                                        </p:tav>
                                        <p:tav tm="100000">
                                          <p:val>
                                            <p:strVal val="#ppt_w"/>
                                          </p:val>
                                        </p:tav>
                                      </p:tavLst>
                                    </p:anim>
                                    <p:anim calcmode="lin" valueType="num">
                                      <p:cBhvr>
                                        <p:cTn id="83" dur="1000" fill="hold"/>
                                        <p:tgtEl>
                                          <p:spTgt spid="8213"/>
                                        </p:tgtEl>
                                        <p:attrNameLst>
                                          <p:attrName>ppt_h</p:attrName>
                                        </p:attrNameLst>
                                      </p:cBhvr>
                                      <p:tavLst>
                                        <p:tav tm="0">
                                          <p:val>
                                            <p:fltVal val="0"/>
                                          </p:val>
                                        </p:tav>
                                        <p:tav tm="100000">
                                          <p:val>
                                            <p:strVal val="#ppt_h"/>
                                          </p:val>
                                        </p:tav>
                                      </p:tavLst>
                                    </p:anim>
                                    <p:anim calcmode="lin" valueType="num">
                                      <p:cBhvr>
                                        <p:cTn id="84" dur="1000" fill="hold"/>
                                        <p:tgtEl>
                                          <p:spTgt spid="8213"/>
                                        </p:tgtEl>
                                        <p:attrNameLst>
                                          <p:attrName>ppt_x</p:attrName>
                                        </p:attrNameLst>
                                      </p:cBhvr>
                                      <p:tavLst>
                                        <p:tav tm="0" fmla="#ppt_x+(cos(-2*pi*(1-$))*-#ppt_x-sin(-2*pi*(1-$))*(1-#ppt_y))*(1-$)">
                                          <p:val>
                                            <p:fltVal val="0"/>
                                          </p:val>
                                        </p:tav>
                                        <p:tav tm="100000">
                                          <p:val>
                                            <p:fltVal val="1"/>
                                          </p:val>
                                        </p:tav>
                                      </p:tavLst>
                                    </p:anim>
                                    <p:anim calcmode="lin" valueType="num">
                                      <p:cBhvr>
                                        <p:cTn id="85" dur="1000" fill="hold"/>
                                        <p:tgtEl>
                                          <p:spTgt spid="8213"/>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86" fill="hold">
                      <p:stCondLst>
                        <p:cond delay="indefinite"/>
                      </p:stCondLst>
                      <p:childTnLst>
                        <p:par>
                          <p:cTn id="87" fill="hold">
                            <p:stCondLst>
                              <p:cond delay="0"/>
                            </p:stCondLst>
                            <p:childTnLst>
                              <p:par>
                                <p:cTn id="88" presetID="12" presetClass="entr" presetSubtype="8" fill="hold" nodeType="clickEffect">
                                  <p:stCondLst>
                                    <p:cond delay="0"/>
                                  </p:stCondLst>
                                  <p:childTnLst>
                                    <p:set>
                                      <p:cBhvr>
                                        <p:cTn id="89" dur="1" fill="hold">
                                          <p:stCondLst>
                                            <p:cond delay="0"/>
                                          </p:stCondLst>
                                        </p:cTn>
                                        <p:tgtEl>
                                          <p:spTgt spid="8214"/>
                                        </p:tgtEl>
                                        <p:attrNameLst>
                                          <p:attrName>style.visibility</p:attrName>
                                        </p:attrNameLst>
                                      </p:cBhvr>
                                      <p:to>
                                        <p:strVal val="visible"/>
                                      </p:to>
                                    </p:set>
                                    <p:animEffect transition="in" filter="slide(fromLeft)">
                                      <p:cBhvr>
                                        <p:cTn id="90" dur="500"/>
                                        <p:tgtEl>
                                          <p:spTgt spid="8214"/>
                                        </p:tgtEl>
                                      </p:cBhvr>
                                    </p:animEffect>
                                  </p:childTnLst>
                                </p:cTn>
                              </p:par>
                            </p:childTnLst>
                          </p:cTn>
                        </p:par>
                      </p:childTnLst>
                    </p:cTn>
                  </p:par>
                  <p:par>
                    <p:cTn id="91" fill="hold">
                      <p:stCondLst>
                        <p:cond delay="indefinite"/>
                      </p:stCondLst>
                      <p:childTnLst>
                        <p:par>
                          <p:cTn id="92" fill="hold">
                            <p:stCondLst>
                              <p:cond delay="0"/>
                            </p:stCondLst>
                            <p:childTnLst>
                              <p:par>
                                <p:cTn id="93" presetID="22" presetClass="entr" presetSubtype="8" fill="hold" grpId="0" nodeType="clickEffect">
                                  <p:stCondLst>
                                    <p:cond delay="0"/>
                                  </p:stCondLst>
                                  <p:childTnLst>
                                    <p:set>
                                      <p:cBhvr>
                                        <p:cTn id="94" dur="1" fill="hold">
                                          <p:stCondLst>
                                            <p:cond delay="0"/>
                                          </p:stCondLst>
                                        </p:cTn>
                                        <p:tgtEl>
                                          <p:spTgt spid="8215"/>
                                        </p:tgtEl>
                                        <p:attrNameLst>
                                          <p:attrName>style.visibility</p:attrName>
                                        </p:attrNameLst>
                                      </p:cBhvr>
                                      <p:to>
                                        <p:strVal val="visible"/>
                                      </p:to>
                                    </p:set>
                                    <p:animEffect transition="in" filter="wipe(left)">
                                      <p:cBhvr>
                                        <p:cTn id="95" dur="500"/>
                                        <p:tgtEl>
                                          <p:spTgt spid="8215"/>
                                        </p:tgtEl>
                                      </p:cBhvr>
                                    </p:animEffect>
                                  </p:childTnLst>
                                </p:cTn>
                              </p:par>
                            </p:childTnLst>
                          </p:cTn>
                        </p:par>
                        <p:par>
                          <p:cTn id="96" fill="hold">
                            <p:stCondLst>
                              <p:cond delay="500"/>
                            </p:stCondLst>
                            <p:childTnLst>
                              <p:par>
                                <p:cTn id="97" presetID="22" presetClass="entr" presetSubtype="8" fill="hold" grpId="0" nodeType="afterEffect">
                                  <p:stCondLst>
                                    <p:cond delay="0"/>
                                  </p:stCondLst>
                                  <p:childTnLst>
                                    <p:set>
                                      <p:cBhvr>
                                        <p:cTn id="98" dur="1" fill="hold">
                                          <p:stCondLst>
                                            <p:cond delay="0"/>
                                          </p:stCondLst>
                                        </p:cTn>
                                        <p:tgtEl>
                                          <p:spTgt spid="8216"/>
                                        </p:tgtEl>
                                        <p:attrNameLst>
                                          <p:attrName>style.visibility</p:attrName>
                                        </p:attrNameLst>
                                      </p:cBhvr>
                                      <p:to>
                                        <p:strVal val="visible"/>
                                      </p:to>
                                    </p:set>
                                    <p:animEffect transition="in" filter="wipe(left)">
                                      <p:cBhvr>
                                        <p:cTn id="99" dur="500"/>
                                        <p:tgtEl>
                                          <p:spTgt spid="8216"/>
                                        </p:tgtEl>
                                      </p:cBhvr>
                                    </p:animEffect>
                                  </p:childTnLst>
                                </p:cTn>
                              </p:par>
                            </p:childTnLst>
                          </p:cTn>
                        </p:par>
                      </p:childTnLst>
                    </p:cTn>
                  </p:par>
                  <p:par>
                    <p:cTn id="100" fill="hold">
                      <p:stCondLst>
                        <p:cond delay="indefinite"/>
                      </p:stCondLst>
                      <p:childTnLst>
                        <p:par>
                          <p:cTn id="101" fill="hold">
                            <p:stCondLst>
                              <p:cond delay="0"/>
                            </p:stCondLst>
                            <p:childTnLst>
                              <p:par>
                                <p:cTn id="102" presetID="12" presetClass="entr" presetSubtype="8" fill="hold" nodeType="clickEffect">
                                  <p:stCondLst>
                                    <p:cond delay="0"/>
                                  </p:stCondLst>
                                  <p:childTnLst>
                                    <p:set>
                                      <p:cBhvr>
                                        <p:cTn id="103" dur="1" fill="hold">
                                          <p:stCondLst>
                                            <p:cond delay="0"/>
                                          </p:stCondLst>
                                        </p:cTn>
                                        <p:tgtEl>
                                          <p:spTgt spid="2"/>
                                        </p:tgtEl>
                                        <p:attrNameLst>
                                          <p:attrName>style.visibility</p:attrName>
                                        </p:attrNameLst>
                                      </p:cBhvr>
                                      <p:to>
                                        <p:strVal val="visible"/>
                                      </p:to>
                                    </p:set>
                                    <p:animEffect transition="in" filter="slide(fromLeft)">
                                      <p:cBhvr>
                                        <p:cTn id="104" dur="500"/>
                                        <p:tgtEl>
                                          <p:spTgt spid="2"/>
                                        </p:tgtEl>
                                      </p:cBhvr>
                                    </p:animEffect>
                                  </p:childTnLst>
                                </p:cTn>
                              </p:par>
                            </p:childTnLst>
                          </p:cTn>
                        </p:par>
                      </p:childTnLst>
                    </p:cTn>
                  </p:par>
                  <p:par>
                    <p:cTn id="105" fill="hold">
                      <p:stCondLst>
                        <p:cond delay="indefinite"/>
                      </p:stCondLst>
                      <p:childTnLst>
                        <p:par>
                          <p:cTn id="106" fill="hold">
                            <p:stCondLst>
                              <p:cond delay="0"/>
                            </p:stCondLst>
                            <p:childTnLst>
                              <p:par>
                                <p:cTn id="107" presetID="12" presetClass="entr" presetSubtype="4" fill="hold" nodeType="clickEffect">
                                  <p:stCondLst>
                                    <p:cond delay="0"/>
                                  </p:stCondLst>
                                  <p:childTnLst>
                                    <p:set>
                                      <p:cBhvr>
                                        <p:cTn id="108" dur="1" fill="hold">
                                          <p:stCondLst>
                                            <p:cond delay="0"/>
                                          </p:stCondLst>
                                        </p:cTn>
                                        <p:tgtEl>
                                          <p:spTgt spid="8217"/>
                                        </p:tgtEl>
                                        <p:attrNameLst>
                                          <p:attrName>style.visibility</p:attrName>
                                        </p:attrNameLst>
                                      </p:cBhvr>
                                      <p:to>
                                        <p:strVal val="visible"/>
                                      </p:to>
                                    </p:set>
                                    <p:animEffect transition="in" filter="slide(fromBottom)">
                                      <p:cBhvr>
                                        <p:cTn id="109" dur="500"/>
                                        <p:tgtEl>
                                          <p:spTgt spid="82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7" grpId="0" animBg="1"/>
      <p:bldP spid="8198" grpId="0" animBg="1"/>
      <p:bldP spid="8199" grpId="0" animBg="1"/>
      <p:bldP spid="8200" grpId="0" animBg="1"/>
      <p:bldP spid="8201" grpId="0" animBg="1"/>
      <p:bldP spid="8202" grpId="0" animBg="1"/>
      <p:bldP spid="8203" grpId="0" animBg="1"/>
      <p:bldP spid="8204" grpId="0" animBg="1"/>
      <p:bldP spid="8205" grpId="0" animBg="1"/>
      <p:bldP spid="8206" grpId="0" animBg="1"/>
      <p:bldP spid="8207" grpId="0" animBg="1"/>
      <p:bldP spid="8208" grpId="0" animBg="1"/>
      <p:bldP spid="8210" grpId="0" animBg="1"/>
      <p:bldP spid="8211" grpId="0" animBg="1"/>
      <p:bldP spid="8215" grpId="0" animBg="1"/>
      <p:bldP spid="821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Text Box 5"/>
          <p:cNvSpPr txBox="1">
            <a:spLocks noChangeArrowheads="1"/>
          </p:cNvSpPr>
          <p:nvPr/>
        </p:nvSpPr>
        <p:spPr bwMode="auto">
          <a:xfrm>
            <a:off x="6019800" y="304800"/>
            <a:ext cx="2895600" cy="1200329"/>
          </a:xfrm>
          <a:prstGeom prst="rect">
            <a:avLst/>
          </a:prstGeom>
          <a:noFill/>
          <a:ln w="9525">
            <a:noFill/>
            <a:miter lim="800000"/>
            <a:headEnd/>
            <a:tailEnd/>
          </a:ln>
        </p:spPr>
        <p:txBody>
          <a:bodyPr wrap="square">
            <a:spAutoFit/>
          </a:bodyPr>
          <a:lstStyle/>
          <a:p>
            <a:pPr>
              <a:spcBef>
                <a:spcPct val="50000"/>
              </a:spcBef>
            </a:pPr>
            <a:r>
              <a:rPr lang="en-US" dirty="0">
                <a:solidFill>
                  <a:srgbClr val="006666"/>
                </a:solidFill>
                <a:latin typeface="Arial" charset="0"/>
              </a:rPr>
              <a:t>Your calculator can compute these as well</a:t>
            </a:r>
            <a:r>
              <a:rPr lang="en-US" dirty="0" smtClean="0">
                <a:solidFill>
                  <a:srgbClr val="006666"/>
                </a:solidFill>
                <a:latin typeface="Arial" charset="0"/>
              </a:rPr>
              <a:t>. For the following problem…… </a:t>
            </a:r>
            <a:endParaRPr lang="en-US" i="1" dirty="0">
              <a:solidFill>
                <a:srgbClr val="006666"/>
              </a:solidFill>
              <a:latin typeface="Arial" charset="0"/>
            </a:endParaRPr>
          </a:p>
        </p:txBody>
      </p:sp>
      <p:graphicFrame>
        <p:nvGraphicFramePr>
          <p:cNvPr id="8213" name="Object 21"/>
          <p:cNvGraphicFramePr>
            <a:graphicFrameLocks noChangeAspect="1"/>
          </p:cNvGraphicFramePr>
          <p:nvPr/>
        </p:nvGraphicFramePr>
        <p:xfrm>
          <a:off x="6629400" y="1722437"/>
          <a:ext cx="890587" cy="1782763"/>
        </p:xfrm>
        <a:graphic>
          <a:graphicData uri="http://schemas.openxmlformats.org/presentationml/2006/ole">
            <p:oleObj spid="_x0000_s5127" name="Equation" r:id="rId3" imgW="330120" imgH="660240" progId="">
              <p:embed/>
            </p:oleObj>
          </a:graphicData>
        </a:graphic>
      </p:graphicFrame>
      <p:sp>
        <p:nvSpPr>
          <p:cNvPr id="8" name="Text Box 5"/>
          <p:cNvSpPr txBox="1">
            <a:spLocks noChangeArrowheads="1"/>
          </p:cNvSpPr>
          <p:nvPr/>
        </p:nvSpPr>
        <p:spPr bwMode="auto">
          <a:xfrm>
            <a:off x="4724400" y="3219271"/>
            <a:ext cx="3962400" cy="461665"/>
          </a:xfrm>
          <a:prstGeom prst="rect">
            <a:avLst/>
          </a:prstGeom>
          <a:noFill/>
          <a:ln w="9525">
            <a:noFill/>
            <a:miter lim="800000"/>
            <a:headEnd/>
            <a:tailEnd/>
          </a:ln>
        </p:spPr>
        <p:txBody>
          <a:bodyPr wrap="square">
            <a:spAutoFit/>
          </a:bodyPr>
          <a:lstStyle/>
          <a:p>
            <a:pPr>
              <a:spcBef>
                <a:spcPct val="50000"/>
              </a:spcBef>
            </a:pPr>
            <a:r>
              <a:rPr lang="en-US" sz="2400" b="1" dirty="0" smtClean="0">
                <a:solidFill>
                  <a:srgbClr val="FF0000"/>
                </a:solidFill>
                <a:latin typeface="Times New Roman" pitchFamily="18" charset="0"/>
                <a:cs typeface="Times New Roman" pitchFamily="18" charset="0"/>
              </a:rPr>
              <a:t>Type 12 shift </a:t>
            </a:r>
            <a:r>
              <a:rPr lang="en-US" sz="2400" b="1" dirty="0" smtClean="0">
                <a:solidFill>
                  <a:srgbClr val="FF0000"/>
                </a:solidFill>
                <a:latin typeface="Times New Roman" pitchFamily="18" charset="0"/>
                <a:cs typeface="Times New Roman" pitchFamily="18" charset="0"/>
                <a:sym typeface="Symbol"/>
              </a:rPr>
              <a:t> (For </a:t>
            </a:r>
            <a:r>
              <a:rPr lang="en-US" sz="2400" b="1" dirty="0" err="1" smtClean="0">
                <a:solidFill>
                  <a:srgbClr val="FF0000"/>
                </a:solidFill>
                <a:latin typeface="Times New Roman" pitchFamily="18" charset="0"/>
                <a:cs typeface="Times New Roman" pitchFamily="18" charset="0"/>
                <a:sym typeface="Symbol"/>
              </a:rPr>
              <a:t>nCr</a:t>
            </a:r>
            <a:r>
              <a:rPr lang="en-US" sz="2400" b="1" dirty="0" smtClean="0">
                <a:solidFill>
                  <a:srgbClr val="FF0000"/>
                </a:solidFill>
                <a:latin typeface="Times New Roman" pitchFamily="18" charset="0"/>
                <a:cs typeface="Times New Roman" pitchFamily="18" charset="0"/>
                <a:sym typeface="Symbol"/>
              </a:rPr>
              <a:t>) 9 = </a:t>
            </a:r>
            <a:r>
              <a:rPr lang="en-US" b="1" dirty="0" smtClean="0">
                <a:solidFill>
                  <a:srgbClr val="008000"/>
                </a:solidFill>
                <a:latin typeface="Symbol" pitchFamily="18" charset="2"/>
                <a:cs typeface="Times New Roman" pitchFamily="18" charset="0"/>
                <a:sym typeface="Symbol"/>
              </a:rPr>
              <a:t> </a:t>
            </a:r>
            <a:endParaRPr lang="en-US" i="1" dirty="0">
              <a:solidFill>
                <a:srgbClr val="006666"/>
              </a:solidFill>
              <a:latin typeface="Arial" charset="0"/>
            </a:endParaRPr>
          </a:p>
        </p:txBody>
      </p:sp>
      <p:pic>
        <p:nvPicPr>
          <p:cNvPr id="5129" name="Picture 9" descr="http://www.numericana.com/answer/fx115es.jpg"/>
          <p:cNvPicPr>
            <a:picLocks noChangeAspect="1" noChangeArrowheads="1"/>
          </p:cNvPicPr>
          <p:nvPr/>
        </p:nvPicPr>
        <p:blipFill>
          <a:blip r:embed="rId4" cstate="print"/>
          <a:srcRect/>
          <a:stretch>
            <a:fillRect/>
          </a:stretch>
        </p:blipFill>
        <p:spPr bwMode="auto">
          <a:xfrm>
            <a:off x="762000" y="228600"/>
            <a:ext cx="3124200" cy="6309183"/>
          </a:xfrm>
          <a:prstGeom prst="rect">
            <a:avLst/>
          </a:prstGeom>
          <a:noFill/>
        </p:spPr>
      </p:pic>
      <p:sp>
        <p:nvSpPr>
          <p:cNvPr id="9" name="Text Box 5"/>
          <p:cNvSpPr txBox="1">
            <a:spLocks noChangeArrowheads="1"/>
          </p:cNvSpPr>
          <p:nvPr/>
        </p:nvSpPr>
        <p:spPr bwMode="auto">
          <a:xfrm>
            <a:off x="1143000" y="1143000"/>
            <a:ext cx="2438400" cy="1015663"/>
          </a:xfrm>
          <a:prstGeom prst="rect">
            <a:avLst/>
          </a:prstGeom>
          <a:solidFill>
            <a:schemeClr val="bg1">
              <a:lumMod val="75000"/>
            </a:schemeClr>
          </a:solidFill>
          <a:ln w="9525">
            <a:noFill/>
            <a:miter lim="800000"/>
            <a:headEnd/>
            <a:tailEnd/>
          </a:ln>
          <a:effectLst>
            <a:innerShdw blurRad="114300">
              <a:prstClr val="black"/>
            </a:innerShdw>
          </a:effectLst>
        </p:spPr>
        <p:txBody>
          <a:bodyPr wrap="square">
            <a:spAutoFit/>
          </a:bodyPr>
          <a:lstStyle/>
          <a:p>
            <a:pPr>
              <a:spcBef>
                <a:spcPct val="50000"/>
              </a:spcBef>
            </a:pPr>
            <a:r>
              <a:rPr lang="en-US" sz="2400" b="1" dirty="0" smtClean="0">
                <a:latin typeface="Times New Roman" pitchFamily="18" charset="0"/>
                <a:cs typeface="Times New Roman" pitchFamily="18" charset="0"/>
                <a:sym typeface="Symbol"/>
              </a:rPr>
              <a:t>12C9   </a:t>
            </a:r>
          </a:p>
          <a:p>
            <a:pPr>
              <a:spcBef>
                <a:spcPct val="50000"/>
              </a:spcBef>
            </a:pPr>
            <a:r>
              <a:rPr lang="en-US" sz="2400" b="1" dirty="0">
                <a:latin typeface="Times New Roman" pitchFamily="18" charset="0"/>
                <a:cs typeface="Times New Roman" pitchFamily="18" charset="0"/>
                <a:sym typeface="Symbol"/>
              </a:rPr>
              <a:t>	</a:t>
            </a:r>
            <a:r>
              <a:rPr lang="en-US" sz="2400" b="1" dirty="0" smtClean="0">
                <a:latin typeface="Times New Roman" pitchFamily="18" charset="0"/>
                <a:cs typeface="Times New Roman" pitchFamily="18" charset="0"/>
                <a:sym typeface="Symbol"/>
              </a:rPr>
              <a:t>         220</a:t>
            </a:r>
            <a:r>
              <a:rPr lang="en-US" sz="2400" b="1" dirty="0" smtClean="0">
                <a:solidFill>
                  <a:srgbClr val="FF0000"/>
                </a:solidFill>
                <a:latin typeface="Times New Roman" pitchFamily="18" charset="0"/>
                <a:cs typeface="Times New Roman" pitchFamily="18" charset="0"/>
                <a:sym typeface="Symbol"/>
              </a:rPr>
              <a:t> </a:t>
            </a:r>
            <a:r>
              <a:rPr lang="en-US" b="1" dirty="0" smtClean="0">
                <a:solidFill>
                  <a:srgbClr val="008000"/>
                </a:solidFill>
                <a:latin typeface="Symbol" pitchFamily="18" charset="2"/>
                <a:cs typeface="Times New Roman" pitchFamily="18" charset="0"/>
                <a:sym typeface="Symbol"/>
              </a:rPr>
              <a:t> </a:t>
            </a:r>
            <a:endParaRPr lang="en-US" i="1" dirty="0">
              <a:solidFill>
                <a:srgbClr val="006666"/>
              </a:solidFill>
              <a:latin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533400"/>
            <a:ext cx="167640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For example:</a:t>
            </a:r>
            <a:endParaRPr lang="en-US" dirty="0">
              <a:latin typeface="Times New Roman" pitchFamily="18" charset="0"/>
              <a:cs typeface="Times New Roman" pitchFamily="18" charset="0"/>
            </a:endParaRPr>
          </a:p>
        </p:txBody>
      </p:sp>
      <p:graphicFrame>
        <p:nvGraphicFramePr>
          <p:cNvPr id="8213" name="Object 21"/>
          <p:cNvGraphicFramePr>
            <a:graphicFrameLocks noChangeAspect="1"/>
          </p:cNvGraphicFramePr>
          <p:nvPr/>
        </p:nvGraphicFramePr>
        <p:xfrm>
          <a:off x="762000" y="990600"/>
          <a:ext cx="719138" cy="1600199"/>
        </p:xfrm>
        <a:graphic>
          <a:graphicData uri="http://schemas.openxmlformats.org/presentationml/2006/ole">
            <p:oleObj spid="_x0000_s18434" name="Equation" r:id="rId3" imgW="266400" imgH="660240" progId="">
              <p:embed/>
            </p:oleObj>
          </a:graphicData>
        </a:graphic>
      </p:graphicFrame>
      <p:graphicFrame>
        <p:nvGraphicFramePr>
          <p:cNvPr id="8217" name="Object 25"/>
          <p:cNvGraphicFramePr>
            <a:graphicFrameLocks noChangeAspect="1"/>
          </p:cNvGraphicFramePr>
          <p:nvPr/>
        </p:nvGraphicFramePr>
        <p:xfrm>
          <a:off x="2032000" y="1371600"/>
          <a:ext cx="619125" cy="479425"/>
        </p:xfrm>
        <a:graphic>
          <a:graphicData uri="http://schemas.openxmlformats.org/presentationml/2006/ole">
            <p:oleObj spid="_x0000_s18435" name="Equation" r:id="rId4" imgW="228600" imgH="177480" progId="">
              <p:embed/>
            </p:oleObj>
          </a:graphicData>
        </a:graphic>
      </p:graphicFrame>
      <p:graphicFrame>
        <p:nvGraphicFramePr>
          <p:cNvPr id="3" name="Object 21"/>
          <p:cNvGraphicFramePr>
            <a:graphicFrameLocks noChangeAspect="1"/>
          </p:cNvGraphicFramePr>
          <p:nvPr/>
        </p:nvGraphicFramePr>
        <p:xfrm>
          <a:off x="819150" y="2362200"/>
          <a:ext cx="719138" cy="1600200"/>
        </p:xfrm>
        <a:graphic>
          <a:graphicData uri="http://schemas.openxmlformats.org/presentationml/2006/ole">
            <p:oleObj spid="_x0000_s18436" name="Equation" r:id="rId5" imgW="266400" imgH="660240" progId="">
              <p:embed/>
            </p:oleObj>
          </a:graphicData>
        </a:graphic>
      </p:graphicFrame>
      <p:graphicFrame>
        <p:nvGraphicFramePr>
          <p:cNvPr id="4" name="Object 21"/>
          <p:cNvGraphicFramePr>
            <a:graphicFrameLocks noChangeAspect="1"/>
          </p:cNvGraphicFramePr>
          <p:nvPr/>
        </p:nvGraphicFramePr>
        <p:xfrm>
          <a:off x="862012" y="3810000"/>
          <a:ext cx="719138" cy="1600200"/>
        </p:xfrm>
        <a:graphic>
          <a:graphicData uri="http://schemas.openxmlformats.org/presentationml/2006/ole">
            <p:oleObj spid="_x0000_s18437" name="Equation" r:id="rId6" imgW="266400" imgH="660240" progId="">
              <p:embed/>
            </p:oleObj>
          </a:graphicData>
        </a:graphic>
      </p:graphicFrame>
      <p:graphicFrame>
        <p:nvGraphicFramePr>
          <p:cNvPr id="5" name="Object 25"/>
          <p:cNvGraphicFramePr>
            <a:graphicFrameLocks noChangeAspect="1"/>
          </p:cNvGraphicFramePr>
          <p:nvPr/>
        </p:nvGraphicFramePr>
        <p:xfrm>
          <a:off x="2016125" y="2590800"/>
          <a:ext cx="650875" cy="479425"/>
        </p:xfrm>
        <a:graphic>
          <a:graphicData uri="http://schemas.openxmlformats.org/presentationml/2006/ole">
            <p:oleObj spid="_x0000_s18438" name="Equation" r:id="rId7" imgW="241200" imgH="177480" progId="">
              <p:embed/>
            </p:oleObj>
          </a:graphicData>
        </a:graphic>
      </p:graphicFrame>
      <p:graphicFrame>
        <p:nvGraphicFramePr>
          <p:cNvPr id="6" name="Object 25"/>
          <p:cNvGraphicFramePr>
            <a:graphicFrameLocks noChangeAspect="1"/>
          </p:cNvGraphicFramePr>
          <p:nvPr/>
        </p:nvGraphicFramePr>
        <p:xfrm>
          <a:off x="2032000" y="4114800"/>
          <a:ext cx="619125" cy="479425"/>
        </p:xfrm>
        <a:graphic>
          <a:graphicData uri="http://schemas.openxmlformats.org/presentationml/2006/ole">
            <p:oleObj spid="_x0000_s18439" name="Equation" r:id="rId8" imgW="228600" imgH="177480" progId="">
              <p:embed/>
            </p:oleObj>
          </a:graphicData>
        </a:graphic>
      </p:graphicFrame>
      <p:graphicFrame>
        <p:nvGraphicFramePr>
          <p:cNvPr id="18441" name="Object 9"/>
          <p:cNvGraphicFramePr>
            <a:graphicFrameLocks noChangeAspect="1"/>
          </p:cNvGraphicFramePr>
          <p:nvPr/>
        </p:nvGraphicFramePr>
        <p:xfrm>
          <a:off x="4337050" y="914400"/>
          <a:ext cx="1377950" cy="1977656"/>
        </p:xfrm>
        <a:graphic>
          <a:graphicData uri="http://schemas.openxmlformats.org/presentationml/2006/ole">
            <p:oleObj spid="_x0000_s18441" name="Equation" r:id="rId9" imgW="469800" imgH="457200" progId="">
              <p:embed/>
            </p:oleObj>
          </a:graphicData>
        </a:graphic>
      </p:graphicFrame>
      <p:graphicFrame>
        <p:nvGraphicFramePr>
          <p:cNvPr id="18442" name="Object 10"/>
          <p:cNvGraphicFramePr>
            <a:graphicFrameLocks noChangeAspect="1"/>
          </p:cNvGraphicFramePr>
          <p:nvPr/>
        </p:nvGraphicFramePr>
        <p:xfrm>
          <a:off x="4413250" y="3051175"/>
          <a:ext cx="1377950" cy="1978025"/>
        </p:xfrm>
        <a:graphic>
          <a:graphicData uri="http://schemas.openxmlformats.org/presentationml/2006/ole">
            <p:oleObj spid="_x0000_s18442" name="Equation" r:id="rId10" imgW="469800" imgH="457200" progId="">
              <p:embed/>
            </p:oleObj>
          </a:graphicData>
        </a:graphic>
      </p:graphicFrame>
      <p:sp>
        <p:nvSpPr>
          <p:cNvPr id="13" name="TextBox 12"/>
          <p:cNvSpPr txBox="1"/>
          <p:nvPr/>
        </p:nvSpPr>
        <p:spPr>
          <a:xfrm>
            <a:off x="3810000" y="228600"/>
            <a:ext cx="3886200" cy="584775"/>
          </a:xfrm>
          <a:prstGeom prst="rect">
            <a:avLst/>
          </a:prstGeom>
          <a:noFill/>
        </p:spPr>
        <p:txBody>
          <a:bodyPr wrap="square" rtlCol="0">
            <a:spAutoFit/>
          </a:bodyPr>
          <a:lstStyle/>
          <a:p>
            <a:r>
              <a:rPr lang="en-US" sz="3200" b="1" dirty="0" smtClean="0">
                <a:latin typeface="Times New Roman" pitchFamily="18" charset="0"/>
                <a:cs typeface="Times New Roman" pitchFamily="18" charset="0"/>
              </a:rPr>
              <a:t>***FYI….By Rule</a:t>
            </a:r>
            <a:endParaRPr lang="en-US" sz="3200" b="1" dirty="0">
              <a:latin typeface="Times New Roman" pitchFamily="18" charset="0"/>
              <a:cs typeface="Times New Roman" pitchFamily="18" charset="0"/>
            </a:endParaRPr>
          </a:p>
        </p:txBody>
      </p:sp>
      <p:graphicFrame>
        <p:nvGraphicFramePr>
          <p:cNvPr id="18443" name="Object 11"/>
          <p:cNvGraphicFramePr>
            <a:graphicFrameLocks noChangeAspect="1"/>
          </p:cNvGraphicFramePr>
          <p:nvPr/>
        </p:nvGraphicFramePr>
        <p:xfrm>
          <a:off x="6546850" y="914400"/>
          <a:ext cx="1377950" cy="1978025"/>
        </p:xfrm>
        <a:graphic>
          <a:graphicData uri="http://schemas.openxmlformats.org/presentationml/2006/ole">
            <p:oleObj spid="_x0000_s18443" name="Equation" r:id="rId11" imgW="469800" imgH="457200" progId="">
              <p:embed/>
            </p:oleObj>
          </a:graphicData>
        </a:graphic>
      </p:graphicFrame>
      <p:graphicFrame>
        <p:nvGraphicFramePr>
          <p:cNvPr id="18444" name="Object 12"/>
          <p:cNvGraphicFramePr>
            <a:graphicFrameLocks noChangeAspect="1"/>
          </p:cNvGraphicFramePr>
          <p:nvPr/>
        </p:nvGraphicFramePr>
        <p:xfrm>
          <a:off x="6546850" y="3048000"/>
          <a:ext cx="1377950" cy="1978025"/>
        </p:xfrm>
        <a:graphic>
          <a:graphicData uri="http://schemas.openxmlformats.org/presentationml/2006/ole">
            <p:oleObj spid="_x0000_s18444" name="Equation" r:id="rId12" imgW="469800" imgH="457200" progId="">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8217"/>
                                        </p:tgtEl>
                                        <p:attrNameLst>
                                          <p:attrName>style.visibility</p:attrName>
                                        </p:attrNameLst>
                                      </p:cBhvr>
                                      <p:to>
                                        <p:strVal val="visible"/>
                                      </p:to>
                                    </p:set>
                                    <p:animEffect transition="in" filter="slide(fromBottom)">
                                      <p:cBhvr>
                                        <p:cTn id="7" dur="500"/>
                                        <p:tgtEl>
                                          <p:spTgt spid="8217"/>
                                        </p:tgtEl>
                                      </p:cBhvr>
                                    </p:animEffect>
                                  </p:childTnLst>
                                </p:cTn>
                              </p:par>
                            </p:childTnLst>
                          </p:cTn>
                        </p:par>
                        <p:par>
                          <p:cTn id="8" fill="hold">
                            <p:stCondLst>
                              <p:cond delay="500"/>
                            </p:stCondLst>
                            <p:childTnLst>
                              <p:par>
                                <p:cTn id="9" presetID="12" presetClass="entr" presetSubtype="4"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slide(fromBottom)">
                                      <p:cBhvr>
                                        <p:cTn id="11" dur="500"/>
                                        <p:tgtEl>
                                          <p:spTgt spid="5"/>
                                        </p:tgtEl>
                                      </p:cBhvr>
                                    </p:animEffect>
                                  </p:childTnLst>
                                </p:cTn>
                              </p:par>
                            </p:childTnLst>
                          </p:cTn>
                        </p:par>
                        <p:par>
                          <p:cTn id="12" fill="hold">
                            <p:stCondLst>
                              <p:cond delay="1000"/>
                            </p:stCondLst>
                            <p:childTnLst>
                              <p:par>
                                <p:cTn id="13" presetID="12" presetClass="entr" presetSubtype="4" fill="hold"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slide(fromBottom)">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grpId="0" nodeType="click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checkerboard(across)">
                                      <p:cBhvr>
                                        <p:cTn id="20" dur="500"/>
                                        <p:tgtEl>
                                          <p:spTgt spid="13"/>
                                        </p:tgtEl>
                                      </p:cBhvr>
                                    </p:animEffect>
                                  </p:childTnLst>
                                </p:cTn>
                              </p:par>
                            </p:childTnLst>
                          </p:cTn>
                        </p:par>
                        <p:par>
                          <p:cTn id="21" fill="hold">
                            <p:stCondLst>
                              <p:cond delay="500"/>
                            </p:stCondLst>
                            <p:childTnLst>
                              <p:par>
                                <p:cTn id="22" presetID="5" presetClass="entr" presetSubtype="10" fill="hold" nodeType="afterEffect">
                                  <p:stCondLst>
                                    <p:cond delay="0"/>
                                  </p:stCondLst>
                                  <p:childTnLst>
                                    <p:set>
                                      <p:cBhvr>
                                        <p:cTn id="23" dur="1" fill="hold">
                                          <p:stCondLst>
                                            <p:cond delay="0"/>
                                          </p:stCondLst>
                                        </p:cTn>
                                        <p:tgtEl>
                                          <p:spTgt spid="18441"/>
                                        </p:tgtEl>
                                        <p:attrNameLst>
                                          <p:attrName>style.visibility</p:attrName>
                                        </p:attrNameLst>
                                      </p:cBhvr>
                                      <p:to>
                                        <p:strVal val="visible"/>
                                      </p:to>
                                    </p:set>
                                    <p:animEffect transition="in" filter="checkerboard(across)">
                                      <p:cBhvr>
                                        <p:cTn id="24" dur="500"/>
                                        <p:tgtEl>
                                          <p:spTgt spid="18441"/>
                                        </p:tgtEl>
                                      </p:cBhvr>
                                    </p:animEffect>
                                  </p:childTnLst>
                                </p:cTn>
                              </p:par>
                            </p:childTnLst>
                          </p:cTn>
                        </p:par>
                        <p:par>
                          <p:cTn id="25" fill="hold">
                            <p:stCondLst>
                              <p:cond delay="1000"/>
                            </p:stCondLst>
                            <p:childTnLst>
                              <p:par>
                                <p:cTn id="26" presetID="5" presetClass="entr" presetSubtype="10" fill="hold" nodeType="afterEffect">
                                  <p:stCondLst>
                                    <p:cond delay="0"/>
                                  </p:stCondLst>
                                  <p:childTnLst>
                                    <p:set>
                                      <p:cBhvr>
                                        <p:cTn id="27" dur="1" fill="hold">
                                          <p:stCondLst>
                                            <p:cond delay="0"/>
                                          </p:stCondLst>
                                        </p:cTn>
                                        <p:tgtEl>
                                          <p:spTgt spid="18442"/>
                                        </p:tgtEl>
                                        <p:attrNameLst>
                                          <p:attrName>style.visibility</p:attrName>
                                        </p:attrNameLst>
                                      </p:cBhvr>
                                      <p:to>
                                        <p:strVal val="visible"/>
                                      </p:to>
                                    </p:set>
                                    <p:animEffect transition="in" filter="checkerboard(across)">
                                      <p:cBhvr>
                                        <p:cTn id="28" dur="500"/>
                                        <p:tgtEl>
                                          <p:spTgt spid="18442"/>
                                        </p:tgtEl>
                                      </p:cBhvr>
                                    </p:animEffect>
                                  </p:childTnLst>
                                </p:cTn>
                              </p:par>
                            </p:childTnLst>
                          </p:cTn>
                        </p:par>
                      </p:childTnLst>
                    </p:cTn>
                  </p:par>
                  <p:par>
                    <p:cTn id="29" fill="hold">
                      <p:stCondLst>
                        <p:cond delay="indefinite"/>
                      </p:stCondLst>
                      <p:childTnLst>
                        <p:par>
                          <p:cTn id="30" fill="hold">
                            <p:stCondLst>
                              <p:cond delay="0"/>
                            </p:stCondLst>
                            <p:childTnLst>
                              <p:par>
                                <p:cTn id="31" presetID="5" presetClass="entr" presetSubtype="10" fill="hold" nodeType="clickEffect">
                                  <p:stCondLst>
                                    <p:cond delay="0"/>
                                  </p:stCondLst>
                                  <p:childTnLst>
                                    <p:set>
                                      <p:cBhvr>
                                        <p:cTn id="32" dur="1" fill="hold">
                                          <p:stCondLst>
                                            <p:cond delay="0"/>
                                          </p:stCondLst>
                                        </p:cTn>
                                        <p:tgtEl>
                                          <p:spTgt spid="18443"/>
                                        </p:tgtEl>
                                        <p:attrNameLst>
                                          <p:attrName>style.visibility</p:attrName>
                                        </p:attrNameLst>
                                      </p:cBhvr>
                                      <p:to>
                                        <p:strVal val="visible"/>
                                      </p:to>
                                    </p:set>
                                    <p:animEffect transition="in" filter="checkerboard(across)">
                                      <p:cBhvr>
                                        <p:cTn id="33" dur="500"/>
                                        <p:tgtEl>
                                          <p:spTgt spid="18443"/>
                                        </p:tgtEl>
                                      </p:cBhvr>
                                    </p:animEffect>
                                  </p:childTnLst>
                                </p:cTn>
                              </p:par>
                            </p:childTnLst>
                          </p:cTn>
                        </p:par>
                      </p:childTnLst>
                    </p:cTn>
                  </p:par>
                  <p:par>
                    <p:cTn id="34" fill="hold">
                      <p:stCondLst>
                        <p:cond delay="indefinite"/>
                      </p:stCondLst>
                      <p:childTnLst>
                        <p:par>
                          <p:cTn id="35" fill="hold">
                            <p:stCondLst>
                              <p:cond delay="0"/>
                            </p:stCondLst>
                            <p:childTnLst>
                              <p:par>
                                <p:cTn id="36" presetID="5" presetClass="entr" presetSubtype="10" fill="hold" nodeType="clickEffect">
                                  <p:stCondLst>
                                    <p:cond delay="0"/>
                                  </p:stCondLst>
                                  <p:childTnLst>
                                    <p:set>
                                      <p:cBhvr>
                                        <p:cTn id="37" dur="1" fill="hold">
                                          <p:stCondLst>
                                            <p:cond delay="0"/>
                                          </p:stCondLst>
                                        </p:cTn>
                                        <p:tgtEl>
                                          <p:spTgt spid="18444"/>
                                        </p:tgtEl>
                                        <p:attrNameLst>
                                          <p:attrName>style.visibility</p:attrName>
                                        </p:attrNameLst>
                                      </p:cBhvr>
                                      <p:to>
                                        <p:strVal val="visible"/>
                                      </p:to>
                                    </p:set>
                                    <p:animEffect transition="in" filter="checkerboard(across)">
                                      <p:cBhvr>
                                        <p:cTn id="38" dur="500"/>
                                        <p:tgtEl>
                                          <p:spTgt spid="184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213" name="Object 21"/>
          <p:cNvGraphicFramePr>
            <a:graphicFrameLocks noChangeAspect="1"/>
          </p:cNvGraphicFramePr>
          <p:nvPr/>
        </p:nvGraphicFramePr>
        <p:xfrm>
          <a:off x="3886200" y="762000"/>
          <a:ext cx="533400" cy="1186902"/>
        </p:xfrm>
        <a:graphic>
          <a:graphicData uri="http://schemas.openxmlformats.org/presentationml/2006/ole">
            <p:oleObj spid="_x0000_s19458" name="Equation" r:id="rId3" imgW="266400" imgH="660240" progId="">
              <p:embed/>
            </p:oleObj>
          </a:graphicData>
        </a:graphic>
      </p:graphicFrame>
      <p:sp>
        <p:nvSpPr>
          <p:cNvPr id="3" name="TextBox 2"/>
          <p:cNvSpPr txBox="1"/>
          <p:nvPr/>
        </p:nvSpPr>
        <p:spPr>
          <a:xfrm>
            <a:off x="457200" y="152400"/>
            <a:ext cx="8153400" cy="523220"/>
          </a:xfrm>
          <a:prstGeom prst="rect">
            <a:avLst/>
          </a:prstGeom>
          <a:noFill/>
        </p:spPr>
        <p:txBody>
          <a:bodyPr wrap="square" rtlCol="0">
            <a:spAutoFit/>
          </a:bodyPr>
          <a:lstStyle/>
          <a:p>
            <a:r>
              <a:rPr lang="en-US" sz="2800" b="1" dirty="0" smtClean="0">
                <a:latin typeface="Times New Roman" pitchFamily="18" charset="0"/>
                <a:cs typeface="Times New Roman" pitchFamily="18" charset="0"/>
              </a:rPr>
              <a:t>Arrange the various values in a triangular display.</a:t>
            </a:r>
            <a:endParaRPr lang="en-US" sz="2800" b="1" dirty="0">
              <a:latin typeface="Times New Roman" pitchFamily="18" charset="0"/>
              <a:cs typeface="Times New Roman" pitchFamily="18" charset="0"/>
            </a:endParaRPr>
          </a:p>
        </p:txBody>
      </p:sp>
      <p:graphicFrame>
        <p:nvGraphicFramePr>
          <p:cNvPr id="2" name="Object 21"/>
          <p:cNvGraphicFramePr>
            <a:graphicFrameLocks noChangeAspect="1"/>
          </p:cNvGraphicFramePr>
          <p:nvPr/>
        </p:nvGraphicFramePr>
        <p:xfrm>
          <a:off x="3581400" y="1524000"/>
          <a:ext cx="533400" cy="1187450"/>
        </p:xfrm>
        <a:graphic>
          <a:graphicData uri="http://schemas.openxmlformats.org/presentationml/2006/ole">
            <p:oleObj spid="_x0000_s19459" name="Equation" r:id="rId4" imgW="266400" imgH="660240" progId="">
              <p:embed/>
            </p:oleObj>
          </a:graphicData>
        </a:graphic>
      </p:graphicFrame>
      <p:graphicFrame>
        <p:nvGraphicFramePr>
          <p:cNvPr id="4" name="Object 21"/>
          <p:cNvGraphicFramePr>
            <a:graphicFrameLocks noChangeAspect="1"/>
          </p:cNvGraphicFramePr>
          <p:nvPr/>
        </p:nvGraphicFramePr>
        <p:xfrm>
          <a:off x="4292600" y="1555750"/>
          <a:ext cx="482600" cy="1187450"/>
        </p:xfrm>
        <a:graphic>
          <a:graphicData uri="http://schemas.openxmlformats.org/presentationml/2006/ole">
            <p:oleObj spid="_x0000_s19460" name="Equation" r:id="rId5" imgW="241200" imgH="660240" progId="">
              <p:embed/>
            </p:oleObj>
          </a:graphicData>
        </a:graphic>
      </p:graphicFrame>
      <p:graphicFrame>
        <p:nvGraphicFramePr>
          <p:cNvPr id="5" name="Object 21"/>
          <p:cNvGraphicFramePr>
            <a:graphicFrameLocks noChangeAspect="1"/>
          </p:cNvGraphicFramePr>
          <p:nvPr/>
        </p:nvGraphicFramePr>
        <p:xfrm>
          <a:off x="3200400" y="2317750"/>
          <a:ext cx="533400" cy="1187450"/>
        </p:xfrm>
        <a:graphic>
          <a:graphicData uri="http://schemas.openxmlformats.org/presentationml/2006/ole">
            <p:oleObj spid="_x0000_s19461" name="Equation" r:id="rId6" imgW="266400" imgH="660240" progId="">
              <p:embed/>
            </p:oleObj>
          </a:graphicData>
        </a:graphic>
      </p:graphicFrame>
      <p:graphicFrame>
        <p:nvGraphicFramePr>
          <p:cNvPr id="6" name="Object 21"/>
          <p:cNvGraphicFramePr>
            <a:graphicFrameLocks noChangeAspect="1"/>
          </p:cNvGraphicFramePr>
          <p:nvPr/>
        </p:nvGraphicFramePr>
        <p:xfrm>
          <a:off x="3962400" y="2286000"/>
          <a:ext cx="533400" cy="1187450"/>
        </p:xfrm>
        <a:graphic>
          <a:graphicData uri="http://schemas.openxmlformats.org/presentationml/2006/ole">
            <p:oleObj spid="_x0000_s19462" name="Equation" r:id="rId7" imgW="266400" imgH="660240" progId="">
              <p:embed/>
            </p:oleObj>
          </a:graphicData>
        </a:graphic>
      </p:graphicFrame>
      <p:graphicFrame>
        <p:nvGraphicFramePr>
          <p:cNvPr id="7" name="Object 21"/>
          <p:cNvGraphicFramePr>
            <a:graphicFrameLocks noChangeAspect="1"/>
          </p:cNvGraphicFramePr>
          <p:nvPr/>
        </p:nvGraphicFramePr>
        <p:xfrm>
          <a:off x="4648200" y="2317750"/>
          <a:ext cx="533400" cy="1187450"/>
        </p:xfrm>
        <a:graphic>
          <a:graphicData uri="http://schemas.openxmlformats.org/presentationml/2006/ole">
            <p:oleObj spid="_x0000_s19463" name="Equation" r:id="rId8" imgW="266400" imgH="660240" progId="">
              <p:embed/>
            </p:oleObj>
          </a:graphicData>
        </a:graphic>
      </p:graphicFrame>
      <p:graphicFrame>
        <p:nvGraphicFramePr>
          <p:cNvPr id="8" name="Object 21"/>
          <p:cNvGraphicFramePr>
            <a:graphicFrameLocks noChangeAspect="1"/>
          </p:cNvGraphicFramePr>
          <p:nvPr/>
        </p:nvGraphicFramePr>
        <p:xfrm>
          <a:off x="2895600" y="3155950"/>
          <a:ext cx="533400" cy="1187450"/>
        </p:xfrm>
        <a:graphic>
          <a:graphicData uri="http://schemas.openxmlformats.org/presentationml/2006/ole">
            <p:oleObj spid="_x0000_s19464" name="Equation" r:id="rId9" imgW="266400" imgH="660240" progId="">
              <p:embed/>
            </p:oleObj>
          </a:graphicData>
        </a:graphic>
      </p:graphicFrame>
      <p:graphicFrame>
        <p:nvGraphicFramePr>
          <p:cNvPr id="9" name="Object 21"/>
          <p:cNvGraphicFramePr>
            <a:graphicFrameLocks noChangeAspect="1"/>
          </p:cNvGraphicFramePr>
          <p:nvPr/>
        </p:nvGraphicFramePr>
        <p:xfrm>
          <a:off x="3581400" y="3155950"/>
          <a:ext cx="533400" cy="1187450"/>
        </p:xfrm>
        <a:graphic>
          <a:graphicData uri="http://schemas.openxmlformats.org/presentationml/2006/ole">
            <p:oleObj spid="_x0000_s19465" name="Equation" r:id="rId10" imgW="266400" imgH="660240" progId="">
              <p:embed/>
            </p:oleObj>
          </a:graphicData>
        </a:graphic>
      </p:graphicFrame>
      <p:graphicFrame>
        <p:nvGraphicFramePr>
          <p:cNvPr id="10" name="Object 21"/>
          <p:cNvGraphicFramePr>
            <a:graphicFrameLocks noChangeAspect="1"/>
          </p:cNvGraphicFramePr>
          <p:nvPr/>
        </p:nvGraphicFramePr>
        <p:xfrm>
          <a:off x="4267200" y="3124200"/>
          <a:ext cx="533400" cy="1187450"/>
        </p:xfrm>
        <a:graphic>
          <a:graphicData uri="http://schemas.openxmlformats.org/presentationml/2006/ole">
            <p:oleObj spid="_x0000_s19466" name="Equation" r:id="rId11" imgW="266400" imgH="660240" progId="">
              <p:embed/>
            </p:oleObj>
          </a:graphicData>
        </a:graphic>
      </p:graphicFrame>
      <p:graphicFrame>
        <p:nvGraphicFramePr>
          <p:cNvPr id="11" name="Object 21"/>
          <p:cNvGraphicFramePr>
            <a:graphicFrameLocks noChangeAspect="1"/>
          </p:cNvGraphicFramePr>
          <p:nvPr/>
        </p:nvGraphicFramePr>
        <p:xfrm>
          <a:off x="4953000" y="3155950"/>
          <a:ext cx="533400" cy="1187450"/>
        </p:xfrm>
        <a:graphic>
          <a:graphicData uri="http://schemas.openxmlformats.org/presentationml/2006/ole">
            <p:oleObj spid="_x0000_s19467" name="Equation" r:id="rId12" imgW="266400" imgH="660240" progId="">
              <p:embed/>
            </p:oleObj>
          </a:graphicData>
        </a:graphic>
      </p:graphicFrame>
      <p:graphicFrame>
        <p:nvGraphicFramePr>
          <p:cNvPr id="12" name="Object 21"/>
          <p:cNvGraphicFramePr>
            <a:graphicFrameLocks noChangeAspect="1"/>
          </p:cNvGraphicFramePr>
          <p:nvPr/>
        </p:nvGraphicFramePr>
        <p:xfrm>
          <a:off x="2590800" y="4070350"/>
          <a:ext cx="533400" cy="1187450"/>
        </p:xfrm>
        <a:graphic>
          <a:graphicData uri="http://schemas.openxmlformats.org/presentationml/2006/ole">
            <p:oleObj spid="_x0000_s19468" name="Equation" r:id="rId13" imgW="266400" imgH="660240" progId="">
              <p:embed/>
            </p:oleObj>
          </a:graphicData>
        </a:graphic>
      </p:graphicFrame>
      <p:graphicFrame>
        <p:nvGraphicFramePr>
          <p:cNvPr id="13" name="Object 21"/>
          <p:cNvGraphicFramePr>
            <a:graphicFrameLocks noChangeAspect="1"/>
          </p:cNvGraphicFramePr>
          <p:nvPr/>
        </p:nvGraphicFramePr>
        <p:xfrm>
          <a:off x="3200400" y="4070350"/>
          <a:ext cx="533400" cy="1187450"/>
        </p:xfrm>
        <a:graphic>
          <a:graphicData uri="http://schemas.openxmlformats.org/presentationml/2006/ole">
            <p:oleObj spid="_x0000_s19469" name="Equation" r:id="rId14" imgW="266400" imgH="660240" progId="">
              <p:embed/>
            </p:oleObj>
          </a:graphicData>
        </a:graphic>
      </p:graphicFrame>
      <p:graphicFrame>
        <p:nvGraphicFramePr>
          <p:cNvPr id="14" name="Object 21"/>
          <p:cNvGraphicFramePr>
            <a:graphicFrameLocks noChangeAspect="1"/>
          </p:cNvGraphicFramePr>
          <p:nvPr/>
        </p:nvGraphicFramePr>
        <p:xfrm>
          <a:off x="3962400" y="4038600"/>
          <a:ext cx="533400" cy="1597025"/>
        </p:xfrm>
        <a:graphic>
          <a:graphicData uri="http://schemas.openxmlformats.org/presentationml/2006/ole">
            <p:oleObj spid="_x0000_s19470" name="Equation" r:id="rId15" imgW="266400" imgH="888840" progId="">
              <p:embed/>
            </p:oleObj>
          </a:graphicData>
        </a:graphic>
      </p:graphicFrame>
      <p:graphicFrame>
        <p:nvGraphicFramePr>
          <p:cNvPr id="15" name="Object 21"/>
          <p:cNvGraphicFramePr>
            <a:graphicFrameLocks noChangeAspect="1"/>
          </p:cNvGraphicFramePr>
          <p:nvPr/>
        </p:nvGraphicFramePr>
        <p:xfrm>
          <a:off x="4648200" y="4038600"/>
          <a:ext cx="533400" cy="1187450"/>
        </p:xfrm>
        <a:graphic>
          <a:graphicData uri="http://schemas.openxmlformats.org/presentationml/2006/ole">
            <p:oleObj spid="_x0000_s19471" name="Equation" r:id="rId16" imgW="266400" imgH="660240" progId="">
              <p:embed/>
            </p:oleObj>
          </a:graphicData>
        </a:graphic>
      </p:graphicFrame>
      <p:graphicFrame>
        <p:nvGraphicFramePr>
          <p:cNvPr id="16" name="Object 21"/>
          <p:cNvGraphicFramePr>
            <a:graphicFrameLocks noChangeAspect="1"/>
          </p:cNvGraphicFramePr>
          <p:nvPr/>
        </p:nvGraphicFramePr>
        <p:xfrm>
          <a:off x="5334000" y="4070350"/>
          <a:ext cx="533400" cy="1187450"/>
        </p:xfrm>
        <a:graphic>
          <a:graphicData uri="http://schemas.openxmlformats.org/presentationml/2006/ole">
            <p:oleObj spid="_x0000_s19472" name="Equation" r:id="rId17" imgW="266400" imgH="660240" progId="">
              <p:embed/>
            </p:oleObj>
          </a:graphicData>
        </a:graphic>
      </p:graphicFrame>
      <p:graphicFrame>
        <p:nvGraphicFramePr>
          <p:cNvPr id="17" name="Object 21"/>
          <p:cNvGraphicFramePr>
            <a:graphicFrameLocks noChangeAspect="1"/>
          </p:cNvGraphicFramePr>
          <p:nvPr/>
        </p:nvGraphicFramePr>
        <p:xfrm>
          <a:off x="2971800" y="4908550"/>
          <a:ext cx="533400" cy="1187450"/>
        </p:xfrm>
        <a:graphic>
          <a:graphicData uri="http://schemas.openxmlformats.org/presentationml/2006/ole">
            <p:oleObj spid="_x0000_s19473" name="Equation" r:id="rId18" imgW="266400" imgH="660240" progId="">
              <p:embed/>
            </p:oleObj>
          </a:graphicData>
        </a:graphic>
      </p:graphicFrame>
      <p:graphicFrame>
        <p:nvGraphicFramePr>
          <p:cNvPr id="18" name="Object 21"/>
          <p:cNvGraphicFramePr>
            <a:graphicFrameLocks noChangeAspect="1"/>
          </p:cNvGraphicFramePr>
          <p:nvPr/>
        </p:nvGraphicFramePr>
        <p:xfrm>
          <a:off x="3581400" y="4908550"/>
          <a:ext cx="533400" cy="1187450"/>
        </p:xfrm>
        <a:graphic>
          <a:graphicData uri="http://schemas.openxmlformats.org/presentationml/2006/ole">
            <p:oleObj spid="_x0000_s19474" name="Equation" r:id="rId19" imgW="266400" imgH="660240" progId="">
              <p:embed/>
            </p:oleObj>
          </a:graphicData>
        </a:graphic>
      </p:graphicFrame>
      <p:graphicFrame>
        <p:nvGraphicFramePr>
          <p:cNvPr id="19" name="Object 21"/>
          <p:cNvGraphicFramePr>
            <a:graphicFrameLocks noChangeAspect="1"/>
          </p:cNvGraphicFramePr>
          <p:nvPr/>
        </p:nvGraphicFramePr>
        <p:xfrm>
          <a:off x="4267200" y="4908550"/>
          <a:ext cx="533400" cy="1187450"/>
        </p:xfrm>
        <a:graphic>
          <a:graphicData uri="http://schemas.openxmlformats.org/presentationml/2006/ole">
            <p:oleObj spid="_x0000_s19475" name="Equation" r:id="rId20" imgW="266400" imgH="660240" progId="">
              <p:embed/>
            </p:oleObj>
          </a:graphicData>
        </a:graphic>
      </p:graphicFrame>
      <p:graphicFrame>
        <p:nvGraphicFramePr>
          <p:cNvPr id="20" name="Object 21"/>
          <p:cNvGraphicFramePr>
            <a:graphicFrameLocks noChangeAspect="1"/>
          </p:cNvGraphicFramePr>
          <p:nvPr/>
        </p:nvGraphicFramePr>
        <p:xfrm>
          <a:off x="4953000" y="4968875"/>
          <a:ext cx="533400" cy="822325"/>
        </p:xfrm>
        <a:graphic>
          <a:graphicData uri="http://schemas.openxmlformats.org/presentationml/2006/ole">
            <p:oleObj spid="_x0000_s19476" name="Equation" r:id="rId21" imgW="266400" imgH="457200" progId="">
              <p:embed/>
            </p:oleObj>
          </a:graphicData>
        </a:graphic>
      </p:graphicFrame>
      <p:graphicFrame>
        <p:nvGraphicFramePr>
          <p:cNvPr id="21" name="Object 21"/>
          <p:cNvGraphicFramePr>
            <a:graphicFrameLocks noChangeAspect="1"/>
          </p:cNvGraphicFramePr>
          <p:nvPr/>
        </p:nvGraphicFramePr>
        <p:xfrm>
          <a:off x="5715000" y="4908550"/>
          <a:ext cx="533400" cy="1187450"/>
        </p:xfrm>
        <a:graphic>
          <a:graphicData uri="http://schemas.openxmlformats.org/presentationml/2006/ole">
            <p:oleObj spid="_x0000_s19477" name="Equation" r:id="rId22" imgW="266400" imgH="660240" progId="">
              <p:embed/>
            </p:oleObj>
          </a:graphicData>
        </a:graphic>
      </p:graphicFrame>
      <p:graphicFrame>
        <p:nvGraphicFramePr>
          <p:cNvPr id="22" name="Object 21"/>
          <p:cNvGraphicFramePr>
            <a:graphicFrameLocks noChangeAspect="1"/>
          </p:cNvGraphicFramePr>
          <p:nvPr/>
        </p:nvGraphicFramePr>
        <p:xfrm>
          <a:off x="2286000" y="4984750"/>
          <a:ext cx="533400" cy="1187450"/>
        </p:xfrm>
        <a:graphic>
          <a:graphicData uri="http://schemas.openxmlformats.org/presentationml/2006/ole">
            <p:oleObj spid="_x0000_s19478" name="Equation" r:id="rId23" imgW="266400" imgH="660240" progId="">
              <p:embed/>
            </p:oleObj>
          </a:graphicData>
        </a:graphic>
      </p:graphicFrame>
      <p:sp>
        <p:nvSpPr>
          <p:cNvPr id="24" name="TextBox 23"/>
          <p:cNvSpPr txBox="1"/>
          <p:nvPr/>
        </p:nvSpPr>
        <p:spPr>
          <a:xfrm>
            <a:off x="609600" y="5877580"/>
            <a:ext cx="8153400" cy="523220"/>
          </a:xfrm>
          <a:prstGeom prst="rect">
            <a:avLst/>
          </a:prstGeom>
          <a:noFill/>
        </p:spPr>
        <p:txBody>
          <a:bodyPr wrap="square" rtlCol="0">
            <a:spAutoFit/>
          </a:bodyPr>
          <a:lstStyle/>
          <a:p>
            <a:r>
              <a:rPr lang="en-US" sz="2800" b="1" dirty="0" smtClean="0">
                <a:latin typeface="Times New Roman" pitchFamily="18" charset="0"/>
                <a:cs typeface="Times New Roman" pitchFamily="18" charset="0"/>
              </a:rPr>
              <a:t>This is called the Pascal triangle.</a:t>
            </a:r>
            <a:endParaRPr lang="en-US" sz="28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checkerboard(across)">
                                      <p:cBhvr>
                                        <p:cTn id="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213" name="Object 21"/>
          <p:cNvGraphicFramePr>
            <a:graphicFrameLocks noChangeAspect="1"/>
          </p:cNvGraphicFramePr>
          <p:nvPr/>
        </p:nvGraphicFramePr>
        <p:xfrm>
          <a:off x="1828800" y="762000"/>
          <a:ext cx="533400" cy="1186902"/>
        </p:xfrm>
        <a:graphic>
          <a:graphicData uri="http://schemas.openxmlformats.org/presentationml/2006/ole">
            <p:oleObj spid="_x0000_s20482" name="Equation" r:id="rId3" imgW="266400" imgH="660240" progId="">
              <p:embed/>
            </p:oleObj>
          </a:graphicData>
        </a:graphic>
      </p:graphicFrame>
      <p:sp>
        <p:nvSpPr>
          <p:cNvPr id="3" name="TextBox 2"/>
          <p:cNvSpPr txBox="1"/>
          <p:nvPr/>
        </p:nvSpPr>
        <p:spPr>
          <a:xfrm>
            <a:off x="457200" y="152400"/>
            <a:ext cx="8153400" cy="523220"/>
          </a:xfrm>
          <a:prstGeom prst="rect">
            <a:avLst/>
          </a:prstGeom>
          <a:noFill/>
        </p:spPr>
        <p:txBody>
          <a:bodyPr wrap="square" rtlCol="0">
            <a:spAutoFit/>
          </a:bodyPr>
          <a:lstStyle/>
          <a:p>
            <a:r>
              <a:rPr lang="en-US" sz="2800" b="1" dirty="0" smtClean="0">
                <a:latin typeface="Times New Roman" pitchFamily="18" charset="0"/>
                <a:cs typeface="Times New Roman" pitchFamily="18" charset="0"/>
              </a:rPr>
              <a:t>Let’s replace each ( ) with a single number.</a:t>
            </a:r>
            <a:endParaRPr lang="en-US" sz="2800" b="1" dirty="0">
              <a:latin typeface="Times New Roman" pitchFamily="18" charset="0"/>
              <a:cs typeface="Times New Roman" pitchFamily="18" charset="0"/>
            </a:endParaRPr>
          </a:p>
        </p:txBody>
      </p:sp>
      <p:graphicFrame>
        <p:nvGraphicFramePr>
          <p:cNvPr id="2" name="Object 21"/>
          <p:cNvGraphicFramePr>
            <a:graphicFrameLocks noChangeAspect="1"/>
          </p:cNvGraphicFramePr>
          <p:nvPr/>
        </p:nvGraphicFramePr>
        <p:xfrm>
          <a:off x="1524000" y="1524000"/>
          <a:ext cx="533400" cy="1187450"/>
        </p:xfrm>
        <a:graphic>
          <a:graphicData uri="http://schemas.openxmlformats.org/presentationml/2006/ole">
            <p:oleObj spid="_x0000_s20483" name="Equation" r:id="rId4" imgW="266400" imgH="660240" progId="">
              <p:embed/>
            </p:oleObj>
          </a:graphicData>
        </a:graphic>
      </p:graphicFrame>
      <p:graphicFrame>
        <p:nvGraphicFramePr>
          <p:cNvPr id="4" name="Object 21"/>
          <p:cNvGraphicFramePr>
            <a:graphicFrameLocks noChangeAspect="1"/>
          </p:cNvGraphicFramePr>
          <p:nvPr/>
        </p:nvGraphicFramePr>
        <p:xfrm>
          <a:off x="2235200" y="1555750"/>
          <a:ext cx="482600" cy="1187450"/>
        </p:xfrm>
        <a:graphic>
          <a:graphicData uri="http://schemas.openxmlformats.org/presentationml/2006/ole">
            <p:oleObj spid="_x0000_s20484" name="Equation" r:id="rId5" imgW="241200" imgH="660240" progId="">
              <p:embed/>
            </p:oleObj>
          </a:graphicData>
        </a:graphic>
      </p:graphicFrame>
      <p:graphicFrame>
        <p:nvGraphicFramePr>
          <p:cNvPr id="5" name="Object 21"/>
          <p:cNvGraphicFramePr>
            <a:graphicFrameLocks noChangeAspect="1"/>
          </p:cNvGraphicFramePr>
          <p:nvPr/>
        </p:nvGraphicFramePr>
        <p:xfrm>
          <a:off x="1143000" y="2317750"/>
          <a:ext cx="533400" cy="1187450"/>
        </p:xfrm>
        <a:graphic>
          <a:graphicData uri="http://schemas.openxmlformats.org/presentationml/2006/ole">
            <p:oleObj spid="_x0000_s20485" name="Equation" r:id="rId6" imgW="266400" imgH="660240" progId="">
              <p:embed/>
            </p:oleObj>
          </a:graphicData>
        </a:graphic>
      </p:graphicFrame>
      <p:graphicFrame>
        <p:nvGraphicFramePr>
          <p:cNvPr id="6" name="Object 21"/>
          <p:cNvGraphicFramePr>
            <a:graphicFrameLocks noChangeAspect="1"/>
          </p:cNvGraphicFramePr>
          <p:nvPr/>
        </p:nvGraphicFramePr>
        <p:xfrm>
          <a:off x="1905000" y="2286000"/>
          <a:ext cx="533400" cy="1187450"/>
        </p:xfrm>
        <a:graphic>
          <a:graphicData uri="http://schemas.openxmlformats.org/presentationml/2006/ole">
            <p:oleObj spid="_x0000_s20486" name="Equation" r:id="rId7" imgW="266400" imgH="660240" progId="">
              <p:embed/>
            </p:oleObj>
          </a:graphicData>
        </a:graphic>
      </p:graphicFrame>
      <p:graphicFrame>
        <p:nvGraphicFramePr>
          <p:cNvPr id="7" name="Object 21"/>
          <p:cNvGraphicFramePr>
            <a:graphicFrameLocks noChangeAspect="1"/>
          </p:cNvGraphicFramePr>
          <p:nvPr/>
        </p:nvGraphicFramePr>
        <p:xfrm>
          <a:off x="2590800" y="2317750"/>
          <a:ext cx="533400" cy="1187450"/>
        </p:xfrm>
        <a:graphic>
          <a:graphicData uri="http://schemas.openxmlformats.org/presentationml/2006/ole">
            <p:oleObj spid="_x0000_s20487" name="Equation" r:id="rId8" imgW="266400" imgH="660240" progId="">
              <p:embed/>
            </p:oleObj>
          </a:graphicData>
        </a:graphic>
      </p:graphicFrame>
      <p:graphicFrame>
        <p:nvGraphicFramePr>
          <p:cNvPr id="8" name="Object 21"/>
          <p:cNvGraphicFramePr>
            <a:graphicFrameLocks noChangeAspect="1"/>
          </p:cNvGraphicFramePr>
          <p:nvPr/>
        </p:nvGraphicFramePr>
        <p:xfrm>
          <a:off x="838200" y="3155950"/>
          <a:ext cx="533400" cy="1187450"/>
        </p:xfrm>
        <a:graphic>
          <a:graphicData uri="http://schemas.openxmlformats.org/presentationml/2006/ole">
            <p:oleObj spid="_x0000_s20488" name="Equation" r:id="rId9" imgW="266400" imgH="660240" progId="">
              <p:embed/>
            </p:oleObj>
          </a:graphicData>
        </a:graphic>
      </p:graphicFrame>
      <p:graphicFrame>
        <p:nvGraphicFramePr>
          <p:cNvPr id="9" name="Object 21"/>
          <p:cNvGraphicFramePr>
            <a:graphicFrameLocks noChangeAspect="1"/>
          </p:cNvGraphicFramePr>
          <p:nvPr/>
        </p:nvGraphicFramePr>
        <p:xfrm>
          <a:off x="1524000" y="3155950"/>
          <a:ext cx="533400" cy="1187450"/>
        </p:xfrm>
        <a:graphic>
          <a:graphicData uri="http://schemas.openxmlformats.org/presentationml/2006/ole">
            <p:oleObj spid="_x0000_s20489" name="Equation" r:id="rId10" imgW="266400" imgH="660240" progId="">
              <p:embed/>
            </p:oleObj>
          </a:graphicData>
        </a:graphic>
      </p:graphicFrame>
      <p:graphicFrame>
        <p:nvGraphicFramePr>
          <p:cNvPr id="10" name="Object 21"/>
          <p:cNvGraphicFramePr>
            <a:graphicFrameLocks noChangeAspect="1"/>
          </p:cNvGraphicFramePr>
          <p:nvPr/>
        </p:nvGraphicFramePr>
        <p:xfrm>
          <a:off x="2209800" y="3124200"/>
          <a:ext cx="533400" cy="1187450"/>
        </p:xfrm>
        <a:graphic>
          <a:graphicData uri="http://schemas.openxmlformats.org/presentationml/2006/ole">
            <p:oleObj spid="_x0000_s20490" name="Equation" r:id="rId11" imgW="266400" imgH="660240" progId="">
              <p:embed/>
            </p:oleObj>
          </a:graphicData>
        </a:graphic>
      </p:graphicFrame>
      <p:graphicFrame>
        <p:nvGraphicFramePr>
          <p:cNvPr id="11" name="Object 21"/>
          <p:cNvGraphicFramePr>
            <a:graphicFrameLocks noChangeAspect="1"/>
          </p:cNvGraphicFramePr>
          <p:nvPr/>
        </p:nvGraphicFramePr>
        <p:xfrm>
          <a:off x="2895600" y="3155950"/>
          <a:ext cx="533400" cy="1187450"/>
        </p:xfrm>
        <a:graphic>
          <a:graphicData uri="http://schemas.openxmlformats.org/presentationml/2006/ole">
            <p:oleObj spid="_x0000_s20491" name="Equation" r:id="rId12" imgW="266400" imgH="660240" progId="">
              <p:embed/>
            </p:oleObj>
          </a:graphicData>
        </a:graphic>
      </p:graphicFrame>
      <p:graphicFrame>
        <p:nvGraphicFramePr>
          <p:cNvPr id="12" name="Object 21"/>
          <p:cNvGraphicFramePr>
            <a:graphicFrameLocks noChangeAspect="1"/>
          </p:cNvGraphicFramePr>
          <p:nvPr/>
        </p:nvGraphicFramePr>
        <p:xfrm>
          <a:off x="533400" y="4070350"/>
          <a:ext cx="533400" cy="1187450"/>
        </p:xfrm>
        <a:graphic>
          <a:graphicData uri="http://schemas.openxmlformats.org/presentationml/2006/ole">
            <p:oleObj spid="_x0000_s20492" name="Equation" r:id="rId13" imgW="266400" imgH="660240" progId="">
              <p:embed/>
            </p:oleObj>
          </a:graphicData>
        </a:graphic>
      </p:graphicFrame>
      <p:graphicFrame>
        <p:nvGraphicFramePr>
          <p:cNvPr id="13" name="Object 21"/>
          <p:cNvGraphicFramePr>
            <a:graphicFrameLocks noChangeAspect="1"/>
          </p:cNvGraphicFramePr>
          <p:nvPr/>
        </p:nvGraphicFramePr>
        <p:xfrm>
          <a:off x="1143000" y="4070350"/>
          <a:ext cx="533400" cy="1187450"/>
        </p:xfrm>
        <a:graphic>
          <a:graphicData uri="http://schemas.openxmlformats.org/presentationml/2006/ole">
            <p:oleObj spid="_x0000_s20493" name="Equation" r:id="rId14" imgW="266400" imgH="660240" progId="">
              <p:embed/>
            </p:oleObj>
          </a:graphicData>
        </a:graphic>
      </p:graphicFrame>
      <p:graphicFrame>
        <p:nvGraphicFramePr>
          <p:cNvPr id="14" name="Object 21"/>
          <p:cNvGraphicFramePr>
            <a:graphicFrameLocks noChangeAspect="1"/>
          </p:cNvGraphicFramePr>
          <p:nvPr/>
        </p:nvGraphicFramePr>
        <p:xfrm>
          <a:off x="1905000" y="4038600"/>
          <a:ext cx="533400" cy="1597025"/>
        </p:xfrm>
        <a:graphic>
          <a:graphicData uri="http://schemas.openxmlformats.org/presentationml/2006/ole">
            <p:oleObj spid="_x0000_s20494" name="Equation" r:id="rId15" imgW="266400" imgH="888840" progId="">
              <p:embed/>
            </p:oleObj>
          </a:graphicData>
        </a:graphic>
      </p:graphicFrame>
      <p:graphicFrame>
        <p:nvGraphicFramePr>
          <p:cNvPr id="15" name="Object 21"/>
          <p:cNvGraphicFramePr>
            <a:graphicFrameLocks noChangeAspect="1"/>
          </p:cNvGraphicFramePr>
          <p:nvPr/>
        </p:nvGraphicFramePr>
        <p:xfrm>
          <a:off x="2590800" y="4038600"/>
          <a:ext cx="533400" cy="1187450"/>
        </p:xfrm>
        <a:graphic>
          <a:graphicData uri="http://schemas.openxmlformats.org/presentationml/2006/ole">
            <p:oleObj spid="_x0000_s20495" name="Equation" r:id="rId16" imgW="266400" imgH="660240" progId="">
              <p:embed/>
            </p:oleObj>
          </a:graphicData>
        </a:graphic>
      </p:graphicFrame>
      <p:graphicFrame>
        <p:nvGraphicFramePr>
          <p:cNvPr id="16" name="Object 21"/>
          <p:cNvGraphicFramePr>
            <a:graphicFrameLocks noChangeAspect="1"/>
          </p:cNvGraphicFramePr>
          <p:nvPr/>
        </p:nvGraphicFramePr>
        <p:xfrm>
          <a:off x="3276600" y="4070350"/>
          <a:ext cx="533400" cy="1187450"/>
        </p:xfrm>
        <a:graphic>
          <a:graphicData uri="http://schemas.openxmlformats.org/presentationml/2006/ole">
            <p:oleObj spid="_x0000_s20496" name="Equation" r:id="rId17" imgW="266400" imgH="660240" progId="">
              <p:embed/>
            </p:oleObj>
          </a:graphicData>
        </a:graphic>
      </p:graphicFrame>
      <p:graphicFrame>
        <p:nvGraphicFramePr>
          <p:cNvPr id="17" name="Object 21"/>
          <p:cNvGraphicFramePr>
            <a:graphicFrameLocks noChangeAspect="1"/>
          </p:cNvGraphicFramePr>
          <p:nvPr/>
        </p:nvGraphicFramePr>
        <p:xfrm>
          <a:off x="914400" y="4908550"/>
          <a:ext cx="533400" cy="1187450"/>
        </p:xfrm>
        <a:graphic>
          <a:graphicData uri="http://schemas.openxmlformats.org/presentationml/2006/ole">
            <p:oleObj spid="_x0000_s20497" name="Equation" r:id="rId18" imgW="266400" imgH="660240" progId="">
              <p:embed/>
            </p:oleObj>
          </a:graphicData>
        </a:graphic>
      </p:graphicFrame>
      <p:graphicFrame>
        <p:nvGraphicFramePr>
          <p:cNvPr id="18" name="Object 21"/>
          <p:cNvGraphicFramePr>
            <a:graphicFrameLocks noChangeAspect="1"/>
          </p:cNvGraphicFramePr>
          <p:nvPr/>
        </p:nvGraphicFramePr>
        <p:xfrm>
          <a:off x="1524000" y="4908550"/>
          <a:ext cx="533400" cy="1187450"/>
        </p:xfrm>
        <a:graphic>
          <a:graphicData uri="http://schemas.openxmlformats.org/presentationml/2006/ole">
            <p:oleObj spid="_x0000_s20498" name="Equation" r:id="rId19" imgW="266400" imgH="660240" progId="">
              <p:embed/>
            </p:oleObj>
          </a:graphicData>
        </a:graphic>
      </p:graphicFrame>
      <p:graphicFrame>
        <p:nvGraphicFramePr>
          <p:cNvPr id="19" name="Object 21"/>
          <p:cNvGraphicFramePr>
            <a:graphicFrameLocks noChangeAspect="1"/>
          </p:cNvGraphicFramePr>
          <p:nvPr/>
        </p:nvGraphicFramePr>
        <p:xfrm>
          <a:off x="2209800" y="4908550"/>
          <a:ext cx="533400" cy="1187450"/>
        </p:xfrm>
        <a:graphic>
          <a:graphicData uri="http://schemas.openxmlformats.org/presentationml/2006/ole">
            <p:oleObj spid="_x0000_s20499" name="Equation" r:id="rId20" imgW="266400" imgH="660240" progId="">
              <p:embed/>
            </p:oleObj>
          </a:graphicData>
        </a:graphic>
      </p:graphicFrame>
      <p:graphicFrame>
        <p:nvGraphicFramePr>
          <p:cNvPr id="20" name="Object 21"/>
          <p:cNvGraphicFramePr>
            <a:graphicFrameLocks noChangeAspect="1"/>
          </p:cNvGraphicFramePr>
          <p:nvPr/>
        </p:nvGraphicFramePr>
        <p:xfrm>
          <a:off x="2895600" y="4968875"/>
          <a:ext cx="533400" cy="822325"/>
        </p:xfrm>
        <a:graphic>
          <a:graphicData uri="http://schemas.openxmlformats.org/presentationml/2006/ole">
            <p:oleObj spid="_x0000_s20500" name="Equation" r:id="rId21" imgW="266400" imgH="457200" progId="">
              <p:embed/>
            </p:oleObj>
          </a:graphicData>
        </a:graphic>
      </p:graphicFrame>
      <p:graphicFrame>
        <p:nvGraphicFramePr>
          <p:cNvPr id="21" name="Object 21"/>
          <p:cNvGraphicFramePr>
            <a:graphicFrameLocks noChangeAspect="1"/>
          </p:cNvGraphicFramePr>
          <p:nvPr/>
        </p:nvGraphicFramePr>
        <p:xfrm>
          <a:off x="3657600" y="4908550"/>
          <a:ext cx="533400" cy="1187450"/>
        </p:xfrm>
        <a:graphic>
          <a:graphicData uri="http://schemas.openxmlformats.org/presentationml/2006/ole">
            <p:oleObj spid="_x0000_s20501" name="Equation" r:id="rId22" imgW="266400" imgH="660240" progId="">
              <p:embed/>
            </p:oleObj>
          </a:graphicData>
        </a:graphic>
      </p:graphicFrame>
      <p:graphicFrame>
        <p:nvGraphicFramePr>
          <p:cNvPr id="22" name="Object 21"/>
          <p:cNvGraphicFramePr>
            <a:graphicFrameLocks noChangeAspect="1"/>
          </p:cNvGraphicFramePr>
          <p:nvPr/>
        </p:nvGraphicFramePr>
        <p:xfrm>
          <a:off x="228600" y="4984750"/>
          <a:ext cx="533400" cy="1187450"/>
        </p:xfrm>
        <a:graphic>
          <a:graphicData uri="http://schemas.openxmlformats.org/presentationml/2006/ole">
            <p:oleObj spid="_x0000_s20502" name="Equation" r:id="rId23" imgW="266400" imgH="660240" progId="">
              <p:embed/>
            </p:oleObj>
          </a:graphicData>
        </a:graphic>
      </p:graphicFrame>
      <p:sp>
        <p:nvSpPr>
          <p:cNvPr id="26" name="Rectangle 7"/>
          <p:cNvSpPr>
            <a:spLocks noChangeArrowheads="1"/>
          </p:cNvSpPr>
          <p:nvPr/>
        </p:nvSpPr>
        <p:spPr bwMode="auto">
          <a:xfrm>
            <a:off x="5867400" y="1614487"/>
            <a:ext cx="1600200" cy="519113"/>
          </a:xfrm>
          <a:prstGeom prst="rect">
            <a:avLst/>
          </a:prstGeom>
          <a:noFill/>
          <a:ln w="38100">
            <a:noFill/>
            <a:miter lim="800000"/>
            <a:headEnd/>
            <a:tailEnd/>
          </a:ln>
        </p:spPr>
        <p:txBody>
          <a:bodyPr>
            <a:spAutoFit/>
          </a:bodyPr>
          <a:lstStyle/>
          <a:p>
            <a:pPr algn="l"/>
            <a:r>
              <a:rPr lang="en-CA" sz="2800" dirty="0">
                <a:latin typeface="Times New Roman" pitchFamily="18" charset="0"/>
                <a:cs typeface="Times New Roman" pitchFamily="18" charset="0"/>
              </a:rPr>
              <a:t>1</a:t>
            </a:r>
            <a:r>
              <a:rPr lang="en-US" sz="2800" dirty="0">
                <a:latin typeface="Times New Roman" pitchFamily="18" charset="0"/>
                <a:cs typeface="Times New Roman" pitchFamily="18" charset="0"/>
              </a:rPr>
              <a:t>    </a:t>
            </a:r>
            <a:r>
              <a:rPr lang="en-CA" sz="2800" dirty="0">
                <a:latin typeface="Times New Roman" pitchFamily="18" charset="0"/>
                <a:cs typeface="Times New Roman" pitchFamily="18" charset="0"/>
              </a:rPr>
              <a:t>1	</a:t>
            </a:r>
            <a:endParaRPr lang="en-US" sz="2800" dirty="0"/>
          </a:p>
        </p:txBody>
      </p:sp>
      <p:sp>
        <p:nvSpPr>
          <p:cNvPr id="29" name="Rectangle 10"/>
          <p:cNvSpPr>
            <a:spLocks noChangeArrowheads="1"/>
          </p:cNvSpPr>
          <p:nvPr/>
        </p:nvSpPr>
        <p:spPr bwMode="auto">
          <a:xfrm>
            <a:off x="5638800" y="2452687"/>
            <a:ext cx="1905000" cy="519113"/>
          </a:xfrm>
          <a:prstGeom prst="rect">
            <a:avLst/>
          </a:prstGeom>
          <a:noFill/>
          <a:ln w="38100">
            <a:noFill/>
            <a:miter lim="800000"/>
            <a:headEnd/>
            <a:tailEnd/>
          </a:ln>
        </p:spPr>
        <p:txBody>
          <a:bodyPr>
            <a:spAutoFit/>
          </a:bodyPr>
          <a:lstStyle/>
          <a:p>
            <a:pPr algn="l"/>
            <a:r>
              <a:rPr lang="en-US" sz="2800" dirty="0">
                <a:latin typeface="Times New Roman" pitchFamily="18" charset="0"/>
                <a:cs typeface="Times New Roman" pitchFamily="18" charset="0"/>
              </a:rPr>
              <a:t>1    </a:t>
            </a:r>
            <a:r>
              <a:rPr lang="en-CA" sz="2800" dirty="0">
                <a:latin typeface="Times New Roman" pitchFamily="18" charset="0"/>
                <a:cs typeface="Times New Roman" pitchFamily="18" charset="0"/>
              </a:rPr>
              <a:t>2</a:t>
            </a:r>
            <a:r>
              <a:rPr lang="en-US" sz="2800" dirty="0">
                <a:latin typeface="Times New Roman" pitchFamily="18" charset="0"/>
                <a:cs typeface="Times New Roman" pitchFamily="18" charset="0"/>
              </a:rPr>
              <a:t>    </a:t>
            </a:r>
            <a:r>
              <a:rPr lang="en-CA" sz="2800" dirty="0">
                <a:latin typeface="Times New Roman" pitchFamily="18" charset="0"/>
                <a:cs typeface="Times New Roman" pitchFamily="18" charset="0"/>
              </a:rPr>
              <a:t>1</a:t>
            </a:r>
            <a:endParaRPr lang="en-US" sz="2800" dirty="0"/>
          </a:p>
        </p:txBody>
      </p:sp>
      <p:sp>
        <p:nvSpPr>
          <p:cNvPr id="32" name="Rectangle 13"/>
          <p:cNvSpPr>
            <a:spLocks noChangeArrowheads="1"/>
          </p:cNvSpPr>
          <p:nvPr/>
        </p:nvSpPr>
        <p:spPr bwMode="auto">
          <a:xfrm>
            <a:off x="5273675" y="3276600"/>
            <a:ext cx="3184525" cy="519113"/>
          </a:xfrm>
          <a:prstGeom prst="rect">
            <a:avLst/>
          </a:prstGeom>
          <a:noFill/>
          <a:ln w="38100">
            <a:noFill/>
            <a:miter lim="800000"/>
            <a:headEnd/>
            <a:tailEnd/>
          </a:ln>
        </p:spPr>
        <p:txBody>
          <a:bodyPr>
            <a:spAutoFit/>
          </a:bodyPr>
          <a:lstStyle/>
          <a:p>
            <a:pPr algn="l"/>
            <a:r>
              <a:rPr lang="en-US" sz="2800" dirty="0">
                <a:latin typeface="Times New Roman" pitchFamily="18" charset="0"/>
                <a:cs typeface="Times New Roman" pitchFamily="18" charset="0"/>
              </a:rPr>
              <a:t> 1    </a:t>
            </a:r>
            <a:r>
              <a:rPr lang="en-CA" sz="2800" dirty="0">
                <a:latin typeface="Times New Roman" pitchFamily="18" charset="0"/>
                <a:cs typeface="Times New Roman" pitchFamily="18" charset="0"/>
              </a:rPr>
              <a:t>3</a:t>
            </a:r>
            <a:r>
              <a:rPr lang="en-US" sz="2800" dirty="0">
                <a:latin typeface="Times New Roman" pitchFamily="18" charset="0"/>
                <a:cs typeface="Times New Roman" pitchFamily="18" charset="0"/>
              </a:rPr>
              <a:t>    </a:t>
            </a:r>
            <a:r>
              <a:rPr lang="en-CA" sz="2800" dirty="0">
                <a:latin typeface="Times New Roman" pitchFamily="18" charset="0"/>
                <a:cs typeface="Times New Roman" pitchFamily="18" charset="0"/>
              </a:rPr>
              <a:t>3</a:t>
            </a:r>
            <a:r>
              <a:rPr lang="en-US" sz="2800" dirty="0">
                <a:latin typeface="Times New Roman" pitchFamily="18" charset="0"/>
                <a:cs typeface="Times New Roman" pitchFamily="18" charset="0"/>
              </a:rPr>
              <a:t>    </a:t>
            </a:r>
            <a:r>
              <a:rPr lang="en-CA" sz="2800" dirty="0">
                <a:latin typeface="Times New Roman" pitchFamily="18" charset="0"/>
                <a:cs typeface="Times New Roman" pitchFamily="18" charset="0"/>
              </a:rPr>
              <a:t>1	</a:t>
            </a:r>
            <a:endParaRPr lang="en-US" sz="2800" dirty="0">
              <a:latin typeface="Times New Roman" pitchFamily="18" charset="0"/>
            </a:endParaRPr>
          </a:p>
        </p:txBody>
      </p:sp>
      <p:sp>
        <p:nvSpPr>
          <p:cNvPr id="35" name="Rectangle 16"/>
          <p:cNvSpPr>
            <a:spLocks noChangeArrowheads="1"/>
          </p:cNvSpPr>
          <p:nvPr/>
        </p:nvSpPr>
        <p:spPr bwMode="auto">
          <a:xfrm>
            <a:off x="5054600" y="4191000"/>
            <a:ext cx="3175000" cy="519113"/>
          </a:xfrm>
          <a:prstGeom prst="rect">
            <a:avLst/>
          </a:prstGeom>
          <a:noFill/>
          <a:ln w="38100">
            <a:noFill/>
            <a:miter lim="800000"/>
            <a:headEnd/>
            <a:tailEnd/>
          </a:ln>
        </p:spPr>
        <p:txBody>
          <a:bodyPr>
            <a:spAutoFit/>
          </a:bodyPr>
          <a:lstStyle/>
          <a:p>
            <a:pPr algn="l"/>
            <a:r>
              <a:rPr lang="en-CA" sz="2800" dirty="0">
                <a:latin typeface="Times New Roman" pitchFamily="18" charset="0"/>
                <a:cs typeface="Times New Roman" pitchFamily="18" charset="0"/>
              </a:rPr>
              <a:t>1</a:t>
            </a:r>
            <a:r>
              <a:rPr lang="en-US" sz="2800" dirty="0">
                <a:latin typeface="Times New Roman" pitchFamily="18" charset="0"/>
                <a:cs typeface="Times New Roman" pitchFamily="18" charset="0"/>
              </a:rPr>
              <a:t>    </a:t>
            </a:r>
            <a:r>
              <a:rPr lang="en-CA" sz="2800" dirty="0">
                <a:latin typeface="Times New Roman" pitchFamily="18" charset="0"/>
                <a:cs typeface="Times New Roman" pitchFamily="18" charset="0"/>
              </a:rPr>
              <a:t>4</a:t>
            </a:r>
            <a:r>
              <a:rPr lang="en-US" sz="2800" dirty="0">
                <a:latin typeface="Times New Roman" pitchFamily="18" charset="0"/>
                <a:cs typeface="Times New Roman" pitchFamily="18" charset="0"/>
              </a:rPr>
              <a:t>    </a:t>
            </a:r>
            <a:r>
              <a:rPr lang="en-CA" sz="2800" dirty="0">
                <a:latin typeface="Times New Roman" pitchFamily="18" charset="0"/>
                <a:cs typeface="Times New Roman" pitchFamily="18" charset="0"/>
              </a:rPr>
              <a:t>6</a:t>
            </a:r>
            <a:r>
              <a:rPr lang="en-US" sz="2800" dirty="0">
                <a:latin typeface="Times New Roman" pitchFamily="18" charset="0"/>
                <a:cs typeface="Times New Roman" pitchFamily="18" charset="0"/>
              </a:rPr>
              <a:t>    </a:t>
            </a:r>
            <a:r>
              <a:rPr lang="en-CA" sz="2800" dirty="0">
                <a:latin typeface="Times New Roman" pitchFamily="18" charset="0"/>
                <a:cs typeface="Times New Roman" pitchFamily="18" charset="0"/>
              </a:rPr>
              <a:t>4</a:t>
            </a:r>
            <a:r>
              <a:rPr lang="en-US" sz="2800" dirty="0">
                <a:latin typeface="Times New Roman" pitchFamily="18" charset="0"/>
                <a:cs typeface="Times New Roman" pitchFamily="18" charset="0"/>
              </a:rPr>
              <a:t>    </a:t>
            </a:r>
            <a:r>
              <a:rPr lang="en-CA" sz="2800" dirty="0">
                <a:latin typeface="Times New Roman" pitchFamily="18" charset="0"/>
                <a:cs typeface="Times New Roman" pitchFamily="18" charset="0"/>
              </a:rPr>
              <a:t>1	</a:t>
            </a:r>
            <a:endParaRPr lang="en-US" sz="2800" dirty="0">
              <a:latin typeface="Times New Roman" pitchFamily="18" charset="0"/>
            </a:endParaRPr>
          </a:p>
        </p:txBody>
      </p:sp>
      <p:sp>
        <p:nvSpPr>
          <p:cNvPr id="38" name="Rectangle 19"/>
          <p:cNvSpPr>
            <a:spLocks noChangeArrowheads="1"/>
          </p:cNvSpPr>
          <p:nvPr/>
        </p:nvSpPr>
        <p:spPr bwMode="auto">
          <a:xfrm>
            <a:off x="4724400" y="5029200"/>
            <a:ext cx="3851275" cy="519113"/>
          </a:xfrm>
          <a:prstGeom prst="rect">
            <a:avLst/>
          </a:prstGeom>
          <a:noFill/>
          <a:ln w="38100">
            <a:noFill/>
            <a:miter lim="800000"/>
            <a:headEnd/>
            <a:tailEnd/>
          </a:ln>
        </p:spPr>
        <p:txBody>
          <a:bodyPr>
            <a:spAutoFit/>
          </a:bodyPr>
          <a:lstStyle/>
          <a:p>
            <a:pPr algn="l"/>
            <a:r>
              <a:rPr lang="en-US" sz="2800" dirty="0">
                <a:latin typeface="Times New Roman" pitchFamily="18" charset="0"/>
                <a:cs typeface="Times New Roman" pitchFamily="18" charset="0"/>
              </a:rPr>
              <a:t>  </a:t>
            </a:r>
            <a:r>
              <a:rPr lang="en-CA" sz="2800" dirty="0">
                <a:latin typeface="Times New Roman" pitchFamily="18" charset="0"/>
                <a:cs typeface="Times New Roman" pitchFamily="18" charset="0"/>
              </a:rPr>
              <a:t>1</a:t>
            </a:r>
            <a:r>
              <a:rPr lang="en-US" sz="2800" dirty="0">
                <a:latin typeface="Times New Roman" pitchFamily="18" charset="0"/>
                <a:cs typeface="Times New Roman" pitchFamily="18" charset="0"/>
              </a:rPr>
              <a:t>   </a:t>
            </a:r>
            <a:r>
              <a:rPr lang="en-CA" sz="2800" dirty="0">
                <a:latin typeface="Times New Roman" pitchFamily="18" charset="0"/>
                <a:cs typeface="Times New Roman" pitchFamily="18" charset="0"/>
              </a:rPr>
              <a:t>5</a:t>
            </a:r>
            <a:r>
              <a:rPr lang="en-US" sz="2800" dirty="0">
                <a:latin typeface="Times New Roman" pitchFamily="18" charset="0"/>
                <a:cs typeface="Times New Roman" pitchFamily="18" charset="0"/>
              </a:rPr>
              <a:t>   </a:t>
            </a:r>
            <a:r>
              <a:rPr lang="en-CA" sz="2800" dirty="0">
                <a:latin typeface="Times New Roman" pitchFamily="18" charset="0"/>
                <a:cs typeface="Times New Roman" pitchFamily="18" charset="0"/>
              </a:rPr>
              <a:t>10</a:t>
            </a:r>
            <a:r>
              <a:rPr lang="en-US" sz="2800" dirty="0">
                <a:latin typeface="Times New Roman" pitchFamily="18" charset="0"/>
                <a:cs typeface="Times New Roman" pitchFamily="18" charset="0"/>
              </a:rPr>
              <a:t>  </a:t>
            </a:r>
            <a:r>
              <a:rPr lang="en-CA" sz="2800" dirty="0">
                <a:latin typeface="Times New Roman" pitchFamily="18" charset="0"/>
                <a:cs typeface="Times New Roman" pitchFamily="18" charset="0"/>
              </a:rPr>
              <a:t>10</a:t>
            </a:r>
            <a:r>
              <a:rPr lang="en-US" sz="2800" dirty="0">
                <a:latin typeface="Times New Roman" pitchFamily="18" charset="0"/>
                <a:cs typeface="Times New Roman" pitchFamily="18" charset="0"/>
              </a:rPr>
              <a:t>   </a:t>
            </a:r>
            <a:r>
              <a:rPr lang="en-CA" sz="2800" dirty="0">
                <a:latin typeface="Times New Roman" pitchFamily="18" charset="0"/>
                <a:cs typeface="Times New Roman" pitchFamily="18" charset="0"/>
              </a:rPr>
              <a:t>5</a:t>
            </a:r>
            <a:r>
              <a:rPr lang="en-US" sz="2800" dirty="0">
                <a:latin typeface="Times New Roman" pitchFamily="18" charset="0"/>
                <a:cs typeface="Times New Roman" pitchFamily="18" charset="0"/>
              </a:rPr>
              <a:t>   </a:t>
            </a:r>
            <a:r>
              <a:rPr lang="en-CA" sz="2800" dirty="0">
                <a:latin typeface="Times New Roman" pitchFamily="18" charset="0"/>
                <a:cs typeface="Times New Roman" pitchFamily="18" charset="0"/>
              </a:rPr>
              <a:t>1</a:t>
            </a:r>
            <a:endParaRPr lang="en-CA" sz="2800" dirty="0">
              <a:latin typeface="Times New Roman" pitchFamily="18" charset="0"/>
            </a:endParaRPr>
          </a:p>
        </p:txBody>
      </p:sp>
      <p:sp>
        <p:nvSpPr>
          <p:cNvPr id="42" name="Text Box 23"/>
          <p:cNvSpPr txBox="1">
            <a:spLocks noChangeArrowheads="1"/>
          </p:cNvSpPr>
          <p:nvPr/>
        </p:nvSpPr>
        <p:spPr bwMode="auto">
          <a:xfrm>
            <a:off x="6096000" y="914400"/>
            <a:ext cx="203076" cy="519113"/>
          </a:xfrm>
          <a:prstGeom prst="rect">
            <a:avLst/>
          </a:prstGeom>
          <a:noFill/>
          <a:ln w="38100">
            <a:noFill/>
            <a:miter lim="800000"/>
            <a:headEnd/>
            <a:tailEnd/>
          </a:ln>
        </p:spPr>
        <p:txBody>
          <a:bodyPr wrap="none">
            <a:spAutoFit/>
          </a:bodyPr>
          <a:lstStyle/>
          <a:p>
            <a:r>
              <a:rPr lang="en-US" sz="2800" dirty="0">
                <a:latin typeface="Times New Roman" pitchFamily="18" charset="0"/>
                <a:cs typeface="Times New Roman" pitchFamily="18" charset="0"/>
              </a:rPr>
              <a:t>1</a:t>
            </a: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checkerboard(across)">
                                      <p:cBhvr>
                                        <p:cTn id="7" dur="500"/>
                                        <p:tgtEl>
                                          <p:spTgt spid="42"/>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26"/>
                                        </p:tgtEl>
                                        <p:attrNameLst>
                                          <p:attrName>style.visibility</p:attrName>
                                        </p:attrNameLst>
                                      </p:cBhvr>
                                      <p:to>
                                        <p:strVal val="visible"/>
                                      </p:to>
                                    </p:set>
                                    <p:animEffect transition="in" filter="checkerboard(across)">
                                      <p:cBhvr>
                                        <p:cTn id="10" dur="500"/>
                                        <p:tgtEl>
                                          <p:spTgt spid="26"/>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checkerboard(across)">
                                      <p:cBhvr>
                                        <p:cTn id="13" dur="500"/>
                                        <p:tgtEl>
                                          <p:spTgt spid="29"/>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32"/>
                                        </p:tgtEl>
                                        <p:attrNameLst>
                                          <p:attrName>style.visibility</p:attrName>
                                        </p:attrNameLst>
                                      </p:cBhvr>
                                      <p:to>
                                        <p:strVal val="visible"/>
                                      </p:to>
                                    </p:set>
                                    <p:animEffect transition="in" filter="checkerboard(across)">
                                      <p:cBhvr>
                                        <p:cTn id="16" dur="500"/>
                                        <p:tgtEl>
                                          <p:spTgt spid="32"/>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35"/>
                                        </p:tgtEl>
                                        <p:attrNameLst>
                                          <p:attrName>style.visibility</p:attrName>
                                        </p:attrNameLst>
                                      </p:cBhvr>
                                      <p:to>
                                        <p:strVal val="visible"/>
                                      </p:to>
                                    </p:set>
                                    <p:animEffect transition="in" filter="checkerboard(across)">
                                      <p:cBhvr>
                                        <p:cTn id="19" dur="500"/>
                                        <p:tgtEl>
                                          <p:spTgt spid="35"/>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38"/>
                                        </p:tgtEl>
                                        <p:attrNameLst>
                                          <p:attrName>style.visibility</p:attrName>
                                        </p:attrNameLst>
                                      </p:cBhvr>
                                      <p:to>
                                        <p:strVal val="visible"/>
                                      </p:to>
                                    </p:set>
                                    <p:animEffect transition="in" filter="checkerboard(across)">
                                      <p:cBhvr>
                                        <p:cTn id="22"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9" grpId="0"/>
      <p:bldP spid="32" grpId="0"/>
      <p:bldP spid="35" grpId="0"/>
      <p:bldP spid="38" grpId="0"/>
      <p:bldP spid="4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Slide Number Placeholder 4"/>
          <p:cNvSpPr>
            <a:spLocks noGrp="1"/>
          </p:cNvSpPr>
          <p:nvPr>
            <p:ph type="sldNum" sz="quarter" idx="11"/>
          </p:nvPr>
        </p:nvSpPr>
        <p:spPr>
          <a:noFill/>
        </p:spPr>
        <p:txBody>
          <a:bodyPr/>
          <a:lstStyle/>
          <a:p>
            <a:fld id="{C1C5B636-E0F1-4392-9314-DFADEB525642}" type="slidenum">
              <a:rPr lang="en-US"/>
              <a:pPr/>
              <a:t>8</a:t>
            </a:fld>
            <a:endParaRPr lang="en-US"/>
          </a:p>
        </p:txBody>
      </p:sp>
      <p:sp>
        <p:nvSpPr>
          <p:cNvPr id="24580" name="Rectangle 2"/>
          <p:cNvSpPr>
            <a:spLocks noGrp="1" noChangeArrowheads="1"/>
          </p:cNvSpPr>
          <p:nvPr>
            <p:ph type="title"/>
          </p:nvPr>
        </p:nvSpPr>
        <p:spPr>
          <a:xfrm>
            <a:off x="1168400" y="7150100"/>
            <a:ext cx="800100" cy="1143000"/>
          </a:xfrm>
        </p:spPr>
        <p:txBody>
          <a:bodyPr/>
          <a:lstStyle/>
          <a:p>
            <a:pPr eaLnBrk="1" hangingPunct="1"/>
            <a:r>
              <a:rPr lang="en-US" sz="800" smtClean="0">
                <a:solidFill>
                  <a:schemeClr val="tx1"/>
                </a:solidFill>
                <a:cs typeface="Times New Roman" pitchFamily="18" charset="0"/>
              </a:rPr>
              <a:t>Pascal’s Triangle</a:t>
            </a:r>
          </a:p>
        </p:txBody>
      </p:sp>
      <p:sp>
        <p:nvSpPr>
          <p:cNvPr id="97284" name="Rectangle 4"/>
          <p:cNvSpPr>
            <a:spLocks noChangeArrowheads="1"/>
          </p:cNvSpPr>
          <p:nvPr/>
        </p:nvSpPr>
        <p:spPr bwMode="auto">
          <a:xfrm>
            <a:off x="838200" y="4467225"/>
            <a:ext cx="8382000" cy="822325"/>
          </a:xfrm>
          <a:prstGeom prst="rect">
            <a:avLst/>
          </a:prstGeom>
          <a:noFill/>
          <a:ln w="38100">
            <a:noFill/>
            <a:miter lim="800000"/>
            <a:headEnd/>
            <a:tailEnd/>
          </a:ln>
        </p:spPr>
        <p:txBody>
          <a:bodyPr>
            <a:spAutoFit/>
          </a:bodyPr>
          <a:lstStyle/>
          <a:p>
            <a:pPr algn="l"/>
            <a:r>
              <a:rPr lang="en-CA" sz="2400">
                <a:latin typeface="Times New Roman" pitchFamily="18" charset="0"/>
                <a:cs typeface="Times New Roman" pitchFamily="18" charset="0"/>
              </a:rPr>
              <a:t>Each number in the interior of the triangle is the sum of the two numbers immediately above it.</a:t>
            </a:r>
            <a:r>
              <a:rPr lang="en-CA" sz="2400">
                <a:latin typeface="Times New Roman" pitchFamily="18" charset="0"/>
              </a:rPr>
              <a:t> </a:t>
            </a:r>
          </a:p>
        </p:txBody>
      </p:sp>
      <p:sp>
        <p:nvSpPr>
          <p:cNvPr id="97285" name="Rectangle 5"/>
          <p:cNvSpPr>
            <a:spLocks noChangeArrowheads="1"/>
          </p:cNvSpPr>
          <p:nvPr/>
        </p:nvSpPr>
        <p:spPr bwMode="auto">
          <a:xfrm>
            <a:off x="838200" y="5356225"/>
            <a:ext cx="8636000" cy="822325"/>
          </a:xfrm>
          <a:prstGeom prst="rect">
            <a:avLst/>
          </a:prstGeom>
          <a:noFill/>
          <a:ln w="38100">
            <a:noFill/>
            <a:miter lim="800000"/>
            <a:headEnd/>
            <a:tailEnd/>
          </a:ln>
        </p:spPr>
        <p:txBody>
          <a:bodyPr>
            <a:spAutoFit/>
          </a:bodyPr>
          <a:lstStyle/>
          <a:p>
            <a:pPr algn="l"/>
            <a:r>
              <a:rPr lang="en-CA" sz="2400" dirty="0">
                <a:latin typeface="Times New Roman" pitchFamily="18" charset="0"/>
                <a:cs typeface="Times New Roman" pitchFamily="18" charset="0"/>
              </a:rPr>
              <a:t>The numbers in the </a:t>
            </a:r>
            <a:r>
              <a:rPr lang="en-CA" sz="2400" i="1" dirty="0">
                <a:latin typeface="Times New Roman" pitchFamily="18" charset="0"/>
                <a:cs typeface="Times New Roman" pitchFamily="18" charset="0"/>
              </a:rPr>
              <a:t>n</a:t>
            </a:r>
            <a:r>
              <a:rPr lang="en-CA" sz="2400" baseline="30000" dirty="0">
                <a:latin typeface="Times New Roman" pitchFamily="18" charset="0"/>
                <a:cs typeface="Times New Roman" pitchFamily="18" charset="0"/>
              </a:rPr>
              <a:t>th</a:t>
            </a:r>
            <a:r>
              <a:rPr lang="en-CA" sz="2400" dirty="0">
                <a:latin typeface="Times New Roman" pitchFamily="18" charset="0"/>
                <a:cs typeface="Times New Roman" pitchFamily="18" charset="0"/>
              </a:rPr>
              <a:t> row of Pascal’s Triangle are the binomial coefficients for (</a:t>
            </a:r>
            <a:r>
              <a:rPr lang="en-CA" sz="2400" i="1" dirty="0">
                <a:latin typeface="Times New Roman" pitchFamily="18" charset="0"/>
                <a:cs typeface="Times New Roman" pitchFamily="18" charset="0"/>
              </a:rPr>
              <a:t>x</a:t>
            </a:r>
            <a:r>
              <a:rPr lang="en-CA" sz="2400" dirty="0">
                <a:latin typeface="Times New Roman" pitchFamily="18" charset="0"/>
                <a:cs typeface="Times New Roman" pitchFamily="18" charset="0"/>
              </a:rPr>
              <a:t> + </a:t>
            </a:r>
            <a:r>
              <a:rPr lang="en-CA" sz="2400" i="1" dirty="0">
                <a:latin typeface="Times New Roman" pitchFamily="18" charset="0"/>
                <a:cs typeface="Times New Roman" pitchFamily="18" charset="0"/>
              </a:rPr>
              <a:t>y</a:t>
            </a:r>
            <a:r>
              <a:rPr lang="en-CA" sz="2400" dirty="0">
                <a:latin typeface="Times New Roman" pitchFamily="18" charset="0"/>
                <a:cs typeface="Times New Roman" pitchFamily="18" charset="0"/>
              </a:rPr>
              <a:t>)</a:t>
            </a:r>
            <a:r>
              <a:rPr lang="en-CA" sz="2400" baseline="30000" dirty="0">
                <a:latin typeface="Times New Roman" pitchFamily="18" charset="0"/>
                <a:cs typeface="Times New Roman" pitchFamily="18" charset="0"/>
              </a:rPr>
              <a:t>n</a:t>
            </a:r>
            <a:r>
              <a:rPr lang="en-CA" sz="2400" dirty="0">
                <a:latin typeface="Times New Roman" pitchFamily="18" charset="0"/>
                <a:cs typeface="Times New Roman" pitchFamily="18" charset="0"/>
              </a:rPr>
              <a:t> . </a:t>
            </a:r>
          </a:p>
        </p:txBody>
      </p:sp>
      <p:grpSp>
        <p:nvGrpSpPr>
          <p:cNvPr id="2" name="Group 6"/>
          <p:cNvGrpSpPr>
            <a:grpSpLocks/>
          </p:cNvGrpSpPr>
          <p:nvPr/>
        </p:nvGrpSpPr>
        <p:grpSpPr bwMode="auto">
          <a:xfrm>
            <a:off x="2987675" y="827087"/>
            <a:ext cx="3765550" cy="519113"/>
            <a:chOff x="2192" y="1020"/>
            <a:chExt cx="2372" cy="327"/>
          </a:xfrm>
        </p:grpSpPr>
        <p:sp>
          <p:nvSpPr>
            <p:cNvPr id="24616" name="Rectangle 7"/>
            <p:cNvSpPr>
              <a:spLocks noChangeArrowheads="1"/>
            </p:cNvSpPr>
            <p:nvPr/>
          </p:nvSpPr>
          <p:spPr bwMode="auto">
            <a:xfrm>
              <a:off x="2192" y="1020"/>
              <a:ext cx="1008" cy="327"/>
            </a:xfrm>
            <a:prstGeom prst="rect">
              <a:avLst/>
            </a:prstGeom>
            <a:noFill/>
            <a:ln w="38100">
              <a:noFill/>
              <a:miter lim="800000"/>
              <a:headEnd/>
              <a:tailEnd/>
            </a:ln>
          </p:spPr>
          <p:txBody>
            <a:bodyPr>
              <a:spAutoFit/>
            </a:bodyPr>
            <a:lstStyle/>
            <a:p>
              <a:pPr algn="l"/>
              <a:r>
                <a:rPr lang="en-CA" sz="2800">
                  <a:latin typeface="Times New Roman" pitchFamily="18" charset="0"/>
                  <a:cs typeface="Times New Roman" pitchFamily="18" charset="0"/>
                </a:rPr>
                <a:t>1</a:t>
              </a:r>
              <a:r>
                <a:rPr lang="en-US" sz="2800">
                  <a:latin typeface="Times New Roman" pitchFamily="18" charset="0"/>
                  <a:cs typeface="Times New Roman" pitchFamily="18" charset="0"/>
                </a:rPr>
                <a:t>    </a:t>
              </a:r>
              <a:r>
                <a:rPr lang="en-CA" sz="2800">
                  <a:latin typeface="Times New Roman" pitchFamily="18" charset="0"/>
                  <a:cs typeface="Times New Roman" pitchFamily="18" charset="0"/>
                </a:rPr>
                <a:t>1	</a:t>
              </a:r>
              <a:endParaRPr lang="en-US" sz="2800"/>
            </a:p>
          </p:txBody>
        </p:sp>
        <p:sp>
          <p:nvSpPr>
            <p:cNvPr id="24617" name="Text Box 8"/>
            <p:cNvSpPr txBox="1">
              <a:spLocks noChangeArrowheads="1"/>
            </p:cNvSpPr>
            <p:nvPr/>
          </p:nvSpPr>
          <p:spPr bwMode="auto">
            <a:xfrm>
              <a:off x="3919" y="1052"/>
              <a:ext cx="645" cy="288"/>
            </a:xfrm>
            <a:prstGeom prst="rect">
              <a:avLst/>
            </a:prstGeom>
            <a:noFill/>
            <a:ln w="38100">
              <a:noFill/>
              <a:miter lim="800000"/>
              <a:headEnd/>
              <a:tailEnd/>
            </a:ln>
          </p:spPr>
          <p:txBody>
            <a:bodyPr wrap="none">
              <a:spAutoFit/>
            </a:bodyPr>
            <a:lstStyle/>
            <a:p>
              <a:pPr algn="l"/>
              <a:r>
                <a:rPr lang="en-CA" sz="2400">
                  <a:solidFill>
                    <a:srgbClr val="0099FF"/>
                  </a:solidFill>
                  <a:latin typeface="Times New Roman" pitchFamily="18" charset="0"/>
                  <a:cs typeface="Times New Roman" pitchFamily="18" charset="0"/>
                </a:rPr>
                <a:t>1</a:t>
              </a:r>
              <a:r>
                <a:rPr lang="en-CA" sz="2400" baseline="30000">
                  <a:solidFill>
                    <a:srgbClr val="0099FF"/>
                  </a:solidFill>
                  <a:latin typeface="Times New Roman" pitchFamily="18" charset="0"/>
                  <a:cs typeface="Times New Roman" pitchFamily="18" charset="0"/>
                </a:rPr>
                <a:t>st</a:t>
              </a:r>
              <a:r>
                <a:rPr lang="en-CA" sz="2400">
                  <a:solidFill>
                    <a:srgbClr val="0099FF"/>
                  </a:solidFill>
                  <a:latin typeface="Times New Roman" pitchFamily="18" charset="0"/>
                  <a:cs typeface="Times New Roman" pitchFamily="18" charset="0"/>
                </a:rPr>
                <a:t> row</a:t>
              </a:r>
            </a:p>
          </p:txBody>
        </p:sp>
      </p:grpSp>
      <p:grpSp>
        <p:nvGrpSpPr>
          <p:cNvPr id="3" name="Group 64"/>
          <p:cNvGrpSpPr>
            <a:grpSpLocks/>
          </p:cNvGrpSpPr>
          <p:nvPr/>
        </p:nvGrpSpPr>
        <p:grpSpPr bwMode="auto">
          <a:xfrm>
            <a:off x="2746375" y="1366837"/>
            <a:ext cx="4073525" cy="519113"/>
            <a:chOff x="2040" y="1360"/>
            <a:chExt cx="2566" cy="327"/>
          </a:xfrm>
        </p:grpSpPr>
        <p:sp>
          <p:nvSpPr>
            <p:cNvPr id="24614" name="Rectangle 10"/>
            <p:cNvSpPr>
              <a:spLocks noChangeArrowheads="1"/>
            </p:cNvSpPr>
            <p:nvPr/>
          </p:nvSpPr>
          <p:spPr bwMode="auto">
            <a:xfrm>
              <a:off x="2040" y="1360"/>
              <a:ext cx="1200" cy="327"/>
            </a:xfrm>
            <a:prstGeom prst="rect">
              <a:avLst/>
            </a:prstGeom>
            <a:noFill/>
            <a:ln w="38100">
              <a:noFill/>
              <a:miter lim="800000"/>
              <a:headEnd/>
              <a:tailEnd/>
            </a:ln>
          </p:spPr>
          <p:txBody>
            <a:bodyPr>
              <a:spAutoFit/>
            </a:bodyPr>
            <a:lstStyle/>
            <a:p>
              <a:pPr algn="l"/>
              <a:r>
                <a:rPr lang="en-US" sz="2800">
                  <a:latin typeface="Times New Roman" pitchFamily="18" charset="0"/>
                  <a:cs typeface="Times New Roman" pitchFamily="18" charset="0"/>
                </a:rPr>
                <a:t>1    </a:t>
              </a:r>
              <a:r>
                <a:rPr lang="en-CA" sz="2800">
                  <a:latin typeface="Times New Roman" pitchFamily="18" charset="0"/>
                  <a:cs typeface="Times New Roman" pitchFamily="18" charset="0"/>
                </a:rPr>
                <a:t>2</a:t>
              </a:r>
              <a:r>
                <a:rPr lang="en-US" sz="2800">
                  <a:latin typeface="Times New Roman" pitchFamily="18" charset="0"/>
                  <a:cs typeface="Times New Roman" pitchFamily="18" charset="0"/>
                </a:rPr>
                <a:t>    </a:t>
              </a:r>
              <a:r>
                <a:rPr lang="en-CA" sz="2800">
                  <a:latin typeface="Times New Roman" pitchFamily="18" charset="0"/>
                  <a:cs typeface="Times New Roman" pitchFamily="18" charset="0"/>
                </a:rPr>
                <a:t>1</a:t>
              </a:r>
              <a:endParaRPr lang="en-US" sz="2800"/>
            </a:p>
          </p:txBody>
        </p:sp>
        <p:sp>
          <p:nvSpPr>
            <p:cNvPr id="24615" name="Text Box 11"/>
            <p:cNvSpPr txBox="1">
              <a:spLocks noChangeArrowheads="1"/>
            </p:cNvSpPr>
            <p:nvPr/>
          </p:nvSpPr>
          <p:spPr bwMode="auto">
            <a:xfrm>
              <a:off x="3919" y="1392"/>
              <a:ext cx="687" cy="288"/>
            </a:xfrm>
            <a:prstGeom prst="rect">
              <a:avLst/>
            </a:prstGeom>
            <a:noFill/>
            <a:ln w="38100">
              <a:noFill/>
              <a:miter lim="800000"/>
              <a:headEnd/>
              <a:tailEnd/>
            </a:ln>
          </p:spPr>
          <p:txBody>
            <a:bodyPr wrap="none">
              <a:spAutoFit/>
            </a:bodyPr>
            <a:lstStyle/>
            <a:p>
              <a:pPr algn="l"/>
              <a:r>
                <a:rPr lang="en-CA" sz="2400">
                  <a:solidFill>
                    <a:srgbClr val="0099FF"/>
                  </a:solidFill>
                  <a:latin typeface="Times New Roman" pitchFamily="18" charset="0"/>
                  <a:cs typeface="Times New Roman" pitchFamily="18" charset="0"/>
                </a:rPr>
                <a:t>2</a:t>
              </a:r>
              <a:r>
                <a:rPr lang="en-CA" sz="2400" baseline="30000">
                  <a:solidFill>
                    <a:srgbClr val="0099FF"/>
                  </a:solidFill>
                  <a:latin typeface="Times New Roman" pitchFamily="18" charset="0"/>
                  <a:cs typeface="Times New Roman" pitchFamily="18" charset="0"/>
                </a:rPr>
                <a:t>nd</a:t>
              </a:r>
              <a:r>
                <a:rPr lang="en-CA" sz="2400">
                  <a:solidFill>
                    <a:srgbClr val="0099FF"/>
                  </a:solidFill>
                  <a:latin typeface="Times New Roman" pitchFamily="18" charset="0"/>
                  <a:cs typeface="Times New Roman" pitchFamily="18" charset="0"/>
                </a:rPr>
                <a:t> row</a:t>
              </a:r>
            </a:p>
          </p:txBody>
        </p:sp>
      </p:grpSp>
      <p:grpSp>
        <p:nvGrpSpPr>
          <p:cNvPr id="4" name="Group 65"/>
          <p:cNvGrpSpPr>
            <a:grpSpLocks/>
          </p:cNvGrpSpPr>
          <p:nvPr/>
        </p:nvGrpSpPr>
        <p:grpSpPr bwMode="auto">
          <a:xfrm>
            <a:off x="2374900" y="1906587"/>
            <a:ext cx="4411663" cy="519113"/>
            <a:chOff x="1806" y="1700"/>
            <a:chExt cx="2779" cy="327"/>
          </a:xfrm>
        </p:grpSpPr>
        <p:sp>
          <p:nvSpPr>
            <p:cNvPr id="24612" name="Rectangle 13"/>
            <p:cNvSpPr>
              <a:spLocks noChangeArrowheads="1"/>
            </p:cNvSpPr>
            <p:nvPr/>
          </p:nvSpPr>
          <p:spPr bwMode="auto">
            <a:xfrm>
              <a:off x="1806" y="1700"/>
              <a:ext cx="2006" cy="327"/>
            </a:xfrm>
            <a:prstGeom prst="rect">
              <a:avLst/>
            </a:prstGeom>
            <a:noFill/>
            <a:ln w="38100">
              <a:noFill/>
              <a:miter lim="800000"/>
              <a:headEnd/>
              <a:tailEnd/>
            </a:ln>
          </p:spPr>
          <p:txBody>
            <a:bodyPr>
              <a:spAutoFit/>
            </a:bodyPr>
            <a:lstStyle/>
            <a:p>
              <a:pPr algn="l"/>
              <a:r>
                <a:rPr lang="en-US" sz="2800">
                  <a:latin typeface="Times New Roman" pitchFamily="18" charset="0"/>
                  <a:cs typeface="Times New Roman" pitchFamily="18" charset="0"/>
                </a:rPr>
                <a:t> 1    </a:t>
              </a:r>
              <a:r>
                <a:rPr lang="en-CA" sz="2800">
                  <a:latin typeface="Times New Roman" pitchFamily="18" charset="0"/>
                  <a:cs typeface="Times New Roman" pitchFamily="18" charset="0"/>
                </a:rPr>
                <a:t>3</a:t>
              </a:r>
              <a:r>
                <a:rPr lang="en-US" sz="2800">
                  <a:latin typeface="Times New Roman" pitchFamily="18" charset="0"/>
                  <a:cs typeface="Times New Roman" pitchFamily="18" charset="0"/>
                </a:rPr>
                <a:t>    </a:t>
              </a:r>
              <a:r>
                <a:rPr lang="en-CA" sz="2800">
                  <a:latin typeface="Times New Roman" pitchFamily="18" charset="0"/>
                  <a:cs typeface="Times New Roman" pitchFamily="18" charset="0"/>
                </a:rPr>
                <a:t>3</a:t>
              </a:r>
              <a:r>
                <a:rPr lang="en-US" sz="2800">
                  <a:latin typeface="Times New Roman" pitchFamily="18" charset="0"/>
                  <a:cs typeface="Times New Roman" pitchFamily="18" charset="0"/>
                </a:rPr>
                <a:t>    </a:t>
              </a:r>
              <a:r>
                <a:rPr lang="en-CA" sz="2800">
                  <a:latin typeface="Times New Roman" pitchFamily="18" charset="0"/>
                  <a:cs typeface="Times New Roman" pitchFamily="18" charset="0"/>
                </a:rPr>
                <a:t>1	</a:t>
              </a:r>
              <a:endParaRPr lang="en-US" sz="2800">
                <a:latin typeface="Times New Roman" pitchFamily="18" charset="0"/>
              </a:endParaRPr>
            </a:p>
          </p:txBody>
        </p:sp>
        <p:sp>
          <p:nvSpPr>
            <p:cNvPr id="24613" name="Text Box 14"/>
            <p:cNvSpPr txBox="1">
              <a:spLocks noChangeArrowheads="1"/>
            </p:cNvSpPr>
            <p:nvPr/>
          </p:nvSpPr>
          <p:spPr bwMode="auto">
            <a:xfrm>
              <a:off x="3919" y="1732"/>
              <a:ext cx="666" cy="288"/>
            </a:xfrm>
            <a:prstGeom prst="rect">
              <a:avLst/>
            </a:prstGeom>
            <a:noFill/>
            <a:ln w="38100">
              <a:noFill/>
              <a:miter lim="800000"/>
              <a:headEnd/>
              <a:tailEnd/>
            </a:ln>
          </p:spPr>
          <p:txBody>
            <a:bodyPr wrap="none">
              <a:spAutoFit/>
            </a:bodyPr>
            <a:lstStyle/>
            <a:p>
              <a:pPr algn="l"/>
              <a:r>
                <a:rPr lang="en-CA" sz="2400">
                  <a:solidFill>
                    <a:srgbClr val="0099FF"/>
                  </a:solidFill>
                  <a:latin typeface="Times New Roman" pitchFamily="18" charset="0"/>
                  <a:cs typeface="Times New Roman" pitchFamily="18" charset="0"/>
                </a:rPr>
                <a:t>3</a:t>
              </a:r>
              <a:r>
                <a:rPr lang="en-CA" sz="2400" baseline="30000">
                  <a:solidFill>
                    <a:srgbClr val="0099FF"/>
                  </a:solidFill>
                  <a:latin typeface="Times New Roman" pitchFamily="18" charset="0"/>
                  <a:cs typeface="Times New Roman" pitchFamily="18" charset="0"/>
                </a:rPr>
                <a:t>rd</a:t>
              </a:r>
              <a:r>
                <a:rPr lang="en-CA" sz="2400">
                  <a:solidFill>
                    <a:srgbClr val="0099FF"/>
                  </a:solidFill>
                  <a:latin typeface="Times New Roman" pitchFamily="18" charset="0"/>
                  <a:cs typeface="Times New Roman" pitchFamily="18" charset="0"/>
                </a:rPr>
                <a:t> row</a:t>
              </a:r>
            </a:p>
          </p:txBody>
        </p:sp>
      </p:grpSp>
      <p:grpSp>
        <p:nvGrpSpPr>
          <p:cNvPr id="5" name="Group 66"/>
          <p:cNvGrpSpPr>
            <a:grpSpLocks/>
          </p:cNvGrpSpPr>
          <p:nvPr/>
        </p:nvGrpSpPr>
        <p:grpSpPr bwMode="auto">
          <a:xfrm>
            <a:off x="2206625" y="2446337"/>
            <a:ext cx="4568825" cy="519113"/>
            <a:chOff x="1700" y="2040"/>
            <a:chExt cx="2878" cy="327"/>
          </a:xfrm>
        </p:grpSpPr>
        <p:sp>
          <p:nvSpPr>
            <p:cNvPr id="24610" name="Rectangle 16"/>
            <p:cNvSpPr>
              <a:spLocks noChangeArrowheads="1"/>
            </p:cNvSpPr>
            <p:nvPr/>
          </p:nvSpPr>
          <p:spPr bwMode="auto">
            <a:xfrm>
              <a:off x="1700" y="2040"/>
              <a:ext cx="2000" cy="327"/>
            </a:xfrm>
            <a:prstGeom prst="rect">
              <a:avLst/>
            </a:prstGeom>
            <a:noFill/>
            <a:ln w="38100">
              <a:noFill/>
              <a:miter lim="800000"/>
              <a:headEnd/>
              <a:tailEnd/>
            </a:ln>
          </p:spPr>
          <p:txBody>
            <a:bodyPr>
              <a:spAutoFit/>
            </a:bodyPr>
            <a:lstStyle/>
            <a:p>
              <a:pPr algn="l"/>
              <a:r>
                <a:rPr lang="en-CA" sz="2800">
                  <a:latin typeface="Times New Roman" pitchFamily="18" charset="0"/>
                  <a:cs typeface="Times New Roman" pitchFamily="18" charset="0"/>
                </a:rPr>
                <a:t>1</a:t>
              </a:r>
              <a:r>
                <a:rPr lang="en-US" sz="2800">
                  <a:latin typeface="Times New Roman" pitchFamily="18" charset="0"/>
                  <a:cs typeface="Times New Roman" pitchFamily="18" charset="0"/>
                </a:rPr>
                <a:t>    </a:t>
              </a:r>
              <a:r>
                <a:rPr lang="en-CA" sz="2800">
                  <a:latin typeface="Times New Roman" pitchFamily="18" charset="0"/>
                  <a:cs typeface="Times New Roman" pitchFamily="18" charset="0"/>
                </a:rPr>
                <a:t>4</a:t>
              </a:r>
              <a:r>
                <a:rPr lang="en-US" sz="2800">
                  <a:latin typeface="Times New Roman" pitchFamily="18" charset="0"/>
                  <a:cs typeface="Times New Roman" pitchFamily="18" charset="0"/>
                </a:rPr>
                <a:t>    </a:t>
              </a:r>
              <a:r>
                <a:rPr lang="en-CA" sz="2800">
                  <a:latin typeface="Times New Roman" pitchFamily="18" charset="0"/>
                  <a:cs typeface="Times New Roman" pitchFamily="18" charset="0"/>
                </a:rPr>
                <a:t>6</a:t>
              </a:r>
              <a:r>
                <a:rPr lang="en-US" sz="2800">
                  <a:latin typeface="Times New Roman" pitchFamily="18" charset="0"/>
                  <a:cs typeface="Times New Roman" pitchFamily="18" charset="0"/>
                </a:rPr>
                <a:t>    </a:t>
              </a:r>
              <a:r>
                <a:rPr lang="en-CA" sz="2800">
                  <a:latin typeface="Times New Roman" pitchFamily="18" charset="0"/>
                  <a:cs typeface="Times New Roman" pitchFamily="18" charset="0"/>
                </a:rPr>
                <a:t>4</a:t>
              </a:r>
              <a:r>
                <a:rPr lang="en-US" sz="2800">
                  <a:latin typeface="Times New Roman" pitchFamily="18" charset="0"/>
                  <a:cs typeface="Times New Roman" pitchFamily="18" charset="0"/>
                </a:rPr>
                <a:t>    </a:t>
              </a:r>
              <a:r>
                <a:rPr lang="en-CA" sz="2800">
                  <a:latin typeface="Times New Roman" pitchFamily="18" charset="0"/>
                  <a:cs typeface="Times New Roman" pitchFamily="18" charset="0"/>
                </a:rPr>
                <a:t>1	</a:t>
              </a:r>
              <a:endParaRPr lang="en-US" sz="2800">
                <a:latin typeface="Times New Roman" pitchFamily="18" charset="0"/>
              </a:endParaRPr>
            </a:p>
          </p:txBody>
        </p:sp>
        <p:sp>
          <p:nvSpPr>
            <p:cNvPr id="24611" name="Text Box 17"/>
            <p:cNvSpPr txBox="1">
              <a:spLocks noChangeArrowheads="1"/>
            </p:cNvSpPr>
            <p:nvPr/>
          </p:nvSpPr>
          <p:spPr bwMode="auto">
            <a:xfrm>
              <a:off x="3919" y="2072"/>
              <a:ext cx="659" cy="288"/>
            </a:xfrm>
            <a:prstGeom prst="rect">
              <a:avLst/>
            </a:prstGeom>
            <a:noFill/>
            <a:ln w="38100">
              <a:noFill/>
              <a:miter lim="800000"/>
              <a:headEnd/>
              <a:tailEnd/>
            </a:ln>
          </p:spPr>
          <p:txBody>
            <a:bodyPr wrap="none">
              <a:spAutoFit/>
            </a:bodyPr>
            <a:lstStyle/>
            <a:p>
              <a:pPr algn="l"/>
              <a:r>
                <a:rPr lang="en-CA" sz="2400">
                  <a:solidFill>
                    <a:srgbClr val="0099FF"/>
                  </a:solidFill>
                  <a:latin typeface="Times New Roman" pitchFamily="18" charset="0"/>
                  <a:cs typeface="Times New Roman" pitchFamily="18" charset="0"/>
                </a:rPr>
                <a:t>4</a:t>
              </a:r>
              <a:r>
                <a:rPr lang="en-CA" sz="2400" baseline="30000">
                  <a:solidFill>
                    <a:srgbClr val="0099FF"/>
                  </a:solidFill>
                  <a:latin typeface="Times New Roman" pitchFamily="18" charset="0"/>
                  <a:cs typeface="Times New Roman" pitchFamily="18" charset="0"/>
                </a:rPr>
                <a:t>th</a:t>
              </a:r>
              <a:r>
                <a:rPr lang="en-CA" sz="2400">
                  <a:solidFill>
                    <a:srgbClr val="0099FF"/>
                  </a:solidFill>
                  <a:latin typeface="Times New Roman" pitchFamily="18" charset="0"/>
                  <a:cs typeface="Times New Roman" pitchFamily="18" charset="0"/>
                </a:rPr>
                <a:t> row</a:t>
              </a:r>
            </a:p>
          </p:txBody>
        </p:sp>
      </p:grpSp>
      <p:grpSp>
        <p:nvGrpSpPr>
          <p:cNvPr id="6" name="Group 67"/>
          <p:cNvGrpSpPr>
            <a:grpSpLocks/>
          </p:cNvGrpSpPr>
          <p:nvPr/>
        </p:nvGrpSpPr>
        <p:grpSpPr bwMode="auto">
          <a:xfrm>
            <a:off x="1847850" y="2986087"/>
            <a:ext cx="4927600" cy="519113"/>
            <a:chOff x="1474" y="2380"/>
            <a:chExt cx="3104" cy="327"/>
          </a:xfrm>
        </p:grpSpPr>
        <p:sp>
          <p:nvSpPr>
            <p:cNvPr id="24608" name="Rectangle 19"/>
            <p:cNvSpPr>
              <a:spLocks noChangeArrowheads="1"/>
            </p:cNvSpPr>
            <p:nvPr/>
          </p:nvSpPr>
          <p:spPr bwMode="auto">
            <a:xfrm>
              <a:off x="1474" y="2380"/>
              <a:ext cx="2426" cy="327"/>
            </a:xfrm>
            <a:prstGeom prst="rect">
              <a:avLst/>
            </a:prstGeom>
            <a:noFill/>
            <a:ln w="38100">
              <a:noFill/>
              <a:miter lim="800000"/>
              <a:headEnd/>
              <a:tailEnd/>
            </a:ln>
          </p:spPr>
          <p:txBody>
            <a:bodyPr>
              <a:spAutoFit/>
            </a:bodyPr>
            <a:lstStyle/>
            <a:p>
              <a:pPr algn="l"/>
              <a:r>
                <a:rPr lang="en-US" sz="2800" dirty="0">
                  <a:latin typeface="Times New Roman" pitchFamily="18" charset="0"/>
                  <a:cs typeface="Times New Roman" pitchFamily="18" charset="0"/>
                </a:rPr>
                <a:t>  </a:t>
              </a:r>
              <a:r>
                <a:rPr lang="en-CA" sz="2800" dirty="0">
                  <a:latin typeface="Times New Roman" pitchFamily="18" charset="0"/>
                  <a:cs typeface="Times New Roman" pitchFamily="18" charset="0"/>
                </a:rPr>
                <a:t>1</a:t>
              </a:r>
              <a:r>
                <a:rPr lang="en-US" sz="2800" dirty="0">
                  <a:latin typeface="Times New Roman" pitchFamily="18" charset="0"/>
                  <a:cs typeface="Times New Roman" pitchFamily="18" charset="0"/>
                </a:rPr>
                <a:t>   </a:t>
              </a:r>
              <a:r>
                <a:rPr lang="en-CA" sz="2800" dirty="0">
                  <a:latin typeface="Times New Roman" pitchFamily="18" charset="0"/>
                  <a:cs typeface="Times New Roman" pitchFamily="18" charset="0"/>
                </a:rPr>
                <a:t>5</a:t>
              </a:r>
              <a:r>
                <a:rPr lang="en-US" sz="2800" dirty="0">
                  <a:latin typeface="Times New Roman" pitchFamily="18" charset="0"/>
                  <a:cs typeface="Times New Roman" pitchFamily="18" charset="0"/>
                </a:rPr>
                <a:t>   </a:t>
              </a:r>
              <a:r>
                <a:rPr lang="en-CA" sz="2800" dirty="0">
                  <a:latin typeface="Times New Roman" pitchFamily="18" charset="0"/>
                  <a:cs typeface="Times New Roman" pitchFamily="18" charset="0"/>
                </a:rPr>
                <a:t>10</a:t>
              </a:r>
              <a:r>
                <a:rPr lang="en-US" sz="2800" dirty="0">
                  <a:latin typeface="Times New Roman" pitchFamily="18" charset="0"/>
                  <a:cs typeface="Times New Roman" pitchFamily="18" charset="0"/>
                </a:rPr>
                <a:t>  </a:t>
              </a:r>
              <a:r>
                <a:rPr lang="en-CA" sz="2800" dirty="0">
                  <a:latin typeface="Times New Roman" pitchFamily="18" charset="0"/>
                  <a:cs typeface="Times New Roman" pitchFamily="18" charset="0"/>
                </a:rPr>
                <a:t>10</a:t>
              </a:r>
              <a:r>
                <a:rPr lang="en-US" sz="2800" dirty="0">
                  <a:latin typeface="Times New Roman" pitchFamily="18" charset="0"/>
                  <a:cs typeface="Times New Roman" pitchFamily="18" charset="0"/>
                </a:rPr>
                <a:t>   </a:t>
              </a:r>
              <a:r>
                <a:rPr lang="en-CA" sz="2800" dirty="0">
                  <a:latin typeface="Times New Roman" pitchFamily="18" charset="0"/>
                  <a:cs typeface="Times New Roman" pitchFamily="18" charset="0"/>
                </a:rPr>
                <a:t>5</a:t>
              </a:r>
              <a:r>
                <a:rPr lang="en-US" sz="2800" dirty="0">
                  <a:latin typeface="Times New Roman" pitchFamily="18" charset="0"/>
                  <a:cs typeface="Times New Roman" pitchFamily="18" charset="0"/>
                </a:rPr>
                <a:t>   </a:t>
              </a:r>
              <a:r>
                <a:rPr lang="en-CA" sz="2800" dirty="0">
                  <a:latin typeface="Times New Roman" pitchFamily="18" charset="0"/>
                  <a:cs typeface="Times New Roman" pitchFamily="18" charset="0"/>
                </a:rPr>
                <a:t>1</a:t>
              </a:r>
              <a:endParaRPr lang="en-CA" sz="2800" dirty="0">
                <a:latin typeface="Times New Roman" pitchFamily="18" charset="0"/>
              </a:endParaRPr>
            </a:p>
          </p:txBody>
        </p:sp>
        <p:sp>
          <p:nvSpPr>
            <p:cNvPr id="24609" name="Text Box 20"/>
            <p:cNvSpPr txBox="1">
              <a:spLocks noChangeArrowheads="1"/>
            </p:cNvSpPr>
            <p:nvPr/>
          </p:nvSpPr>
          <p:spPr bwMode="auto">
            <a:xfrm>
              <a:off x="3919" y="2412"/>
              <a:ext cx="659" cy="288"/>
            </a:xfrm>
            <a:prstGeom prst="rect">
              <a:avLst/>
            </a:prstGeom>
            <a:noFill/>
            <a:ln w="38100">
              <a:noFill/>
              <a:miter lim="800000"/>
              <a:headEnd/>
              <a:tailEnd/>
            </a:ln>
          </p:spPr>
          <p:txBody>
            <a:bodyPr wrap="none">
              <a:spAutoFit/>
            </a:bodyPr>
            <a:lstStyle/>
            <a:p>
              <a:pPr algn="l"/>
              <a:r>
                <a:rPr lang="en-CA" sz="2400" dirty="0">
                  <a:solidFill>
                    <a:srgbClr val="0099FF"/>
                  </a:solidFill>
                  <a:latin typeface="Times New Roman" pitchFamily="18" charset="0"/>
                  <a:cs typeface="Times New Roman" pitchFamily="18" charset="0"/>
                </a:rPr>
                <a:t>5</a:t>
              </a:r>
              <a:r>
                <a:rPr lang="en-CA" sz="2400" baseline="30000" dirty="0">
                  <a:solidFill>
                    <a:srgbClr val="0099FF"/>
                  </a:solidFill>
                  <a:latin typeface="Times New Roman" pitchFamily="18" charset="0"/>
                  <a:cs typeface="Times New Roman" pitchFamily="18" charset="0"/>
                </a:rPr>
                <a:t>th</a:t>
              </a:r>
              <a:r>
                <a:rPr lang="en-CA" sz="2400" dirty="0">
                  <a:solidFill>
                    <a:srgbClr val="0099FF"/>
                  </a:solidFill>
                  <a:latin typeface="Times New Roman" pitchFamily="18" charset="0"/>
                  <a:cs typeface="Times New Roman" pitchFamily="18" charset="0"/>
                </a:rPr>
                <a:t> row</a:t>
              </a:r>
            </a:p>
          </p:txBody>
        </p:sp>
      </p:grpSp>
      <p:grpSp>
        <p:nvGrpSpPr>
          <p:cNvPr id="7" name="Group 21"/>
          <p:cNvGrpSpPr>
            <a:grpSpLocks/>
          </p:cNvGrpSpPr>
          <p:nvPr/>
        </p:nvGrpSpPr>
        <p:grpSpPr bwMode="auto">
          <a:xfrm>
            <a:off x="3263900" y="287337"/>
            <a:ext cx="3587750" cy="519113"/>
            <a:chOff x="2366" y="680"/>
            <a:chExt cx="2260" cy="327"/>
          </a:xfrm>
        </p:grpSpPr>
        <p:sp>
          <p:nvSpPr>
            <p:cNvPr id="24606" name="Text Box 22"/>
            <p:cNvSpPr txBox="1">
              <a:spLocks noChangeArrowheads="1"/>
            </p:cNvSpPr>
            <p:nvPr/>
          </p:nvSpPr>
          <p:spPr bwMode="auto">
            <a:xfrm>
              <a:off x="3919" y="713"/>
              <a:ext cx="707" cy="288"/>
            </a:xfrm>
            <a:prstGeom prst="rect">
              <a:avLst/>
            </a:prstGeom>
            <a:noFill/>
            <a:ln w="38100">
              <a:noFill/>
              <a:miter lim="800000"/>
              <a:headEnd/>
              <a:tailEnd/>
            </a:ln>
          </p:spPr>
          <p:txBody>
            <a:bodyPr wrap="none">
              <a:spAutoFit/>
            </a:bodyPr>
            <a:lstStyle/>
            <a:p>
              <a:pPr algn="l"/>
              <a:r>
                <a:rPr lang="en-CA" sz="2400">
                  <a:solidFill>
                    <a:srgbClr val="0099FF"/>
                  </a:solidFill>
                  <a:latin typeface="Times New Roman" pitchFamily="18" charset="0"/>
                  <a:cs typeface="Times New Roman" pitchFamily="18" charset="0"/>
                </a:rPr>
                <a:t>0</a:t>
              </a:r>
              <a:r>
                <a:rPr lang="en-CA" sz="2400" baseline="30000">
                  <a:solidFill>
                    <a:srgbClr val="0099FF"/>
                  </a:solidFill>
                  <a:latin typeface="Times New Roman" pitchFamily="18" charset="0"/>
                  <a:cs typeface="Times New Roman" pitchFamily="18" charset="0"/>
                </a:rPr>
                <a:t>th</a:t>
              </a:r>
              <a:r>
                <a:rPr lang="en-CA" sz="2400">
                  <a:solidFill>
                    <a:srgbClr val="0099FF"/>
                  </a:solidFill>
                  <a:latin typeface="Times New Roman" pitchFamily="18" charset="0"/>
                  <a:cs typeface="Times New Roman" pitchFamily="18" charset="0"/>
                </a:rPr>
                <a:t> row</a:t>
              </a:r>
              <a:r>
                <a:rPr lang="en-US" sz="2400">
                  <a:solidFill>
                    <a:srgbClr val="FF0000"/>
                  </a:solidFill>
                  <a:latin typeface="Times New Roman" pitchFamily="18" charset="0"/>
                </a:rPr>
                <a:t> </a:t>
              </a:r>
              <a:endParaRPr lang="en-CA" sz="2400">
                <a:solidFill>
                  <a:srgbClr val="FF0000"/>
                </a:solidFill>
              </a:endParaRPr>
            </a:p>
          </p:txBody>
        </p:sp>
        <p:sp>
          <p:nvSpPr>
            <p:cNvPr id="24607" name="Text Box 23"/>
            <p:cNvSpPr txBox="1">
              <a:spLocks noChangeArrowheads="1"/>
            </p:cNvSpPr>
            <p:nvPr/>
          </p:nvSpPr>
          <p:spPr bwMode="auto">
            <a:xfrm>
              <a:off x="2366" y="680"/>
              <a:ext cx="228" cy="327"/>
            </a:xfrm>
            <a:prstGeom prst="rect">
              <a:avLst/>
            </a:prstGeom>
            <a:noFill/>
            <a:ln w="38100">
              <a:noFill/>
              <a:miter lim="800000"/>
              <a:headEnd/>
              <a:tailEnd/>
            </a:ln>
          </p:spPr>
          <p:txBody>
            <a:bodyPr wrap="none">
              <a:spAutoFit/>
            </a:bodyPr>
            <a:lstStyle/>
            <a:p>
              <a:r>
                <a:rPr lang="en-US" sz="2800" dirty="0">
                  <a:latin typeface="Times New Roman" pitchFamily="18" charset="0"/>
                  <a:cs typeface="Times New Roman" pitchFamily="18" charset="0"/>
                </a:rPr>
                <a:t>1</a:t>
              </a:r>
              <a:endParaRPr lang="en-CA" dirty="0"/>
            </a:p>
          </p:txBody>
        </p:sp>
      </p:grpSp>
      <p:grpSp>
        <p:nvGrpSpPr>
          <p:cNvPr id="8" name="Group 62"/>
          <p:cNvGrpSpPr>
            <a:grpSpLocks/>
          </p:cNvGrpSpPr>
          <p:nvPr/>
        </p:nvGrpSpPr>
        <p:grpSpPr bwMode="auto">
          <a:xfrm>
            <a:off x="609600" y="2481262"/>
            <a:ext cx="3521075" cy="936625"/>
            <a:chOff x="694" y="2062"/>
            <a:chExt cx="2218" cy="590"/>
          </a:xfrm>
        </p:grpSpPr>
        <p:grpSp>
          <p:nvGrpSpPr>
            <p:cNvPr id="9" name="Group 61"/>
            <p:cNvGrpSpPr>
              <a:grpSpLocks/>
            </p:cNvGrpSpPr>
            <p:nvPr/>
          </p:nvGrpSpPr>
          <p:grpSpPr bwMode="auto">
            <a:xfrm>
              <a:off x="2380" y="2096"/>
              <a:ext cx="532" cy="556"/>
              <a:chOff x="2380" y="2096"/>
              <a:chExt cx="532" cy="556"/>
            </a:xfrm>
          </p:grpSpPr>
          <p:sp>
            <p:nvSpPr>
              <p:cNvPr id="24601" name="Rectangle 36"/>
              <p:cNvSpPr>
                <a:spLocks noChangeArrowheads="1"/>
              </p:cNvSpPr>
              <p:nvPr/>
            </p:nvSpPr>
            <p:spPr bwMode="auto">
              <a:xfrm>
                <a:off x="2380" y="2096"/>
                <a:ext cx="192" cy="228"/>
              </a:xfrm>
              <a:prstGeom prst="rect">
                <a:avLst/>
              </a:prstGeom>
              <a:noFill/>
              <a:ln w="12700">
                <a:solidFill>
                  <a:srgbClr val="0099FF"/>
                </a:solidFill>
                <a:miter lim="800000"/>
                <a:headEnd/>
                <a:tailEnd/>
              </a:ln>
            </p:spPr>
            <p:txBody>
              <a:bodyPr wrap="none" anchor="ctr"/>
              <a:lstStyle/>
              <a:p>
                <a:endParaRPr lang="en-US"/>
              </a:p>
            </p:txBody>
          </p:sp>
          <p:sp>
            <p:nvSpPr>
              <p:cNvPr id="24602" name="Rectangle 37"/>
              <p:cNvSpPr>
                <a:spLocks noChangeArrowheads="1"/>
              </p:cNvSpPr>
              <p:nvPr/>
            </p:nvSpPr>
            <p:spPr bwMode="auto">
              <a:xfrm>
                <a:off x="2720" y="2096"/>
                <a:ext cx="192" cy="228"/>
              </a:xfrm>
              <a:prstGeom prst="rect">
                <a:avLst/>
              </a:prstGeom>
              <a:noFill/>
              <a:ln w="12700">
                <a:solidFill>
                  <a:srgbClr val="0099FF"/>
                </a:solidFill>
                <a:miter lim="800000"/>
                <a:headEnd/>
                <a:tailEnd/>
              </a:ln>
            </p:spPr>
            <p:txBody>
              <a:bodyPr wrap="none" anchor="ctr"/>
              <a:lstStyle/>
              <a:p>
                <a:endParaRPr lang="en-US"/>
              </a:p>
            </p:txBody>
          </p:sp>
          <p:sp>
            <p:nvSpPr>
              <p:cNvPr id="24603" name="Freeform 39"/>
              <p:cNvSpPr>
                <a:spLocks/>
              </p:cNvSpPr>
              <p:nvPr/>
            </p:nvSpPr>
            <p:spPr bwMode="auto">
              <a:xfrm>
                <a:off x="2478" y="2330"/>
                <a:ext cx="138" cy="98"/>
              </a:xfrm>
              <a:custGeom>
                <a:avLst/>
                <a:gdLst>
                  <a:gd name="T0" fmla="*/ 0 w 144"/>
                  <a:gd name="T1" fmla="*/ 0 h 116"/>
                  <a:gd name="T2" fmla="*/ 144 w 144"/>
                  <a:gd name="T3" fmla="*/ 116 h 116"/>
                  <a:gd name="T4" fmla="*/ 0 60000 65536"/>
                  <a:gd name="T5" fmla="*/ 0 60000 65536"/>
                  <a:gd name="T6" fmla="*/ 0 w 144"/>
                  <a:gd name="T7" fmla="*/ 0 h 116"/>
                  <a:gd name="T8" fmla="*/ 144 w 144"/>
                  <a:gd name="T9" fmla="*/ 116 h 116"/>
                </a:gdLst>
                <a:ahLst/>
                <a:cxnLst>
                  <a:cxn ang="T4">
                    <a:pos x="T0" y="T1"/>
                  </a:cxn>
                  <a:cxn ang="T5">
                    <a:pos x="T2" y="T3"/>
                  </a:cxn>
                </a:cxnLst>
                <a:rect l="T6" t="T7" r="T8" b="T9"/>
                <a:pathLst>
                  <a:path w="144" h="116">
                    <a:moveTo>
                      <a:pt x="0" y="0"/>
                    </a:moveTo>
                    <a:lnTo>
                      <a:pt x="144" y="116"/>
                    </a:lnTo>
                  </a:path>
                </a:pathLst>
              </a:custGeom>
              <a:noFill/>
              <a:ln w="9525">
                <a:solidFill>
                  <a:srgbClr val="0099FF"/>
                </a:solidFill>
                <a:round/>
                <a:headEnd/>
                <a:tailEnd/>
              </a:ln>
            </p:spPr>
            <p:txBody>
              <a:bodyPr/>
              <a:lstStyle/>
              <a:p>
                <a:endParaRPr lang="en-US"/>
              </a:p>
            </p:txBody>
          </p:sp>
          <p:sp>
            <p:nvSpPr>
              <p:cNvPr id="24604" name="Freeform 40"/>
              <p:cNvSpPr>
                <a:spLocks/>
              </p:cNvSpPr>
              <p:nvPr/>
            </p:nvSpPr>
            <p:spPr bwMode="auto">
              <a:xfrm>
                <a:off x="2698" y="2324"/>
                <a:ext cx="120" cy="100"/>
              </a:xfrm>
              <a:custGeom>
                <a:avLst/>
                <a:gdLst>
                  <a:gd name="T0" fmla="*/ 132 w 132"/>
                  <a:gd name="T1" fmla="*/ 0 h 112"/>
                  <a:gd name="T2" fmla="*/ 0 w 132"/>
                  <a:gd name="T3" fmla="*/ 112 h 112"/>
                  <a:gd name="T4" fmla="*/ 0 60000 65536"/>
                  <a:gd name="T5" fmla="*/ 0 60000 65536"/>
                  <a:gd name="T6" fmla="*/ 0 w 132"/>
                  <a:gd name="T7" fmla="*/ 0 h 112"/>
                  <a:gd name="T8" fmla="*/ 132 w 132"/>
                  <a:gd name="T9" fmla="*/ 112 h 112"/>
                </a:gdLst>
                <a:ahLst/>
                <a:cxnLst>
                  <a:cxn ang="T4">
                    <a:pos x="T0" y="T1"/>
                  </a:cxn>
                  <a:cxn ang="T5">
                    <a:pos x="T2" y="T3"/>
                  </a:cxn>
                </a:cxnLst>
                <a:rect l="T6" t="T7" r="T8" b="T9"/>
                <a:pathLst>
                  <a:path w="132" h="112">
                    <a:moveTo>
                      <a:pt x="132" y="0"/>
                    </a:moveTo>
                    <a:lnTo>
                      <a:pt x="0" y="112"/>
                    </a:lnTo>
                  </a:path>
                </a:pathLst>
              </a:custGeom>
              <a:noFill/>
              <a:ln w="9525">
                <a:solidFill>
                  <a:srgbClr val="0099FF"/>
                </a:solidFill>
                <a:round/>
                <a:headEnd/>
                <a:tailEnd/>
              </a:ln>
            </p:spPr>
            <p:txBody>
              <a:bodyPr/>
              <a:lstStyle/>
              <a:p>
                <a:endParaRPr lang="en-US"/>
              </a:p>
            </p:txBody>
          </p:sp>
          <p:sp>
            <p:nvSpPr>
              <p:cNvPr id="24605" name="Rectangle 41"/>
              <p:cNvSpPr>
                <a:spLocks noChangeArrowheads="1"/>
              </p:cNvSpPr>
              <p:nvPr/>
            </p:nvSpPr>
            <p:spPr bwMode="auto">
              <a:xfrm>
                <a:off x="2520" y="2428"/>
                <a:ext cx="256" cy="224"/>
              </a:xfrm>
              <a:prstGeom prst="rect">
                <a:avLst/>
              </a:prstGeom>
              <a:noFill/>
              <a:ln w="12700">
                <a:solidFill>
                  <a:srgbClr val="0099FF"/>
                </a:solidFill>
                <a:miter lim="800000"/>
                <a:headEnd/>
                <a:tailEnd/>
              </a:ln>
            </p:spPr>
            <p:txBody>
              <a:bodyPr wrap="none" anchor="ctr"/>
              <a:lstStyle/>
              <a:p>
                <a:endParaRPr lang="en-US"/>
              </a:p>
            </p:txBody>
          </p:sp>
        </p:grpSp>
        <p:sp>
          <p:nvSpPr>
            <p:cNvPr id="24600" name="Text Box 42"/>
            <p:cNvSpPr txBox="1">
              <a:spLocks noChangeArrowheads="1"/>
            </p:cNvSpPr>
            <p:nvPr/>
          </p:nvSpPr>
          <p:spPr bwMode="auto">
            <a:xfrm>
              <a:off x="694" y="2062"/>
              <a:ext cx="908" cy="288"/>
            </a:xfrm>
            <a:prstGeom prst="rect">
              <a:avLst/>
            </a:prstGeom>
            <a:noFill/>
            <a:ln w="38100">
              <a:noFill/>
              <a:miter lim="800000"/>
              <a:headEnd/>
              <a:tailEnd/>
            </a:ln>
          </p:spPr>
          <p:txBody>
            <a:bodyPr wrap="none">
              <a:spAutoFit/>
            </a:bodyPr>
            <a:lstStyle/>
            <a:p>
              <a:r>
                <a:rPr lang="en-US" sz="2400">
                  <a:solidFill>
                    <a:srgbClr val="0099FF"/>
                  </a:solidFill>
                  <a:latin typeface="Times New Roman" pitchFamily="18" charset="0"/>
                </a:rPr>
                <a:t>6 + 4 = 10</a:t>
              </a:r>
              <a:endParaRPr lang="en-CA" sz="2400">
                <a:solidFill>
                  <a:srgbClr val="0099FF"/>
                </a:solidFill>
                <a:latin typeface="Times New Roman" pitchFamily="18" charset="0"/>
              </a:endParaRPr>
            </a:p>
          </p:txBody>
        </p:sp>
      </p:grpSp>
      <p:grpSp>
        <p:nvGrpSpPr>
          <p:cNvPr id="10" name="Group 63"/>
          <p:cNvGrpSpPr>
            <a:grpSpLocks/>
          </p:cNvGrpSpPr>
          <p:nvPr/>
        </p:nvGrpSpPr>
        <p:grpSpPr bwMode="auto">
          <a:xfrm>
            <a:off x="1225550" y="1420812"/>
            <a:ext cx="2365375" cy="923925"/>
            <a:chOff x="1082" y="1394"/>
            <a:chExt cx="1490" cy="582"/>
          </a:xfrm>
        </p:grpSpPr>
        <p:grpSp>
          <p:nvGrpSpPr>
            <p:cNvPr id="11" name="Group 60"/>
            <p:cNvGrpSpPr>
              <a:grpSpLocks/>
            </p:cNvGrpSpPr>
            <p:nvPr/>
          </p:nvGrpSpPr>
          <p:grpSpPr bwMode="auto">
            <a:xfrm>
              <a:off x="2052" y="1408"/>
              <a:ext cx="520" cy="568"/>
              <a:chOff x="2052" y="1408"/>
              <a:chExt cx="520" cy="568"/>
            </a:xfrm>
          </p:grpSpPr>
          <p:sp>
            <p:nvSpPr>
              <p:cNvPr id="24594" name="Rectangle 49"/>
              <p:cNvSpPr>
                <a:spLocks noChangeArrowheads="1"/>
              </p:cNvSpPr>
              <p:nvPr/>
            </p:nvSpPr>
            <p:spPr bwMode="auto">
              <a:xfrm>
                <a:off x="2052" y="1408"/>
                <a:ext cx="192" cy="228"/>
              </a:xfrm>
              <a:prstGeom prst="rect">
                <a:avLst/>
              </a:prstGeom>
              <a:noFill/>
              <a:ln w="12700">
                <a:solidFill>
                  <a:srgbClr val="0099FF"/>
                </a:solidFill>
                <a:miter lim="800000"/>
                <a:headEnd/>
                <a:tailEnd/>
              </a:ln>
            </p:spPr>
            <p:txBody>
              <a:bodyPr wrap="none" anchor="ctr"/>
              <a:lstStyle/>
              <a:p>
                <a:endParaRPr lang="en-US"/>
              </a:p>
            </p:txBody>
          </p:sp>
          <p:sp>
            <p:nvSpPr>
              <p:cNvPr id="24595" name="Rectangle 50"/>
              <p:cNvSpPr>
                <a:spLocks noChangeArrowheads="1"/>
              </p:cNvSpPr>
              <p:nvPr/>
            </p:nvSpPr>
            <p:spPr bwMode="auto">
              <a:xfrm>
                <a:off x="2380" y="1408"/>
                <a:ext cx="192" cy="228"/>
              </a:xfrm>
              <a:prstGeom prst="rect">
                <a:avLst/>
              </a:prstGeom>
              <a:noFill/>
              <a:ln w="12700">
                <a:solidFill>
                  <a:srgbClr val="0099FF"/>
                </a:solidFill>
                <a:miter lim="800000"/>
                <a:headEnd/>
                <a:tailEnd/>
              </a:ln>
            </p:spPr>
            <p:txBody>
              <a:bodyPr wrap="none" anchor="ctr"/>
              <a:lstStyle/>
              <a:p>
                <a:endParaRPr lang="en-US"/>
              </a:p>
            </p:txBody>
          </p:sp>
          <p:sp>
            <p:nvSpPr>
              <p:cNvPr id="24596" name="Freeform 51"/>
              <p:cNvSpPr>
                <a:spLocks/>
              </p:cNvSpPr>
              <p:nvPr/>
            </p:nvSpPr>
            <p:spPr bwMode="auto">
              <a:xfrm>
                <a:off x="2144" y="1636"/>
                <a:ext cx="144" cy="116"/>
              </a:xfrm>
              <a:custGeom>
                <a:avLst/>
                <a:gdLst>
                  <a:gd name="T0" fmla="*/ 0 w 144"/>
                  <a:gd name="T1" fmla="*/ 0 h 116"/>
                  <a:gd name="T2" fmla="*/ 144 w 144"/>
                  <a:gd name="T3" fmla="*/ 116 h 116"/>
                  <a:gd name="T4" fmla="*/ 0 60000 65536"/>
                  <a:gd name="T5" fmla="*/ 0 60000 65536"/>
                  <a:gd name="T6" fmla="*/ 0 w 144"/>
                  <a:gd name="T7" fmla="*/ 0 h 116"/>
                  <a:gd name="T8" fmla="*/ 144 w 144"/>
                  <a:gd name="T9" fmla="*/ 116 h 116"/>
                </a:gdLst>
                <a:ahLst/>
                <a:cxnLst>
                  <a:cxn ang="T4">
                    <a:pos x="T0" y="T1"/>
                  </a:cxn>
                  <a:cxn ang="T5">
                    <a:pos x="T2" y="T3"/>
                  </a:cxn>
                </a:cxnLst>
                <a:rect l="T6" t="T7" r="T8" b="T9"/>
                <a:pathLst>
                  <a:path w="144" h="116">
                    <a:moveTo>
                      <a:pt x="0" y="0"/>
                    </a:moveTo>
                    <a:lnTo>
                      <a:pt x="144" y="116"/>
                    </a:lnTo>
                  </a:path>
                </a:pathLst>
              </a:custGeom>
              <a:noFill/>
              <a:ln w="9525">
                <a:solidFill>
                  <a:srgbClr val="0099FF"/>
                </a:solidFill>
                <a:round/>
                <a:headEnd/>
                <a:tailEnd/>
              </a:ln>
            </p:spPr>
            <p:txBody>
              <a:bodyPr/>
              <a:lstStyle/>
              <a:p>
                <a:endParaRPr lang="en-US"/>
              </a:p>
            </p:txBody>
          </p:sp>
          <p:sp>
            <p:nvSpPr>
              <p:cNvPr id="24597" name="Freeform 52"/>
              <p:cNvSpPr>
                <a:spLocks/>
              </p:cNvSpPr>
              <p:nvPr/>
            </p:nvSpPr>
            <p:spPr bwMode="auto">
              <a:xfrm>
                <a:off x="2340" y="1636"/>
                <a:ext cx="132" cy="112"/>
              </a:xfrm>
              <a:custGeom>
                <a:avLst/>
                <a:gdLst>
                  <a:gd name="T0" fmla="*/ 132 w 132"/>
                  <a:gd name="T1" fmla="*/ 0 h 112"/>
                  <a:gd name="T2" fmla="*/ 0 w 132"/>
                  <a:gd name="T3" fmla="*/ 112 h 112"/>
                  <a:gd name="T4" fmla="*/ 0 60000 65536"/>
                  <a:gd name="T5" fmla="*/ 0 60000 65536"/>
                  <a:gd name="T6" fmla="*/ 0 w 132"/>
                  <a:gd name="T7" fmla="*/ 0 h 112"/>
                  <a:gd name="T8" fmla="*/ 132 w 132"/>
                  <a:gd name="T9" fmla="*/ 112 h 112"/>
                </a:gdLst>
                <a:ahLst/>
                <a:cxnLst>
                  <a:cxn ang="T4">
                    <a:pos x="T0" y="T1"/>
                  </a:cxn>
                  <a:cxn ang="T5">
                    <a:pos x="T2" y="T3"/>
                  </a:cxn>
                </a:cxnLst>
                <a:rect l="T6" t="T7" r="T8" b="T9"/>
                <a:pathLst>
                  <a:path w="132" h="112">
                    <a:moveTo>
                      <a:pt x="132" y="0"/>
                    </a:moveTo>
                    <a:lnTo>
                      <a:pt x="0" y="112"/>
                    </a:lnTo>
                  </a:path>
                </a:pathLst>
              </a:custGeom>
              <a:noFill/>
              <a:ln w="9525">
                <a:solidFill>
                  <a:srgbClr val="0099FF"/>
                </a:solidFill>
                <a:round/>
                <a:headEnd/>
                <a:tailEnd/>
              </a:ln>
            </p:spPr>
            <p:txBody>
              <a:bodyPr/>
              <a:lstStyle/>
              <a:p>
                <a:endParaRPr lang="en-US"/>
              </a:p>
            </p:txBody>
          </p:sp>
          <p:sp>
            <p:nvSpPr>
              <p:cNvPr id="24598" name="Rectangle 53"/>
              <p:cNvSpPr>
                <a:spLocks noChangeArrowheads="1"/>
              </p:cNvSpPr>
              <p:nvPr/>
            </p:nvSpPr>
            <p:spPr bwMode="auto">
              <a:xfrm>
                <a:off x="2196" y="1752"/>
                <a:ext cx="212" cy="224"/>
              </a:xfrm>
              <a:prstGeom prst="rect">
                <a:avLst/>
              </a:prstGeom>
              <a:noFill/>
              <a:ln w="12700">
                <a:solidFill>
                  <a:srgbClr val="0099FF"/>
                </a:solidFill>
                <a:miter lim="800000"/>
                <a:headEnd/>
                <a:tailEnd/>
              </a:ln>
            </p:spPr>
            <p:txBody>
              <a:bodyPr wrap="none" anchor="ctr"/>
              <a:lstStyle/>
              <a:p>
                <a:endParaRPr lang="en-US"/>
              </a:p>
            </p:txBody>
          </p:sp>
        </p:grpSp>
        <p:sp>
          <p:nvSpPr>
            <p:cNvPr id="24593" name="Text Box 54"/>
            <p:cNvSpPr txBox="1">
              <a:spLocks noChangeArrowheads="1"/>
            </p:cNvSpPr>
            <p:nvPr/>
          </p:nvSpPr>
          <p:spPr bwMode="auto">
            <a:xfrm>
              <a:off x="1082" y="1394"/>
              <a:ext cx="812" cy="288"/>
            </a:xfrm>
            <a:prstGeom prst="rect">
              <a:avLst/>
            </a:prstGeom>
            <a:noFill/>
            <a:ln w="38100">
              <a:noFill/>
              <a:miter lim="800000"/>
              <a:headEnd/>
              <a:tailEnd/>
            </a:ln>
          </p:spPr>
          <p:txBody>
            <a:bodyPr wrap="none">
              <a:spAutoFit/>
            </a:bodyPr>
            <a:lstStyle/>
            <a:p>
              <a:r>
                <a:rPr lang="en-US" sz="2400">
                  <a:solidFill>
                    <a:srgbClr val="0099FF"/>
                  </a:solidFill>
                  <a:latin typeface="Times New Roman" pitchFamily="18" charset="0"/>
                </a:rPr>
                <a:t>1 + 2 = 3</a:t>
              </a:r>
              <a:endParaRPr lang="en-CA" sz="2400">
                <a:solidFill>
                  <a:srgbClr val="0099FF"/>
                </a:solidFill>
                <a:latin typeface="Times New Roman" pitchFamily="18" charset="0"/>
              </a:endParaRPr>
            </a:p>
          </p:txBody>
        </p:sp>
      </p:grpSp>
      <p:sp>
        <p:nvSpPr>
          <p:cNvPr id="44" name="TextBox 43"/>
          <p:cNvSpPr txBox="1"/>
          <p:nvPr/>
        </p:nvSpPr>
        <p:spPr>
          <a:xfrm>
            <a:off x="5410200" y="3657600"/>
            <a:ext cx="3048000" cy="369332"/>
          </a:xfrm>
          <a:prstGeom prst="rect">
            <a:avLst/>
          </a:prstGeom>
          <a:noFill/>
        </p:spPr>
        <p:txBody>
          <a:bodyPr wrap="square" rtlCol="0">
            <a:spAutoFit/>
          </a:bodyPr>
          <a:lstStyle/>
          <a:p>
            <a:r>
              <a:rPr lang="en-US" b="1" dirty="0" smtClean="0">
                <a:solidFill>
                  <a:srgbClr val="FF0000"/>
                </a:solidFill>
                <a:latin typeface="Arial" pitchFamily="34" charset="0"/>
                <a:cs typeface="Arial" pitchFamily="34" charset="0"/>
              </a:rPr>
              <a:t>Guess the 6</a:t>
            </a:r>
            <a:r>
              <a:rPr lang="en-US" b="1" baseline="30000" dirty="0" smtClean="0">
                <a:solidFill>
                  <a:srgbClr val="FF0000"/>
                </a:solidFill>
                <a:latin typeface="Arial" pitchFamily="34" charset="0"/>
                <a:cs typeface="Arial" pitchFamily="34" charset="0"/>
              </a:rPr>
              <a:t>th</a:t>
            </a:r>
            <a:r>
              <a:rPr lang="en-US" b="1" dirty="0" smtClean="0">
                <a:solidFill>
                  <a:srgbClr val="FF0000"/>
                </a:solidFill>
                <a:latin typeface="Arial" pitchFamily="34" charset="0"/>
                <a:cs typeface="Arial" pitchFamily="34" charset="0"/>
              </a:rPr>
              <a:t> row.</a:t>
            </a:r>
            <a:endParaRPr lang="en-US" b="1" dirty="0">
              <a:solidFill>
                <a:srgbClr val="FF0000"/>
              </a:solidFill>
              <a:latin typeface="Arial" pitchFamily="34" charset="0"/>
              <a:cs typeface="Arial" pitchFamily="34" charset="0"/>
            </a:endParaRPr>
          </a:p>
        </p:txBody>
      </p:sp>
      <p:sp>
        <p:nvSpPr>
          <p:cNvPr id="46" name="Rectangle 19"/>
          <p:cNvSpPr>
            <a:spLocks noChangeArrowheads="1"/>
          </p:cNvSpPr>
          <p:nvPr/>
        </p:nvSpPr>
        <p:spPr bwMode="auto">
          <a:xfrm>
            <a:off x="1600200" y="3505200"/>
            <a:ext cx="3851275" cy="519113"/>
          </a:xfrm>
          <a:prstGeom prst="rect">
            <a:avLst/>
          </a:prstGeom>
          <a:noFill/>
          <a:ln w="38100">
            <a:noFill/>
            <a:miter lim="800000"/>
            <a:headEnd/>
            <a:tailEnd/>
          </a:ln>
        </p:spPr>
        <p:txBody>
          <a:bodyPr>
            <a:spAutoFit/>
          </a:bodyPr>
          <a:lstStyle/>
          <a:p>
            <a:pPr algn="l"/>
            <a:r>
              <a:rPr lang="en-US" sz="2800" dirty="0">
                <a:latin typeface="Times New Roman" pitchFamily="18" charset="0"/>
                <a:cs typeface="Times New Roman" pitchFamily="18" charset="0"/>
              </a:rPr>
              <a:t>  </a:t>
            </a:r>
            <a:r>
              <a:rPr lang="en-CA" sz="2800" dirty="0">
                <a:latin typeface="Times New Roman" pitchFamily="18" charset="0"/>
                <a:cs typeface="Times New Roman" pitchFamily="18" charset="0"/>
              </a:rPr>
              <a:t>1</a:t>
            </a:r>
            <a:r>
              <a:rPr lang="en-US" sz="2800" dirty="0">
                <a:latin typeface="Times New Roman" pitchFamily="18" charset="0"/>
                <a:cs typeface="Times New Roman" pitchFamily="18" charset="0"/>
              </a:rPr>
              <a:t>   </a:t>
            </a:r>
            <a:r>
              <a:rPr lang="en-CA" sz="2800" dirty="0" smtClean="0">
                <a:latin typeface="Times New Roman" pitchFamily="18" charset="0"/>
                <a:cs typeface="Times New Roman" pitchFamily="18" charset="0"/>
              </a:rPr>
              <a:t>6</a:t>
            </a:r>
            <a:r>
              <a:rPr lang="en-US" sz="2800" dirty="0" smtClean="0">
                <a:latin typeface="Times New Roman" pitchFamily="18" charset="0"/>
                <a:cs typeface="Times New Roman" pitchFamily="18" charset="0"/>
              </a:rPr>
              <a:t>   </a:t>
            </a:r>
            <a:r>
              <a:rPr lang="en-CA" sz="2800" dirty="0" smtClean="0">
                <a:latin typeface="Times New Roman" pitchFamily="18" charset="0"/>
                <a:cs typeface="Times New Roman" pitchFamily="18" charset="0"/>
              </a:rPr>
              <a:t>15</a:t>
            </a:r>
            <a:r>
              <a:rPr lang="en-US" sz="2800" dirty="0" smtClean="0">
                <a:latin typeface="Times New Roman" pitchFamily="18" charset="0"/>
                <a:cs typeface="Times New Roman" pitchFamily="18" charset="0"/>
              </a:rPr>
              <a:t>  </a:t>
            </a:r>
            <a:r>
              <a:rPr lang="en-CA" sz="2800" dirty="0" smtClean="0">
                <a:latin typeface="Times New Roman" pitchFamily="18" charset="0"/>
                <a:cs typeface="Times New Roman" pitchFamily="18" charset="0"/>
              </a:rPr>
              <a:t>20</a:t>
            </a:r>
            <a:r>
              <a:rPr lang="en-US" sz="2800" dirty="0" smtClean="0">
                <a:latin typeface="Times New Roman" pitchFamily="18" charset="0"/>
                <a:cs typeface="Times New Roman" pitchFamily="18" charset="0"/>
              </a:rPr>
              <a:t>  1</a:t>
            </a:r>
            <a:r>
              <a:rPr lang="en-CA" sz="2800" dirty="0" smtClean="0">
                <a:latin typeface="Times New Roman" pitchFamily="18" charset="0"/>
                <a:cs typeface="Times New Roman" pitchFamily="18" charset="0"/>
              </a:rPr>
              <a:t>5</a:t>
            </a:r>
            <a:r>
              <a:rPr lang="en-US" sz="2800" dirty="0" smtClean="0">
                <a:latin typeface="Times New Roman" pitchFamily="18" charset="0"/>
                <a:cs typeface="Times New Roman" pitchFamily="18" charset="0"/>
              </a:rPr>
              <a:t>   6  </a:t>
            </a:r>
            <a:r>
              <a:rPr lang="en-CA" sz="2800" dirty="0" smtClean="0">
                <a:latin typeface="Times New Roman" pitchFamily="18" charset="0"/>
                <a:cs typeface="Times New Roman" pitchFamily="18" charset="0"/>
              </a:rPr>
              <a:t>1</a:t>
            </a:r>
            <a:endParaRPr lang="en-CA" sz="2800" dirty="0">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728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8"/>
                                        </p:tgtEl>
                                        <p:attrNameLst>
                                          <p:attrName>style.visibility</p:attrName>
                                        </p:attrNameLst>
                                      </p:cBhvr>
                                      <p:to>
                                        <p:strVal val="visible"/>
                                      </p:to>
                                    </p:set>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10"/>
                                        </p:tgtEl>
                                        <p:attrNameLst>
                                          <p:attrName>style.visibility</p:attrName>
                                        </p:attrNameLst>
                                      </p:cBhvr>
                                      <p:to>
                                        <p:strVal val="visible"/>
                                      </p:to>
                                    </p:set>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5" presetClass="entr" presetSubtype="10" fill="hold" grpId="0" nodeType="clickEffect">
                                  <p:stCondLst>
                                    <p:cond delay="0"/>
                                  </p:stCondLst>
                                  <p:childTnLst>
                                    <p:set>
                                      <p:cBhvr>
                                        <p:cTn id="18" dur="1" fill="hold">
                                          <p:stCondLst>
                                            <p:cond delay="0"/>
                                          </p:stCondLst>
                                        </p:cTn>
                                        <p:tgtEl>
                                          <p:spTgt spid="44"/>
                                        </p:tgtEl>
                                        <p:attrNameLst>
                                          <p:attrName>style.visibility</p:attrName>
                                        </p:attrNameLst>
                                      </p:cBhvr>
                                      <p:to>
                                        <p:strVal val="visible"/>
                                      </p:to>
                                    </p:set>
                                    <p:animEffect transition="in" filter="checkerboard(across)">
                                      <p:cBhvr>
                                        <p:cTn id="19" dur="500"/>
                                        <p:tgtEl>
                                          <p:spTgt spid="44"/>
                                        </p:tgtEl>
                                      </p:cBhvr>
                                    </p:animEffect>
                                  </p:childTnLst>
                                </p:cTn>
                              </p:par>
                            </p:childTnLst>
                          </p:cTn>
                        </p:par>
                      </p:childTnLst>
                    </p:cTn>
                  </p:par>
                  <p:par>
                    <p:cTn id="20" fill="hold">
                      <p:stCondLst>
                        <p:cond delay="indefinite"/>
                      </p:stCondLst>
                      <p:childTnLst>
                        <p:par>
                          <p:cTn id="21" fill="hold">
                            <p:stCondLst>
                              <p:cond delay="0"/>
                            </p:stCondLst>
                            <p:childTnLst>
                              <p:par>
                                <p:cTn id="22" presetID="5" presetClass="entr" presetSubtype="10" fill="hold" grpId="0" nodeType="clickEffect">
                                  <p:stCondLst>
                                    <p:cond delay="0"/>
                                  </p:stCondLst>
                                  <p:childTnLst>
                                    <p:set>
                                      <p:cBhvr>
                                        <p:cTn id="23" dur="1" fill="hold">
                                          <p:stCondLst>
                                            <p:cond delay="0"/>
                                          </p:stCondLst>
                                        </p:cTn>
                                        <p:tgtEl>
                                          <p:spTgt spid="46"/>
                                        </p:tgtEl>
                                        <p:attrNameLst>
                                          <p:attrName>style.visibility</p:attrName>
                                        </p:attrNameLst>
                                      </p:cBhvr>
                                      <p:to>
                                        <p:strVal val="visible"/>
                                      </p:to>
                                    </p:set>
                                    <p:animEffect transition="in" filter="checkerboard(across)">
                                      <p:cBhvr>
                                        <p:cTn id="24" dur="500"/>
                                        <p:tgtEl>
                                          <p:spTgt spid="46"/>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499"/>
                                          </p:stCondLst>
                                        </p:cTn>
                                        <p:tgtEl>
                                          <p:spTgt spid="9728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4" grpId="0" autoUpdateAnimBg="0"/>
      <p:bldP spid="97285" grpId="0" autoUpdateAnimBg="0"/>
      <p:bldP spid="44" grpId="0"/>
      <p:bldP spid="4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ascal's Triangle"/>
          <p:cNvPicPr/>
          <p:nvPr/>
        </p:nvPicPr>
        <p:blipFill>
          <a:blip r:embed="rId2" cstate="print"/>
          <a:srcRect/>
          <a:stretch>
            <a:fillRect/>
          </a:stretch>
        </p:blipFill>
        <p:spPr bwMode="auto">
          <a:xfrm>
            <a:off x="2743200" y="990600"/>
            <a:ext cx="5562600" cy="5181600"/>
          </a:xfrm>
          <a:prstGeom prst="rect">
            <a:avLst/>
          </a:prstGeom>
          <a:noFill/>
          <a:ln w="9525">
            <a:noFill/>
            <a:miter lim="800000"/>
            <a:headEnd/>
            <a:tailEnd/>
          </a:ln>
        </p:spPr>
      </p:pic>
      <p:graphicFrame>
        <p:nvGraphicFramePr>
          <p:cNvPr id="3" name="Table 2"/>
          <p:cNvGraphicFramePr>
            <a:graphicFrameLocks noGrp="1"/>
          </p:cNvGraphicFramePr>
          <p:nvPr/>
        </p:nvGraphicFramePr>
        <p:xfrm>
          <a:off x="533400" y="1524000"/>
          <a:ext cx="1905000" cy="1070610"/>
        </p:xfrm>
        <a:graphic>
          <a:graphicData uri="http://schemas.openxmlformats.org/drawingml/2006/table">
            <a:tbl>
              <a:tblPr/>
              <a:tblGrid>
                <a:gridCol w="1905000"/>
              </a:tblGrid>
              <a:tr h="1068705">
                <a:tc>
                  <a:txBody>
                    <a:bodyPr/>
                    <a:lstStyle/>
                    <a:p>
                      <a:pPr marL="0" marR="0">
                        <a:lnSpc>
                          <a:spcPct val="115000"/>
                        </a:lnSpc>
                        <a:spcBef>
                          <a:spcPts val="0"/>
                        </a:spcBef>
                        <a:spcAft>
                          <a:spcPts val="0"/>
                        </a:spcAft>
                      </a:pPr>
                      <a:r>
                        <a:rPr lang="en-US" sz="1200" dirty="0">
                          <a:latin typeface="Times New Roman"/>
                          <a:ea typeface="Times New Roman"/>
                          <a:cs typeface="Times New Roman"/>
                        </a:rPr>
                        <a:t>2</a:t>
                      </a:r>
                      <a:r>
                        <a:rPr lang="en-US" sz="1200" baseline="30000" dirty="0">
                          <a:latin typeface="Times New Roman"/>
                          <a:ea typeface="Times New Roman"/>
                          <a:cs typeface="Times New Roman"/>
                        </a:rPr>
                        <a:t>0</a:t>
                      </a:r>
                      <a:r>
                        <a:rPr lang="en-US" sz="1200" dirty="0">
                          <a:latin typeface="Times New Roman"/>
                          <a:ea typeface="Times New Roman"/>
                          <a:cs typeface="Times New Roman"/>
                        </a:rPr>
                        <a:t> = 1</a:t>
                      </a:r>
                      <a:br>
                        <a:rPr lang="en-US" sz="1200" dirty="0">
                          <a:latin typeface="Times New Roman"/>
                          <a:ea typeface="Times New Roman"/>
                          <a:cs typeface="Times New Roman"/>
                        </a:rPr>
                      </a:br>
                      <a:r>
                        <a:rPr lang="en-US" sz="1200" dirty="0">
                          <a:latin typeface="Times New Roman"/>
                          <a:ea typeface="Times New Roman"/>
                          <a:cs typeface="Times New Roman"/>
                        </a:rPr>
                        <a:t>2</a:t>
                      </a:r>
                      <a:r>
                        <a:rPr lang="en-US" sz="1200" baseline="30000" dirty="0">
                          <a:latin typeface="Times New Roman"/>
                          <a:ea typeface="Times New Roman"/>
                          <a:cs typeface="Times New Roman"/>
                        </a:rPr>
                        <a:t>1</a:t>
                      </a:r>
                      <a:r>
                        <a:rPr lang="en-US" sz="1200" dirty="0">
                          <a:latin typeface="Times New Roman"/>
                          <a:ea typeface="Times New Roman"/>
                          <a:cs typeface="Times New Roman"/>
                        </a:rPr>
                        <a:t> = 1+1 = 2</a:t>
                      </a:r>
                      <a:br>
                        <a:rPr lang="en-US" sz="1200" dirty="0">
                          <a:latin typeface="Times New Roman"/>
                          <a:ea typeface="Times New Roman"/>
                          <a:cs typeface="Times New Roman"/>
                        </a:rPr>
                      </a:br>
                      <a:r>
                        <a:rPr lang="en-US" sz="1200" dirty="0">
                          <a:latin typeface="Times New Roman"/>
                          <a:ea typeface="Times New Roman"/>
                          <a:cs typeface="Times New Roman"/>
                        </a:rPr>
                        <a:t>2</a:t>
                      </a:r>
                      <a:r>
                        <a:rPr lang="en-US" sz="1200" baseline="30000" dirty="0">
                          <a:latin typeface="Times New Roman"/>
                          <a:ea typeface="Times New Roman"/>
                          <a:cs typeface="Times New Roman"/>
                        </a:rPr>
                        <a:t>2</a:t>
                      </a:r>
                      <a:r>
                        <a:rPr lang="en-US" sz="1200" dirty="0">
                          <a:latin typeface="Times New Roman"/>
                          <a:ea typeface="Times New Roman"/>
                          <a:cs typeface="Times New Roman"/>
                        </a:rPr>
                        <a:t> = 1+2+1 = 4</a:t>
                      </a:r>
                      <a:br>
                        <a:rPr lang="en-US" sz="1200" dirty="0">
                          <a:latin typeface="Times New Roman"/>
                          <a:ea typeface="Times New Roman"/>
                          <a:cs typeface="Times New Roman"/>
                        </a:rPr>
                      </a:br>
                      <a:r>
                        <a:rPr lang="en-US" sz="1200" dirty="0">
                          <a:latin typeface="Times New Roman"/>
                          <a:ea typeface="Times New Roman"/>
                          <a:cs typeface="Times New Roman"/>
                        </a:rPr>
                        <a:t>2</a:t>
                      </a:r>
                      <a:r>
                        <a:rPr lang="en-US" sz="1200" baseline="30000" dirty="0">
                          <a:latin typeface="Times New Roman"/>
                          <a:ea typeface="Times New Roman"/>
                          <a:cs typeface="Times New Roman"/>
                        </a:rPr>
                        <a:t>3</a:t>
                      </a:r>
                      <a:r>
                        <a:rPr lang="en-US" sz="1200" dirty="0">
                          <a:latin typeface="Times New Roman"/>
                          <a:ea typeface="Times New Roman"/>
                          <a:cs typeface="Times New Roman"/>
                        </a:rPr>
                        <a:t> = 1+3+3+1 = 8</a:t>
                      </a:r>
                      <a:br>
                        <a:rPr lang="en-US" sz="1200" dirty="0">
                          <a:latin typeface="Times New Roman"/>
                          <a:ea typeface="Times New Roman"/>
                          <a:cs typeface="Times New Roman"/>
                        </a:rPr>
                      </a:br>
                      <a:r>
                        <a:rPr lang="en-US" sz="1200" dirty="0">
                          <a:latin typeface="Times New Roman"/>
                          <a:ea typeface="Times New Roman"/>
                          <a:cs typeface="Times New Roman"/>
                        </a:rPr>
                        <a:t>2</a:t>
                      </a:r>
                      <a:r>
                        <a:rPr lang="en-US" sz="1200" baseline="30000" dirty="0">
                          <a:latin typeface="Times New Roman"/>
                          <a:ea typeface="Times New Roman"/>
                          <a:cs typeface="Times New Roman"/>
                        </a:rPr>
                        <a:t>4</a:t>
                      </a:r>
                      <a:r>
                        <a:rPr lang="en-US" sz="1200" dirty="0">
                          <a:latin typeface="Times New Roman"/>
                          <a:ea typeface="Times New Roman"/>
                          <a:cs typeface="Times New Roman"/>
                        </a:rPr>
                        <a:t> = 1+4+6+4+1 = 16</a:t>
                      </a:r>
                      <a:endParaRPr lang="en-US" sz="1100" dirty="0">
                        <a:latin typeface="Calibri"/>
                        <a:ea typeface="Calibri"/>
                        <a:cs typeface="Times New Roman"/>
                      </a:endParaRPr>
                    </a:p>
                  </a:txBody>
                  <a:tcPr marL="9525" marR="9525" marT="9525" marB="9525" anchor="ctr">
                    <a:lnL>
                      <a:noFill/>
                    </a:lnL>
                    <a:lnR>
                      <a:noFill/>
                    </a:lnR>
                    <a:lnT>
                      <a:noFill/>
                    </a:lnT>
                    <a:lnB>
                      <a:noFill/>
                    </a:lnB>
                  </a:tcPr>
                </a:tc>
              </a:tr>
            </a:tbl>
          </a:graphicData>
        </a:graphic>
      </p:graphicFrame>
      <p:sp>
        <p:nvSpPr>
          <p:cNvPr id="32769" name="Rectangle 1"/>
          <p:cNvSpPr>
            <a:spLocks noChangeArrowheads="1"/>
          </p:cNvSpPr>
          <p:nvPr/>
        </p:nvSpPr>
        <p:spPr bwMode="auto">
          <a:xfrm>
            <a:off x="152400" y="-24317"/>
            <a:ext cx="3124200" cy="18774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70C0"/>
                </a:solidFill>
                <a:effectLst/>
                <a:latin typeface="Calibri" pitchFamily="34" charset="0"/>
                <a:ea typeface="Times New Roman" pitchFamily="18" charset="0"/>
                <a:cs typeface="Times New Roman" pitchFamily="18" charset="0"/>
              </a:rPr>
              <a:t>T</a:t>
            </a:r>
            <a:r>
              <a:rPr kumimoji="0" lang="en-US" sz="2400" b="1" i="0" u="none" strike="noStrike" cap="none" normalizeH="0" baseline="0" dirty="0" smtClean="0" bmk="">
                <a:ln>
                  <a:noFill/>
                </a:ln>
                <a:solidFill>
                  <a:srgbClr val="0070C0"/>
                </a:solidFill>
                <a:effectLst/>
                <a:latin typeface="Calibri" pitchFamily="34" charset="0"/>
                <a:ea typeface="Times New Roman" pitchFamily="18" charset="0"/>
                <a:cs typeface="Times New Roman" pitchFamily="18" charset="0"/>
              </a:rPr>
              <a:t>he Sums of the Rows</a:t>
            </a:r>
            <a:endParaRPr kumimoji="0" lang="en-US" sz="900" b="1" i="0" u="none" strike="noStrike" cap="none" normalizeH="0" baseline="0" dirty="0" smtClean="0">
              <a:ln>
                <a:noFill/>
              </a:ln>
              <a:solidFill>
                <a:srgbClr val="0070C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3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The sum of the numbers in any row is equal to 2 to the n</a:t>
            </a:r>
            <a:r>
              <a:rPr kumimoji="0" lang="en-US" sz="1300" b="0" i="1" u="none" strike="noStrike" cap="none" normalizeH="0" baseline="30000" dirty="0" smtClean="0">
                <a:ln>
                  <a:noFill/>
                </a:ln>
                <a:solidFill>
                  <a:srgbClr val="000000"/>
                </a:solidFill>
                <a:effectLst/>
                <a:latin typeface="Calibri" pitchFamily="34" charset="0"/>
                <a:ea typeface="Times New Roman" pitchFamily="18" charset="0"/>
                <a:cs typeface="Times New Roman" pitchFamily="18" charset="0"/>
              </a:rPr>
              <a:t>th</a:t>
            </a:r>
            <a:r>
              <a:rPr kumimoji="0" lang="en-US" sz="13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 power or 2</a:t>
            </a:r>
            <a:r>
              <a:rPr kumimoji="0" lang="en-US" sz="1200" b="0" i="0" u="none" strike="noStrike" cap="none" normalizeH="0" baseline="30000" dirty="0" smtClean="0">
                <a:ln>
                  <a:noFill/>
                </a:ln>
                <a:solidFill>
                  <a:srgbClr val="000000"/>
                </a:solidFill>
                <a:effectLst/>
                <a:latin typeface="Calibri" pitchFamily="34" charset="0"/>
                <a:ea typeface="Times New Roman" pitchFamily="18" charset="0"/>
                <a:cs typeface="Times New Roman" pitchFamily="18" charset="0"/>
              </a:rPr>
              <a:t>n</a:t>
            </a:r>
            <a:r>
              <a:rPr kumimoji="0" lang="en-US" sz="13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 when n is the number of the row. For example:</a:t>
            </a:r>
            <a:br>
              <a:rPr kumimoji="0" lang="en-US" sz="13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br>
            <a:r>
              <a:rPr kumimoji="0" lang="en-US" sz="13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
            </a:r>
            <a:br>
              <a:rPr kumimoji="0" lang="en-US" sz="13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br>
            <a:r>
              <a:rPr kumimoji="0" lang="en-US" sz="13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
            </a:r>
            <a:br>
              <a:rPr kumimoji="0" lang="en-US" sz="13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b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409</TotalTime>
  <Words>754</Words>
  <Application>Microsoft Office PowerPoint</Application>
  <PresentationFormat>On-screen Show (4:3)</PresentationFormat>
  <Paragraphs>141</Paragraphs>
  <Slides>24</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6" baseType="lpstr">
      <vt:lpstr>Office Theme</vt:lpstr>
      <vt:lpstr>Equation</vt:lpstr>
      <vt:lpstr>Slide 1</vt:lpstr>
      <vt:lpstr>Slide 2</vt:lpstr>
      <vt:lpstr>Slide 3</vt:lpstr>
      <vt:lpstr>Slide 4</vt:lpstr>
      <vt:lpstr>Slide 5</vt:lpstr>
      <vt:lpstr>Slide 6</vt:lpstr>
      <vt:lpstr>Slide 7</vt:lpstr>
      <vt:lpstr>Pascal’s Triangle</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Valued Acer Customer</cp:lastModifiedBy>
  <cp:revision>63</cp:revision>
  <dcterms:created xsi:type="dcterms:W3CDTF">2013-05-06T20:03:29Z</dcterms:created>
  <dcterms:modified xsi:type="dcterms:W3CDTF">2016-05-09T15:53:50Z</dcterms:modified>
</cp:coreProperties>
</file>