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6"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61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8B3EBC-8533-476F-BE08-83FA62672068}"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B3EBC-8533-476F-BE08-83FA62672068}"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B3EBC-8533-476F-BE08-83FA62672068}"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B3EBC-8533-476F-BE08-83FA62672068}"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8B3EBC-8533-476F-BE08-83FA62672068}"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8B3EBC-8533-476F-BE08-83FA62672068}"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8B3EBC-8533-476F-BE08-83FA62672068}" type="datetimeFigureOut">
              <a:rPr lang="en-US" smtClean="0"/>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8B3EBC-8533-476F-BE08-83FA62672068}" type="datetimeFigureOut">
              <a:rPr lang="en-US" smtClean="0"/>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B3EBC-8533-476F-BE08-83FA62672068}" type="datetimeFigureOut">
              <a:rPr lang="en-US" smtClean="0"/>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B3EBC-8533-476F-BE08-83FA62672068}"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B3EBC-8533-476F-BE08-83FA62672068}"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F08AB-ABF7-4C93-8E77-F0C3D90A5359}" type="slidenum">
              <a:rPr lang="en-US" smtClean="0"/>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B3EBC-8533-476F-BE08-83FA62672068}" type="datetimeFigureOut">
              <a:rPr lang="en-US" smtClean="0"/>
              <a:t>8/3/2015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F08AB-ABF7-4C93-8E77-F0C3D90A53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mailto:mgale@pc.k12.ms.us" TargetMode="External"/><Relationship Id="rId7" Type="http://schemas.openxmlformats.org/officeDocument/2006/relationships/image" Target="../media/image10.png"/><Relationship Id="rId2" Type="http://schemas.openxmlformats.org/officeDocument/2006/relationships/hyperlink" Target="mailto:ddodge@pc.k12.ms.us"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mailto:awhittington@pc.k12.ms.us" TargetMode="External"/><Relationship Id="rId4" Type="http://schemas.openxmlformats.org/officeDocument/2006/relationships/hyperlink" Target="mailto:jsellier@pc.k12.ms.u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t>Saddle up for Success</a:t>
            </a:r>
            <a:endParaRPr lang="en-US" dirty="0"/>
          </a:p>
        </p:txBody>
      </p:sp>
      <p:sp>
        <p:nvSpPr>
          <p:cNvPr id="3" name="Subtitle 2"/>
          <p:cNvSpPr>
            <a:spLocks noGrp="1"/>
          </p:cNvSpPr>
          <p:nvPr>
            <p:ph type="subTitle" idx="1"/>
          </p:nvPr>
        </p:nvSpPr>
        <p:spPr>
          <a:xfrm>
            <a:off x="1447800" y="1600200"/>
            <a:ext cx="6400800" cy="1752600"/>
          </a:xfrm>
        </p:spPr>
        <p:txBody>
          <a:bodyPr>
            <a:normAutofit/>
          </a:bodyPr>
          <a:lstStyle/>
          <a:p>
            <a:r>
              <a:rPr lang="en-US" sz="4400" dirty="0" smtClean="0">
                <a:solidFill>
                  <a:schemeClr val="tx1"/>
                </a:solidFill>
              </a:rPr>
              <a:t>In 3</a:t>
            </a:r>
            <a:r>
              <a:rPr lang="en-US" sz="4400" baseline="30000" dirty="0" smtClean="0">
                <a:solidFill>
                  <a:schemeClr val="tx1"/>
                </a:solidFill>
              </a:rPr>
              <a:t>rd</a:t>
            </a:r>
            <a:r>
              <a:rPr lang="en-US" sz="4400" dirty="0" smtClean="0">
                <a:solidFill>
                  <a:schemeClr val="tx1"/>
                </a:solidFill>
              </a:rPr>
              <a:t> grade!!!!!</a:t>
            </a:r>
            <a:endParaRPr lang="en-US" sz="4400" dirty="0">
              <a:solidFill>
                <a:schemeClr val="tx1"/>
              </a:solidFill>
            </a:endParaRPr>
          </a:p>
        </p:txBody>
      </p:sp>
      <p:pic>
        <p:nvPicPr>
          <p:cNvPr id="1026" name="Picture 2" descr="C:\Users\LaWnForcer\AppData\Local\Microsoft\Windows\Temporary Internet Files\Content.IE5\UP4Q0M28\Horse7[1].jpg"/>
          <p:cNvPicPr>
            <a:picLocks noChangeAspect="1" noChangeArrowheads="1"/>
          </p:cNvPicPr>
          <p:nvPr/>
        </p:nvPicPr>
        <p:blipFill>
          <a:blip r:embed="rId2" cstate="print"/>
          <a:srcRect/>
          <a:stretch>
            <a:fillRect/>
          </a:stretch>
        </p:blipFill>
        <p:spPr bwMode="auto">
          <a:xfrm>
            <a:off x="3505200" y="2590800"/>
            <a:ext cx="2438400" cy="3377901"/>
          </a:xfrm>
          <a:prstGeom prst="rect">
            <a:avLst/>
          </a:prstGeom>
          <a:noFill/>
        </p:spPr>
      </p:pic>
      <p:sp>
        <p:nvSpPr>
          <p:cNvPr id="7" name="TextBox 6"/>
          <p:cNvSpPr txBox="1"/>
          <p:nvPr/>
        </p:nvSpPr>
        <p:spPr>
          <a:xfrm rot="20205078">
            <a:off x="1000826" y="4373783"/>
            <a:ext cx="2590800" cy="584775"/>
          </a:xfrm>
          <a:prstGeom prst="rect">
            <a:avLst/>
          </a:prstGeom>
          <a:noFill/>
        </p:spPr>
        <p:txBody>
          <a:bodyPr wrap="square" rtlCol="0">
            <a:spAutoFit/>
          </a:bodyPr>
          <a:lstStyle/>
          <a:p>
            <a:r>
              <a:rPr lang="en-US" sz="3200" dirty="0" smtClean="0"/>
              <a:t>Mrs. </a:t>
            </a:r>
            <a:r>
              <a:rPr lang="en-US" sz="3200" dirty="0" err="1" smtClean="0"/>
              <a:t>Sellier</a:t>
            </a:r>
            <a:endParaRPr lang="en-US" sz="3200" dirty="0"/>
          </a:p>
        </p:txBody>
      </p:sp>
      <p:sp>
        <p:nvSpPr>
          <p:cNvPr id="8" name="TextBox 7"/>
          <p:cNvSpPr txBox="1"/>
          <p:nvPr/>
        </p:nvSpPr>
        <p:spPr>
          <a:xfrm rot="20279427">
            <a:off x="954557" y="3002651"/>
            <a:ext cx="1905000" cy="584775"/>
          </a:xfrm>
          <a:prstGeom prst="rect">
            <a:avLst/>
          </a:prstGeom>
          <a:noFill/>
        </p:spPr>
        <p:txBody>
          <a:bodyPr wrap="square" rtlCol="0">
            <a:spAutoFit/>
          </a:bodyPr>
          <a:lstStyle/>
          <a:p>
            <a:r>
              <a:rPr lang="en-US" sz="3200" dirty="0" smtClean="0"/>
              <a:t>Mrs. Gale</a:t>
            </a:r>
            <a:endParaRPr lang="en-US" sz="3200" dirty="0"/>
          </a:p>
        </p:txBody>
      </p:sp>
      <p:sp>
        <p:nvSpPr>
          <p:cNvPr id="9" name="TextBox 8"/>
          <p:cNvSpPr txBox="1"/>
          <p:nvPr/>
        </p:nvSpPr>
        <p:spPr>
          <a:xfrm rot="1302721">
            <a:off x="6498670" y="3097290"/>
            <a:ext cx="2438400" cy="584775"/>
          </a:xfrm>
          <a:prstGeom prst="rect">
            <a:avLst/>
          </a:prstGeom>
          <a:noFill/>
        </p:spPr>
        <p:txBody>
          <a:bodyPr wrap="square" rtlCol="0">
            <a:spAutoFit/>
          </a:bodyPr>
          <a:lstStyle/>
          <a:p>
            <a:r>
              <a:rPr lang="en-US" sz="3200" dirty="0" smtClean="0"/>
              <a:t>Mrs. Dodge</a:t>
            </a:r>
            <a:endParaRPr lang="en-US" sz="3200" dirty="0"/>
          </a:p>
        </p:txBody>
      </p:sp>
      <p:sp>
        <p:nvSpPr>
          <p:cNvPr id="10" name="TextBox 9"/>
          <p:cNvSpPr txBox="1"/>
          <p:nvPr/>
        </p:nvSpPr>
        <p:spPr>
          <a:xfrm rot="1355359">
            <a:off x="6003503" y="4660112"/>
            <a:ext cx="3352800" cy="584775"/>
          </a:xfrm>
          <a:prstGeom prst="rect">
            <a:avLst/>
          </a:prstGeom>
          <a:noFill/>
        </p:spPr>
        <p:txBody>
          <a:bodyPr wrap="square" rtlCol="0">
            <a:spAutoFit/>
          </a:bodyPr>
          <a:lstStyle/>
          <a:p>
            <a:r>
              <a:rPr lang="en-US" sz="3200" dirty="0" smtClean="0"/>
              <a:t>Mrs. Whittington</a:t>
            </a:r>
            <a:endParaRPr lang="en-US" sz="3200" dirty="0"/>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287065">
            <a:off x="-794121" y="519853"/>
            <a:ext cx="6686378" cy="1120199"/>
          </a:xfrm>
        </p:spPr>
        <p:txBody>
          <a:bodyPr>
            <a:normAutofit/>
          </a:bodyPr>
          <a:lstStyle/>
          <a:p>
            <a:r>
              <a:rPr lang="en-US" sz="5400" dirty="0" smtClean="0"/>
              <a:t>Absences</a:t>
            </a:r>
            <a:endParaRPr lang="en-US" sz="5400" dirty="0"/>
          </a:p>
        </p:txBody>
      </p:sp>
      <p:sp>
        <p:nvSpPr>
          <p:cNvPr id="3" name="Content Placeholder 2"/>
          <p:cNvSpPr>
            <a:spLocks noGrp="1"/>
          </p:cNvSpPr>
          <p:nvPr>
            <p:ph idx="1"/>
          </p:nvPr>
        </p:nvSpPr>
        <p:spPr>
          <a:xfrm>
            <a:off x="4572000" y="1371600"/>
            <a:ext cx="4267200" cy="5105400"/>
          </a:xfrm>
        </p:spPr>
        <p:txBody>
          <a:bodyPr>
            <a:normAutofit fontScale="85000" lnSpcReduction="10000"/>
          </a:bodyPr>
          <a:lstStyle/>
          <a:p>
            <a:r>
              <a:rPr lang="en-US" dirty="0" smtClean="0"/>
              <a:t>If your child is absent, you have two days to submit an excuse.  </a:t>
            </a:r>
          </a:p>
          <a:p>
            <a:r>
              <a:rPr lang="en-US" dirty="0" smtClean="0"/>
              <a:t>Once the two days have passed, the absence goes on record as unexcused.</a:t>
            </a:r>
          </a:p>
          <a:p>
            <a:r>
              <a:rPr lang="en-US" dirty="0" smtClean="0"/>
              <a:t>Check-outs and check-ins do take away perfect attendance.</a:t>
            </a:r>
          </a:p>
          <a:p>
            <a:r>
              <a:rPr lang="en-US" dirty="0" smtClean="0"/>
              <a:t>Students are not allowed to be checked out after 2:00.</a:t>
            </a:r>
            <a:endParaRPr lang="en-US" dirty="0"/>
          </a:p>
        </p:txBody>
      </p:sp>
      <p:pic>
        <p:nvPicPr>
          <p:cNvPr id="8195" name="Picture 3" descr="C:\Users\LaWnForcer\AppData\Local\Microsoft\Windows\Temporary Internet Files\Content.IE5\I51K4F31\sick_in_bed[1].jpg"/>
          <p:cNvPicPr>
            <a:picLocks noChangeAspect="1" noChangeArrowheads="1"/>
          </p:cNvPicPr>
          <p:nvPr/>
        </p:nvPicPr>
        <p:blipFill>
          <a:blip r:embed="rId2" cstate="print"/>
          <a:srcRect/>
          <a:stretch>
            <a:fillRect/>
          </a:stretch>
        </p:blipFill>
        <p:spPr bwMode="auto">
          <a:xfrm>
            <a:off x="1447800" y="3505200"/>
            <a:ext cx="2938843" cy="2667000"/>
          </a:xfrm>
          <a:prstGeom prst="rect">
            <a:avLst/>
          </a:prstGeom>
          <a:noFill/>
        </p:spPr>
      </p:pic>
      <p:pic>
        <p:nvPicPr>
          <p:cNvPr id="8196" name="Picture 4" descr="C:\Users\LaWnForcer\AppData\Local\Microsoft\Windows\Temporary Internet Files\Content.IE5\UP4Q0M28\out-sick[1].png"/>
          <p:cNvPicPr>
            <a:picLocks noChangeAspect="1" noChangeArrowheads="1"/>
          </p:cNvPicPr>
          <p:nvPr/>
        </p:nvPicPr>
        <p:blipFill>
          <a:blip r:embed="rId3" cstate="print"/>
          <a:srcRect/>
          <a:stretch>
            <a:fillRect/>
          </a:stretch>
        </p:blipFill>
        <p:spPr bwMode="auto">
          <a:xfrm>
            <a:off x="2286000" y="2209800"/>
            <a:ext cx="1194066" cy="1190625"/>
          </a:xfrm>
          <a:prstGeom prst="rect">
            <a:avLst/>
          </a:prstGeom>
          <a:noFill/>
        </p:spPr>
      </p:pic>
    </p:spTree>
  </p:cSld>
  <p:clrMapOvr>
    <a:masterClrMapping/>
  </p:clrMapOvr>
  <p:transition spd="med">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1" y="4876436"/>
            <a:ext cx="5867400" cy="1112838"/>
          </a:xfrm>
        </p:spPr>
        <p:txBody>
          <a:bodyPr>
            <a:normAutofit/>
          </a:bodyPr>
          <a:lstStyle/>
          <a:p>
            <a:r>
              <a:rPr lang="en-US" sz="5400" dirty="0" smtClean="0"/>
              <a:t>School times</a:t>
            </a:r>
            <a:endParaRPr lang="en-US" sz="5400" dirty="0"/>
          </a:p>
        </p:txBody>
      </p:sp>
      <p:sp>
        <p:nvSpPr>
          <p:cNvPr id="3" name="Content Placeholder 2"/>
          <p:cNvSpPr>
            <a:spLocks noGrp="1"/>
          </p:cNvSpPr>
          <p:nvPr>
            <p:ph idx="1"/>
          </p:nvPr>
        </p:nvSpPr>
        <p:spPr>
          <a:xfrm>
            <a:off x="245125" y="1670664"/>
            <a:ext cx="5638800" cy="2895599"/>
          </a:xfrm>
        </p:spPr>
        <p:txBody>
          <a:bodyPr/>
          <a:lstStyle/>
          <a:p>
            <a:r>
              <a:rPr lang="en-US" dirty="0" smtClean="0"/>
              <a:t>School drop off begins at 7:15</a:t>
            </a:r>
          </a:p>
          <a:p>
            <a:r>
              <a:rPr lang="en-US" dirty="0" smtClean="0"/>
              <a:t>The first bell rings at 7:35 and the tardy bell rings at 7:40.</a:t>
            </a:r>
          </a:p>
          <a:p>
            <a:r>
              <a:rPr lang="en-US" dirty="0" smtClean="0"/>
              <a:t>Dismissal begins at 2:25.</a:t>
            </a:r>
            <a:endParaRPr lang="en-US" dirty="0"/>
          </a:p>
        </p:txBody>
      </p:sp>
      <p:pic>
        <p:nvPicPr>
          <p:cNvPr id="9218" name="Picture 2" descr="C:\Users\LaWnForcer\AppData\Local\Microsoft\Windows\Temporary Internet Files\Content.IE5\4SLU0DDY\running-late-steve-powers[1].jpg"/>
          <p:cNvPicPr>
            <a:picLocks noChangeAspect="1" noChangeArrowheads="1"/>
          </p:cNvPicPr>
          <p:nvPr/>
        </p:nvPicPr>
        <p:blipFill>
          <a:blip r:embed="rId2" cstate="print"/>
          <a:srcRect/>
          <a:stretch>
            <a:fillRect/>
          </a:stretch>
        </p:blipFill>
        <p:spPr bwMode="auto">
          <a:xfrm>
            <a:off x="5867400" y="3429000"/>
            <a:ext cx="2609850" cy="2609850"/>
          </a:xfrm>
          <a:prstGeom prst="rect">
            <a:avLst/>
          </a:prstGeom>
          <a:noFill/>
        </p:spPr>
      </p:pic>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Focus Areas </a:t>
            </a:r>
            <a:br>
              <a:rPr lang="en-US" dirty="0" smtClean="0"/>
            </a:br>
            <a:r>
              <a:rPr lang="en-US" dirty="0" smtClean="0"/>
              <a:t>in 3</a:t>
            </a:r>
            <a:r>
              <a:rPr lang="en-US" baseline="30000" dirty="0" smtClean="0"/>
              <a:t>rd</a:t>
            </a:r>
            <a:r>
              <a:rPr lang="en-US" dirty="0" smtClean="0"/>
              <a:t> grade</a:t>
            </a:r>
            <a:endParaRPr lang="en-US" dirty="0"/>
          </a:p>
        </p:txBody>
      </p:sp>
      <p:sp>
        <p:nvSpPr>
          <p:cNvPr id="3" name="Subtitle 2"/>
          <p:cNvSpPr>
            <a:spLocks noGrp="1"/>
          </p:cNvSpPr>
          <p:nvPr>
            <p:ph type="subTitle" idx="1"/>
          </p:nvPr>
        </p:nvSpPr>
        <p:spPr>
          <a:xfrm>
            <a:off x="419100" y="2743200"/>
            <a:ext cx="8305800" cy="3962400"/>
          </a:xfrm>
        </p:spPr>
        <p:txBody>
          <a:bodyPr>
            <a:normAutofit fontScale="92500" lnSpcReduction="10000"/>
          </a:bodyPr>
          <a:lstStyle/>
          <a:p>
            <a:pPr marL="457200" indent="-457200" algn="l">
              <a:buFont typeface="Wingdings" panose="05000000000000000000" pitchFamily="2" charset="2"/>
              <a:buChar char="v"/>
            </a:pPr>
            <a:r>
              <a:rPr lang="en-US" dirty="0" smtClean="0">
                <a:solidFill>
                  <a:schemeClr val="tx1"/>
                </a:solidFill>
              </a:rPr>
              <a:t>Developing critical thinking skills (Students are required to complete a science fair project)</a:t>
            </a:r>
          </a:p>
          <a:p>
            <a:pPr marL="457200" indent="-457200" algn="l">
              <a:buFont typeface="Wingdings" panose="05000000000000000000" pitchFamily="2" charset="2"/>
              <a:buChar char="v"/>
            </a:pPr>
            <a:r>
              <a:rPr lang="en-US" dirty="0" smtClean="0">
                <a:solidFill>
                  <a:schemeClr val="tx1"/>
                </a:solidFill>
              </a:rPr>
              <a:t>Multiplication and Division fluency</a:t>
            </a:r>
          </a:p>
          <a:p>
            <a:pPr marL="457200" indent="-457200" algn="l">
              <a:buFont typeface="Wingdings" panose="05000000000000000000" pitchFamily="2" charset="2"/>
              <a:buChar char="v"/>
            </a:pPr>
            <a:r>
              <a:rPr lang="en-US" dirty="0" smtClean="0">
                <a:solidFill>
                  <a:schemeClr val="tx1"/>
                </a:solidFill>
              </a:rPr>
              <a:t>Improve reading fluency and comprehension throughout the year (AR-Accelerated Reader)</a:t>
            </a:r>
          </a:p>
          <a:p>
            <a:pPr marL="457200" indent="-457200" algn="l">
              <a:buFont typeface="Wingdings" panose="05000000000000000000" pitchFamily="2" charset="2"/>
              <a:buChar char="v"/>
            </a:pPr>
            <a:r>
              <a:rPr lang="en-US" dirty="0" smtClean="0">
                <a:solidFill>
                  <a:schemeClr val="tx1"/>
                </a:solidFill>
              </a:rPr>
              <a:t>Vocabulary in context</a:t>
            </a:r>
          </a:p>
          <a:p>
            <a:pPr marL="457200" indent="-457200" algn="l">
              <a:buFont typeface="Wingdings" panose="05000000000000000000" pitchFamily="2" charset="2"/>
              <a:buChar char="v"/>
            </a:pPr>
            <a:r>
              <a:rPr lang="en-US" dirty="0" smtClean="0">
                <a:solidFill>
                  <a:schemeClr val="tx1"/>
                </a:solidFill>
              </a:rPr>
              <a:t>Constructing well written opinion pieces, informational writings, and narratives.</a:t>
            </a:r>
          </a:p>
          <a:p>
            <a:pPr marL="457200" indent="-457200" algn="l">
              <a:buFont typeface="Wingdings" panose="05000000000000000000" pitchFamily="2" charset="2"/>
              <a:buChar char="v"/>
            </a:pPr>
            <a:endParaRPr lang="en-US" dirty="0">
              <a:solidFill>
                <a:schemeClr val="tx1"/>
              </a:solidFill>
            </a:endParaRPr>
          </a:p>
        </p:txBody>
      </p:sp>
    </p:spTree>
    <p:extLst>
      <p:ext uri="{BB962C8B-B14F-4D97-AF65-F5344CB8AC3E}">
        <p14:creationId xmlns:p14="http://schemas.microsoft.com/office/powerpoint/2010/main" val="722903317"/>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0"/>
            <a:ext cx="8229600" cy="1143000"/>
          </a:xfrm>
        </p:spPr>
        <p:txBody>
          <a:bodyPr>
            <a:noAutofit/>
          </a:bodyPr>
          <a:lstStyle/>
          <a:p>
            <a:r>
              <a:rPr lang="en-US" sz="8000" dirty="0" smtClean="0"/>
              <a:t>Switching Classes</a:t>
            </a:r>
            <a:endParaRPr lang="en-US" sz="8000" dirty="0"/>
          </a:p>
        </p:txBody>
      </p:sp>
      <p:sp>
        <p:nvSpPr>
          <p:cNvPr id="3" name="Content Placeholder 2"/>
          <p:cNvSpPr>
            <a:spLocks noGrp="1"/>
          </p:cNvSpPr>
          <p:nvPr>
            <p:ph idx="1"/>
          </p:nvPr>
        </p:nvSpPr>
        <p:spPr>
          <a:xfrm>
            <a:off x="533400" y="152400"/>
            <a:ext cx="8229600" cy="4525963"/>
          </a:xfrm>
        </p:spPr>
        <p:txBody>
          <a:bodyPr/>
          <a:lstStyle/>
          <a:p>
            <a:r>
              <a:rPr lang="en-US" sz="3600" dirty="0" smtClean="0"/>
              <a:t>This year, your child will have four teachers that they will rotate through each day.</a:t>
            </a:r>
          </a:p>
          <a:p>
            <a:r>
              <a:rPr lang="en-US" sz="2800" dirty="0" smtClean="0"/>
              <a:t>Mrs. Gale- Mathematics</a:t>
            </a:r>
          </a:p>
          <a:p>
            <a:r>
              <a:rPr lang="en-US" sz="2800" dirty="0" smtClean="0"/>
              <a:t>Mrs. Dodge- Reading/ELA</a:t>
            </a:r>
          </a:p>
          <a:p>
            <a:r>
              <a:rPr lang="en-US" sz="2800" dirty="0" smtClean="0"/>
              <a:t>Mrs. Whittington- Science and Writing</a:t>
            </a:r>
          </a:p>
          <a:p>
            <a:r>
              <a:rPr lang="en-US" sz="2800" dirty="0" smtClean="0"/>
              <a:t>Mrs. </a:t>
            </a:r>
            <a:r>
              <a:rPr lang="en-US" sz="2800" dirty="0" err="1" smtClean="0"/>
              <a:t>Sellier</a:t>
            </a:r>
            <a:r>
              <a:rPr lang="en-US" sz="2800" dirty="0" smtClean="0"/>
              <a:t>- Social Studies and Language</a:t>
            </a:r>
            <a:endParaRPr lang="en-US" sz="2800" dirty="0"/>
          </a:p>
        </p:txBody>
      </p:sp>
      <p:pic>
        <p:nvPicPr>
          <p:cNvPr id="2051" name="Picture 3" descr="C:\Users\LaWnForcer\AppData\Local\Microsoft\Windows\Temporary Internet Files\Content.IE5\NZNGQA49\137968166[1].jpg"/>
          <p:cNvPicPr>
            <a:picLocks noChangeAspect="1" noChangeArrowheads="1"/>
          </p:cNvPicPr>
          <p:nvPr/>
        </p:nvPicPr>
        <p:blipFill>
          <a:blip r:embed="rId2" cstate="print"/>
          <a:srcRect/>
          <a:stretch>
            <a:fillRect/>
          </a:stretch>
        </p:blipFill>
        <p:spPr bwMode="auto">
          <a:xfrm>
            <a:off x="7162800" y="1676400"/>
            <a:ext cx="1690116" cy="2061117"/>
          </a:xfrm>
          <a:prstGeom prst="rect">
            <a:avLst/>
          </a:prstGeom>
          <a:noFill/>
        </p:spPr>
      </p:pic>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983983">
            <a:off x="-554119" y="469055"/>
            <a:ext cx="5029200" cy="1112838"/>
          </a:xfrm>
        </p:spPr>
        <p:txBody>
          <a:bodyPr>
            <a:normAutofit/>
          </a:bodyPr>
          <a:lstStyle/>
          <a:p>
            <a:r>
              <a:rPr lang="en-US" sz="6000" dirty="0" smtClean="0"/>
              <a:t>Grades</a:t>
            </a:r>
            <a:endParaRPr lang="en-US" sz="6000" dirty="0"/>
          </a:p>
        </p:txBody>
      </p:sp>
      <p:sp>
        <p:nvSpPr>
          <p:cNvPr id="3" name="Content Placeholder 2"/>
          <p:cNvSpPr>
            <a:spLocks noGrp="1"/>
          </p:cNvSpPr>
          <p:nvPr>
            <p:ph idx="1"/>
          </p:nvPr>
        </p:nvSpPr>
        <p:spPr>
          <a:xfrm>
            <a:off x="3048000" y="1143000"/>
            <a:ext cx="5638800" cy="4983163"/>
          </a:xfrm>
        </p:spPr>
        <p:txBody>
          <a:bodyPr>
            <a:normAutofit fontScale="92500"/>
          </a:bodyPr>
          <a:lstStyle/>
          <a:p>
            <a:r>
              <a:rPr lang="en-US" dirty="0" smtClean="0"/>
              <a:t>On your child’s progress reports and report cards, your child will have a grade that is called ELA.</a:t>
            </a:r>
          </a:p>
          <a:p>
            <a:r>
              <a:rPr lang="en-US" dirty="0" smtClean="0"/>
              <a:t>This grade is a combination of Reading, Language Arts, Writing, and Speaking and Listening skills.</a:t>
            </a:r>
          </a:p>
          <a:p>
            <a:r>
              <a:rPr lang="en-US" dirty="0" smtClean="0"/>
              <a:t>These subject areas are averaged together in order to have one grade rather than a grade in each area.</a:t>
            </a:r>
            <a:endParaRPr lang="en-US" dirty="0"/>
          </a:p>
        </p:txBody>
      </p:sp>
      <p:pic>
        <p:nvPicPr>
          <p:cNvPr id="3075" name="Picture 3" descr="C:\Users\LaWnForcer\AppData\Local\Microsoft\Windows\Temporary Internet Files\Content.IE5\I51K4F31\lrg_GRADES[1].png"/>
          <p:cNvPicPr>
            <a:picLocks noChangeAspect="1" noChangeArrowheads="1"/>
          </p:cNvPicPr>
          <p:nvPr/>
        </p:nvPicPr>
        <p:blipFill>
          <a:blip r:embed="rId2" cstate="print"/>
          <a:srcRect/>
          <a:stretch>
            <a:fillRect/>
          </a:stretch>
        </p:blipFill>
        <p:spPr bwMode="auto">
          <a:xfrm>
            <a:off x="228600" y="2667000"/>
            <a:ext cx="2934099" cy="3505200"/>
          </a:xfrm>
          <a:prstGeom prst="rect">
            <a:avLst/>
          </a:prstGeom>
          <a:noFill/>
        </p:spPr>
      </p:pic>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6000" dirty="0" smtClean="0"/>
              <a:t>Behavior Chart</a:t>
            </a:r>
            <a:endParaRPr lang="en-US" sz="6000" dirty="0"/>
          </a:p>
        </p:txBody>
      </p:sp>
      <p:sp>
        <p:nvSpPr>
          <p:cNvPr id="3" name="Content Placeholder 2"/>
          <p:cNvSpPr>
            <a:spLocks noGrp="1"/>
          </p:cNvSpPr>
          <p:nvPr>
            <p:ph idx="1"/>
          </p:nvPr>
        </p:nvSpPr>
        <p:spPr>
          <a:xfrm>
            <a:off x="6172200" y="1066800"/>
            <a:ext cx="2514600" cy="3200400"/>
          </a:xfrm>
        </p:spPr>
        <p:txBody>
          <a:bodyPr>
            <a:normAutofit fontScale="85000" lnSpcReduction="10000"/>
          </a:bodyPr>
          <a:lstStyle/>
          <a:p>
            <a:r>
              <a:rPr lang="en-US" sz="2000" dirty="0" smtClean="0"/>
              <a:t>Your child will receive one light per day.  The child’s color on the behavior chart will travel with them from class to class.</a:t>
            </a:r>
          </a:p>
          <a:p>
            <a:r>
              <a:rPr lang="en-US" sz="2000" dirty="0" smtClean="0"/>
              <a:t>Example: If James clips down once in his first block and once in his third block, he will go home with an orange in his planner.</a:t>
            </a:r>
          </a:p>
          <a:p>
            <a:pPr>
              <a:buNone/>
            </a:pPr>
            <a:endParaRPr lang="en-US" dirty="0"/>
          </a:p>
        </p:txBody>
      </p:sp>
      <p:sp>
        <p:nvSpPr>
          <p:cNvPr id="4" name="TextBox 3"/>
          <p:cNvSpPr txBox="1"/>
          <p:nvPr/>
        </p:nvSpPr>
        <p:spPr>
          <a:xfrm>
            <a:off x="3505200" y="1828800"/>
            <a:ext cx="2133600" cy="4401205"/>
          </a:xfrm>
          <a:prstGeom prst="rect">
            <a:avLst/>
          </a:prstGeom>
          <a:noFill/>
        </p:spPr>
        <p:txBody>
          <a:bodyPr wrap="square" rtlCol="0">
            <a:spAutoFit/>
          </a:bodyPr>
          <a:lstStyle/>
          <a:p>
            <a:pPr algn="ctr"/>
            <a:r>
              <a:rPr lang="en-US" sz="4000" dirty="0" smtClean="0">
                <a:solidFill>
                  <a:srgbClr val="CC9900"/>
                </a:solidFill>
              </a:rPr>
              <a:t>GOLD</a:t>
            </a:r>
          </a:p>
          <a:p>
            <a:pPr algn="ctr"/>
            <a:r>
              <a:rPr lang="en-US" sz="4000" dirty="0" smtClean="0">
                <a:solidFill>
                  <a:schemeClr val="bg1">
                    <a:lumMod val="50000"/>
                  </a:schemeClr>
                </a:solidFill>
              </a:rPr>
              <a:t>SILVER</a:t>
            </a:r>
          </a:p>
          <a:p>
            <a:pPr algn="ctr"/>
            <a:r>
              <a:rPr lang="en-US" sz="4000" dirty="0" smtClean="0">
                <a:solidFill>
                  <a:srgbClr val="00B050"/>
                </a:solidFill>
              </a:rPr>
              <a:t>GREEN</a:t>
            </a:r>
          </a:p>
          <a:p>
            <a:pPr algn="ctr"/>
            <a:r>
              <a:rPr lang="en-US" sz="4000" dirty="0" smtClean="0">
                <a:solidFill>
                  <a:srgbClr val="FFFF00"/>
                </a:solidFill>
              </a:rPr>
              <a:t>YELLOW</a:t>
            </a:r>
          </a:p>
          <a:p>
            <a:pPr algn="ctr"/>
            <a:r>
              <a:rPr lang="en-US" sz="4000" dirty="0" smtClean="0">
                <a:solidFill>
                  <a:srgbClr val="ED7613"/>
                </a:solidFill>
              </a:rPr>
              <a:t>ORANGE</a:t>
            </a:r>
          </a:p>
          <a:p>
            <a:pPr algn="ctr"/>
            <a:r>
              <a:rPr lang="en-US" sz="4000" dirty="0" smtClean="0">
                <a:solidFill>
                  <a:srgbClr val="FF0000"/>
                </a:solidFill>
              </a:rPr>
              <a:t>RED</a:t>
            </a:r>
          </a:p>
          <a:p>
            <a:pPr algn="ctr"/>
            <a:r>
              <a:rPr lang="en-US" sz="4000" dirty="0" smtClean="0">
                <a:solidFill>
                  <a:srgbClr val="0070C0"/>
                </a:solidFill>
              </a:rPr>
              <a:t>BLUE</a:t>
            </a:r>
            <a:endParaRPr lang="en-US" sz="4000" dirty="0">
              <a:solidFill>
                <a:srgbClr val="0070C0"/>
              </a:solidFill>
            </a:endParaRPr>
          </a:p>
        </p:txBody>
      </p:sp>
      <p:sp>
        <p:nvSpPr>
          <p:cNvPr id="5" name="TextBox 4"/>
          <p:cNvSpPr txBox="1"/>
          <p:nvPr/>
        </p:nvSpPr>
        <p:spPr>
          <a:xfrm>
            <a:off x="304800" y="914400"/>
            <a:ext cx="2743200" cy="2308324"/>
          </a:xfrm>
          <a:prstGeom prst="rect">
            <a:avLst/>
          </a:prstGeom>
          <a:noFill/>
        </p:spPr>
        <p:txBody>
          <a:bodyPr wrap="square" rtlCol="0">
            <a:spAutoFit/>
          </a:bodyPr>
          <a:lstStyle/>
          <a:p>
            <a:r>
              <a:rPr lang="en-US" dirty="0" smtClean="0"/>
              <a:t>Your child will start on green every day.  Silver and Gold mean that your child had an exceptional day! </a:t>
            </a:r>
          </a:p>
          <a:p>
            <a:r>
              <a:rPr lang="en-US" dirty="0" smtClean="0"/>
              <a:t>- If a </a:t>
            </a:r>
            <a:r>
              <a:rPr lang="en-US" dirty="0" smtClean="0"/>
              <a:t>student </a:t>
            </a:r>
            <a:r>
              <a:rPr lang="en-US" dirty="0" smtClean="0"/>
              <a:t>is on silver or gold and gets in trouble, </a:t>
            </a:r>
            <a:r>
              <a:rPr lang="en-US" dirty="0" smtClean="0"/>
              <a:t>he/she</a:t>
            </a:r>
            <a:r>
              <a:rPr lang="en-US" dirty="0" smtClean="0"/>
              <a:t> </a:t>
            </a:r>
            <a:r>
              <a:rPr lang="en-US" dirty="0" smtClean="0"/>
              <a:t>will clip down to yellow, not green!</a:t>
            </a:r>
            <a:endParaRPr lang="en-US" dirty="0"/>
          </a:p>
        </p:txBody>
      </p:sp>
      <p:sp>
        <p:nvSpPr>
          <p:cNvPr id="6" name="TextBox 5"/>
          <p:cNvSpPr txBox="1"/>
          <p:nvPr/>
        </p:nvSpPr>
        <p:spPr>
          <a:xfrm>
            <a:off x="381000" y="3441680"/>
            <a:ext cx="1752600" cy="3416320"/>
          </a:xfrm>
          <a:prstGeom prst="rect">
            <a:avLst/>
          </a:prstGeom>
          <a:noFill/>
        </p:spPr>
        <p:txBody>
          <a:bodyPr wrap="square" rtlCol="0">
            <a:spAutoFit/>
          </a:bodyPr>
          <a:lstStyle/>
          <a:p>
            <a:r>
              <a:rPr lang="en-US" dirty="0" smtClean="0"/>
              <a:t>Students with silver will receive one pirate buck/dojo point, and students on gold will receive two pirate bucks/dojo points. Initials will be signed in these colors.</a:t>
            </a:r>
            <a:endParaRPr lang="en-US" dirty="0"/>
          </a:p>
        </p:txBody>
      </p:sp>
      <p:sp>
        <p:nvSpPr>
          <p:cNvPr id="7" name="TextBox 6"/>
          <p:cNvSpPr txBox="1"/>
          <p:nvPr/>
        </p:nvSpPr>
        <p:spPr>
          <a:xfrm>
            <a:off x="6629400" y="4343400"/>
            <a:ext cx="2057400" cy="2031325"/>
          </a:xfrm>
          <a:prstGeom prst="rect">
            <a:avLst/>
          </a:prstGeom>
          <a:noFill/>
        </p:spPr>
        <p:txBody>
          <a:bodyPr wrap="square" rtlCol="0">
            <a:spAutoFit/>
          </a:bodyPr>
          <a:lstStyle/>
          <a:p>
            <a:r>
              <a:rPr lang="en-US" dirty="0" smtClean="0"/>
              <a:t>Students with light changes will walk at recess. </a:t>
            </a:r>
          </a:p>
          <a:p>
            <a:r>
              <a:rPr lang="en-US" dirty="0" smtClean="0"/>
              <a:t>Yellow- 5 minutes</a:t>
            </a:r>
          </a:p>
          <a:p>
            <a:r>
              <a:rPr lang="en-US" dirty="0" smtClean="0"/>
              <a:t>Orange- 10 minutes</a:t>
            </a:r>
          </a:p>
          <a:p>
            <a:r>
              <a:rPr lang="en-US" dirty="0" smtClean="0"/>
              <a:t>Red- All of recess</a:t>
            </a:r>
          </a:p>
          <a:p>
            <a:r>
              <a:rPr lang="en-US" dirty="0" smtClean="0"/>
              <a:t>Blue- All of recess</a:t>
            </a:r>
            <a:endParaRPr lang="en-US" dirty="0"/>
          </a:p>
        </p:txBody>
      </p:sp>
      <p:sp>
        <p:nvSpPr>
          <p:cNvPr id="8" name="TextBox 7"/>
          <p:cNvSpPr txBox="1"/>
          <p:nvPr/>
        </p:nvSpPr>
        <p:spPr>
          <a:xfrm>
            <a:off x="2514600" y="6211669"/>
            <a:ext cx="4038600" cy="646331"/>
          </a:xfrm>
          <a:prstGeom prst="rect">
            <a:avLst/>
          </a:prstGeom>
          <a:noFill/>
        </p:spPr>
        <p:txBody>
          <a:bodyPr wrap="square" rtlCol="0">
            <a:spAutoFit/>
          </a:bodyPr>
          <a:lstStyle/>
          <a:p>
            <a:r>
              <a:rPr lang="en-US" dirty="0" smtClean="0"/>
              <a:t>A Blue light is an automatic infraction form or referral.</a:t>
            </a:r>
            <a:endParaRPr lang="en-US" dirty="0"/>
          </a:p>
        </p:txBody>
      </p:sp>
    </p:spTree>
  </p:cSld>
  <p:clrMapOvr>
    <a:masterClrMapping/>
  </p:clrMapOvr>
  <p:transition spd="med">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07200">
            <a:off x="2275709" y="478238"/>
            <a:ext cx="8229600" cy="1143000"/>
          </a:xfrm>
        </p:spPr>
        <p:txBody>
          <a:bodyPr>
            <a:normAutofit/>
          </a:bodyPr>
          <a:lstStyle/>
          <a:p>
            <a:r>
              <a:rPr lang="en-US" sz="6000" dirty="0" smtClean="0"/>
              <a:t>Planner</a:t>
            </a:r>
            <a:endParaRPr lang="en-US" sz="6000" dirty="0"/>
          </a:p>
        </p:txBody>
      </p:sp>
      <p:sp>
        <p:nvSpPr>
          <p:cNvPr id="3" name="Content Placeholder 2"/>
          <p:cNvSpPr>
            <a:spLocks noGrp="1"/>
          </p:cNvSpPr>
          <p:nvPr>
            <p:ph idx="1"/>
          </p:nvPr>
        </p:nvSpPr>
        <p:spPr>
          <a:xfrm>
            <a:off x="457200" y="1371600"/>
            <a:ext cx="4648200" cy="5029200"/>
          </a:xfrm>
        </p:spPr>
        <p:txBody>
          <a:bodyPr>
            <a:normAutofit fontScale="70000" lnSpcReduction="20000"/>
          </a:bodyPr>
          <a:lstStyle/>
          <a:p>
            <a:r>
              <a:rPr lang="en-US" dirty="0" smtClean="0"/>
              <a:t>Planners are used to keep communication open between the teachers, students, and parents.</a:t>
            </a:r>
          </a:p>
          <a:p>
            <a:r>
              <a:rPr lang="en-US" dirty="0" smtClean="0"/>
              <a:t>Homework and assessments will be written in the planner weekly. The planner is the way to know your child’s homework.  There will not be a homework sheet sent home weekly.  It is your child’s responsibility to correctly write down any homework and assessments.</a:t>
            </a:r>
          </a:p>
          <a:p>
            <a:r>
              <a:rPr lang="en-US" dirty="0" smtClean="0"/>
              <a:t>Lights from the behavior chart will be signed in the planner daily.</a:t>
            </a:r>
          </a:p>
          <a:p>
            <a:r>
              <a:rPr lang="en-US" sz="4600" dirty="0" smtClean="0"/>
              <a:t>Parents MUST sign planners nightly!!!!</a:t>
            </a:r>
            <a:endParaRPr lang="en-US" sz="4600" dirty="0"/>
          </a:p>
        </p:txBody>
      </p:sp>
      <p:pic>
        <p:nvPicPr>
          <p:cNvPr id="4098" name="Picture 2" descr="C:\Users\LaWnForcer\AppData\Local\Microsoft\Windows\Temporary Internet Files\Content.IE5\UP4Q0M28\myplan-pink_l[1].jpg"/>
          <p:cNvPicPr>
            <a:picLocks noChangeAspect="1" noChangeArrowheads="1"/>
          </p:cNvPicPr>
          <p:nvPr/>
        </p:nvPicPr>
        <p:blipFill>
          <a:blip r:embed="rId2" cstate="print"/>
          <a:srcRect/>
          <a:stretch>
            <a:fillRect/>
          </a:stretch>
        </p:blipFill>
        <p:spPr bwMode="auto">
          <a:xfrm>
            <a:off x="5807015" y="2242868"/>
            <a:ext cx="2857500" cy="2905125"/>
          </a:xfrm>
          <a:prstGeom prst="rect">
            <a:avLst/>
          </a:prstGeom>
          <a:noFill/>
        </p:spPr>
      </p:pic>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900" b="1" dirty="0" smtClean="0"/>
              <a:t>MKAS 2 </a:t>
            </a:r>
            <a:r>
              <a:rPr lang="en-US" dirty="0" smtClean="0"/>
              <a:t/>
            </a:r>
            <a:br>
              <a:rPr lang="en-US" dirty="0" smtClean="0"/>
            </a:br>
            <a:r>
              <a:rPr lang="en-US" dirty="0" smtClean="0"/>
              <a:t>3</a:t>
            </a:r>
            <a:r>
              <a:rPr lang="en-US" baseline="30000" dirty="0" smtClean="0"/>
              <a:t>rd</a:t>
            </a:r>
            <a:r>
              <a:rPr lang="en-US" dirty="0" smtClean="0"/>
              <a:t> grade reading gate assessment</a:t>
            </a:r>
            <a:endParaRPr lang="en-US" dirty="0"/>
          </a:p>
        </p:txBody>
      </p:sp>
      <p:sp>
        <p:nvSpPr>
          <p:cNvPr id="3" name="Content Placeholder 2"/>
          <p:cNvSpPr>
            <a:spLocks noGrp="1"/>
          </p:cNvSpPr>
          <p:nvPr>
            <p:ph idx="1"/>
          </p:nvPr>
        </p:nvSpPr>
        <p:spPr>
          <a:xfrm>
            <a:off x="114300" y="1981200"/>
            <a:ext cx="3048000" cy="4191000"/>
          </a:xfrm>
        </p:spPr>
        <p:txBody>
          <a:bodyPr>
            <a:normAutofit/>
          </a:bodyPr>
          <a:lstStyle/>
          <a:p>
            <a:r>
              <a:rPr lang="en-US" sz="1800" dirty="0" smtClean="0"/>
              <a:t>The STAR assessment is given 3 times a year.  This is a great indicator for whether your child is prepared for the MKAS2 assessment.  If your child is reading below grade level on the STAR assessment, you will be notified each time the STAR assessment is given.</a:t>
            </a:r>
            <a:endParaRPr lang="en-US" sz="1800" dirty="0"/>
          </a:p>
        </p:txBody>
      </p:sp>
      <p:sp>
        <p:nvSpPr>
          <p:cNvPr id="4" name="TextBox 3"/>
          <p:cNvSpPr txBox="1"/>
          <p:nvPr/>
        </p:nvSpPr>
        <p:spPr>
          <a:xfrm>
            <a:off x="3733800" y="1981200"/>
            <a:ext cx="2209800" cy="2585323"/>
          </a:xfrm>
          <a:prstGeom prst="rect">
            <a:avLst/>
          </a:prstGeom>
          <a:noFill/>
        </p:spPr>
        <p:txBody>
          <a:bodyPr wrap="square" rtlCol="0">
            <a:spAutoFit/>
          </a:bodyPr>
          <a:lstStyle/>
          <a:p>
            <a:r>
              <a:rPr lang="en-US" dirty="0" smtClean="0"/>
              <a:t>The MKAS2 assessment is given towards the end of the year for the first time.  This assessment is meant to determine your child’s reading readiness.  </a:t>
            </a:r>
            <a:endParaRPr lang="en-US" dirty="0"/>
          </a:p>
        </p:txBody>
      </p:sp>
      <p:sp>
        <p:nvSpPr>
          <p:cNvPr id="5" name="TextBox 4"/>
          <p:cNvSpPr txBox="1"/>
          <p:nvPr/>
        </p:nvSpPr>
        <p:spPr>
          <a:xfrm>
            <a:off x="6629400" y="1981200"/>
            <a:ext cx="2286000" cy="3416320"/>
          </a:xfrm>
          <a:prstGeom prst="rect">
            <a:avLst/>
          </a:prstGeom>
          <a:noFill/>
        </p:spPr>
        <p:txBody>
          <a:bodyPr wrap="square" rtlCol="0">
            <a:spAutoFit/>
          </a:bodyPr>
          <a:lstStyle/>
          <a:p>
            <a:r>
              <a:rPr lang="en-US" dirty="0" smtClean="0"/>
              <a:t>Your child will have three opportunities to take the MKAS2 assessment.  If your child does not meet the required score from the state, he/she will automatically be retained to the 3</a:t>
            </a:r>
            <a:r>
              <a:rPr lang="en-US" baseline="30000" dirty="0" smtClean="0"/>
              <a:t>rd</a:t>
            </a:r>
            <a:r>
              <a:rPr lang="en-US" dirty="0" smtClean="0"/>
              <a:t> grade no matter what their grades on report cards state.</a:t>
            </a:r>
            <a:endParaRPr lang="en-US" dirty="0"/>
          </a:p>
        </p:txBody>
      </p:sp>
      <p:sp>
        <p:nvSpPr>
          <p:cNvPr id="6" name="TextBox 5"/>
          <p:cNvSpPr txBox="1"/>
          <p:nvPr/>
        </p:nvSpPr>
        <p:spPr>
          <a:xfrm>
            <a:off x="762000" y="5397520"/>
            <a:ext cx="7620000" cy="1200329"/>
          </a:xfrm>
          <a:prstGeom prst="rect">
            <a:avLst/>
          </a:prstGeom>
          <a:noFill/>
        </p:spPr>
        <p:txBody>
          <a:bodyPr wrap="square" rtlCol="0">
            <a:spAutoFit/>
          </a:bodyPr>
          <a:lstStyle/>
          <a:p>
            <a:pPr algn="ctr"/>
            <a:r>
              <a:rPr lang="en-US" sz="2400" dirty="0" smtClean="0"/>
              <a:t>The best way to help your child succeed on the MKAS2 assessment is to read with them </a:t>
            </a:r>
            <a:r>
              <a:rPr lang="en-US" sz="2400" b="1" dirty="0" smtClean="0"/>
              <a:t>NIGHTLY</a:t>
            </a:r>
            <a:r>
              <a:rPr lang="en-US" sz="2400" dirty="0" smtClean="0"/>
              <a:t> for at least 30 minutes throughout the school year!!!!!</a:t>
            </a:r>
            <a:endParaRPr lang="en-US" sz="2400" dirty="0"/>
          </a:p>
        </p:txBody>
      </p:sp>
    </p:spTree>
  </p:cSld>
  <p:clrMapOvr>
    <a:masterClrMapping/>
  </p:clrMapOvr>
  <p:transition spd="med">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PBIS</a:t>
            </a:r>
            <a:endParaRPr lang="en-US" sz="7200" b="1" dirty="0"/>
          </a:p>
        </p:txBody>
      </p:sp>
      <p:sp>
        <p:nvSpPr>
          <p:cNvPr id="3" name="Content Placeholder 2"/>
          <p:cNvSpPr>
            <a:spLocks noGrp="1"/>
          </p:cNvSpPr>
          <p:nvPr>
            <p:ph idx="1"/>
          </p:nvPr>
        </p:nvSpPr>
        <p:spPr>
          <a:xfrm>
            <a:off x="914400" y="1524000"/>
            <a:ext cx="7239000" cy="4267201"/>
          </a:xfrm>
        </p:spPr>
        <p:txBody>
          <a:bodyPr>
            <a:normAutofit fontScale="77500" lnSpcReduction="20000"/>
          </a:bodyPr>
          <a:lstStyle/>
          <a:p>
            <a:r>
              <a:rPr lang="en-US" dirty="0" smtClean="0"/>
              <a:t>PBIS is our school wide positive behavior incentive.</a:t>
            </a:r>
          </a:p>
          <a:p>
            <a:r>
              <a:rPr lang="en-US" dirty="0" smtClean="0"/>
              <a:t>Students are given pirate bucks and Dojo points for positive behavior choices throughout the day.  </a:t>
            </a:r>
          </a:p>
          <a:p>
            <a:r>
              <a:rPr lang="en-US" dirty="0" smtClean="0"/>
              <a:t>They can receive these from all adults on campus from teachers to administrators, to cafeteria workers, to bus drivers.</a:t>
            </a:r>
          </a:p>
          <a:p>
            <a:r>
              <a:rPr lang="en-US" dirty="0" smtClean="0"/>
              <a:t>The students have opportunities to turn these tickets in to receive rewards and prizes such as classroom coupons, classroom drawings, school drawings, Pirate </a:t>
            </a:r>
            <a:r>
              <a:rPr lang="en-US" dirty="0" err="1" smtClean="0"/>
              <a:t>Palooza</a:t>
            </a:r>
            <a:r>
              <a:rPr lang="en-US" dirty="0" smtClean="0"/>
              <a:t> parties, and more.</a:t>
            </a:r>
          </a:p>
          <a:p>
            <a:r>
              <a:rPr lang="en-US" dirty="0" smtClean="0"/>
              <a:t>Please help encourage your child to make positive choices every day.</a:t>
            </a:r>
            <a:endParaRPr lang="en-US" dirty="0"/>
          </a:p>
        </p:txBody>
      </p:sp>
      <p:pic>
        <p:nvPicPr>
          <p:cNvPr id="5122" name="Picture 2" descr="C:\Users\LaWnForcer\AppData\Local\Microsoft\Windows\Temporary Internet Files\Content.IE5\4SLU0DDY\6680557409_043e613383_z[1].jpg"/>
          <p:cNvPicPr>
            <a:picLocks noChangeAspect="1" noChangeArrowheads="1"/>
          </p:cNvPicPr>
          <p:nvPr/>
        </p:nvPicPr>
        <p:blipFill>
          <a:blip r:embed="rId2" cstate="print"/>
          <a:srcRect/>
          <a:stretch>
            <a:fillRect/>
          </a:stretch>
        </p:blipFill>
        <p:spPr bwMode="auto">
          <a:xfrm>
            <a:off x="304800" y="228600"/>
            <a:ext cx="1893995" cy="1263650"/>
          </a:xfrm>
          <a:prstGeom prst="rect">
            <a:avLst/>
          </a:prstGeom>
          <a:noFill/>
        </p:spPr>
      </p:pic>
      <p:pic>
        <p:nvPicPr>
          <p:cNvPr id="5123" name="Picture 3" descr="C:\Users\LaWnForcer\AppData\Local\Microsoft\Windows\Temporary Internet Files\Content.IE5\4SLU0DDY\gift-of-desperation[1].png"/>
          <p:cNvPicPr>
            <a:picLocks noChangeAspect="1" noChangeArrowheads="1"/>
          </p:cNvPicPr>
          <p:nvPr/>
        </p:nvPicPr>
        <p:blipFill>
          <a:blip r:embed="rId3" cstate="print"/>
          <a:srcRect/>
          <a:stretch>
            <a:fillRect/>
          </a:stretch>
        </p:blipFill>
        <p:spPr bwMode="auto">
          <a:xfrm>
            <a:off x="7236320" y="152400"/>
            <a:ext cx="1470392" cy="1524000"/>
          </a:xfrm>
          <a:prstGeom prst="rect">
            <a:avLst/>
          </a:prstGeom>
          <a:noFill/>
        </p:spPr>
      </p:pic>
      <p:pic>
        <p:nvPicPr>
          <p:cNvPr id="5124" name="Picture 4" descr="C:\Users\LaWnForcer\AppData\Local\Microsoft\Windows\Temporary Internet Files\Content.IE5\UP4Q0M28\coupons[1].png"/>
          <p:cNvPicPr>
            <a:picLocks noChangeAspect="1" noChangeArrowheads="1"/>
          </p:cNvPicPr>
          <p:nvPr/>
        </p:nvPicPr>
        <p:blipFill>
          <a:blip r:embed="rId4" cstate="print"/>
          <a:srcRect/>
          <a:stretch>
            <a:fillRect/>
          </a:stretch>
        </p:blipFill>
        <p:spPr bwMode="auto">
          <a:xfrm>
            <a:off x="152400" y="5793953"/>
            <a:ext cx="1385888" cy="1064047"/>
          </a:xfrm>
          <a:prstGeom prst="rect">
            <a:avLst/>
          </a:prstGeom>
          <a:noFill/>
        </p:spPr>
      </p:pic>
      <p:pic>
        <p:nvPicPr>
          <p:cNvPr id="5125" name="Picture 5" descr="C:\Program Files (x86)\Microsoft Office\MEDIA\CAGCAT10\j0216588.wmf"/>
          <p:cNvPicPr>
            <a:picLocks noChangeAspect="1" noChangeArrowheads="1"/>
          </p:cNvPicPr>
          <p:nvPr/>
        </p:nvPicPr>
        <p:blipFill>
          <a:blip r:embed="rId5" cstate="print"/>
          <a:srcRect/>
          <a:stretch>
            <a:fillRect/>
          </a:stretch>
        </p:blipFill>
        <p:spPr bwMode="auto">
          <a:xfrm>
            <a:off x="7696200" y="5181600"/>
            <a:ext cx="1347360" cy="1513484"/>
          </a:xfrm>
          <a:prstGeom prst="rect">
            <a:avLst/>
          </a:prstGeom>
          <a:noFill/>
        </p:spPr>
      </p:pic>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US" sz="5400" dirty="0" smtClean="0"/>
              <a:t>Teacher contact</a:t>
            </a:r>
            <a:endParaRPr lang="en-US" sz="5400" dirty="0"/>
          </a:p>
        </p:txBody>
      </p:sp>
      <p:sp>
        <p:nvSpPr>
          <p:cNvPr id="3" name="Content Placeholder 2"/>
          <p:cNvSpPr>
            <a:spLocks noGrp="1"/>
          </p:cNvSpPr>
          <p:nvPr>
            <p:ph idx="1"/>
          </p:nvPr>
        </p:nvSpPr>
        <p:spPr>
          <a:xfrm>
            <a:off x="457200" y="1981200"/>
            <a:ext cx="8229600" cy="4525963"/>
          </a:xfrm>
        </p:spPr>
        <p:txBody>
          <a:bodyPr/>
          <a:lstStyle/>
          <a:p>
            <a:r>
              <a:rPr lang="en-US" dirty="0" smtClean="0"/>
              <a:t>If you need to contact one of us, please feel free to send a note, call the school at (228) 452-5200, or email us at the addresses listed below.</a:t>
            </a:r>
          </a:p>
          <a:p>
            <a:r>
              <a:rPr lang="en-US" sz="2000" dirty="0" smtClean="0"/>
              <a:t>Mrs. Dodge- </a:t>
            </a:r>
            <a:r>
              <a:rPr lang="en-US" sz="2000" dirty="0" smtClean="0">
                <a:hlinkClick r:id="rId2"/>
              </a:rPr>
              <a:t>ddodge@pc.k12.ms.us</a:t>
            </a:r>
            <a:endParaRPr lang="en-US" sz="2000" dirty="0" smtClean="0"/>
          </a:p>
          <a:p>
            <a:r>
              <a:rPr lang="en-US" sz="2000" dirty="0" smtClean="0"/>
              <a:t>Mrs. Gale- </a:t>
            </a:r>
            <a:r>
              <a:rPr lang="en-US" sz="2000" dirty="0" smtClean="0">
                <a:hlinkClick r:id="rId3"/>
              </a:rPr>
              <a:t>mgale@pc.k12.ms.us</a:t>
            </a:r>
            <a:endParaRPr lang="en-US" sz="2000" dirty="0" smtClean="0"/>
          </a:p>
          <a:p>
            <a:r>
              <a:rPr lang="en-US" sz="2000" dirty="0" smtClean="0"/>
              <a:t>Mrs. </a:t>
            </a:r>
            <a:r>
              <a:rPr lang="en-US" sz="2000" dirty="0" err="1" smtClean="0"/>
              <a:t>Sellier</a:t>
            </a:r>
            <a:r>
              <a:rPr lang="en-US" sz="2000" dirty="0" smtClean="0"/>
              <a:t>- </a:t>
            </a:r>
            <a:r>
              <a:rPr lang="en-US" sz="2000" dirty="0" smtClean="0">
                <a:hlinkClick r:id="rId4"/>
              </a:rPr>
              <a:t>jsellier@pc.k12.ms.us</a:t>
            </a:r>
            <a:endParaRPr lang="en-US" sz="2000" dirty="0" smtClean="0"/>
          </a:p>
          <a:p>
            <a:r>
              <a:rPr lang="en-US" sz="2000" dirty="0" smtClean="0"/>
              <a:t>Mrs. Whittington- </a:t>
            </a:r>
            <a:r>
              <a:rPr lang="en-US" sz="2000" dirty="0" smtClean="0">
                <a:hlinkClick r:id="rId5"/>
              </a:rPr>
              <a:t>awhittington@pc.k12.ms.us</a:t>
            </a:r>
            <a:r>
              <a:rPr lang="en-US" sz="2000" dirty="0" smtClean="0"/>
              <a:t> </a:t>
            </a:r>
            <a:endParaRPr lang="en-US" sz="2000" dirty="0"/>
          </a:p>
        </p:txBody>
      </p:sp>
      <p:pic>
        <p:nvPicPr>
          <p:cNvPr id="6146" name="Picture 2" descr="C:\Users\LaWnForcer\AppData\Local\Microsoft\Windows\Temporary Internet Files\Content.IE5\I51K4F31\note-to-self[1].jpg"/>
          <p:cNvPicPr>
            <a:picLocks noChangeAspect="1" noChangeArrowheads="1"/>
          </p:cNvPicPr>
          <p:nvPr/>
        </p:nvPicPr>
        <p:blipFill>
          <a:blip r:embed="rId6" cstate="print"/>
          <a:srcRect/>
          <a:stretch>
            <a:fillRect/>
          </a:stretch>
        </p:blipFill>
        <p:spPr bwMode="auto">
          <a:xfrm>
            <a:off x="685800" y="228600"/>
            <a:ext cx="1424609" cy="1310640"/>
          </a:xfrm>
          <a:prstGeom prst="rect">
            <a:avLst/>
          </a:prstGeom>
          <a:noFill/>
        </p:spPr>
      </p:pic>
      <p:pic>
        <p:nvPicPr>
          <p:cNvPr id="6148" name="Picture 4" descr="C:\Users\LaWnForcer\AppData\Local\Microsoft\Windows\Temporary Internet Files\Content.IE5\4SLU0DDY\email-logo[1].png"/>
          <p:cNvPicPr>
            <a:picLocks noChangeAspect="1" noChangeArrowheads="1"/>
          </p:cNvPicPr>
          <p:nvPr/>
        </p:nvPicPr>
        <p:blipFill>
          <a:blip r:embed="rId7" cstate="print"/>
          <a:srcRect/>
          <a:stretch>
            <a:fillRect/>
          </a:stretch>
        </p:blipFill>
        <p:spPr bwMode="auto">
          <a:xfrm>
            <a:off x="6019800" y="3810000"/>
            <a:ext cx="2124460" cy="1767844"/>
          </a:xfrm>
          <a:prstGeom prst="rect">
            <a:avLst/>
          </a:prstGeom>
          <a:noFill/>
        </p:spPr>
      </p:pic>
      <p:pic>
        <p:nvPicPr>
          <p:cNvPr id="6149" name="Picture 5" descr="C:\Users\LaWnForcer\AppData\Local\Microsoft\Windows\Temporary Internet Files\Content.IE5\NZNGQA49\iPhone_5s_2[1].jpg"/>
          <p:cNvPicPr>
            <a:picLocks noChangeAspect="1" noChangeArrowheads="1"/>
          </p:cNvPicPr>
          <p:nvPr/>
        </p:nvPicPr>
        <p:blipFill>
          <a:blip r:embed="rId8" cstate="print"/>
          <a:srcRect/>
          <a:stretch>
            <a:fillRect/>
          </a:stretch>
        </p:blipFill>
        <p:spPr bwMode="auto">
          <a:xfrm>
            <a:off x="6781800" y="304800"/>
            <a:ext cx="1830171" cy="1220724"/>
          </a:xfrm>
          <a:prstGeom prst="rect">
            <a:avLst/>
          </a:prstGeom>
          <a:noFill/>
        </p:spPr>
      </p:pic>
    </p:spTree>
  </p:cSld>
  <p:clrMapOvr>
    <a:masterClrMapping/>
  </p:clrMapOvr>
  <p:transition spd="med">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a:xfrm>
            <a:off x="457200" y="1752600"/>
            <a:ext cx="8229600" cy="4525963"/>
          </a:xfrm>
        </p:spPr>
        <p:txBody>
          <a:bodyPr>
            <a:normAutofit fontScale="85000" lnSpcReduction="20000"/>
          </a:bodyPr>
          <a:lstStyle/>
          <a:p>
            <a:r>
              <a:rPr lang="en-US" dirty="0" smtClean="0"/>
              <a:t>Students must have a note from a parent in order to change transportation.  Students are not allowed to change transportation by simply telling the teacher.</a:t>
            </a:r>
          </a:p>
          <a:p>
            <a:r>
              <a:rPr lang="en-US" dirty="0" smtClean="0"/>
              <a:t>Please make sure notes are on a sheet of paper that can be sent to the office, not written on the child’s planner.</a:t>
            </a:r>
          </a:p>
          <a:p>
            <a:r>
              <a:rPr lang="en-US" dirty="0" smtClean="0"/>
              <a:t>Transportation notes need to have the date, the child’s full name, homeroom teacher’s name, and a parent’s signature.</a:t>
            </a:r>
          </a:p>
          <a:p>
            <a:r>
              <a:rPr lang="en-US" dirty="0" smtClean="0"/>
              <a:t>The Boys and Girls Club will be closed Thursday, August 6</a:t>
            </a:r>
            <a:r>
              <a:rPr lang="en-US" baseline="30000" dirty="0" smtClean="0"/>
              <a:t>th</a:t>
            </a:r>
            <a:r>
              <a:rPr lang="en-US" dirty="0" smtClean="0"/>
              <a:t> and Friday, August 7</a:t>
            </a:r>
            <a:r>
              <a:rPr lang="en-US" baseline="30000" dirty="0" smtClean="0"/>
              <a:t>th</a:t>
            </a:r>
            <a:r>
              <a:rPr lang="en-US" dirty="0" smtClean="0"/>
              <a:t>.  Please make sure to fill out the transportation section on the sign-in sheet.</a:t>
            </a:r>
            <a:endParaRPr lang="en-US" dirty="0"/>
          </a:p>
        </p:txBody>
      </p:sp>
      <p:pic>
        <p:nvPicPr>
          <p:cNvPr id="7170" name="Picture 2" descr="C:\Users\LaWnForcer\AppData\Local\Microsoft\Windows\Temporary Internet Files\Content.IE5\NZNGQA49\Car[1].gif"/>
          <p:cNvPicPr>
            <a:picLocks noChangeAspect="1" noChangeArrowheads="1" noCrop="1"/>
          </p:cNvPicPr>
          <p:nvPr/>
        </p:nvPicPr>
        <p:blipFill>
          <a:blip r:embed="rId2" cstate="print"/>
          <a:srcRect/>
          <a:stretch>
            <a:fillRect/>
          </a:stretch>
        </p:blipFill>
        <p:spPr bwMode="auto">
          <a:xfrm>
            <a:off x="609600" y="152400"/>
            <a:ext cx="1447800" cy="1447800"/>
          </a:xfrm>
          <a:prstGeom prst="rect">
            <a:avLst/>
          </a:prstGeom>
          <a:noFill/>
        </p:spPr>
      </p:pic>
      <p:pic>
        <p:nvPicPr>
          <p:cNvPr id="7171" name="Picture 3" descr="C:\Program Files (x86)\Microsoft Office\MEDIA\CAGCAT10\j0183328.wmf"/>
          <p:cNvPicPr>
            <a:picLocks noChangeAspect="1" noChangeArrowheads="1"/>
          </p:cNvPicPr>
          <p:nvPr/>
        </p:nvPicPr>
        <p:blipFill>
          <a:blip r:embed="rId3" cstate="print"/>
          <a:srcRect/>
          <a:stretch>
            <a:fillRect/>
          </a:stretch>
        </p:blipFill>
        <p:spPr bwMode="auto">
          <a:xfrm>
            <a:off x="7086600" y="228600"/>
            <a:ext cx="1426668" cy="1433170"/>
          </a:xfrm>
          <a:prstGeom prst="rect">
            <a:avLst/>
          </a:prstGeom>
          <a:noFill/>
        </p:spPr>
      </p:pic>
    </p:spTree>
  </p:cSld>
  <p:clrMapOvr>
    <a:masterClrMapping/>
  </p:clrMapOvr>
  <p:transition spd="med">
    <p:pull dir="l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904</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Saddle up for Success</vt:lpstr>
      <vt:lpstr>Switching Classes</vt:lpstr>
      <vt:lpstr>Grades</vt:lpstr>
      <vt:lpstr>Behavior Chart</vt:lpstr>
      <vt:lpstr>Planner</vt:lpstr>
      <vt:lpstr>MKAS 2  3rd grade reading gate assessment</vt:lpstr>
      <vt:lpstr>PBIS</vt:lpstr>
      <vt:lpstr>Teacher contact</vt:lpstr>
      <vt:lpstr>Transportation</vt:lpstr>
      <vt:lpstr>Absences</vt:lpstr>
      <vt:lpstr>School times</vt:lpstr>
      <vt:lpstr>Focus Areas  in 3rd grade</vt:lpstr>
    </vt:vector>
  </TitlesOfParts>
  <Company>Hattiesburg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Saddle up for Success</dc:title>
  <dc:creator>Louis Whit</dc:creator>
  <cp:lastModifiedBy>Whittington, Amanda</cp:lastModifiedBy>
  <cp:revision>11</cp:revision>
  <dcterms:created xsi:type="dcterms:W3CDTF">2015-08-01T20:15:47Z</dcterms:created>
  <dcterms:modified xsi:type="dcterms:W3CDTF">2015-08-03T21:17:42Z</dcterms:modified>
</cp:coreProperties>
</file>