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3" r:id="rId15"/>
    <p:sldId id="274" r:id="rId16"/>
    <p:sldId id="271" r:id="rId17"/>
    <p:sldId id="272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417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5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2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43330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3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178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0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91546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153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3209534-40EA-440D-9941-EB38F830988A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5D9908-A0F6-45A7-883C-5B74E04488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5506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600200"/>
            <a:ext cx="5648623" cy="161412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Curlz MT" pitchFamily="82" charset="0"/>
              </a:rPr>
              <a:t>Welcome</a:t>
            </a:r>
            <a:endParaRPr lang="en-US" sz="8000" dirty="0">
              <a:latin typeface="Curlz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918954" cy="35052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latin typeface="Curlz MT" pitchFamily="82" charset="0"/>
              </a:rPr>
              <a:t>To the MHS Library!</a:t>
            </a:r>
          </a:p>
          <a:p>
            <a:pPr algn="l"/>
            <a:endParaRPr lang="en-US" sz="4400" dirty="0">
              <a:latin typeface="Curlz MT" pitchFamily="82" charset="0"/>
            </a:endParaRPr>
          </a:p>
          <a:p>
            <a:pPr algn="l"/>
            <a:r>
              <a:rPr lang="en-US" sz="5400" dirty="0" smtClean="0">
                <a:latin typeface="Curlz MT" pitchFamily="82" charset="0"/>
              </a:rPr>
              <a:t>Dare to dream it…</a:t>
            </a:r>
          </a:p>
          <a:p>
            <a:pPr algn="l"/>
            <a:r>
              <a:rPr lang="en-US" sz="5400" b="1" dirty="0" smtClean="0">
                <a:latin typeface="Curlz MT" pitchFamily="82" charset="0"/>
              </a:rPr>
              <a:t>Work to achieve it!!</a:t>
            </a:r>
            <a:endParaRPr lang="en-US" sz="5400" b="1" dirty="0"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1734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Ridiculously 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Simple rules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839200" cy="350520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1800" dirty="0" smtClean="0"/>
              <a:t>All other  school rules apply in the library.</a:t>
            </a:r>
          </a:p>
          <a:p>
            <a:pPr marL="0" indent="0"/>
            <a:r>
              <a:rPr lang="en-US" sz="1800" dirty="0"/>
              <a:t>	</a:t>
            </a:r>
            <a:r>
              <a:rPr lang="en-US" sz="1800" b="0" dirty="0" smtClean="0"/>
              <a:t>Ex.  No food or drinks, no electronics , use inside voices, etc…</a:t>
            </a:r>
          </a:p>
          <a:p>
            <a:pPr>
              <a:buAutoNum type="arabicPeriod" startAt="2"/>
            </a:pPr>
            <a:r>
              <a:rPr lang="en-US" sz="1800" dirty="0" smtClean="0"/>
              <a:t>Don’t be RUDE. </a:t>
            </a:r>
            <a:endParaRPr lang="en-US" sz="1800" dirty="0"/>
          </a:p>
          <a:p>
            <a:pPr marL="923544" lvl="5" indent="0">
              <a:buNone/>
            </a:pPr>
            <a:r>
              <a:rPr lang="en-US" sz="1800" dirty="0" smtClean="0"/>
              <a:t>No calling out, No talking loud, NO profanity, BE NICE </a:t>
            </a:r>
            <a:r>
              <a:rPr lang="en-US" sz="1800" dirty="0" smtClean="0">
                <a:sym typeface="Wingdings" pitchFamily="2" charset="2"/>
              </a:rPr>
              <a:t></a:t>
            </a:r>
            <a:endParaRPr lang="en-US" sz="1800" dirty="0" smtClean="0"/>
          </a:p>
          <a:p>
            <a:pPr>
              <a:buAutoNum type="arabicPeriod" startAt="2"/>
            </a:pPr>
            <a:r>
              <a:rPr lang="en-US" sz="1800" dirty="0" smtClean="0"/>
              <a:t>No violence of any kind.</a:t>
            </a:r>
          </a:p>
          <a:p>
            <a:pPr marL="923544" lvl="5" indent="0">
              <a:buNone/>
            </a:pPr>
            <a:r>
              <a:rPr lang="en-US" sz="1800" dirty="0" smtClean="0"/>
              <a:t>No hitting, poking, pushing, </a:t>
            </a:r>
            <a:r>
              <a:rPr lang="en-US" sz="1800" dirty="0" err="1" smtClean="0"/>
              <a:t>etc</a:t>
            </a:r>
            <a:r>
              <a:rPr lang="en-US" sz="1800" dirty="0" smtClean="0"/>
              <a:t>…(even if you are “Just </a:t>
            </a:r>
            <a:r>
              <a:rPr lang="en-US" sz="1800" dirty="0" err="1" smtClean="0"/>
              <a:t>Playin</a:t>
            </a:r>
            <a:r>
              <a:rPr lang="en-US" sz="1800" dirty="0" smtClean="0"/>
              <a:t>”)</a:t>
            </a:r>
          </a:p>
          <a:p>
            <a:pPr>
              <a:buAutoNum type="arabicPeriod" startAt="2"/>
            </a:pPr>
            <a:r>
              <a:rPr lang="en-US" sz="1800" dirty="0" smtClean="0"/>
              <a:t>Treat objects in library with care and respect. </a:t>
            </a:r>
          </a:p>
          <a:p>
            <a:pPr marL="923544" lvl="5" indent="0">
              <a:buNone/>
            </a:pPr>
            <a:r>
              <a:rPr lang="en-US" sz="1800" dirty="0" smtClean="0"/>
              <a:t>No leaning in chairs or stools, no sitting on tables, no mistreating books, follow computer rules.</a:t>
            </a:r>
          </a:p>
          <a:p>
            <a:pPr marL="0" lvl="1" indent="0">
              <a:buNone/>
            </a:pPr>
            <a:r>
              <a:rPr lang="en-US" sz="1800" b="1" dirty="0" smtClean="0">
                <a:sym typeface="Wingdings" pitchFamily="2" charset="2"/>
              </a:rPr>
              <a:t>5.   Come in and do what you came to do.</a:t>
            </a:r>
          </a:p>
          <a:p>
            <a:pPr marL="685800" lvl="4" indent="0">
              <a:buNone/>
            </a:pPr>
            <a:r>
              <a:rPr lang="en-US" sz="1800" dirty="0">
                <a:sym typeface="Wingdings" pitchFamily="2" charset="2"/>
              </a:rPr>
              <a:t>	</a:t>
            </a:r>
            <a:r>
              <a:rPr lang="en-US" sz="1800" dirty="0" smtClean="0">
                <a:sym typeface="Wingdings" pitchFamily="2" charset="2"/>
              </a:rPr>
              <a:t>Don’t waste time, Don’t disturb others</a:t>
            </a:r>
          </a:p>
          <a:p>
            <a:pPr marL="342900" lvl="1" indent="-342900">
              <a:buAutoNum type="arabicPeriod" startAt="6"/>
            </a:pPr>
            <a:r>
              <a:rPr lang="en-US" sz="1800" b="1" dirty="0" smtClean="0">
                <a:sym typeface="Wingdings" pitchFamily="2" charset="2"/>
              </a:rPr>
              <a:t>Return all library books on time or early</a:t>
            </a:r>
          </a:p>
          <a:p>
            <a:pPr marL="342900" lvl="1" indent="-342900">
              <a:buAutoNum type="arabicPeriod" startAt="6"/>
            </a:pPr>
            <a:r>
              <a:rPr lang="en-US" b="1" dirty="0" smtClean="0">
                <a:sym typeface="Wingdings" pitchFamily="2" charset="2"/>
              </a:rPr>
              <a:t>Minion Class Rules</a:t>
            </a:r>
            <a:endParaRPr lang="en-US" sz="1800" b="1" dirty="0" smtClean="0">
              <a:sym typeface="Wingdings" pitchFamily="2" charset="2"/>
            </a:endParaRPr>
          </a:p>
        </p:txBody>
      </p:sp>
      <p:pic>
        <p:nvPicPr>
          <p:cNvPr id="8194" name="Picture 2" descr="C:\Users\Teacher\AppData\Local\Microsoft\Windows\Temporary Internet Files\Content.IE5\MQTTNY9L\MP9004423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1734"/>
            <a:ext cx="246469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241"/>
            <a:ext cx="90109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Summarization of Rules: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6794" y="762000"/>
            <a:ext cx="9084538" cy="74789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Show Respect</a:t>
            </a:r>
          </a:p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Be kind</a:t>
            </a:r>
          </a:p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Have compassion</a:t>
            </a:r>
          </a:p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Have pride</a:t>
            </a:r>
          </a:p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</a:rPr>
              <a:t>Do your best</a:t>
            </a:r>
          </a:p>
          <a:p>
            <a:pPr algn="ctr"/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2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How to choose a book…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554867" cy="51816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Ask for suggestions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Use the OPAC (online public access catalog)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Scan shelves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Read summaries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Look at book reviews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AR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Bookfind</a:t>
            </a:r>
            <a:endParaRPr lang="en-US" sz="36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8703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887"/>
            <a:ext cx="6554867" cy="1524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Accelerated Reading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71183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Brush Script MT" pitchFamily="66" charset="0"/>
              </a:rPr>
              <a:t>REWARDS:</a:t>
            </a:r>
          </a:p>
          <a:p>
            <a:pPr>
              <a:buAutoNum type="arabicPeriod"/>
            </a:pPr>
            <a:r>
              <a:rPr lang="en-US" sz="2800" dirty="0" smtClean="0">
                <a:latin typeface="Brush Script MT" pitchFamily="66" charset="0"/>
              </a:rPr>
              <a:t>Pizza Party each nine weeks for each student who earns 25 points.</a:t>
            </a:r>
          </a:p>
          <a:p>
            <a:pPr>
              <a:buAutoNum type="arabicPeriod"/>
            </a:pPr>
            <a:r>
              <a:rPr lang="en-US" sz="2800" dirty="0" smtClean="0">
                <a:latin typeface="Brush Script MT" pitchFamily="66" charset="0"/>
              </a:rPr>
              <a:t>T-shirt for 50 points</a:t>
            </a:r>
          </a:p>
          <a:p>
            <a:pPr>
              <a:buAutoNum type="arabicPeriod"/>
            </a:pPr>
            <a:r>
              <a:rPr lang="en-US" sz="2800" dirty="0" smtClean="0">
                <a:latin typeface="Brush Script MT" pitchFamily="66" charset="0"/>
              </a:rPr>
              <a:t>Field trip at the end of the year for top 80 readers with 100 points</a:t>
            </a:r>
          </a:p>
          <a:p>
            <a:pPr>
              <a:buAutoNum type="arabicPeriod"/>
            </a:pPr>
            <a:r>
              <a:rPr lang="en-US" sz="2800" dirty="0" smtClean="0">
                <a:latin typeface="Brush Script MT" pitchFamily="66" charset="0"/>
              </a:rPr>
              <a:t>500-1000 points – name on plaque</a:t>
            </a:r>
          </a:p>
          <a:p>
            <a:pPr>
              <a:buAutoNum type="arabicPeriod"/>
            </a:pPr>
            <a:r>
              <a:rPr lang="en-US" sz="2800" dirty="0" smtClean="0">
                <a:latin typeface="Brush Script MT" pitchFamily="66" charset="0"/>
              </a:rPr>
              <a:t>Cash prizes:  1</a:t>
            </a:r>
            <a:r>
              <a:rPr lang="en-US" sz="2800" baseline="30000" dirty="0" smtClean="0">
                <a:latin typeface="Brush Script MT" pitchFamily="66" charset="0"/>
              </a:rPr>
              <a:t>st</a:t>
            </a:r>
            <a:r>
              <a:rPr lang="en-US" sz="2800" dirty="0" smtClean="0">
                <a:latin typeface="Brush Script MT" pitchFamily="66" charset="0"/>
              </a:rPr>
              <a:t> - $100.00    2</a:t>
            </a:r>
            <a:r>
              <a:rPr lang="en-US" sz="2800" baseline="30000" dirty="0" smtClean="0">
                <a:latin typeface="Brush Script MT" pitchFamily="66" charset="0"/>
              </a:rPr>
              <a:t>nd</a:t>
            </a:r>
            <a:r>
              <a:rPr lang="en-US" sz="2800" dirty="0" smtClean="0">
                <a:latin typeface="Brush Script MT" pitchFamily="66" charset="0"/>
              </a:rPr>
              <a:t> – $75.00    3</a:t>
            </a:r>
            <a:r>
              <a:rPr lang="en-US" sz="2800" baseline="30000" dirty="0" smtClean="0">
                <a:latin typeface="Brush Script MT" pitchFamily="66" charset="0"/>
              </a:rPr>
              <a:t>rd</a:t>
            </a:r>
            <a:r>
              <a:rPr lang="en-US" sz="2800" dirty="0" smtClean="0">
                <a:latin typeface="Brush Script MT" pitchFamily="66" charset="0"/>
              </a:rPr>
              <a:t> - $50.00</a:t>
            </a:r>
          </a:p>
          <a:p>
            <a:pPr>
              <a:buAutoNum type="arabicPeriod"/>
            </a:pPr>
            <a:r>
              <a:rPr lang="en-US" sz="2800" dirty="0" smtClean="0">
                <a:latin typeface="Brush Script MT" pitchFamily="66" charset="0"/>
              </a:rPr>
              <a:t>Reach goals set by your teacher:</a:t>
            </a:r>
          </a:p>
          <a:p>
            <a:pPr marL="0" indent="0">
              <a:buNone/>
            </a:pPr>
            <a:r>
              <a:rPr lang="en-US" sz="2800" dirty="0">
                <a:latin typeface="Brush Script MT" pitchFamily="66" charset="0"/>
              </a:rPr>
              <a:t>	</a:t>
            </a:r>
            <a:r>
              <a:rPr lang="en-US" sz="2800" dirty="0" smtClean="0">
                <a:latin typeface="Brush Script MT" pitchFamily="66" charset="0"/>
              </a:rPr>
              <a:t>100% - 100 test grade</a:t>
            </a:r>
          </a:p>
          <a:p>
            <a:pPr marL="0" indent="0">
              <a:buNone/>
            </a:pPr>
            <a:endParaRPr lang="en-US" sz="2800" dirty="0" smtClean="0">
              <a:latin typeface="Brush Script MT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Brush Script MT" pitchFamily="66" charset="0"/>
              </a:rPr>
              <a:t>You will also get grades in class for novels assigned by your teachers.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1266" name="Picture 2" descr="C:\Users\Teacher\AppData\Local\Microsoft\Windows\Temporary Internet Files\Content.IE5\NRNKJ8DK\MC9000787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871183"/>
            <a:ext cx="202252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22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Bingo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Receive prize with each bingo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Name put on bulletin board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 Name goes in drawing for each bingo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name drawn each 9 weeks for $25.00</a:t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5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Bookmark Challenge!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doni MT Black" panose="02070A03080606020203" pitchFamily="18" charset="0"/>
              </a:rPr>
              <a:t>Grades 9-12</a:t>
            </a:r>
          </a:p>
          <a:p>
            <a:r>
              <a:rPr lang="en-US" dirty="0" smtClean="0">
                <a:latin typeface="Bodoni MT Black" panose="02070A03080606020203" pitchFamily="18" charset="0"/>
              </a:rPr>
              <a:t>Winners will have their bookmark printed for everyone to take</a:t>
            </a:r>
          </a:p>
          <a:p>
            <a:r>
              <a:rPr lang="en-US" dirty="0" smtClean="0">
                <a:latin typeface="Bodoni MT Black" panose="02070A03080606020203" pitchFamily="18" charset="0"/>
              </a:rPr>
              <a:t>Theme of bookmark must be books, reading, or your favorite characters from a book----use words or pictures or both</a:t>
            </a:r>
          </a:p>
          <a:p>
            <a:r>
              <a:rPr lang="en-US" dirty="0" smtClean="0">
                <a:latin typeface="Bodoni MT Black" panose="02070A03080606020203" pitchFamily="18" charset="0"/>
              </a:rPr>
              <a:t>Submit bookmarks to Mrs. Grant by December 1</a:t>
            </a:r>
          </a:p>
          <a:p>
            <a:r>
              <a:rPr lang="en-US" dirty="0" smtClean="0">
                <a:latin typeface="Bodoni MT Black" panose="02070A03080606020203" pitchFamily="18" charset="0"/>
              </a:rPr>
              <a:t>One winner from each grade</a:t>
            </a:r>
          </a:p>
          <a:p>
            <a:endParaRPr lang="en-US" dirty="0">
              <a:latin typeface="Bodoni MT Black" panose="02070A03080606020203" pitchFamily="18" charset="0"/>
            </a:endParaRPr>
          </a:p>
          <a:p>
            <a:r>
              <a:rPr lang="en-US" dirty="0" smtClean="0">
                <a:latin typeface="Bodoni MT Black" panose="02070A03080606020203" pitchFamily="18" charset="0"/>
              </a:rPr>
              <a:t>Put name and grade on back </a:t>
            </a:r>
            <a:endParaRPr lang="en-US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76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"/>
            <a:ext cx="8686800" cy="2556972"/>
          </a:xfrm>
        </p:spPr>
        <p:txBody>
          <a:bodyPr>
            <a:normAutofit/>
          </a:bodyPr>
          <a:lstStyle/>
          <a:p>
            <a:r>
              <a:rPr lang="en-US" dirty="0" smtClean="0"/>
              <a:t>As a participant of the MHS Accelerated  Reader program, I, ___________________________, promise not to :</a:t>
            </a:r>
          </a:p>
          <a:p>
            <a:r>
              <a:rPr lang="en-US" dirty="0"/>
              <a:t>	</a:t>
            </a:r>
            <a:r>
              <a:rPr lang="en-US" dirty="0" smtClean="0"/>
              <a:t>1.  Give or receive answers to/from other students.</a:t>
            </a:r>
          </a:p>
          <a:p>
            <a:r>
              <a:rPr lang="en-US" dirty="0"/>
              <a:t>	</a:t>
            </a:r>
            <a:r>
              <a:rPr lang="en-US" dirty="0" smtClean="0"/>
              <a:t>2.  Take a test for another student or have someone take a test for me.</a:t>
            </a:r>
          </a:p>
          <a:p>
            <a:r>
              <a:rPr lang="en-US" dirty="0"/>
              <a:t>	</a:t>
            </a:r>
            <a:r>
              <a:rPr lang="en-US" dirty="0" smtClean="0"/>
              <a:t>3.  Try to take a test without first reading the book.</a:t>
            </a:r>
          </a:p>
          <a:p>
            <a:r>
              <a:rPr lang="en-US" dirty="0"/>
              <a:t>	</a:t>
            </a:r>
            <a:r>
              <a:rPr lang="en-US" dirty="0" smtClean="0"/>
              <a:t>4.  I will not watch a movie and try to take a test.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581400"/>
            <a:ext cx="8153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B0F0"/>
                </a:solidFill>
                <a:latin typeface="Algerian" pitchFamily="82" charset="0"/>
              </a:rPr>
              <a:t>Consequences: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sz="2400" dirty="0" smtClean="0">
                <a:latin typeface="Baskerville Old Face" pitchFamily="18" charset="0"/>
              </a:rPr>
              <a:t>I, _______________________, understand that if I break ANY of the AR rules that I will lose all of my points up to that time and will not be allowed to participate in any of the other rewards.</a:t>
            </a:r>
            <a:endParaRPr lang="en-U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5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05400"/>
            <a:ext cx="6554867" cy="15240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READINg</a:t>
            </a:r>
            <a:r>
              <a:rPr lang="en-US" sz="5400" dirty="0" smtClean="0"/>
              <a:t> fair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685800"/>
            <a:ext cx="86741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Footlight MT Light" panose="0204060206030A020304" pitchFamily="18" charset="0"/>
              </a:rPr>
              <a:t>MHS does participate in the State Reading Fair.</a:t>
            </a:r>
          </a:p>
          <a:p>
            <a:r>
              <a:rPr lang="en-US" sz="2000" b="1" dirty="0" smtClean="0">
                <a:latin typeface="Footlight MT Light" panose="0204060206030A020304" pitchFamily="18" charset="0"/>
              </a:rPr>
              <a:t>If you think you would like to take part in this, here are a few suggestions:</a:t>
            </a:r>
          </a:p>
          <a:p>
            <a:endParaRPr lang="en-US" sz="2000" b="1" dirty="0">
              <a:latin typeface="Footlight MT Light" panose="0204060206030A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Footlight MT Light" panose="0204060206030A020304" pitchFamily="18" charset="0"/>
              </a:rPr>
              <a:t>Decide if you would like to do an individual or group(2 people) board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Footlight MT Light" panose="0204060206030A020304" pitchFamily="18" charset="0"/>
              </a:rPr>
              <a:t>As you read books this year, find one that you really liked to do your for your board.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Footlight MT Light" panose="0204060206030A020304" pitchFamily="18" charset="0"/>
              </a:rPr>
              <a:t>Look for supplies and ideas during the first semester.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Footlight MT Light" panose="0204060206030A020304" pitchFamily="18" charset="0"/>
              </a:rPr>
              <a:t>The MHS reading fair will be held shortly after Christmas Break.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b="1" dirty="0" smtClean="0">
                <a:latin typeface="Footlight MT Light" panose="0204060206030A020304" pitchFamily="18" charset="0"/>
              </a:rPr>
              <a:t>If you advance….there is a district, regional, and state competition.</a:t>
            </a:r>
          </a:p>
          <a:p>
            <a:pPr marL="285750" indent="-285750">
              <a:buFont typeface="Arial" charset="0"/>
              <a:buChar char="•"/>
            </a:pPr>
            <a:endParaRPr lang="en-US" sz="2000" b="1" dirty="0">
              <a:latin typeface="Footlight MT Light" panose="0204060206030A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b="1" dirty="0" smtClean="0">
              <a:latin typeface="Footlight MT Light" panose="0204060206030A020304" pitchFamily="18" charset="0"/>
            </a:endParaRPr>
          </a:p>
        </p:txBody>
      </p:sp>
      <p:pic>
        <p:nvPicPr>
          <p:cNvPr id="1026" name="Picture 2" descr="C:\Users\Teacher\AppData\Local\Microsoft\Windows\Temporary Internet Files\Content.IE5\MQTTNY9L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76044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062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310487"/>
            <a:ext cx="6019800" cy="5867400"/>
          </a:xfrm>
          <a:scene3d>
            <a:camera prst="perspectiveContrastingLeftFacing"/>
            <a:lightRig rig="threePt" dir="t"/>
          </a:scene3d>
        </p:spPr>
        <p:txBody>
          <a:bodyPr>
            <a:normAutofit fontScale="92500"/>
          </a:bodyPr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latin typeface="Haettenschweiler" pitchFamily="34" charset="0"/>
              </a:rPr>
              <a:t>Start the year off right….</a:t>
            </a:r>
          </a:p>
          <a:p>
            <a:pPr algn="ctr"/>
            <a:r>
              <a:rPr lang="en-US" sz="9600" dirty="0" smtClean="0">
                <a:solidFill>
                  <a:srgbClr val="FF0000"/>
                </a:solidFill>
                <a:latin typeface="Haettenschweiler" pitchFamily="34" charset="0"/>
              </a:rPr>
              <a:t>READ</a:t>
            </a:r>
            <a:endParaRPr lang="en-US" sz="96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pic>
        <p:nvPicPr>
          <p:cNvPr id="10242" name="Picture 2" descr="C:\Users\Teacher\AppData\Local\Microsoft\Windows\Temporary Internet Files\Content.IE5\6JJAHGFW\MP9004309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667000"/>
            <a:ext cx="3124200" cy="357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9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Informal Roman" pitchFamily="66" charset="0"/>
              </a:rPr>
              <a:t>Today’s To Do’s:</a:t>
            </a:r>
            <a:endParaRPr lang="en-US" sz="6000" dirty="0">
              <a:latin typeface="Informal Roman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20171"/>
            <a:ext cx="7633742" cy="3593591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Berlin Sans FB Demi" pitchFamily="34" charset="0"/>
              </a:rPr>
              <a:t>Library Orientation</a:t>
            </a:r>
          </a:p>
          <a:p>
            <a:pPr lvl="3">
              <a:buFont typeface="Arial" charset="0"/>
              <a:buChar char="•"/>
            </a:pPr>
            <a:r>
              <a:rPr lang="en-US" sz="3600" dirty="0" smtClean="0">
                <a:latin typeface="Berlin Sans FB Demi" pitchFamily="34" charset="0"/>
              </a:rPr>
              <a:t>About Library Staff and “Stuff”</a:t>
            </a:r>
          </a:p>
          <a:p>
            <a:pPr lvl="3">
              <a:buFont typeface="Arial" charset="0"/>
              <a:buChar char="•"/>
            </a:pPr>
            <a:r>
              <a:rPr lang="en-US" sz="3600" dirty="0" smtClean="0">
                <a:latin typeface="Berlin Sans FB Demi" pitchFamily="34" charset="0"/>
              </a:rPr>
              <a:t>Mini Tour</a:t>
            </a:r>
          </a:p>
          <a:p>
            <a:pPr lvl="3">
              <a:buFont typeface="Arial" charset="0"/>
              <a:buChar char="•"/>
            </a:pPr>
            <a:r>
              <a:rPr lang="en-US" sz="3600" dirty="0" smtClean="0">
                <a:latin typeface="Berlin Sans FB Demi" pitchFamily="34" charset="0"/>
              </a:rPr>
              <a:t>Q &amp; A</a:t>
            </a:r>
          </a:p>
          <a:p>
            <a:pPr lvl="3">
              <a:buFont typeface="Arial" charset="0"/>
              <a:buChar char="•"/>
            </a:pPr>
            <a:r>
              <a:rPr lang="en-US" sz="3600" dirty="0" smtClean="0">
                <a:latin typeface="Berlin Sans FB Demi" pitchFamily="34" charset="0"/>
              </a:rPr>
              <a:t>STAR Test</a:t>
            </a:r>
          </a:p>
          <a:p>
            <a:pPr lvl="3">
              <a:buFont typeface="Arial" charset="0"/>
              <a:buChar char="•"/>
            </a:pPr>
            <a:r>
              <a:rPr lang="en-US" sz="3600" dirty="0" smtClean="0">
                <a:latin typeface="Berlin Sans FB Demi" pitchFamily="34" charset="0"/>
              </a:rPr>
              <a:t>Your First Library Check Out</a:t>
            </a:r>
            <a:endParaRPr lang="en-US" sz="3600" dirty="0">
              <a:latin typeface="Berlin Sans FB Demi" pitchFamily="34" charset="0"/>
            </a:endParaRPr>
          </a:p>
        </p:txBody>
      </p:sp>
      <p:pic>
        <p:nvPicPr>
          <p:cNvPr id="2050" name="Picture 2" descr="C:\Users\Teacher\AppData\Local\Microsoft\Windows\Temporary Internet Files\Content.IE5\T5E5YPXZ\MM9002347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62158"/>
            <a:ext cx="2286000" cy="211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44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  <a:scene3d>
            <a:camera prst="perspectiveBelow"/>
            <a:lightRig rig="threePt" dir="t"/>
          </a:scene3d>
        </p:spPr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Microsoft PhagsPa" pitchFamily="34" charset="0"/>
              </a:rPr>
              <a:t>Who is the Librarian anyway???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Microsoft PhagsP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530" y="914400"/>
            <a:ext cx="7520940" cy="3852372"/>
          </a:xfrm>
        </p:spPr>
        <p:txBody>
          <a:bodyPr>
            <a:noAutofit/>
          </a:bodyPr>
          <a:lstStyle/>
          <a:p>
            <a:r>
              <a:rPr lang="en-US" sz="2400" dirty="0" smtClean="0"/>
              <a:t>A little about Mrs. Randy Leigh Grant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 MHS Librarian since 2011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 My Family- Married to Richie Grant for 24 years.  2   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children – Jordan(23) and Jase(18)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 My Personality-friendly, outgoing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 My Expectations-the best of you and from you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*  See me for any help with books, research, </a:t>
            </a:r>
            <a:r>
              <a:rPr lang="en-US" sz="2400" dirty="0"/>
              <a:t> </a:t>
            </a:r>
            <a:r>
              <a:rPr lang="en-US" sz="2400" dirty="0" smtClean="0"/>
              <a:t>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computers, etc.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9" t="15000" r="18254"/>
          <a:stretch/>
        </p:blipFill>
        <p:spPr>
          <a:xfrm>
            <a:off x="5888440" y="4227342"/>
            <a:ext cx="2514600" cy="263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10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52400"/>
            <a:ext cx="7277235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nformal Roman" pitchFamily="66" charset="0"/>
              </a:rPr>
              <a:t>My challenge to you this year ….</a:t>
            </a:r>
          </a:p>
          <a:p>
            <a:pPr algn="ctr"/>
            <a:r>
              <a:rPr lang="en-US" sz="6000" b="1" cap="none" spc="50" dirty="0" smtClean="0">
                <a:ln w="11430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nformal Roman" pitchFamily="66" charset="0"/>
              </a:rPr>
              <a:t>Dare to Dream It…</a:t>
            </a:r>
          </a:p>
          <a:p>
            <a:pPr algn="ctr"/>
            <a:r>
              <a:rPr lang="en-US" sz="6000" b="1" spc="50" dirty="0" smtClean="0">
                <a:ln w="11430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nformal Roman" pitchFamily="66" charset="0"/>
              </a:rPr>
              <a:t>Work to Achieve It!</a:t>
            </a:r>
            <a:endParaRPr lang="en-US" sz="6000" b="1" cap="none" spc="50" dirty="0">
              <a:ln w="11430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nformal Roman" pitchFamily="66" charset="0"/>
            </a:endParaRPr>
          </a:p>
        </p:txBody>
      </p:sp>
      <p:pic>
        <p:nvPicPr>
          <p:cNvPr id="3074" name="Picture 2" descr="C:\Users\Teacher\AppData\Local\Microsoft\Windows\Temporary Internet Files\Content.IE5\MQTTNY9L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86484"/>
            <a:ext cx="2209800" cy="267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0" y="617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Katie Perry - 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18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0"/>
            <a:ext cx="67732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Library Workers:</a:t>
            </a:r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685800"/>
            <a:ext cx="266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Will help with: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/>
              <a:t>Book Selection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/>
              <a:t>Research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/>
              <a:t>Computer Questions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 smtClean="0"/>
              <a:t>Paying Fines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1295400"/>
            <a:ext cx="4572000" cy="42672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1st-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Ramiah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Johnson</a:t>
            </a:r>
          </a:p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Amber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Trest</a:t>
            </a: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en-US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– 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T’kez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Davis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US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– Roti Ware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1507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0" y="29570"/>
            <a:ext cx="6554867" cy="1524000"/>
          </a:xfrm>
        </p:spPr>
        <p:txBody>
          <a:bodyPr/>
          <a:lstStyle/>
          <a:p>
            <a:r>
              <a:rPr lang="en-US" dirty="0" smtClean="0"/>
              <a:t>When Is the Library Open?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848600" cy="480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Freestyle Script" pitchFamily="66" charset="0"/>
              </a:rPr>
              <a:t>Library is open: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Freestyle Script" pitchFamily="66" charset="0"/>
              </a:rPr>
              <a:t>Before school  (7:30-7:45)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Freestyle Script" pitchFamily="66" charset="0"/>
              </a:rPr>
              <a:t>During your AR day and time (each grade has a day to come)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Freestyle Script" pitchFamily="66" charset="0"/>
              </a:rPr>
              <a:t>After School (but not for long, because, like you, I will be ready to leave) ! </a:t>
            </a:r>
            <a:r>
              <a:rPr lang="en-US" sz="3600" dirty="0" smtClean="0">
                <a:latin typeface="Freestyle Script" pitchFamily="66" charset="0"/>
                <a:sym typeface="Wingdings" pitchFamily="2" charset="2"/>
              </a:rPr>
              <a:t></a:t>
            </a:r>
          </a:p>
          <a:p>
            <a:pPr>
              <a:buFont typeface="Arial" charset="0"/>
              <a:buChar char="•"/>
            </a:pPr>
            <a:r>
              <a:rPr lang="en-US" sz="3600" u="sng" dirty="0" smtClean="0">
                <a:latin typeface="Freestyle Script" pitchFamily="66" charset="0"/>
                <a:sym typeface="Wingdings" pitchFamily="2" charset="2"/>
              </a:rPr>
              <a:t>CLOSED DURING BREAK!</a:t>
            </a:r>
            <a:endParaRPr lang="en-US" sz="3600" u="sng" dirty="0">
              <a:latin typeface="Freestyle Script" pitchFamily="66" charset="0"/>
            </a:endParaRPr>
          </a:p>
        </p:txBody>
      </p:sp>
      <p:pic>
        <p:nvPicPr>
          <p:cNvPr id="4098" name="Picture 2" descr="C:\Users\Teacher\AppData\Local\Microsoft\Windows\Temporary Internet Files\Content.IE5\MQTTNY9L\MP9003847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79" y="1447800"/>
            <a:ext cx="2590800" cy="257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0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49" y="14677"/>
            <a:ext cx="6554867" cy="1524000"/>
          </a:xfrm>
        </p:spPr>
        <p:txBody>
          <a:bodyPr/>
          <a:lstStyle/>
          <a:p>
            <a:r>
              <a:rPr lang="en-US" dirty="0" smtClean="0"/>
              <a:t>About book check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8677"/>
            <a:ext cx="8686800" cy="464819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4000" dirty="0" smtClean="0">
                <a:latin typeface="Candara" pitchFamily="34" charset="0"/>
              </a:rPr>
              <a:t>How many at once?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Candara" pitchFamily="34" charset="0"/>
              </a:rPr>
              <a:t>How long can I keep them?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Candara" pitchFamily="34" charset="0"/>
              </a:rPr>
              <a:t>What happens if I don’t  turn them in on time?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Candara" pitchFamily="34" charset="0"/>
              </a:rPr>
              <a:t>What happens if I lose a book?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Candara" pitchFamily="34" charset="0"/>
              </a:rPr>
              <a:t>Do not reshelf books – </a:t>
            </a:r>
          </a:p>
          <a:p>
            <a:pPr marL="0" indent="0">
              <a:buNone/>
            </a:pPr>
            <a:r>
              <a:rPr lang="en-US" sz="4000" dirty="0">
                <a:latin typeface="Candara" pitchFamily="34" charset="0"/>
              </a:rPr>
              <a:t> </a:t>
            </a:r>
            <a:r>
              <a:rPr lang="en-US" sz="4000" dirty="0" smtClean="0">
                <a:latin typeface="Candara" pitchFamily="34" charset="0"/>
              </a:rPr>
              <a:t>  turn them in at the front </a:t>
            </a:r>
          </a:p>
          <a:p>
            <a:pPr marL="0" indent="0">
              <a:buNone/>
            </a:pPr>
            <a:r>
              <a:rPr lang="en-US" sz="4000" dirty="0">
                <a:latin typeface="Candara" pitchFamily="34" charset="0"/>
              </a:rPr>
              <a:t>  </a:t>
            </a:r>
            <a:r>
              <a:rPr lang="en-US" sz="4000" dirty="0" smtClean="0">
                <a:latin typeface="Candara" pitchFamily="34" charset="0"/>
              </a:rPr>
              <a:t> desk!</a:t>
            </a:r>
          </a:p>
          <a:p>
            <a:pPr>
              <a:buFont typeface="Arial" charset="0"/>
              <a:buChar char="•"/>
            </a:pPr>
            <a:endParaRPr lang="en-US" sz="4000" dirty="0" smtClean="0">
              <a:latin typeface="Candara" pitchFamily="34" charset="0"/>
            </a:endParaRPr>
          </a:p>
          <a:p>
            <a:pPr marL="0" indent="0"/>
            <a:endParaRPr lang="en-US" dirty="0"/>
          </a:p>
        </p:txBody>
      </p:sp>
      <p:pic>
        <p:nvPicPr>
          <p:cNvPr id="5122" name="Picture 2" descr="C:\Users\Teacher\AppData\Local\Microsoft\Windows\Temporary Internet Files\Content.IE5\4J99TEDV\MP90044249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362200" cy="336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41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07"/>
            <a:ext cx="7924800" cy="1524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You will also visit the library…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16" y="1544471"/>
            <a:ext cx="5638800" cy="2165877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6000" dirty="0" smtClean="0">
                <a:latin typeface="Harrington" pitchFamily="82" charset="0"/>
              </a:rPr>
              <a:t>To do research</a:t>
            </a:r>
          </a:p>
          <a:p>
            <a:pPr marL="0" indent="0">
              <a:buNone/>
            </a:pPr>
            <a:r>
              <a:rPr lang="en-US" sz="6000" dirty="0" smtClean="0">
                <a:latin typeface="Harrington" pitchFamily="82" charset="0"/>
              </a:rPr>
              <a:t>  With your     </a:t>
            </a:r>
          </a:p>
          <a:p>
            <a:pPr marL="0" indent="0">
              <a:buNone/>
            </a:pPr>
            <a:r>
              <a:rPr lang="en-US" sz="6000" dirty="0">
                <a:latin typeface="Harrington" pitchFamily="82" charset="0"/>
              </a:rPr>
              <a:t> </a:t>
            </a:r>
            <a:r>
              <a:rPr lang="en-US" sz="6000" dirty="0" smtClean="0">
                <a:latin typeface="Harrington" pitchFamily="82" charset="0"/>
              </a:rPr>
              <a:t> classes</a:t>
            </a:r>
          </a:p>
          <a:p>
            <a:pPr>
              <a:buFont typeface="Arial" charset="0"/>
              <a:buChar char="•"/>
            </a:pPr>
            <a:r>
              <a:rPr lang="en-US" sz="6000" dirty="0" smtClean="0">
                <a:latin typeface="Harrington" pitchFamily="82" charset="0"/>
              </a:rPr>
              <a:t>To take state practice  tests</a:t>
            </a:r>
            <a:endParaRPr lang="en-US" sz="6000" dirty="0">
              <a:latin typeface="Harrington" pitchFamily="82" charset="0"/>
            </a:endParaRPr>
          </a:p>
        </p:txBody>
      </p:sp>
      <p:pic>
        <p:nvPicPr>
          <p:cNvPr id="6146" name="Picture 2" descr="C:\Users\Teacher\AppData\Local\Microsoft\Windows\Temporary Internet Files\Content.IE5\4J99TEDV\MP9004394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16" y="2133600"/>
            <a:ext cx="2288441" cy="341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89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9547"/>
            <a:ext cx="9007522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kind of “stuff’ can I find in library?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6554867" cy="4953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Books ---for school and fun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Magazines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Newspapers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Computers –for research and school work only!!  (and you know what I mean)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Printers--- $.10 per copy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Poster boards - $1.00</a:t>
            </a:r>
            <a:endParaRPr lang="en-US" dirty="0"/>
          </a:p>
        </p:txBody>
      </p:sp>
      <p:pic>
        <p:nvPicPr>
          <p:cNvPr id="7170" name="Picture 2" descr="C:\Users\Teacher\AppData\Local\Microsoft\Windows\Temporary Internet Files\Content.IE5\NRNKJ8DK\MP9004482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91000"/>
            <a:ext cx="1678745" cy="252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3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434</TotalTime>
  <Words>622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40" baseType="lpstr">
      <vt:lpstr>Aharoni</vt:lpstr>
      <vt:lpstr>Algerian</vt:lpstr>
      <vt:lpstr>Arial</vt:lpstr>
      <vt:lpstr>Baskerville Old Face</vt:lpstr>
      <vt:lpstr>Berlin Sans FB Demi</vt:lpstr>
      <vt:lpstr>Bodoni MT Black</vt:lpstr>
      <vt:lpstr>Brush Script MT</vt:lpstr>
      <vt:lpstr>Candara</vt:lpstr>
      <vt:lpstr>Cooper Black</vt:lpstr>
      <vt:lpstr>Curlz MT</vt:lpstr>
      <vt:lpstr>DejaVu Sans Condensed</vt:lpstr>
      <vt:lpstr>Footlight MT Light</vt:lpstr>
      <vt:lpstr>Freestyle Script</vt:lpstr>
      <vt:lpstr>Gill Sans MT</vt:lpstr>
      <vt:lpstr>Haettenschweiler</vt:lpstr>
      <vt:lpstr>Harrington</vt:lpstr>
      <vt:lpstr>Impact</vt:lpstr>
      <vt:lpstr>Informal Roman</vt:lpstr>
      <vt:lpstr>Microsoft PhagsPa</vt:lpstr>
      <vt:lpstr>Narkisim</vt:lpstr>
      <vt:lpstr>Wingdings</vt:lpstr>
      <vt:lpstr>Badge</vt:lpstr>
      <vt:lpstr>Welcome</vt:lpstr>
      <vt:lpstr>Today’s To Do’s:</vt:lpstr>
      <vt:lpstr>Who is the Librarian anyway???</vt:lpstr>
      <vt:lpstr>PowerPoint Presentation</vt:lpstr>
      <vt:lpstr>PowerPoint Presentation</vt:lpstr>
      <vt:lpstr>When Is the Library Open?</vt:lpstr>
      <vt:lpstr>About book check out…</vt:lpstr>
      <vt:lpstr>You will also visit the library…</vt:lpstr>
      <vt:lpstr>What kind of “stuff’ can I find in library?</vt:lpstr>
      <vt:lpstr>Ridiculously  Simple rules </vt:lpstr>
      <vt:lpstr>PowerPoint Presentation</vt:lpstr>
      <vt:lpstr>How to choose a book…</vt:lpstr>
      <vt:lpstr>Accelerated Reading </vt:lpstr>
      <vt:lpstr>Reading Bingo  Receive prize with each bingo  Name put on bulletin board   * Name goes in drawing for each bingo   name drawn each 9 weeks for $25.00  </vt:lpstr>
      <vt:lpstr>Bookmark Challenge!</vt:lpstr>
      <vt:lpstr>PowerPoint Presentation</vt:lpstr>
      <vt:lpstr>READINg fair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Teacher</dc:creator>
  <cp:lastModifiedBy>Teacher</cp:lastModifiedBy>
  <cp:revision>23</cp:revision>
  <dcterms:created xsi:type="dcterms:W3CDTF">2012-08-06T14:22:43Z</dcterms:created>
  <dcterms:modified xsi:type="dcterms:W3CDTF">2016-08-04T19:22:18Z</dcterms:modified>
</cp:coreProperties>
</file>