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handoutMasterIdLst>
    <p:handoutMasterId r:id="rId23"/>
  </p:handoutMasterIdLst>
  <p:sldIdLst>
    <p:sldId id="256" r:id="rId2"/>
    <p:sldId id="263" r:id="rId3"/>
    <p:sldId id="264" r:id="rId4"/>
    <p:sldId id="257" r:id="rId5"/>
    <p:sldId id="258" r:id="rId6"/>
    <p:sldId id="260" r:id="rId7"/>
    <p:sldId id="277" r:id="rId8"/>
    <p:sldId id="261" r:id="rId9"/>
    <p:sldId id="262" r:id="rId10"/>
    <p:sldId id="268" r:id="rId11"/>
    <p:sldId id="269" r:id="rId12"/>
    <p:sldId id="270" r:id="rId13"/>
    <p:sldId id="271" r:id="rId14"/>
    <p:sldId id="265" r:id="rId15"/>
    <p:sldId id="266" r:id="rId16"/>
    <p:sldId id="272" r:id="rId17"/>
    <p:sldId id="273" r:id="rId18"/>
    <p:sldId id="276" r:id="rId19"/>
    <p:sldId id="274" r:id="rId20"/>
    <p:sldId id="275" r:id="rId21"/>
    <p:sldId id="278"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64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w Cen MT" pitchFamily="34" charset="0"/>
              </a:defRPr>
            </a:lvl1pPr>
          </a:lstStyle>
          <a:p>
            <a:endParaRPr lang="en-US"/>
          </a:p>
        </p:txBody>
      </p:sp>
      <p:sp>
        <p:nvSpPr>
          <p:cNvPr id="378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w Cen MT" pitchFamily="34" charset="0"/>
              </a:defRPr>
            </a:lvl1pPr>
          </a:lstStyle>
          <a:p>
            <a:fld id="{53046DDD-0485-4D5C-B5B5-E4CDB8860AA9}" type="datetimeFigureOut">
              <a:rPr lang="en-US"/>
              <a:pPr/>
              <a:t>1/12/2012</a:t>
            </a:fld>
            <a:endParaRPr lang="en-US"/>
          </a:p>
        </p:txBody>
      </p:sp>
      <p:sp>
        <p:nvSpPr>
          <p:cNvPr id="378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w Cen MT" pitchFamily="34" charset="0"/>
              </a:defRPr>
            </a:lvl1pPr>
          </a:lstStyle>
          <a:p>
            <a:endParaRPr lang="en-US"/>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w Cen MT" pitchFamily="34" charset="0"/>
              </a:defRPr>
            </a:lvl1pPr>
          </a:lstStyle>
          <a:p>
            <a:fld id="{BB4C2A0B-A9A3-43D5-93CA-FD25963AFDE8}" type="slidenum">
              <a:rPr lang="en-US"/>
              <a:pPr/>
              <a:t>‹#›</a:t>
            </a:fld>
            <a:endParaRPr lang="en-US"/>
          </a:p>
        </p:txBody>
      </p:sp>
    </p:spTree>
    <p:extLst>
      <p:ext uri="{BB962C8B-B14F-4D97-AF65-F5344CB8AC3E}">
        <p14:creationId xmlns:p14="http://schemas.microsoft.com/office/powerpoint/2010/main" val="41798992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4"/>
          <p:cNvGrpSpPr>
            <a:grpSpLocks/>
          </p:cNvGrpSpPr>
          <p:nvPr/>
        </p:nvGrpSpPr>
        <p:grpSpPr bwMode="auto">
          <a:xfrm>
            <a:off x="0" y="-30163"/>
            <a:ext cx="9067800" cy="6889751"/>
            <a:chOff x="0" y="-30477"/>
            <a:chExt cx="9067800" cy="6889273"/>
          </a:xfrm>
        </p:grpSpPr>
        <p:cxnSp>
          <p:nvCxnSpPr>
            <p:cNvPr id="5" name="Straight Connector 109"/>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176"/>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177"/>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80"/>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81"/>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182"/>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83"/>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84"/>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85"/>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86"/>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87"/>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88"/>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89"/>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64"/>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65"/>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68"/>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172"/>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120"/>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144"/>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07"/>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08"/>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09"/>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10"/>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11"/>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12"/>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13"/>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214"/>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215"/>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216"/>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17"/>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218"/>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219"/>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220"/>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221"/>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222"/>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223"/>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224"/>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225"/>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226"/>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227"/>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228"/>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229"/>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23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23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23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23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4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4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24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24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24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24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24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24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24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24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25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25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25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25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25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256"/>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257"/>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258"/>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259"/>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260"/>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261"/>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263"/>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264"/>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265"/>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266"/>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267"/>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269"/>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270"/>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277"/>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282"/>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288"/>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29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293"/>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297"/>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298"/>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301"/>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30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89" name="Group 93"/>
          <p:cNvGrpSpPr>
            <a:grpSpLocks/>
          </p:cNvGrpSpPr>
          <p:nvPr/>
        </p:nvGrpSpPr>
        <p:grpSpPr bwMode="auto">
          <a:xfrm>
            <a:off x="0" y="2057400"/>
            <a:ext cx="4802188" cy="2820988"/>
            <a:chOff x="0" y="2057400"/>
            <a:chExt cx="4801394" cy="2820988"/>
          </a:xfrm>
        </p:grpSpPr>
        <p:cxnSp>
          <p:nvCxnSpPr>
            <p:cNvPr id="90" name="Straight Connector 116"/>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117"/>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119"/>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3" name="Date Placeholder 3"/>
          <p:cNvSpPr>
            <a:spLocks noGrp="1"/>
          </p:cNvSpPr>
          <p:nvPr>
            <p:ph type="dt" sz="half" idx="10"/>
          </p:nvPr>
        </p:nvSpPr>
        <p:spPr/>
        <p:txBody>
          <a:bodyPr/>
          <a:lstStyle>
            <a:lvl1pPr>
              <a:defRPr/>
            </a:lvl1pPr>
          </a:lstStyle>
          <a:p>
            <a:pPr>
              <a:defRPr/>
            </a:pPr>
            <a:fld id="{44043290-1ED8-4DD2-9BE2-66187611032B}" type="datetimeFigureOut">
              <a:rPr lang="en-US"/>
              <a:pPr>
                <a:defRPr/>
              </a:pPr>
              <a:t>1/12/2012</a:t>
            </a:fld>
            <a:endParaRPr lang="en-US" dirty="0"/>
          </a:p>
        </p:txBody>
      </p:sp>
      <p:sp>
        <p:nvSpPr>
          <p:cNvPr id="94" name="Footer Placeholder 4"/>
          <p:cNvSpPr>
            <a:spLocks noGrp="1"/>
          </p:cNvSpPr>
          <p:nvPr>
            <p:ph type="ftr" sz="quarter" idx="11"/>
          </p:nvPr>
        </p:nvSpPr>
        <p:spPr/>
        <p:txBody>
          <a:bodyPr/>
          <a:lstStyle>
            <a:lvl1pPr>
              <a:defRPr/>
            </a:lvl1pPr>
          </a:lstStyle>
          <a:p>
            <a:pPr>
              <a:defRPr/>
            </a:pPr>
            <a:endParaRPr lang="en-US"/>
          </a:p>
        </p:txBody>
      </p:sp>
      <p:sp>
        <p:nvSpPr>
          <p:cNvPr id="95" name="Slide Number Placeholder 5"/>
          <p:cNvSpPr>
            <a:spLocks noGrp="1"/>
          </p:cNvSpPr>
          <p:nvPr>
            <p:ph type="sldNum" sz="quarter" idx="12"/>
          </p:nvPr>
        </p:nvSpPr>
        <p:spPr/>
        <p:txBody>
          <a:bodyPr/>
          <a:lstStyle>
            <a:lvl1pPr>
              <a:defRPr/>
            </a:lvl1pPr>
          </a:lstStyle>
          <a:p>
            <a:pPr>
              <a:defRPr/>
            </a:pPr>
            <a:fld id="{B7E924BD-50EE-40E0-A76B-B331084341E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5A7CA2-52FD-46B6-8105-C3FF0B39607A}" type="datetimeFigureOut">
              <a:rPr lang="en-US"/>
              <a:pPr>
                <a:defRPr/>
              </a:pPr>
              <a:t>1/12/2012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6B745F-9F08-4689-8906-DED60E46BF2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4F5FED-2B79-4493-BF55-5194B710723B}" type="datetimeFigureOut">
              <a:rPr lang="en-US"/>
              <a:pPr>
                <a:defRPr/>
              </a:pPr>
              <a:t>1/12/2012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F3C4F4-F892-4F0C-B3DE-A1154B0993A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47EAE5-8854-4545-AF8E-86610914E893}" type="datetimeFigureOut">
              <a:rPr lang="en-US"/>
              <a:pPr>
                <a:defRPr/>
              </a:pPr>
              <a:t>1/12/2012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80CAF4-E51F-40E9-ADDF-F354998C52D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92"/>
          <p:cNvGrpSpPr>
            <a:grpSpLocks/>
          </p:cNvGrpSpPr>
          <p:nvPr/>
        </p:nvGrpSpPr>
        <p:grpSpPr bwMode="auto">
          <a:xfrm>
            <a:off x="0" y="-30163"/>
            <a:ext cx="9067800" cy="4846638"/>
            <a:chOff x="1" y="-30477"/>
            <a:chExt cx="9067799" cy="4526277"/>
          </a:xfrm>
        </p:grpSpPr>
        <p:cxnSp>
          <p:nvCxnSpPr>
            <p:cNvPr id="5" name="Straight Connector 7"/>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1"/>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12"/>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3"/>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4"/>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5"/>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6"/>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8"/>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9"/>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20"/>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1"/>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22"/>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3"/>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4"/>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5"/>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6"/>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7"/>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8"/>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9"/>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30"/>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31"/>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2"/>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3"/>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4"/>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5"/>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6"/>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7"/>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8"/>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9"/>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40"/>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41"/>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42"/>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3"/>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4"/>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5"/>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6"/>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7"/>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8"/>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9"/>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50"/>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51"/>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52"/>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3"/>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4"/>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5"/>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6"/>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7"/>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8"/>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9"/>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60"/>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1"/>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62"/>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3"/>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4"/>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5"/>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6"/>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7"/>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8"/>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9"/>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70"/>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71"/>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72"/>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3"/>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4"/>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5"/>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6"/>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7"/>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8"/>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9"/>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80"/>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81"/>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82"/>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3"/>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4"/>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5"/>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6"/>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7"/>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8"/>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9"/>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93"/>
          <p:cNvSpPr/>
          <p:nvPr/>
        </p:nvSpPr>
        <p:spPr>
          <a:xfrm>
            <a:off x="0" y="4311650"/>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89" name="Straight Connector 95"/>
          <p:cNvCxnSpPr/>
          <p:nvPr/>
        </p:nvCxnSpPr>
        <p:spPr>
          <a:xfrm>
            <a:off x="0" y="438785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96"/>
          <p:cNvCxnSpPr/>
          <p:nvPr/>
        </p:nvCxnSpPr>
        <p:spPr>
          <a:xfrm>
            <a:off x="0" y="6138863"/>
            <a:ext cx="9144000"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91" name="Date Placeholder 1"/>
          <p:cNvSpPr>
            <a:spLocks noGrp="1"/>
          </p:cNvSpPr>
          <p:nvPr>
            <p:ph type="dt" sz="half" idx="10"/>
          </p:nvPr>
        </p:nvSpPr>
        <p:spPr/>
        <p:txBody>
          <a:bodyPr/>
          <a:lstStyle>
            <a:lvl1pPr>
              <a:defRPr/>
            </a:lvl1pPr>
          </a:lstStyle>
          <a:p>
            <a:pPr>
              <a:defRPr/>
            </a:pPr>
            <a:fld id="{987C9EA2-9619-4138-A732-4FDD5B094A5F}" type="datetimeFigureOut">
              <a:rPr lang="en-US"/>
              <a:pPr>
                <a:defRPr/>
              </a:pPr>
              <a:t>1/12/2012</a:t>
            </a:fld>
            <a:endParaRPr lang="en-US" dirty="0"/>
          </a:p>
        </p:txBody>
      </p:sp>
      <p:sp>
        <p:nvSpPr>
          <p:cNvPr id="92" name="Footer Placeholder 90"/>
          <p:cNvSpPr>
            <a:spLocks noGrp="1"/>
          </p:cNvSpPr>
          <p:nvPr>
            <p:ph type="ftr" sz="quarter" idx="11"/>
          </p:nvPr>
        </p:nvSpPr>
        <p:spPr/>
        <p:txBody>
          <a:bodyPr/>
          <a:lstStyle>
            <a:lvl1pPr>
              <a:defRPr/>
            </a:lvl1pPr>
          </a:lstStyle>
          <a:p>
            <a:pPr>
              <a:defRPr/>
            </a:pPr>
            <a:endParaRPr lang="en-US"/>
          </a:p>
        </p:txBody>
      </p:sp>
      <p:sp>
        <p:nvSpPr>
          <p:cNvPr id="93" name="Slide Number Placeholder 91"/>
          <p:cNvSpPr>
            <a:spLocks noGrp="1"/>
          </p:cNvSpPr>
          <p:nvPr>
            <p:ph type="sldNum" sz="quarter" idx="12"/>
          </p:nvPr>
        </p:nvSpPr>
        <p:spPr/>
        <p:txBody>
          <a:bodyPr/>
          <a:lstStyle>
            <a:lvl1pPr>
              <a:defRPr/>
            </a:lvl1pPr>
          </a:lstStyle>
          <a:p>
            <a:pPr>
              <a:defRPr/>
            </a:pPr>
            <a:fld id="{F7C193FD-726C-42FC-BFC0-83A7DFD1AD9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BD6427-F36F-49B9-B247-1E1C57549B1C}" type="datetimeFigureOut">
              <a:rPr lang="en-US"/>
              <a:pPr>
                <a:defRPr/>
              </a:pPr>
              <a:t>1/12/2012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D2083B-7851-425D-ACD4-851B4B952F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C95DB95-EBDF-4507-BA36-BA3EF17865F9}" type="datetimeFigureOut">
              <a:rPr lang="en-US"/>
              <a:pPr>
                <a:defRPr/>
              </a:pPr>
              <a:t>1/12/2012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87203D-8462-4FCF-A8FA-8458E5C0D63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9E26306-31B1-4CFD-B3FE-67BAC15DE888}" type="datetimeFigureOut">
              <a:rPr lang="en-US"/>
              <a:pPr>
                <a:defRPr/>
              </a:pPr>
              <a:t>1/12/2012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57EA16B-E8D0-4C08-A98D-A5994F1D915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A3F1D2-8DE5-49DA-8BD4-05ED0BCAC0BA}" type="datetimeFigureOut">
              <a:rPr lang="en-US"/>
              <a:pPr>
                <a:defRPr/>
              </a:pPr>
              <a:t>1/12/2012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98C14FA-3054-4C82-A9D4-3CA7CB69423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36"/>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6" name="Straight Connector 38"/>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40"/>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42"/>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2400" y="1901952"/>
            <a:ext cx="2377440" cy="13716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12F71535-DE73-4476-8B95-4A2CEA4D476A}" type="datetimeFigureOut">
              <a:rPr lang="en-US"/>
              <a:pPr>
                <a:defRPr/>
              </a:pPr>
              <a:t>1/12/2012</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844C73F2-4CF1-4492-8B80-2CBDA7E16B5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32"/>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6" name="Straight Connector 33"/>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34"/>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59"/>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2" name="Title 1"/>
          <p:cNvSpPr>
            <a:spLocks noGrp="1"/>
          </p:cNvSpPr>
          <p:nvPr>
            <p:ph type="title"/>
          </p:nvPr>
        </p:nvSpPr>
        <p:spPr>
          <a:xfrm>
            <a:off x="155448" y="1905000"/>
            <a:ext cx="2377440" cy="13716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BB8BCB9E-D233-4E3D-9313-71AC20814E39}" type="datetimeFigureOut">
              <a:rPr lang="en-US"/>
              <a:pPr>
                <a:defRPr/>
              </a:pPr>
              <a:t>1/12/2012</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1FAD30A5-BD44-4979-BF0F-150D602FC72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225" y="136525"/>
            <a:ext cx="8869363" cy="658495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119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2"/>
                </a:solidFill>
                <a:latin typeface="+mn-lt"/>
              </a:defRPr>
            </a:lvl1pPr>
          </a:lstStyle>
          <a:p>
            <a:pPr>
              <a:defRPr/>
            </a:pPr>
            <a:fld id="{6234AC49-6E4B-40E4-8BC3-F8CCA92F9A4E}" type="datetimeFigureOut">
              <a:rPr lang="en-US"/>
              <a:pPr>
                <a:defRPr/>
              </a:pPr>
              <a:t>1/12/2012</a:t>
            </a:fld>
            <a:endParaRPr lang="en-US" dirty="0"/>
          </a:p>
        </p:txBody>
      </p:sp>
      <p:sp>
        <p:nvSpPr>
          <p:cNvPr id="5" name="Footer Placeholder 4"/>
          <p:cNvSpPr>
            <a:spLocks noGrp="1"/>
          </p:cNvSpPr>
          <p:nvPr>
            <p:ph type="ftr" sz="quarter" idx="3"/>
          </p:nvPr>
        </p:nvSpPr>
        <p:spPr>
          <a:xfrm>
            <a:off x="2830513" y="6311900"/>
            <a:ext cx="3482975"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2"/>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1190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mn-lt"/>
              </a:defRPr>
            </a:lvl1pPr>
          </a:lstStyle>
          <a:p>
            <a:pPr>
              <a:defRPr/>
            </a:pPr>
            <a:fld id="{E892F9FB-51B7-4ABF-B3D9-6EBA6978E87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0" r:id="rId1"/>
    <p:sldLayoutId id="2147483833" r:id="rId2"/>
    <p:sldLayoutId id="2147483841" r:id="rId3"/>
    <p:sldLayoutId id="2147483834" r:id="rId4"/>
    <p:sldLayoutId id="2147483835" r:id="rId5"/>
    <p:sldLayoutId id="2147483836" r:id="rId6"/>
    <p:sldLayoutId id="2147483837" r:id="rId7"/>
    <p:sldLayoutId id="2147483842" r:id="rId8"/>
    <p:sldLayoutId id="2147483843" r:id="rId9"/>
    <p:sldLayoutId id="2147483838" r:id="rId10"/>
    <p:sldLayoutId id="2147483839" r:id="rId11"/>
  </p:sldLayoutIdLst>
  <p:txStyles>
    <p:titleStyle>
      <a:lvl1pPr algn="l" rtl="0" fontAlgn="base">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fontAlgn="base">
        <a:spcBef>
          <a:spcPct val="0"/>
        </a:spcBef>
        <a:spcAft>
          <a:spcPct val="0"/>
        </a:spcAft>
        <a:tabLst>
          <a:tab pos="3830638" algn="l"/>
        </a:tabLst>
        <a:defRPr sz="3600" b="1">
          <a:solidFill>
            <a:srgbClr val="FEFEFE"/>
          </a:solidFill>
          <a:latin typeface="Tw Cen MT" pitchFamily="34" charset="0"/>
        </a:defRPr>
      </a:lvl2pPr>
      <a:lvl3pPr algn="l" rtl="0" fontAlgn="base">
        <a:spcBef>
          <a:spcPct val="0"/>
        </a:spcBef>
        <a:spcAft>
          <a:spcPct val="0"/>
        </a:spcAft>
        <a:tabLst>
          <a:tab pos="3830638" algn="l"/>
        </a:tabLst>
        <a:defRPr sz="3600" b="1">
          <a:solidFill>
            <a:srgbClr val="FEFEFE"/>
          </a:solidFill>
          <a:latin typeface="Tw Cen MT" pitchFamily="34" charset="0"/>
        </a:defRPr>
      </a:lvl3pPr>
      <a:lvl4pPr algn="l" rtl="0" fontAlgn="base">
        <a:spcBef>
          <a:spcPct val="0"/>
        </a:spcBef>
        <a:spcAft>
          <a:spcPct val="0"/>
        </a:spcAft>
        <a:tabLst>
          <a:tab pos="3830638" algn="l"/>
        </a:tabLst>
        <a:defRPr sz="3600" b="1">
          <a:solidFill>
            <a:srgbClr val="FEFEFE"/>
          </a:solidFill>
          <a:latin typeface="Tw Cen MT" pitchFamily="34" charset="0"/>
        </a:defRPr>
      </a:lvl4pPr>
      <a:lvl5pPr algn="l" rtl="0" fontAlgn="base">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fontAlgn="base">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fontAlgn="base">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fontAlgn="base">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fontAlgn="base">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fontAlgn="base">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The Great Depression</a:t>
            </a:r>
            <a:endParaRPr lang="en-US" dirty="0"/>
          </a:p>
        </p:txBody>
      </p:sp>
      <p:sp>
        <p:nvSpPr>
          <p:cNvPr id="13314" name="Subtitle 2"/>
          <p:cNvSpPr>
            <a:spLocks noGrp="1"/>
          </p:cNvSpPr>
          <p:nvPr>
            <p:ph type="subTitle" idx="1"/>
          </p:nvPr>
        </p:nvSpPr>
        <p:spPr>
          <a:xfrm>
            <a:off x="1371600" y="3429000"/>
            <a:ext cx="6400800" cy="990600"/>
          </a:xfrm>
        </p:spPr>
        <p:txBody>
          <a:bodyPr/>
          <a:lstStyle/>
          <a:p>
            <a:r>
              <a:rPr lang="en-US" smtClean="0"/>
              <a:t>Jelesha Murphy</a:t>
            </a:r>
          </a:p>
          <a:p>
            <a:r>
              <a:rPr lang="en-US" smtClean="0"/>
              <a:t>Mrs. Dirks</a:t>
            </a:r>
          </a:p>
          <a:p>
            <a:endParaRPr lang="en-US" smtClean="0"/>
          </a:p>
          <a:p>
            <a:endParaRPr lang="en-US" smtClean="0"/>
          </a:p>
        </p:txBody>
      </p:sp>
      <p:pic>
        <p:nvPicPr>
          <p:cNvPr id="13315" name="Picture 3"/>
          <p:cNvPicPr>
            <a:picLocks noChangeAspect="1" noChangeArrowheads="1"/>
          </p:cNvPicPr>
          <p:nvPr/>
        </p:nvPicPr>
        <p:blipFill>
          <a:blip r:embed="rId2"/>
          <a:srcRect/>
          <a:stretch>
            <a:fillRect/>
          </a:stretch>
        </p:blipFill>
        <p:spPr bwMode="auto">
          <a:xfrm>
            <a:off x="5638800" y="2057400"/>
            <a:ext cx="3432175" cy="37671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6">
                    <a:tint val="1000"/>
                  </a:schemeClr>
                </a:solidFill>
              </a:rPr>
              <a:t>Other Causes of the Great Depression</a:t>
            </a:r>
            <a:endParaRPr lang="en-US" dirty="0">
              <a:solidFill>
                <a:schemeClr val="accent6">
                  <a:tint val="1000"/>
                </a:schemeClr>
              </a:solidFill>
            </a:endParaRPr>
          </a:p>
        </p:txBody>
      </p:sp>
      <p:sp>
        <p:nvSpPr>
          <p:cNvPr id="22530" name="Content Placeholder 2"/>
          <p:cNvSpPr>
            <a:spLocks noGrp="1"/>
          </p:cNvSpPr>
          <p:nvPr>
            <p:ph idx="1"/>
          </p:nvPr>
        </p:nvSpPr>
        <p:spPr/>
        <p:txBody>
          <a:bodyPr/>
          <a:lstStyle/>
          <a:p>
            <a:r>
              <a:rPr lang="en-US" smtClean="0"/>
              <a:t>Buying on Margin</a:t>
            </a:r>
          </a:p>
          <a:p>
            <a:r>
              <a:rPr lang="en-US" smtClean="0"/>
              <a:t>Supply and Demand</a:t>
            </a:r>
          </a:p>
          <a:p>
            <a:r>
              <a:rPr lang="en-US" smtClean="0"/>
              <a:t>Buying on Credit</a:t>
            </a:r>
          </a:p>
          <a:p>
            <a:endParaRPr lang="en-US" smtClean="0"/>
          </a:p>
        </p:txBody>
      </p:sp>
      <p:pic>
        <p:nvPicPr>
          <p:cNvPr id="22532" name="Picture 2"/>
          <p:cNvPicPr>
            <a:picLocks noChangeAspect="1" noChangeArrowheads="1"/>
          </p:cNvPicPr>
          <p:nvPr/>
        </p:nvPicPr>
        <p:blipFill>
          <a:blip r:embed="rId2"/>
          <a:srcRect/>
          <a:stretch>
            <a:fillRect/>
          </a:stretch>
        </p:blipFill>
        <p:spPr bwMode="auto">
          <a:xfrm>
            <a:off x="4572000" y="1371600"/>
            <a:ext cx="4084638"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6">
                    <a:tint val="1000"/>
                  </a:schemeClr>
                </a:solidFill>
              </a:rPr>
              <a:t>Buying on Margin</a:t>
            </a:r>
            <a:endParaRPr lang="en-US" dirty="0">
              <a:solidFill>
                <a:schemeClr val="accent6">
                  <a:tint val="1000"/>
                </a:schemeClr>
              </a:solidFill>
            </a:endParaRPr>
          </a:p>
        </p:txBody>
      </p:sp>
      <p:sp>
        <p:nvSpPr>
          <p:cNvPr id="23554" name="Content Placeholder 2"/>
          <p:cNvSpPr>
            <a:spLocks noGrp="1"/>
          </p:cNvSpPr>
          <p:nvPr>
            <p:ph idx="1"/>
          </p:nvPr>
        </p:nvSpPr>
        <p:spPr/>
        <p:txBody>
          <a:bodyPr/>
          <a:lstStyle/>
          <a:p>
            <a:r>
              <a:rPr lang="en-US" smtClean="0"/>
              <a:t>In the 1920s more people invested in the stock market than ever.</a:t>
            </a:r>
          </a:p>
          <a:p>
            <a:r>
              <a:rPr lang="en-US" smtClean="0"/>
              <a:t>Buying on margin was one of the reasons that the Stock Market began to boom!</a:t>
            </a:r>
          </a:p>
          <a:p>
            <a:r>
              <a:rPr lang="en-US" smtClean="0"/>
              <a:t>Many stocks went up faster than the value of the company the stocks represented</a:t>
            </a:r>
          </a:p>
          <a:p>
            <a:r>
              <a:rPr lang="en-US" smtClean="0"/>
              <a:t>This would result in DISASTER!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6">
                    <a:tint val="1000"/>
                  </a:schemeClr>
                </a:solidFill>
              </a:rPr>
              <a:t>Supply and Demand</a:t>
            </a:r>
            <a:endParaRPr lang="en-US" dirty="0">
              <a:solidFill>
                <a:schemeClr val="accent6">
                  <a:tint val="1000"/>
                </a:schemeClr>
              </a:solidFill>
            </a:endParaRPr>
          </a:p>
        </p:txBody>
      </p:sp>
      <p:sp>
        <p:nvSpPr>
          <p:cNvPr id="24578" name="Content Placeholder 2"/>
          <p:cNvSpPr>
            <a:spLocks noGrp="1"/>
          </p:cNvSpPr>
          <p:nvPr>
            <p:ph idx="1"/>
          </p:nvPr>
        </p:nvSpPr>
        <p:spPr/>
        <p:txBody>
          <a:bodyPr/>
          <a:lstStyle/>
          <a:p>
            <a:r>
              <a:rPr lang="en-US" smtClean="0"/>
              <a:t>Farmers and Factories produced large amounts of products</a:t>
            </a:r>
          </a:p>
          <a:p>
            <a:r>
              <a:rPr lang="en-US" smtClean="0"/>
              <a:t>Everyone's wages didn’t increase and the price for products steadily rose! </a:t>
            </a:r>
          </a:p>
          <a:p>
            <a:r>
              <a:rPr lang="en-US" smtClean="0"/>
              <a:t>As Farmers and Factories noticed that people weren't buying the products they had to cutback on production and began laying people off!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6">
                    <a:tint val="1000"/>
                  </a:schemeClr>
                </a:solidFill>
              </a:rPr>
              <a:t>Buying on Credit</a:t>
            </a:r>
            <a:endParaRPr lang="en-US" dirty="0">
              <a:solidFill>
                <a:schemeClr val="accent6">
                  <a:tint val="1000"/>
                </a:schemeClr>
              </a:solidFill>
            </a:endParaRPr>
          </a:p>
        </p:txBody>
      </p:sp>
      <p:sp>
        <p:nvSpPr>
          <p:cNvPr id="25602" name="Content Placeholder 2"/>
          <p:cNvSpPr>
            <a:spLocks noGrp="1"/>
          </p:cNvSpPr>
          <p:nvPr>
            <p:ph idx="1"/>
          </p:nvPr>
        </p:nvSpPr>
        <p:spPr/>
        <p:txBody>
          <a:bodyPr/>
          <a:lstStyle/>
          <a:p>
            <a:r>
              <a:rPr lang="en-US" smtClean="0"/>
              <a:t>The early 1920’s was a period of economic boom.</a:t>
            </a:r>
          </a:p>
          <a:p>
            <a:r>
              <a:rPr lang="en-US" smtClean="0"/>
              <a:t> People began to buy cars, refrigerators etc., with money they did not have</a:t>
            </a:r>
          </a:p>
          <a:p>
            <a:r>
              <a:rPr lang="en-US" smtClean="0"/>
              <a:t>Installment buying is what this system was called.</a:t>
            </a:r>
          </a:p>
          <a:p>
            <a:r>
              <a:rPr lang="en-US"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6">
                    <a:tint val="1000"/>
                  </a:schemeClr>
                </a:solidFill>
              </a:rPr>
              <a:t>Hoovervilles</a:t>
            </a:r>
            <a:endParaRPr lang="en-US" dirty="0">
              <a:solidFill>
                <a:schemeClr val="accent6">
                  <a:tint val="1000"/>
                </a:schemeClr>
              </a:solidFill>
            </a:endParaRPr>
          </a:p>
        </p:txBody>
      </p:sp>
      <p:sp>
        <p:nvSpPr>
          <p:cNvPr id="26626" name="Content Placeholder 2"/>
          <p:cNvSpPr>
            <a:spLocks noGrp="1"/>
          </p:cNvSpPr>
          <p:nvPr>
            <p:ph idx="1"/>
          </p:nvPr>
        </p:nvSpPr>
        <p:spPr/>
        <p:txBody>
          <a:bodyPr/>
          <a:lstStyle/>
          <a:p>
            <a:r>
              <a:rPr lang="en-US" smtClean="0"/>
              <a:t>Hoovervilles were  shanty towns built by homeless people , they were named after the Herbert Hoover who was president  at the time</a:t>
            </a:r>
          </a:p>
          <a:p>
            <a:r>
              <a:rPr lang="en-US" smtClean="0"/>
              <a:t>Hoovervilles had no running water and electricity, and were usually thrown together by whatever building material scraps they could find.</a:t>
            </a:r>
          </a:p>
          <a:p>
            <a:endParaRPr lang="en-US" smtClean="0"/>
          </a:p>
        </p:txBody>
      </p:sp>
      <p:pic>
        <p:nvPicPr>
          <p:cNvPr id="26627" name="Picture 2"/>
          <p:cNvPicPr>
            <a:picLocks noChangeAspect="1" noChangeArrowheads="1"/>
          </p:cNvPicPr>
          <p:nvPr/>
        </p:nvPicPr>
        <p:blipFill>
          <a:blip r:embed="rId2"/>
          <a:srcRect/>
          <a:stretch>
            <a:fillRect/>
          </a:stretch>
        </p:blipFill>
        <p:spPr bwMode="auto">
          <a:xfrm>
            <a:off x="5143500" y="3941763"/>
            <a:ext cx="3471863" cy="2459037"/>
          </a:xfrm>
          <a:prstGeom prst="rect">
            <a:avLst/>
          </a:prstGeom>
          <a:noFill/>
          <a:ln w="9525">
            <a:noFill/>
            <a:miter lim="800000"/>
            <a:headEnd/>
            <a:tailEnd/>
          </a:ln>
        </p:spPr>
      </p:pic>
      <p:pic>
        <p:nvPicPr>
          <p:cNvPr id="26628" name="Picture 3"/>
          <p:cNvPicPr>
            <a:picLocks noChangeAspect="1" noChangeArrowheads="1"/>
          </p:cNvPicPr>
          <p:nvPr/>
        </p:nvPicPr>
        <p:blipFill>
          <a:blip r:embed="rId3"/>
          <a:srcRect/>
          <a:stretch>
            <a:fillRect/>
          </a:stretch>
        </p:blipFill>
        <p:spPr bwMode="auto">
          <a:xfrm>
            <a:off x="762000" y="3941763"/>
            <a:ext cx="3352800" cy="256063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6">
                    <a:tint val="1000"/>
                  </a:schemeClr>
                </a:solidFill>
              </a:rPr>
              <a:t>Dust Bowl</a:t>
            </a:r>
            <a:endParaRPr lang="en-US" dirty="0">
              <a:solidFill>
                <a:schemeClr val="accent6">
                  <a:tint val="1000"/>
                </a:schemeClr>
              </a:solidFill>
            </a:endParaRPr>
          </a:p>
        </p:txBody>
      </p:sp>
      <p:sp>
        <p:nvSpPr>
          <p:cNvPr id="27650" name="Content Placeholder 2"/>
          <p:cNvSpPr>
            <a:spLocks noGrp="1"/>
          </p:cNvSpPr>
          <p:nvPr>
            <p:ph idx="1"/>
          </p:nvPr>
        </p:nvSpPr>
        <p:spPr/>
        <p:txBody>
          <a:bodyPr/>
          <a:lstStyle/>
          <a:p>
            <a:r>
              <a:rPr lang="en-US" smtClean="0"/>
              <a:t>Known as “Black Sunday”</a:t>
            </a:r>
          </a:p>
          <a:p>
            <a:r>
              <a:rPr lang="en-US" smtClean="0"/>
              <a:t>April 14, 1935, a day when winds reached top speeds of 60 miles per hour, prompted an AP reporter to coin the term “dust bowl” for the first time.</a:t>
            </a:r>
          </a:p>
          <a:p>
            <a:r>
              <a:rPr lang="en-US" smtClean="0"/>
              <a:t>This hurt the farmers of Oklahoma and Arkansas</a:t>
            </a:r>
          </a:p>
          <a:p>
            <a:r>
              <a:rPr lang="en-US" smtClean="0"/>
              <a:t>The dust killed the crops and covered farm equipment.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ChangeAspect="1" noChangeArrowheads="1"/>
          </p:cNvPicPr>
          <p:nvPr/>
        </p:nvPicPr>
        <p:blipFill>
          <a:blip r:embed="rId2"/>
          <a:srcRect/>
          <a:stretch>
            <a:fillRect/>
          </a:stretch>
        </p:blipFill>
        <p:spPr bwMode="auto">
          <a:xfrm>
            <a:off x="277813" y="381000"/>
            <a:ext cx="3989387" cy="2743200"/>
          </a:xfrm>
          <a:prstGeom prst="rect">
            <a:avLst/>
          </a:prstGeom>
          <a:noFill/>
          <a:ln w="9525">
            <a:noFill/>
            <a:miter lim="800000"/>
            <a:headEnd/>
            <a:tailEnd/>
          </a:ln>
        </p:spPr>
      </p:pic>
      <p:pic>
        <p:nvPicPr>
          <p:cNvPr id="28674" name="Picture 4"/>
          <p:cNvPicPr>
            <a:picLocks noChangeAspect="1" noChangeArrowheads="1"/>
          </p:cNvPicPr>
          <p:nvPr/>
        </p:nvPicPr>
        <p:blipFill>
          <a:blip r:embed="rId3"/>
          <a:srcRect/>
          <a:stretch>
            <a:fillRect/>
          </a:stretch>
        </p:blipFill>
        <p:spPr bwMode="auto">
          <a:xfrm>
            <a:off x="4800600" y="381000"/>
            <a:ext cx="3810000" cy="2743200"/>
          </a:xfrm>
          <a:prstGeom prst="rect">
            <a:avLst/>
          </a:prstGeom>
          <a:noFill/>
          <a:ln w="9525">
            <a:noFill/>
            <a:miter lim="800000"/>
            <a:headEnd/>
            <a:tailEnd/>
          </a:ln>
        </p:spPr>
      </p:pic>
      <p:pic>
        <p:nvPicPr>
          <p:cNvPr id="28675" name="Picture 6"/>
          <p:cNvPicPr>
            <a:picLocks noChangeAspect="1" noChangeArrowheads="1"/>
          </p:cNvPicPr>
          <p:nvPr/>
        </p:nvPicPr>
        <p:blipFill>
          <a:blip r:embed="rId4"/>
          <a:srcRect/>
          <a:stretch>
            <a:fillRect/>
          </a:stretch>
        </p:blipFill>
        <p:spPr bwMode="auto">
          <a:xfrm>
            <a:off x="287338" y="3276600"/>
            <a:ext cx="4419600" cy="3314700"/>
          </a:xfrm>
          <a:prstGeom prst="rect">
            <a:avLst/>
          </a:prstGeom>
          <a:noFill/>
          <a:ln w="9525">
            <a:noFill/>
            <a:miter lim="800000"/>
            <a:headEnd/>
            <a:tailEnd/>
          </a:ln>
        </p:spPr>
      </p:pic>
      <p:pic>
        <p:nvPicPr>
          <p:cNvPr id="28676" name="Picture 7"/>
          <p:cNvPicPr>
            <a:picLocks noChangeAspect="1" noChangeArrowheads="1"/>
          </p:cNvPicPr>
          <p:nvPr/>
        </p:nvPicPr>
        <p:blipFill>
          <a:blip r:embed="rId5"/>
          <a:srcRect/>
          <a:stretch>
            <a:fillRect/>
          </a:stretch>
        </p:blipFill>
        <p:spPr bwMode="auto">
          <a:xfrm>
            <a:off x="4800600" y="3276600"/>
            <a:ext cx="3924300"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6">
                    <a:tint val="1000"/>
                  </a:schemeClr>
                </a:solidFill>
              </a:rPr>
              <a:t>Hoovers Response</a:t>
            </a:r>
            <a:endParaRPr lang="en-US" dirty="0">
              <a:solidFill>
                <a:schemeClr val="accent6">
                  <a:tint val="1000"/>
                </a:schemeClr>
              </a:solidFill>
            </a:endParaRPr>
          </a:p>
        </p:txBody>
      </p:sp>
      <p:sp>
        <p:nvSpPr>
          <p:cNvPr id="29698" name="Content Placeholder 2"/>
          <p:cNvSpPr>
            <a:spLocks noGrp="1"/>
          </p:cNvSpPr>
          <p:nvPr>
            <p:ph idx="1"/>
          </p:nvPr>
        </p:nvSpPr>
        <p:spPr/>
        <p:txBody>
          <a:bodyPr/>
          <a:lstStyle/>
          <a:p>
            <a:r>
              <a:rPr lang="en-US" smtClean="0"/>
              <a:t>Hoover believed in getting people back to work instead of providing instant relief</a:t>
            </a:r>
          </a:p>
          <a:p>
            <a:r>
              <a:rPr lang="en-US" smtClean="0"/>
              <a:t>In 1932 he urged Congress to create RFC, RFC  would loan money to banks, railroads, and insurance companies in an effort to stimulate the depressed economy and save the entities from bankruptcy</a:t>
            </a:r>
          </a:p>
          <a:p>
            <a:r>
              <a:rPr lang="en-US" smtClean="0"/>
              <a:t>Hoover soon began to be blamed for the Great Depression</a:t>
            </a:r>
          </a:p>
          <a:p>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6">
                    <a:tint val="1000"/>
                  </a:schemeClr>
                </a:solidFill>
              </a:rPr>
              <a:t>Well Everything Helps</a:t>
            </a:r>
            <a:endParaRPr lang="en-US" dirty="0">
              <a:solidFill>
                <a:schemeClr val="accent6">
                  <a:tint val="1000"/>
                </a:schemeClr>
              </a:solidFill>
            </a:endParaRPr>
          </a:p>
        </p:txBody>
      </p:sp>
      <p:sp>
        <p:nvSpPr>
          <p:cNvPr id="30722" name="Content Placeholder 3"/>
          <p:cNvSpPr>
            <a:spLocks noGrp="1"/>
          </p:cNvSpPr>
          <p:nvPr>
            <p:ph idx="1"/>
          </p:nvPr>
        </p:nvSpPr>
        <p:spPr/>
        <p:txBody>
          <a:bodyPr/>
          <a:lstStyle/>
          <a:p>
            <a:r>
              <a:rPr lang="en-US" smtClean="0"/>
              <a:t>Hoover took working vacations at his fishing camp on the Rapidan River.</a:t>
            </a:r>
          </a:p>
        </p:txBody>
      </p:sp>
      <p:pic>
        <p:nvPicPr>
          <p:cNvPr id="30723" name="Picture 3"/>
          <p:cNvPicPr>
            <a:picLocks noChangeAspect="1" noChangeArrowheads="1"/>
          </p:cNvPicPr>
          <p:nvPr/>
        </p:nvPicPr>
        <p:blipFill>
          <a:blip r:embed="rId2"/>
          <a:srcRect/>
          <a:stretch>
            <a:fillRect/>
          </a:stretch>
        </p:blipFill>
        <p:spPr bwMode="auto">
          <a:xfrm>
            <a:off x="2895600" y="2057400"/>
            <a:ext cx="4289425" cy="4648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6">
                    <a:tint val="1000"/>
                  </a:schemeClr>
                </a:solidFill>
              </a:rPr>
              <a:t>Roosevelt Steps Up</a:t>
            </a:r>
            <a:endParaRPr lang="en-US" dirty="0">
              <a:solidFill>
                <a:schemeClr val="accent6">
                  <a:tint val="1000"/>
                </a:schemeClr>
              </a:solidFill>
            </a:endParaRPr>
          </a:p>
        </p:txBody>
      </p:sp>
      <p:sp>
        <p:nvSpPr>
          <p:cNvPr id="31746" name="Content Placeholder 2"/>
          <p:cNvSpPr>
            <a:spLocks noGrp="1"/>
          </p:cNvSpPr>
          <p:nvPr>
            <p:ph idx="1"/>
          </p:nvPr>
        </p:nvSpPr>
        <p:spPr/>
        <p:txBody>
          <a:bodyPr/>
          <a:lstStyle/>
          <a:p>
            <a:r>
              <a:rPr lang="en-US" smtClean="0"/>
              <a:t> Immediate relief, recovery from economic collapse became Roosevelt’s main goal when he became President</a:t>
            </a:r>
          </a:p>
          <a:p>
            <a:r>
              <a:rPr lang="en-US" smtClean="0"/>
              <a:t>The term “New Deal” was first used  in President Roosevelt acceptance nomination speech</a:t>
            </a:r>
          </a:p>
          <a:p>
            <a:endParaRPr lang="en-US" smtClean="0"/>
          </a:p>
        </p:txBody>
      </p:sp>
      <p:pic>
        <p:nvPicPr>
          <p:cNvPr id="31747" name="Picture 2"/>
          <p:cNvPicPr>
            <a:picLocks noChangeAspect="1" noChangeArrowheads="1"/>
          </p:cNvPicPr>
          <p:nvPr/>
        </p:nvPicPr>
        <p:blipFill>
          <a:blip r:embed="rId2"/>
          <a:srcRect/>
          <a:stretch>
            <a:fillRect/>
          </a:stretch>
        </p:blipFill>
        <p:spPr bwMode="auto">
          <a:xfrm>
            <a:off x="5105400" y="2971800"/>
            <a:ext cx="3524250" cy="352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6">
                    <a:tint val="1000"/>
                  </a:schemeClr>
                </a:solidFill>
              </a:rPr>
              <a:t>The Early 1920’s</a:t>
            </a:r>
            <a:endParaRPr lang="en-US" dirty="0">
              <a:solidFill>
                <a:schemeClr val="accent6">
                  <a:tint val="1000"/>
                </a:schemeClr>
              </a:solidFill>
            </a:endParaRPr>
          </a:p>
        </p:txBody>
      </p:sp>
      <p:sp>
        <p:nvSpPr>
          <p:cNvPr id="14338" name="Content Placeholder 2"/>
          <p:cNvSpPr>
            <a:spLocks noGrp="1"/>
          </p:cNvSpPr>
          <p:nvPr>
            <p:ph idx="1"/>
          </p:nvPr>
        </p:nvSpPr>
        <p:spPr/>
        <p:txBody>
          <a:bodyPr/>
          <a:lstStyle/>
          <a:p>
            <a:r>
              <a:rPr lang="en-US" smtClean="0"/>
              <a:t>Economy was booming by 1921</a:t>
            </a:r>
          </a:p>
          <a:p>
            <a:r>
              <a:rPr lang="en-US" smtClean="0"/>
              <a:t>American manufacturing industry grew</a:t>
            </a:r>
          </a:p>
          <a:p>
            <a:pPr lvl="1"/>
            <a:r>
              <a:rPr lang="en-US" smtClean="0"/>
              <a:t>Auto mobiles</a:t>
            </a:r>
          </a:p>
          <a:p>
            <a:pPr lvl="1"/>
            <a:r>
              <a:rPr lang="en-US" smtClean="0"/>
              <a:t>Consumer goods</a:t>
            </a:r>
          </a:p>
          <a:p>
            <a:pPr lvl="1"/>
            <a:r>
              <a:rPr lang="en-US" smtClean="0"/>
              <a:t>Radios</a:t>
            </a:r>
          </a:p>
          <a:p>
            <a:pPr lvl="1"/>
            <a:r>
              <a:rPr lang="en-US" smtClean="0"/>
              <a:t>Vacuum cleaners</a:t>
            </a:r>
          </a:p>
          <a:p>
            <a:pPr lvl="1"/>
            <a:r>
              <a:rPr lang="en-US" smtClean="0"/>
              <a:t>Washing machines  </a:t>
            </a:r>
          </a:p>
          <a:p>
            <a:r>
              <a:rPr lang="en-US" smtClean="0"/>
              <a:t>Near the end of the decade, things began to turn sour </a:t>
            </a:r>
          </a:p>
          <a:p>
            <a:pPr lvl="1"/>
            <a:endParaRPr lang="en-US" smtClean="0"/>
          </a:p>
        </p:txBody>
      </p:sp>
      <p:pic>
        <p:nvPicPr>
          <p:cNvPr id="14339" name="Picture 2"/>
          <p:cNvPicPr>
            <a:picLocks noChangeAspect="1" noChangeArrowheads="1"/>
          </p:cNvPicPr>
          <p:nvPr/>
        </p:nvPicPr>
        <p:blipFill>
          <a:blip r:embed="rId2"/>
          <a:srcRect/>
          <a:stretch>
            <a:fillRect/>
          </a:stretch>
        </p:blipFill>
        <p:spPr bwMode="auto">
          <a:xfrm>
            <a:off x="5638800" y="228600"/>
            <a:ext cx="3286125" cy="40005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6">
                    <a:tint val="1000"/>
                  </a:schemeClr>
                </a:solidFill>
              </a:rPr>
              <a:t>What is the “New Deal”</a:t>
            </a:r>
            <a:endParaRPr lang="en-US" dirty="0">
              <a:solidFill>
                <a:schemeClr val="accent6">
                  <a:tint val="1000"/>
                </a:schemeClr>
              </a:solidFill>
            </a:endParaRPr>
          </a:p>
        </p:txBody>
      </p:sp>
      <p:sp>
        <p:nvSpPr>
          <p:cNvPr id="3" name="Content Placeholder 2"/>
          <p:cNvSpPr>
            <a:spLocks noGrp="1"/>
          </p:cNvSpPr>
          <p:nvPr>
            <p:ph idx="1"/>
          </p:nvPr>
        </p:nvSpPr>
        <p:spPr/>
        <p:txBody>
          <a:bodyPr rtlCol="0">
            <a:normAutofit fontScale="92500" lnSpcReduction="10000"/>
          </a:bodyPr>
          <a:lstStyle/>
          <a:p>
            <a:pPr marL="274320" indent="-274320" fontAlgn="auto">
              <a:spcAft>
                <a:spcPts val="0"/>
              </a:spcAft>
              <a:buClr>
                <a:schemeClr val="accent1">
                  <a:lumMod val="60000"/>
                  <a:lumOff val="40000"/>
                </a:schemeClr>
              </a:buClr>
              <a:buFont typeface="Arial" pitchFamily="34" charset="0"/>
              <a:buChar char="•"/>
              <a:defRPr/>
            </a:pPr>
            <a:r>
              <a:rPr lang="en-US" dirty="0" smtClean="0"/>
              <a:t>The New Deal was an economic measures that  </a:t>
            </a:r>
            <a:r>
              <a:rPr lang="en-US" dirty="0"/>
              <a:t>involved a massive public works program, complemented by the large-scale granting of loans, and succeeded in reducing </a:t>
            </a:r>
            <a:r>
              <a:rPr lang="en-US" dirty="0" smtClean="0"/>
              <a:t>unemployment</a:t>
            </a:r>
          </a:p>
          <a:p>
            <a:pPr marL="274320" indent="-274320" fontAlgn="auto">
              <a:spcAft>
                <a:spcPts val="0"/>
              </a:spcAft>
              <a:buClr>
                <a:schemeClr val="accent1">
                  <a:lumMod val="60000"/>
                  <a:lumOff val="40000"/>
                </a:schemeClr>
              </a:buClr>
              <a:buFont typeface="Arial" pitchFamily="34" charset="0"/>
              <a:buChar char="•"/>
              <a:defRPr/>
            </a:pPr>
            <a:r>
              <a:rPr lang="en-US" dirty="0" smtClean="0"/>
              <a:t>Within 100 Roosevelt proposed many programs to reform and recover the economy such as:</a:t>
            </a:r>
          </a:p>
          <a:p>
            <a:pPr marL="548640" lvl="1" indent="-182880" fontAlgn="auto">
              <a:spcAft>
                <a:spcPts val="0"/>
              </a:spcAft>
              <a:buClr>
                <a:schemeClr val="accent1">
                  <a:lumMod val="60000"/>
                  <a:lumOff val="40000"/>
                </a:schemeClr>
              </a:buClr>
              <a:buFont typeface="Arial" pitchFamily="34" charset="0"/>
              <a:buChar char="•"/>
              <a:defRPr/>
            </a:pPr>
            <a:r>
              <a:rPr lang="en-US" dirty="0"/>
              <a:t>Emergency Banking Act (March 9</a:t>
            </a:r>
            <a:r>
              <a:rPr lang="en-US" dirty="0" smtClean="0"/>
              <a:t>)</a:t>
            </a:r>
          </a:p>
          <a:p>
            <a:pPr marL="548640" lvl="1" indent="-182880" fontAlgn="auto">
              <a:spcAft>
                <a:spcPts val="0"/>
              </a:spcAft>
              <a:buClr>
                <a:schemeClr val="accent1">
                  <a:lumMod val="60000"/>
                  <a:lumOff val="40000"/>
                </a:schemeClr>
              </a:buClr>
              <a:buFont typeface="Arial" pitchFamily="34" charset="0"/>
              <a:buChar char="•"/>
              <a:defRPr/>
            </a:pPr>
            <a:r>
              <a:rPr lang="en-US" dirty="0"/>
              <a:t>Economy Act (March 20</a:t>
            </a:r>
            <a:r>
              <a:rPr lang="en-US" dirty="0" smtClean="0"/>
              <a:t>)</a:t>
            </a:r>
          </a:p>
          <a:p>
            <a:pPr marL="548640" lvl="1" indent="-182880" fontAlgn="auto">
              <a:spcAft>
                <a:spcPts val="0"/>
              </a:spcAft>
              <a:buClr>
                <a:schemeClr val="accent1">
                  <a:lumMod val="60000"/>
                  <a:lumOff val="40000"/>
                </a:schemeClr>
              </a:buClr>
              <a:buFont typeface="Arial" pitchFamily="34" charset="0"/>
              <a:buChar char="•"/>
              <a:defRPr/>
            </a:pPr>
            <a:r>
              <a:rPr lang="en-US" dirty="0"/>
              <a:t>Beer-Wine Revenue Act (March </a:t>
            </a:r>
            <a:r>
              <a:rPr lang="en-US" dirty="0" smtClean="0"/>
              <a:t>22)</a:t>
            </a:r>
          </a:p>
          <a:p>
            <a:pPr marL="548640" lvl="1" indent="-182880" fontAlgn="auto">
              <a:spcAft>
                <a:spcPts val="0"/>
              </a:spcAft>
              <a:buClr>
                <a:schemeClr val="accent1">
                  <a:lumMod val="60000"/>
                  <a:lumOff val="40000"/>
                </a:schemeClr>
              </a:buClr>
              <a:buFont typeface="Arial" pitchFamily="34" charset="0"/>
              <a:buChar char="•"/>
              <a:defRPr/>
            </a:pPr>
            <a:r>
              <a:rPr lang="en-US" dirty="0"/>
              <a:t>Civilian Conservation Corps Act (March 31</a:t>
            </a:r>
            <a:r>
              <a:rPr lang="en-US" dirty="0" smtClean="0"/>
              <a:t>)</a:t>
            </a:r>
          </a:p>
          <a:p>
            <a:pPr marL="548640" lvl="1" indent="-182880" fontAlgn="auto">
              <a:spcAft>
                <a:spcPts val="0"/>
              </a:spcAft>
              <a:buClr>
                <a:schemeClr val="accent1">
                  <a:lumMod val="60000"/>
                  <a:lumOff val="40000"/>
                </a:schemeClr>
              </a:buClr>
              <a:buFont typeface="Arial" pitchFamily="34" charset="0"/>
              <a:buChar char="•"/>
              <a:defRPr/>
            </a:pPr>
            <a:r>
              <a:rPr lang="en-US" dirty="0"/>
              <a:t>Federal Emergency Relief Act(May 12</a:t>
            </a:r>
            <a:r>
              <a:rPr lang="en-US" dirty="0" smtClean="0"/>
              <a:t>)</a:t>
            </a:r>
          </a:p>
          <a:p>
            <a:pPr marL="548640" lvl="1" indent="-182880" fontAlgn="auto">
              <a:spcAft>
                <a:spcPts val="0"/>
              </a:spcAft>
              <a:buClr>
                <a:schemeClr val="accent1">
                  <a:lumMod val="60000"/>
                  <a:lumOff val="40000"/>
                </a:schemeClr>
              </a:buClr>
              <a:buFont typeface="Arial" pitchFamily="34" charset="0"/>
              <a:buChar char="•"/>
              <a:defRPr/>
            </a:pPr>
            <a:r>
              <a:rPr lang="en-US" dirty="0"/>
              <a:t>Agricultural Adjustment Act(May 12</a:t>
            </a:r>
            <a:r>
              <a:rPr lang="en-US" dirty="0" smtClean="0"/>
              <a:t>)</a:t>
            </a:r>
          </a:p>
          <a:p>
            <a:pPr marL="548640" lvl="1" indent="-182880" fontAlgn="auto">
              <a:spcAft>
                <a:spcPts val="0"/>
              </a:spcAft>
              <a:buClr>
                <a:schemeClr val="accent1">
                  <a:lumMod val="60000"/>
                  <a:lumOff val="40000"/>
                </a:schemeClr>
              </a:buClr>
              <a:buFont typeface="Arial" pitchFamily="34" charset="0"/>
              <a:buChar char="•"/>
              <a:defRPr/>
            </a:pPr>
            <a:r>
              <a:rPr lang="en-US" dirty="0"/>
              <a:t>Tennessee Valley Authority Act(May 18</a:t>
            </a:r>
            <a:r>
              <a:rPr lang="en-US" dirty="0" smtClean="0"/>
              <a:t>)</a:t>
            </a:r>
          </a:p>
          <a:p>
            <a:pPr marL="548640" lvl="1" indent="-182880" fontAlgn="auto">
              <a:spcAft>
                <a:spcPts val="0"/>
              </a:spcAft>
              <a:buClr>
                <a:schemeClr val="accent1">
                  <a:lumMod val="60000"/>
                  <a:lumOff val="40000"/>
                </a:schemeClr>
              </a:buClr>
              <a:buFont typeface="Arial" pitchFamily="34" charset="0"/>
              <a:buChar char="•"/>
              <a:defRPr/>
            </a:pPr>
            <a:r>
              <a:rPr lang="en-US" dirty="0"/>
              <a:t>Federal Securities Act (May 27</a:t>
            </a:r>
            <a:r>
              <a:rPr lang="en-US" dirty="0" smtClean="0"/>
              <a: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bwMode="auto">
          <a:noFill/>
        </p:spPr>
        <p:txBody>
          <a:bodyPr wrap="square" numCol="1" anchorCtr="0" compatLnSpc="1">
            <a:prstTxWarp prst="textNoShape">
              <a:avLst/>
            </a:prstTxWarp>
          </a:bodyPr>
          <a:lstStyle/>
          <a:p>
            <a:r>
              <a:rPr lang="en-US" smtClean="0">
                <a:ln>
                  <a:noFill/>
                </a:ln>
              </a:rPr>
              <a:t>The End</a:t>
            </a:r>
          </a:p>
        </p:txBody>
      </p:sp>
      <p:sp>
        <p:nvSpPr>
          <p:cNvPr id="45059" name="Rectangle 3"/>
          <p:cNvSpPr>
            <a:spLocks noGrp="1"/>
          </p:cNvSpPr>
          <p:nvPr>
            <p:ph type="body" idx="1"/>
          </p:nvPr>
        </p:nvSpPr>
        <p:spPr/>
        <p:txBody>
          <a:bodyPr/>
          <a:lstStyle/>
          <a:p>
            <a:r>
              <a:rPr lang="en-US" smtClean="0"/>
              <a:t>At the start of WWII the American economy was given a boost when the fighting countries needed supplies and looked to America to make them</a:t>
            </a:r>
          </a:p>
          <a:p>
            <a:r>
              <a:rPr lang="en-US" smtClean="0"/>
              <a:t>The desperate need for soldiers, pilots, and workers to make ammunition, weapons, and air/sea craft all contributed to the end of the Great Depression </a:t>
            </a:r>
          </a:p>
        </p:txBody>
      </p:sp>
      <p:pic>
        <p:nvPicPr>
          <p:cNvPr id="45062" name="Picture 6" descr="rosie_the_riveter"/>
          <p:cNvPicPr>
            <a:picLocks noChangeAspect="1" noChangeArrowheads="1"/>
          </p:cNvPicPr>
          <p:nvPr/>
        </p:nvPicPr>
        <p:blipFill>
          <a:blip r:embed="rId2"/>
          <a:srcRect/>
          <a:stretch>
            <a:fillRect/>
          </a:stretch>
        </p:blipFill>
        <p:spPr bwMode="auto">
          <a:xfrm>
            <a:off x="6172200" y="3581400"/>
            <a:ext cx="2378075" cy="30765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6">
                    <a:tint val="1000"/>
                  </a:schemeClr>
                </a:solidFill>
              </a:rPr>
              <a:t>Election of 1928</a:t>
            </a:r>
            <a:endParaRPr lang="en-US" dirty="0">
              <a:solidFill>
                <a:schemeClr val="accent6">
                  <a:tint val="1000"/>
                </a:schemeClr>
              </a:solidFill>
            </a:endParaRPr>
          </a:p>
        </p:txBody>
      </p:sp>
      <p:sp>
        <p:nvSpPr>
          <p:cNvPr id="15362" name="Content Placeholder 2"/>
          <p:cNvSpPr>
            <a:spLocks noGrp="1"/>
          </p:cNvSpPr>
          <p:nvPr>
            <p:ph idx="1"/>
          </p:nvPr>
        </p:nvSpPr>
        <p:spPr/>
        <p:txBody>
          <a:bodyPr/>
          <a:lstStyle/>
          <a:p>
            <a:r>
              <a:rPr lang="en-US" smtClean="0"/>
              <a:t>Republican Herbert Hoover ran against Democrat Alfred E Smith</a:t>
            </a:r>
          </a:p>
          <a:p>
            <a:r>
              <a:rPr lang="en-US" smtClean="0"/>
              <a:t>Hoover won the election </a:t>
            </a:r>
          </a:p>
          <a:p>
            <a:endParaRPr lang="en-US" smtClean="0"/>
          </a:p>
        </p:txBody>
      </p:sp>
      <p:pic>
        <p:nvPicPr>
          <p:cNvPr id="15363" name="Picture 2"/>
          <p:cNvPicPr>
            <a:picLocks noChangeAspect="1" noChangeArrowheads="1"/>
          </p:cNvPicPr>
          <p:nvPr/>
        </p:nvPicPr>
        <p:blipFill>
          <a:blip r:embed="rId2"/>
          <a:srcRect/>
          <a:stretch>
            <a:fillRect/>
          </a:stretch>
        </p:blipFill>
        <p:spPr bwMode="auto">
          <a:xfrm>
            <a:off x="1066800" y="2971800"/>
            <a:ext cx="2743200" cy="3629025"/>
          </a:xfrm>
          <a:prstGeom prst="rect">
            <a:avLst/>
          </a:prstGeom>
          <a:noFill/>
          <a:ln w="9525">
            <a:noFill/>
            <a:miter lim="800000"/>
            <a:headEnd/>
            <a:tailEnd/>
          </a:ln>
        </p:spPr>
      </p:pic>
      <p:pic>
        <p:nvPicPr>
          <p:cNvPr id="15364" name="Picture 3"/>
          <p:cNvPicPr>
            <a:picLocks noChangeAspect="1" noChangeArrowheads="1"/>
          </p:cNvPicPr>
          <p:nvPr/>
        </p:nvPicPr>
        <p:blipFill>
          <a:blip r:embed="rId3"/>
          <a:srcRect/>
          <a:stretch>
            <a:fillRect/>
          </a:stretch>
        </p:blipFill>
        <p:spPr bwMode="auto">
          <a:xfrm>
            <a:off x="5867400" y="2971800"/>
            <a:ext cx="2633663" cy="35829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2800" dirty="0" smtClean="0">
                <a:solidFill>
                  <a:schemeClr val="accent6">
                    <a:tint val="1000"/>
                  </a:schemeClr>
                </a:solidFill>
              </a:rPr>
              <a:t>The Beginning of the End</a:t>
            </a:r>
            <a:endParaRPr lang="en-US" sz="2800" dirty="0">
              <a:solidFill>
                <a:schemeClr val="accent6">
                  <a:tint val="1000"/>
                </a:schemeClr>
              </a:solidFill>
            </a:endParaRPr>
          </a:p>
        </p:txBody>
      </p:sp>
      <p:sp>
        <p:nvSpPr>
          <p:cNvPr id="16386" name="Content Placeholder 2"/>
          <p:cNvSpPr>
            <a:spLocks noGrp="1"/>
          </p:cNvSpPr>
          <p:nvPr>
            <p:ph idx="1"/>
          </p:nvPr>
        </p:nvSpPr>
        <p:spPr/>
        <p:txBody>
          <a:bodyPr/>
          <a:lstStyle/>
          <a:p>
            <a:r>
              <a:rPr lang="en-US" smtClean="0"/>
              <a:t>The Great Depression began a little after WWI ended</a:t>
            </a:r>
          </a:p>
          <a:p>
            <a:r>
              <a:rPr lang="en-US" smtClean="0"/>
              <a:t>Due to the expenses of the War and the Stock Market crash, America fell into great debt.</a:t>
            </a:r>
          </a:p>
        </p:txBody>
      </p:sp>
      <p:pic>
        <p:nvPicPr>
          <p:cNvPr id="16387" name="Picture 2"/>
          <p:cNvPicPr>
            <a:picLocks noChangeAspect="1" noChangeArrowheads="1"/>
          </p:cNvPicPr>
          <p:nvPr/>
        </p:nvPicPr>
        <p:blipFill>
          <a:blip r:embed="rId2"/>
          <a:srcRect/>
          <a:stretch>
            <a:fillRect/>
          </a:stretch>
        </p:blipFill>
        <p:spPr bwMode="auto">
          <a:xfrm>
            <a:off x="2590800" y="3200400"/>
            <a:ext cx="4838700" cy="304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6">
                    <a:tint val="1000"/>
                  </a:schemeClr>
                </a:solidFill>
              </a:rPr>
              <a:t>The Stock market</a:t>
            </a:r>
            <a:endParaRPr lang="en-US" dirty="0">
              <a:solidFill>
                <a:schemeClr val="accent6">
                  <a:tint val="1000"/>
                </a:schemeClr>
              </a:solidFill>
            </a:endParaRPr>
          </a:p>
        </p:txBody>
      </p:sp>
      <p:sp>
        <p:nvSpPr>
          <p:cNvPr id="17410" name="Content Placeholder 2"/>
          <p:cNvSpPr>
            <a:spLocks noGrp="1"/>
          </p:cNvSpPr>
          <p:nvPr>
            <p:ph idx="1"/>
          </p:nvPr>
        </p:nvSpPr>
        <p:spPr/>
        <p:txBody>
          <a:bodyPr/>
          <a:lstStyle/>
          <a:p>
            <a:r>
              <a:rPr lang="en-US" smtClean="0"/>
              <a:t>Extremely popular in the 1920’s</a:t>
            </a:r>
          </a:p>
          <a:p>
            <a:r>
              <a:rPr lang="en-US" smtClean="0"/>
              <a:t>The Stock market crashed October 29, 1929 formerly known as Black Tuesday</a:t>
            </a:r>
          </a:p>
          <a:p>
            <a:r>
              <a:rPr lang="en-US" smtClean="0"/>
              <a:t>The stock market crash set in motion a series of events that led to the Great Depression</a:t>
            </a:r>
          </a:p>
        </p:txBody>
      </p:sp>
      <p:pic>
        <p:nvPicPr>
          <p:cNvPr id="17411" name="Picture 3"/>
          <p:cNvPicPr>
            <a:picLocks noChangeAspect="1" noChangeArrowheads="1"/>
          </p:cNvPicPr>
          <p:nvPr/>
        </p:nvPicPr>
        <p:blipFill>
          <a:blip r:embed="rId2"/>
          <a:srcRect/>
          <a:stretch>
            <a:fillRect/>
          </a:stretch>
        </p:blipFill>
        <p:spPr bwMode="auto">
          <a:xfrm>
            <a:off x="4416425" y="3535363"/>
            <a:ext cx="4194175" cy="309403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6">
                    <a:tint val="1000"/>
                  </a:schemeClr>
                </a:solidFill>
              </a:rPr>
              <a:t>Bank Failures</a:t>
            </a:r>
            <a:endParaRPr lang="en-US" dirty="0">
              <a:solidFill>
                <a:schemeClr val="accent6">
                  <a:tint val="1000"/>
                </a:schemeClr>
              </a:solidFill>
            </a:endParaRPr>
          </a:p>
        </p:txBody>
      </p:sp>
      <p:sp>
        <p:nvSpPr>
          <p:cNvPr id="19458" name="Content Placeholder 2"/>
          <p:cNvSpPr>
            <a:spLocks noGrp="1"/>
          </p:cNvSpPr>
          <p:nvPr>
            <p:ph idx="1"/>
          </p:nvPr>
        </p:nvSpPr>
        <p:spPr/>
        <p:txBody>
          <a:bodyPr/>
          <a:lstStyle/>
          <a:p>
            <a:r>
              <a:rPr lang="en-US" smtClean="0"/>
              <a:t>With no money to lend, loans failing, businesses and farmers failing, the Banking crisis deepened </a:t>
            </a:r>
          </a:p>
          <a:p>
            <a:r>
              <a:rPr lang="en-US" smtClean="0"/>
              <a:t>In the late 1930’s of December  almost 350 banks closed  including the BUS</a:t>
            </a:r>
          </a:p>
          <a:p>
            <a:endParaRPr lang="en-US" smtClean="0"/>
          </a:p>
        </p:txBody>
      </p:sp>
      <p:pic>
        <p:nvPicPr>
          <p:cNvPr id="19459" name="Picture 2"/>
          <p:cNvPicPr>
            <a:picLocks noChangeAspect="1" noChangeArrowheads="1"/>
          </p:cNvPicPr>
          <p:nvPr/>
        </p:nvPicPr>
        <p:blipFill>
          <a:blip r:embed="rId2"/>
          <a:srcRect/>
          <a:stretch>
            <a:fillRect/>
          </a:stretch>
        </p:blipFill>
        <p:spPr bwMode="auto">
          <a:xfrm>
            <a:off x="3468688" y="3276600"/>
            <a:ext cx="4227512" cy="32766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bwMode="auto">
          <a:noFill/>
        </p:spPr>
        <p:txBody>
          <a:bodyPr wrap="square" numCol="1" anchorCtr="0" compatLnSpc="1">
            <a:prstTxWarp prst="textNoShape">
              <a:avLst/>
            </a:prstTxWarp>
          </a:bodyPr>
          <a:lstStyle/>
          <a:p>
            <a:endParaRPr lang="en-US" smtClean="0">
              <a:ln>
                <a:noFill/>
              </a:ln>
            </a:endParaRPr>
          </a:p>
        </p:txBody>
      </p:sp>
      <p:pic>
        <p:nvPicPr>
          <p:cNvPr id="41988" name="Picture 4" descr="robbing-a-bank1"/>
          <p:cNvPicPr>
            <a:picLocks noGrp="1" noChangeAspect="1" noChangeArrowheads="1"/>
          </p:cNvPicPr>
          <p:nvPr>
            <p:ph type="body" idx="1"/>
          </p:nvPr>
        </p:nvPicPr>
        <p:blipFill>
          <a:blip r:embed="rId2"/>
          <a:srcRect/>
          <a:stretch>
            <a:fillRect/>
          </a:stretch>
        </p:blipFill>
        <p:spPr>
          <a:xfrm>
            <a:off x="2190750" y="1614488"/>
            <a:ext cx="4762500" cy="4495800"/>
          </a:xfr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6">
                    <a:tint val="1000"/>
                  </a:schemeClr>
                </a:solidFill>
              </a:rPr>
              <a:t>Farm Failures </a:t>
            </a:r>
            <a:endParaRPr lang="en-US" dirty="0">
              <a:solidFill>
                <a:schemeClr val="accent6">
                  <a:tint val="1000"/>
                </a:schemeClr>
              </a:solidFill>
            </a:endParaRPr>
          </a:p>
        </p:txBody>
      </p:sp>
      <p:sp>
        <p:nvSpPr>
          <p:cNvPr id="20482" name="Content Placeholder 2"/>
          <p:cNvSpPr>
            <a:spLocks noGrp="1"/>
          </p:cNvSpPr>
          <p:nvPr>
            <p:ph idx="1"/>
          </p:nvPr>
        </p:nvSpPr>
        <p:spPr/>
        <p:txBody>
          <a:bodyPr/>
          <a:lstStyle/>
          <a:p>
            <a:r>
              <a:rPr lang="en-US" smtClean="0"/>
              <a:t>Hard times for farmers only worsened</a:t>
            </a:r>
          </a:p>
          <a:p>
            <a:r>
              <a:rPr lang="en-US" smtClean="0"/>
              <a:t>Jobless American striped of the ability to buy food </a:t>
            </a:r>
          </a:p>
          <a:p>
            <a:r>
              <a:rPr lang="en-US" smtClean="0"/>
              <a:t>Farmers produced more food than they could sell, and farm prices sank</a:t>
            </a:r>
          </a:p>
          <a:p>
            <a:r>
              <a:rPr lang="en-US" smtClean="0"/>
              <a:t>In 1933 about 364,000 farmers went bankrupt or suffered foreclosure .</a:t>
            </a:r>
          </a:p>
        </p:txBody>
      </p:sp>
      <p:pic>
        <p:nvPicPr>
          <p:cNvPr id="20483" name="Picture 2"/>
          <p:cNvPicPr>
            <a:picLocks noChangeAspect="1" noChangeArrowheads="1"/>
          </p:cNvPicPr>
          <p:nvPr/>
        </p:nvPicPr>
        <p:blipFill>
          <a:blip r:embed="rId2"/>
          <a:srcRect/>
          <a:stretch>
            <a:fillRect/>
          </a:stretch>
        </p:blipFill>
        <p:spPr bwMode="auto">
          <a:xfrm>
            <a:off x="5029200" y="3810000"/>
            <a:ext cx="3457575" cy="29162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6">
                    <a:tint val="1000"/>
                  </a:schemeClr>
                </a:solidFill>
              </a:rPr>
              <a:t>Unemployment </a:t>
            </a:r>
            <a:endParaRPr lang="en-US" dirty="0">
              <a:solidFill>
                <a:schemeClr val="accent6">
                  <a:tint val="1000"/>
                </a:schemeClr>
              </a:solidFill>
            </a:endParaRPr>
          </a:p>
        </p:txBody>
      </p:sp>
      <p:sp>
        <p:nvSpPr>
          <p:cNvPr id="3" name="Content Placeholder 2"/>
          <p:cNvSpPr>
            <a:spLocks noGrp="1"/>
          </p:cNvSpPr>
          <p:nvPr>
            <p:ph idx="1"/>
          </p:nvPr>
        </p:nvSpPr>
        <p:spPr/>
        <p:txBody>
          <a:bodyPr rtlCol="0">
            <a:normAutofit/>
          </a:bodyPr>
          <a:lstStyle/>
          <a:p>
            <a:pPr marL="285750" indent="-285750" fontAlgn="auto">
              <a:spcAft>
                <a:spcPts val="0"/>
              </a:spcAft>
              <a:buClr>
                <a:schemeClr val="accent1">
                  <a:lumMod val="60000"/>
                  <a:lumOff val="40000"/>
                </a:schemeClr>
              </a:buClr>
              <a:buFont typeface="Arial" pitchFamily="34" charset="0"/>
              <a:buChar char="•"/>
              <a:defRPr/>
            </a:pPr>
            <a:r>
              <a:rPr lang="en-US" dirty="0" smtClean="0"/>
              <a:t>Once the stock market crashed, unemployment began to rise</a:t>
            </a:r>
          </a:p>
          <a:p>
            <a:pPr marL="285750" indent="-285750" fontAlgn="auto">
              <a:spcAft>
                <a:spcPts val="0"/>
              </a:spcAft>
              <a:buClr>
                <a:schemeClr val="accent1">
                  <a:lumMod val="60000"/>
                  <a:lumOff val="40000"/>
                </a:schemeClr>
              </a:buClr>
              <a:buFont typeface="Arial" pitchFamily="34" charset="0"/>
              <a:buChar char="•"/>
              <a:defRPr/>
            </a:pPr>
            <a:r>
              <a:rPr lang="en-US" smtClean="0"/>
              <a:t>By 1932 </a:t>
            </a:r>
            <a:r>
              <a:rPr lang="en-US" dirty="0" smtClean="0"/>
              <a:t>unemployment reached 25% </a:t>
            </a:r>
          </a:p>
          <a:p>
            <a:pPr marL="274320" indent="0" fontAlgn="auto">
              <a:spcAft>
                <a:spcPts val="0"/>
              </a:spcAft>
              <a:buClr>
                <a:schemeClr val="accent1">
                  <a:lumMod val="60000"/>
                  <a:lumOff val="40000"/>
                </a:schemeClr>
              </a:buClr>
              <a:buFont typeface="Arial" pitchFamily="34" charset="0"/>
              <a:buNone/>
              <a:defRPr/>
            </a:pPr>
            <a:endParaRPr lang="en-US" dirty="0"/>
          </a:p>
        </p:txBody>
      </p:sp>
      <p:pic>
        <p:nvPicPr>
          <p:cNvPr id="21507" name="Picture 2"/>
          <p:cNvPicPr>
            <a:picLocks noChangeAspect="1" noChangeArrowheads="1"/>
          </p:cNvPicPr>
          <p:nvPr/>
        </p:nvPicPr>
        <p:blipFill>
          <a:blip r:embed="rId2"/>
          <a:srcRect/>
          <a:stretch>
            <a:fillRect/>
          </a:stretch>
        </p:blipFill>
        <p:spPr bwMode="auto">
          <a:xfrm>
            <a:off x="4495800" y="2819400"/>
            <a:ext cx="3600450" cy="37099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500</TotalTime>
  <Words>744</Words>
  <Application>Microsoft Office PowerPoint</Application>
  <PresentationFormat>On-screen Show (4:3)</PresentationFormat>
  <Paragraphs>82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Thatch</vt:lpstr>
      <vt:lpstr>The Great Depression</vt:lpstr>
      <vt:lpstr>The Early 1920’s</vt:lpstr>
      <vt:lpstr>Election of 1928</vt:lpstr>
      <vt:lpstr>The Beginning of the End</vt:lpstr>
      <vt:lpstr>The Stock market</vt:lpstr>
      <vt:lpstr>Bank Failures</vt:lpstr>
      <vt:lpstr>PowerPoint Presentation</vt:lpstr>
      <vt:lpstr>Farm Failures </vt:lpstr>
      <vt:lpstr>Unemployment </vt:lpstr>
      <vt:lpstr>Other Causes of the Great Depression</vt:lpstr>
      <vt:lpstr>Buying on Margin</vt:lpstr>
      <vt:lpstr>Supply and Demand</vt:lpstr>
      <vt:lpstr>Buying on Credit</vt:lpstr>
      <vt:lpstr>Hoovervilles</vt:lpstr>
      <vt:lpstr>Dust Bowl</vt:lpstr>
      <vt:lpstr>PowerPoint Presentation</vt:lpstr>
      <vt:lpstr>Hoovers Response</vt:lpstr>
      <vt:lpstr>Well Everything Helps</vt:lpstr>
      <vt:lpstr>Roosevelt Steps Up</vt:lpstr>
      <vt:lpstr>What is the “New Deal”</vt:lpstr>
      <vt:lpstr>The End</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Depression</dc:title>
  <dc:creator>Katina Graham</dc:creator>
  <cp:lastModifiedBy>CCS</cp:lastModifiedBy>
  <cp:revision>33</cp:revision>
  <dcterms:created xsi:type="dcterms:W3CDTF">2011-12-30T17:28:03Z</dcterms:created>
  <dcterms:modified xsi:type="dcterms:W3CDTF">2012-01-12T16:20:21Z</dcterms:modified>
</cp:coreProperties>
</file>