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05" r:id="rId2"/>
    <p:sldId id="306" r:id="rId3"/>
    <p:sldId id="263" r:id="rId4"/>
    <p:sldId id="265" r:id="rId5"/>
    <p:sldId id="289" r:id="rId6"/>
    <p:sldId id="290" r:id="rId7"/>
    <p:sldId id="291" r:id="rId8"/>
    <p:sldId id="268" r:id="rId9"/>
    <p:sldId id="269" r:id="rId10"/>
    <p:sldId id="270" r:id="rId11"/>
    <p:sldId id="292" r:id="rId12"/>
    <p:sldId id="293" r:id="rId13"/>
    <p:sldId id="307" r:id="rId14"/>
    <p:sldId id="299" r:id="rId15"/>
    <p:sldId id="300" r:id="rId16"/>
    <p:sldId id="294" r:id="rId17"/>
    <p:sldId id="278" r:id="rId18"/>
    <p:sldId id="295" r:id="rId19"/>
    <p:sldId id="296" r:id="rId20"/>
    <p:sldId id="297" r:id="rId21"/>
    <p:sldId id="298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  <a:srgbClr val="3333FF"/>
    <a:srgbClr val="F7140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3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635E-E903-46EB-9F68-38A88F2D2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1DD9-4406-40DA-936E-ACE43CEA2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E08D7AE-618D-44FA-94E0-BC3A1E21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E852-A52F-443A-8A06-D03D4BC5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EF47-4E45-4935-B67B-F231D078C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54A8A7D0-42AC-4A74-9AA1-AA50496B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914400"/>
            <a:ext cx="7086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Tx/>
              <a:tabLst/>
              <a:defRPr/>
            </a:pP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Segoe UI" pitchFamily="34" charset="0"/>
              </a:rPr>
              <a:t>Comparing &amp; Ordering Fractions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1028" name="Picture 4" descr="http://www.educationallearninggames.com/images/pizza-smart-snack-fraction-f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>
                <a:solidFill>
                  <a:srgbClr val="00FF00"/>
                </a:solidFill>
              </a:rPr>
              <a:t>In order to determine which symbol goes in the box, we need to either find the LCD and then rewrite the fraction using equivalent denominators or use the BOWTIE method. </a:t>
            </a:r>
          </a:p>
          <a:p>
            <a:pPr>
              <a:buFontTx/>
              <a:buNone/>
            </a:pPr>
            <a:r>
              <a:rPr lang="en-US"/>
              <a:t>			 	a) 1/2 □ 3/8 </a:t>
            </a:r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b="1">
                <a:solidFill>
                  <a:srgbClr val="FFFF00"/>
                </a:solidFill>
              </a:rPr>
              <a:t>→ since 2 x 4 = 8, multiply num. and den. by 4 and get 4/8 </a:t>
            </a:r>
          </a:p>
          <a:p>
            <a:pPr>
              <a:buFontTx/>
              <a:buNone/>
            </a:pPr>
            <a:r>
              <a:rPr lang="en-US"/>
              <a:t>				</a:t>
            </a:r>
            <a:r>
              <a:rPr lang="en-US" b="1"/>
              <a:t>4/8 </a:t>
            </a:r>
            <a:r>
              <a:rPr lang="en-US" b="1">
                <a:solidFill>
                  <a:srgbClr val="F71403"/>
                </a:solidFill>
              </a:rPr>
              <a:t>&gt;</a:t>
            </a:r>
            <a:r>
              <a:rPr lang="en-US" b="1"/>
              <a:t> 3/8</a:t>
            </a:r>
            <a:r>
              <a:rPr lang="en-US" sz="2400"/>
              <a:t> </a:t>
            </a:r>
          </a:p>
          <a:p>
            <a:pPr>
              <a:buFontTx/>
              <a:buNone/>
            </a:pPr>
            <a:endParaRPr lang="en-US" sz="24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>
                <a:solidFill>
                  <a:srgbClr val="00FF00"/>
                </a:solidFill>
              </a:rPr>
              <a:t>In order to determine which symbol goes in the box, we need to either find the LCD and then rewrite the fraction using equivalent denominators or use the BOWTIE method. </a:t>
            </a:r>
          </a:p>
          <a:p>
            <a:pPr>
              <a:buFontTx/>
              <a:buNone/>
            </a:pPr>
            <a:r>
              <a:rPr lang="en-US"/>
              <a:t>			 	b) 3/9 □ 1/3 </a:t>
            </a:r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b="1">
                <a:solidFill>
                  <a:srgbClr val="FFFF00"/>
                </a:solidFill>
              </a:rPr>
              <a:t>→ since 3 x 3 = 9, multiply num. and den. by 4 and get 4/8 </a:t>
            </a:r>
          </a:p>
          <a:p>
            <a:pPr>
              <a:buFontTx/>
              <a:buNone/>
            </a:pPr>
            <a:r>
              <a:rPr lang="en-US"/>
              <a:t>				</a:t>
            </a:r>
            <a:r>
              <a:rPr lang="en-US" b="1"/>
              <a:t>3/9 </a:t>
            </a:r>
            <a:r>
              <a:rPr lang="en-US" b="1">
                <a:solidFill>
                  <a:srgbClr val="F71403"/>
                </a:solidFill>
              </a:rPr>
              <a:t>=</a:t>
            </a:r>
            <a:r>
              <a:rPr lang="en-US" b="1"/>
              <a:t> 3/9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>
                <a:solidFill>
                  <a:srgbClr val="00FF00"/>
                </a:solidFill>
              </a:rPr>
              <a:t>In order to determine which symbol goes in the box, we need to either find the LCD and then rewrite the fraction using equivalent denominators or use the BOWTIE method. </a:t>
            </a:r>
          </a:p>
          <a:p>
            <a:pPr>
              <a:buFontTx/>
              <a:buNone/>
            </a:pPr>
            <a:r>
              <a:rPr lang="en-US"/>
              <a:t>			 	c) 1/4 □ 4/12 </a:t>
            </a:r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b="1">
                <a:solidFill>
                  <a:srgbClr val="FFFF00"/>
                </a:solidFill>
              </a:rPr>
              <a:t>→ since 4 x 3 = 12, multiply num. and den. by 4 and get 4/8 </a:t>
            </a:r>
          </a:p>
          <a:p>
            <a:pPr>
              <a:buFontTx/>
              <a:buNone/>
            </a:pPr>
            <a:r>
              <a:rPr lang="en-US"/>
              <a:t>				</a:t>
            </a:r>
            <a:r>
              <a:rPr lang="en-US" b="1"/>
              <a:t>3/12 </a:t>
            </a:r>
            <a:r>
              <a:rPr lang="en-US" b="1">
                <a:solidFill>
                  <a:srgbClr val="F71403"/>
                </a:solidFill>
              </a:rPr>
              <a:t>&lt;</a:t>
            </a:r>
            <a:r>
              <a:rPr lang="en-US" b="1"/>
              <a:t> 4/12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u="sng" dirty="0" smtClean="0">
                <a:solidFill>
                  <a:srgbClr val="00FF00"/>
                </a:solidFill>
              </a:rPr>
              <a:t>Extension</a:t>
            </a:r>
            <a:r>
              <a:rPr lang="en-US" sz="3000" b="1" dirty="0" smtClean="0">
                <a:solidFill>
                  <a:srgbClr val="00FF00"/>
                </a:solidFill>
              </a:rPr>
              <a:t>: Find the LCM of 168 and 180.</a:t>
            </a:r>
          </a:p>
          <a:p>
            <a:pPr>
              <a:buFontTx/>
              <a:buNone/>
            </a:pPr>
            <a:endParaRPr lang="en-US" sz="3000" b="1" dirty="0" smtClean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sz="3000" b="1" dirty="0" smtClean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sz="3000" b="1" dirty="0" smtClean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sz="3000" b="1" dirty="0" smtClean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sz="3000" b="1" u="sng" dirty="0" smtClean="0">
                <a:solidFill>
                  <a:srgbClr val="00FF00"/>
                </a:solidFill>
              </a:rPr>
              <a:t>Extension</a:t>
            </a:r>
            <a:r>
              <a:rPr lang="en-US" sz="3000" b="1" dirty="0" smtClean="0">
                <a:solidFill>
                  <a:srgbClr val="00FF00"/>
                </a:solidFill>
              </a:rPr>
              <a:t>: Find the LCD of 9/36a</a:t>
            </a:r>
            <a:r>
              <a:rPr lang="en-US" sz="3000" b="1" baseline="30000" dirty="0" smtClean="0">
                <a:solidFill>
                  <a:srgbClr val="00FF00"/>
                </a:solidFill>
              </a:rPr>
              <a:t>2</a:t>
            </a:r>
            <a:r>
              <a:rPr lang="en-US" sz="3000" b="1" dirty="0" smtClean="0">
                <a:solidFill>
                  <a:srgbClr val="00FF00"/>
                </a:solidFill>
              </a:rPr>
              <a:t>b and 16/27ab</a:t>
            </a:r>
            <a:r>
              <a:rPr lang="en-US" sz="3000" b="1" baseline="30000" dirty="0" smtClean="0">
                <a:solidFill>
                  <a:srgbClr val="00FF00"/>
                </a:solidFill>
              </a:rPr>
              <a:t>2</a:t>
            </a:r>
            <a:endParaRPr lang="en-US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rgbClr val="00FF00"/>
                </a:solidFill>
              </a:rPr>
              <a:t>Examples: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Replace each □ with &lt;, &gt;, or = to make a true sentence.</a:t>
            </a:r>
          </a:p>
          <a:p>
            <a:pPr>
              <a:buFontTx/>
              <a:buNone/>
            </a:pPr>
            <a:r>
              <a:rPr lang="en-US"/>
              <a:t>		a) 2/3 □ 4/7 	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r>
              <a:rPr lang="en-US"/>
              <a:t>		b) 1/7 □ 5/6	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r>
              <a:rPr lang="en-US"/>
              <a:t>		c) 3/4 □ 4/6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rgbClr val="00FF00"/>
                </a:solidFill>
              </a:rPr>
              <a:t>Examples: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Replace each □ with &lt;, &gt;, or = to make a true sentence.</a:t>
            </a:r>
          </a:p>
          <a:p>
            <a:pPr>
              <a:buFontTx/>
              <a:buNone/>
            </a:pPr>
            <a:r>
              <a:rPr lang="en-US"/>
              <a:t>		a) 2/3 □ 4/7 	</a:t>
            </a:r>
            <a:r>
              <a:rPr lang="en-US">
                <a:solidFill>
                  <a:srgbClr val="F71403"/>
                </a:solidFill>
              </a:rPr>
              <a:t>a) &gt;</a:t>
            </a:r>
            <a:endParaRPr lang="en-US"/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r>
              <a:rPr lang="en-US"/>
              <a:t>		b) 1/7 □ 5/6	</a:t>
            </a:r>
            <a:r>
              <a:rPr lang="en-US">
                <a:solidFill>
                  <a:srgbClr val="F71403"/>
                </a:solidFill>
              </a:rPr>
              <a:t>b) &lt;</a:t>
            </a:r>
            <a:endParaRPr lang="en-US"/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r>
              <a:rPr lang="en-US"/>
              <a:t>		c) 3/4 □ 4/6	</a:t>
            </a:r>
            <a:r>
              <a:rPr lang="en-US">
                <a:solidFill>
                  <a:srgbClr val="F71403"/>
                </a:solidFill>
              </a:rPr>
              <a:t>c) &gt;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dirty="0">
                <a:solidFill>
                  <a:srgbClr val="00FF00"/>
                </a:solidFill>
              </a:rPr>
              <a:t>Another important idea from this section is ordering fraction in descending or ascending order, so here is another example.</a:t>
            </a:r>
          </a:p>
          <a:p>
            <a:pPr>
              <a:buFontTx/>
              <a:buNone/>
            </a:pPr>
            <a:endParaRPr lang="en-US" sz="3000" b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Example: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Order the fractions from least to greatest.</a:t>
            </a:r>
          </a:p>
          <a:p>
            <a:pPr>
              <a:buFontTx/>
              <a:buNone/>
            </a:pPr>
            <a:r>
              <a:rPr lang="en-US" dirty="0"/>
              <a:t>				3/4, 2/5, 5/8, 1/2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  <a:cs typeface="Tahoma" charset="0"/>
              </a:rPr>
              <a:t>To solve problems like this it helps to know our divisibility rules because they provide clues to when different numbers might have multiples in common.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For instance, we do not have to worry about multiples of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00FF00"/>
                </a:solidFill>
              </a:rPr>
              <a:t> and </a:t>
            </a:r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dirty="0">
                <a:solidFill>
                  <a:srgbClr val="00FF00"/>
                </a:solidFill>
              </a:rPr>
              <a:t> because we know every multiple of </a:t>
            </a:r>
            <a:r>
              <a:rPr lang="en-US" b="1" dirty="0">
                <a:solidFill>
                  <a:srgbClr val="FFFF00"/>
                </a:solidFill>
              </a:rPr>
              <a:t>8</a:t>
            </a:r>
            <a:r>
              <a:rPr lang="en-US" b="1" dirty="0">
                <a:solidFill>
                  <a:srgbClr val="00FF00"/>
                </a:solidFill>
              </a:rPr>
              <a:t> is a multiple of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00FF00"/>
                </a:solidFill>
              </a:rPr>
              <a:t> and </a:t>
            </a:r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dirty="0">
                <a:solidFill>
                  <a:srgbClr val="00FF00"/>
                </a:solidFill>
              </a:rPr>
              <a:t>.  Therefore we only have to find a multiple for 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en-US" b="1" dirty="0">
                <a:solidFill>
                  <a:srgbClr val="00FF00"/>
                </a:solidFill>
              </a:rPr>
              <a:t> and </a:t>
            </a:r>
            <a:r>
              <a:rPr lang="en-US" b="1" dirty="0">
                <a:solidFill>
                  <a:srgbClr val="FFFF00"/>
                </a:solidFill>
              </a:rPr>
              <a:t>8</a:t>
            </a:r>
            <a:r>
              <a:rPr lang="en-US" b="1" dirty="0">
                <a:solidFill>
                  <a:srgbClr val="00FF00"/>
                </a:solidFill>
              </a:rPr>
              <a:t>.  If we list the multiples of 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en-US" b="1" dirty="0">
                <a:solidFill>
                  <a:srgbClr val="00FF00"/>
                </a:solidFill>
              </a:rPr>
              <a:t> and </a:t>
            </a:r>
            <a:r>
              <a:rPr lang="en-US" b="1" dirty="0">
                <a:solidFill>
                  <a:srgbClr val="FFFF00"/>
                </a:solidFill>
              </a:rPr>
              <a:t>8</a:t>
            </a:r>
            <a:r>
              <a:rPr lang="en-US" b="1" dirty="0">
                <a:solidFill>
                  <a:srgbClr val="00FF00"/>
                </a:solidFill>
              </a:rPr>
              <a:t> we get the following: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5: 5, 10, 15, 20, 25, 30, 35, </a:t>
            </a:r>
            <a:r>
              <a:rPr lang="en-US" dirty="0">
                <a:solidFill>
                  <a:srgbClr val="F71403"/>
                </a:solidFill>
              </a:rPr>
              <a:t>40</a:t>
            </a:r>
            <a:r>
              <a:rPr lang="en-US" dirty="0">
                <a:solidFill>
                  <a:srgbClr val="FFFF00"/>
                </a:solidFill>
              </a:rPr>
              <a:t>, 45, 50…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8: 8, 16, 24, 32, </a:t>
            </a:r>
            <a:r>
              <a:rPr lang="en-US" dirty="0">
                <a:solidFill>
                  <a:srgbClr val="F71403"/>
                </a:solidFill>
              </a:rPr>
              <a:t>40</a:t>
            </a:r>
            <a:r>
              <a:rPr lang="en-US" dirty="0">
                <a:solidFill>
                  <a:srgbClr val="FFFF00"/>
                </a:solidFill>
              </a:rPr>
              <a:t>, 48, 56…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7993800" cy="419132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We should note that 40 happens to be equal to 5 x 8, because we know we can always find a common denominator of a number by multiplying the denominators (but it </a:t>
            </a:r>
            <a:r>
              <a:rPr lang="en-US" b="1" dirty="0">
                <a:solidFill>
                  <a:srgbClr val="FFFF00"/>
                </a:solidFill>
              </a:rPr>
              <a:t>MAY NOT BE</a:t>
            </a:r>
            <a:r>
              <a:rPr lang="en-US" b="1" dirty="0">
                <a:solidFill>
                  <a:srgbClr val="00FF00"/>
                </a:solidFill>
              </a:rPr>
              <a:t> the Least Common Denominator)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rlv.zcache.com/fraction_math_joke_fraction_math_joke_mug-p1682421246074010672otmb_400.jpg"/>
          <p:cNvPicPr>
            <a:picLocks noChangeAspect="1" noChangeArrowheads="1"/>
          </p:cNvPicPr>
          <p:nvPr/>
        </p:nvPicPr>
        <p:blipFill>
          <a:blip r:embed="rId2"/>
          <a:srcRect l="21600" t="12000" b="14400"/>
          <a:stretch>
            <a:fillRect/>
          </a:stretch>
        </p:blipFill>
        <p:spPr bwMode="auto">
          <a:xfrm>
            <a:off x="4343400" y="1600200"/>
            <a:ext cx="3733800" cy="35052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3512400" cy="4724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5500" b="1" dirty="0" smtClean="0">
                <a:solidFill>
                  <a:srgbClr val="00FF00"/>
                </a:solidFill>
              </a:rPr>
              <a:t>Please </a:t>
            </a:r>
          </a:p>
          <a:p>
            <a:pPr algn="ctr">
              <a:buFontTx/>
              <a:buNone/>
            </a:pPr>
            <a:r>
              <a:rPr lang="en-US" sz="5500" b="1" dirty="0" smtClean="0">
                <a:solidFill>
                  <a:srgbClr val="00FF00"/>
                </a:solidFill>
              </a:rPr>
              <a:t>do not </a:t>
            </a:r>
          </a:p>
          <a:p>
            <a:pPr algn="ctr">
              <a:buFontTx/>
              <a:buNone/>
            </a:pPr>
            <a:r>
              <a:rPr lang="en-US" sz="5500" b="1" dirty="0" smtClean="0">
                <a:solidFill>
                  <a:srgbClr val="00FF00"/>
                </a:solidFill>
              </a:rPr>
              <a:t>be these people!</a:t>
            </a:r>
            <a:endParaRPr lang="en-US" sz="5500" dirty="0"/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Now we can turn the fractions with unlike denominators into fractions with one common denominator: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FF00"/>
                </a:solidFill>
              </a:rPr>
              <a:t>3/4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x 10/10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71403"/>
                </a:solidFill>
              </a:rPr>
              <a:t>= 30/40</a:t>
            </a:r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FF00"/>
                </a:solidFill>
              </a:rPr>
              <a:t>2/5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x 8/8</a:t>
            </a:r>
            <a:r>
              <a:rPr lang="en-US" sz="3600" dirty="0"/>
              <a:t>     </a:t>
            </a:r>
            <a:r>
              <a:rPr lang="en-US" sz="3600" dirty="0">
                <a:solidFill>
                  <a:srgbClr val="F71403"/>
                </a:solidFill>
              </a:rPr>
              <a:t>= 16/40</a:t>
            </a:r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FF00"/>
                </a:solidFill>
              </a:rPr>
              <a:t>5/8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x 5/5</a:t>
            </a:r>
            <a:r>
              <a:rPr lang="en-US" sz="3600" dirty="0"/>
              <a:t>     </a:t>
            </a:r>
            <a:r>
              <a:rPr lang="en-US" sz="3600" dirty="0">
                <a:solidFill>
                  <a:srgbClr val="F71403"/>
                </a:solidFill>
              </a:rPr>
              <a:t>= 25/40</a:t>
            </a:r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FF00"/>
                </a:solidFill>
              </a:rPr>
              <a:t>1/2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x 20/20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71403"/>
                </a:solidFill>
              </a:rPr>
              <a:t>= 20/40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89000" cy="457232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So now we can order the fractions form least to greatest:</a:t>
            </a:r>
          </a:p>
          <a:p>
            <a:pPr>
              <a:buFontTx/>
              <a:buNone/>
            </a:pPr>
            <a:endParaRPr lang="en-US" b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b="1" dirty="0"/>
              <a:t>			</a:t>
            </a:r>
            <a:r>
              <a:rPr lang="en-US" sz="4200" b="1" dirty="0">
                <a:solidFill>
                  <a:srgbClr val="FFFF00"/>
                </a:solidFill>
              </a:rPr>
              <a:t>2/5, 1/2, 5/8, 3/4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145200" y="1219200"/>
            <a:ext cx="8229600" cy="4648528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Examples: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Order the fractions from least to greatest.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			</a:t>
            </a:r>
          </a:p>
          <a:p>
            <a:pPr>
              <a:buFontTx/>
              <a:buNone/>
            </a:pPr>
            <a:r>
              <a:rPr lang="en-US" sz="4500" dirty="0"/>
              <a:t>			2/3, 2/9, 5/6, 11/18</a:t>
            </a:r>
          </a:p>
          <a:p>
            <a:pPr>
              <a:buFontTx/>
              <a:buNone/>
            </a:pPr>
            <a:endParaRPr lang="en-US" sz="4500" dirty="0"/>
          </a:p>
          <a:p>
            <a:pPr>
              <a:buFontTx/>
              <a:buNone/>
            </a:pPr>
            <a:endParaRPr lang="en-US" sz="4500" b="1" dirty="0">
              <a:solidFill>
                <a:srgbClr val="F71403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145200" y="1219200"/>
            <a:ext cx="8229600" cy="4648528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Examples: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Order the fractions from least to greatest.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			</a:t>
            </a:r>
          </a:p>
          <a:p>
            <a:pPr>
              <a:buFontTx/>
              <a:buNone/>
            </a:pPr>
            <a:r>
              <a:rPr lang="en-US" sz="4500" dirty="0"/>
              <a:t>			2/3, 2/9, 5/6, 11/18</a:t>
            </a:r>
          </a:p>
          <a:p>
            <a:pPr>
              <a:buFontTx/>
              <a:buNone/>
            </a:pPr>
            <a:endParaRPr lang="en-US" sz="4500" dirty="0"/>
          </a:p>
          <a:p>
            <a:pPr>
              <a:buFontTx/>
              <a:buNone/>
            </a:pPr>
            <a:r>
              <a:rPr lang="en-US" dirty="0">
                <a:solidFill>
                  <a:srgbClr val="F71403"/>
                </a:solidFill>
              </a:rPr>
              <a:t>			</a:t>
            </a:r>
            <a:r>
              <a:rPr lang="en-US" sz="4500" b="1" dirty="0">
                <a:solidFill>
                  <a:srgbClr val="F71403"/>
                </a:solidFill>
              </a:rPr>
              <a:t>2/9, 11/18, 2/3, 5/6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1600200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 u="sng" dirty="0">
              <a:solidFill>
                <a:srgbClr val="00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FF00"/>
                </a:solidFill>
              </a:rPr>
              <a:t>Homework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Objective: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 smtClean="0"/>
              <a:t>7.1.02</a:t>
            </a:r>
            <a:endParaRPr lang="en-US" sz="2700" dirty="0"/>
          </a:p>
          <a:p>
            <a:pPr>
              <a:buFontTx/>
              <a:buNone/>
            </a:pPr>
            <a:endParaRPr lang="en-US" sz="1500" dirty="0"/>
          </a:p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Essential Questions: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 smtClean="0"/>
              <a:t>How can I compare and order fractions?</a:t>
            </a:r>
            <a:endParaRPr lang="en-US" sz="27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464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Lets talk about pizza…</a:t>
            </a:r>
          </a:p>
        </p:txBody>
      </p:sp>
      <p:sp>
        <p:nvSpPr>
          <p:cNvPr id="41997" name="PubPieSlice"/>
          <p:cNvSpPr>
            <a:spLocks noEditPoints="1" noChangeArrowheads="1"/>
          </p:cNvSpPr>
          <p:nvPr/>
        </p:nvSpPr>
        <p:spPr bwMode="auto">
          <a:xfrm>
            <a:off x="1524000" y="2514600"/>
            <a:ext cx="3276600" cy="30480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657600" y="2879725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" b="1" dirty="0">
                <a:solidFill>
                  <a:srgbClr val="00FF00"/>
                </a:solidFill>
                <a:latin typeface="Tahoma" charset="0"/>
              </a:rPr>
              <a:t>How much pizza did I eat?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51816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Lets talk about pizza…</a:t>
            </a:r>
          </a:p>
        </p:txBody>
      </p:sp>
      <p:sp>
        <p:nvSpPr>
          <p:cNvPr id="78851" name="PubPieSlice"/>
          <p:cNvSpPr>
            <a:spLocks noEditPoints="1" noChangeArrowheads="1"/>
          </p:cNvSpPr>
          <p:nvPr/>
        </p:nvSpPr>
        <p:spPr bwMode="auto">
          <a:xfrm>
            <a:off x="1524000" y="2514600"/>
            <a:ext cx="3276600" cy="30480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657600" y="2879725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" b="1">
                <a:solidFill>
                  <a:srgbClr val="00FF00"/>
                </a:solidFill>
                <a:latin typeface="Tahoma" charset="0"/>
              </a:rPr>
              <a:t>How much pizza did I eat?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105400" y="3962400"/>
            <a:ext cx="3581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 b="1">
                <a:latin typeface="Tahoma" charset="0"/>
              </a:rPr>
              <a:t>¼ of the entire pizza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05400" y="4648200"/>
            <a:ext cx="3276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dirty="0">
                <a:latin typeface="Tahoma" charset="0"/>
              </a:rPr>
              <a:t>How did you know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4343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Lets talk about pizza…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343400" y="2771775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" b="1">
                <a:solidFill>
                  <a:srgbClr val="00FF00"/>
                </a:solidFill>
                <a:latin typeface="Tahoma" charset="0"/>
              </a:rPr>
              <a:t>How much pizza did I eat?</a:t>
            </a:r>
          </a:p>
        </p:txBody>
      </p:sp>
      <p:sp>
        <p:nvSpPr>
          <p:cNvPr id="79880" name="PubChord"/>
          <p:cNvSpPr>
            <a:spLocks noEditPoints="1" noChangeArrowheads="1"/>
          </p:cNvSpPr>
          <p:nvPr/>
        </p:nvSpPr>
        <p:spPr bwMode="auto">
          <a:xfrm rot="2700000">
            <a:off x="2505075" y="2584450"/>
            <a:ext cx="2590800" cy="25717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48768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</a:rPr>
              <a:t>Lets talk about pizza…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343400" y="2771775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" b="1">
                <a:solidFill>
                  <a:srgbClr val="00FF00"/>
                </a:solidFill>
                <a:latin typeface="Tahoma" charset="0"/>
              </a:rPr>
              <a:t>How much pizza did I eat?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267200" y="4114800"/>
            <a:ext cx="3581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 b="1">
                <a:latin typeface="Tahoma" charset="0"/>
              </a:rPr>
              <a:t>½ of the entire pizza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267200" y="4800600"/>
            <a:ext cx="3276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latin typeface="Tahoma" charset="0"/>
              </a:rPr>
              <a:t>How did you know that?</a:t>
            </a:r>
          </a:p>
        </p:txBody>
      </p:sp>
      <p:sp>
        <p:nvSpPr>
          <p:cNvPr id="80903" name="PubChord"/>
          <p:cNvSpPr>
            <a:spLocks noEditPoints="1" noChangeArrowheads="1"/>
          </p:cNvSpPr>
          <p:nvPr/>
        </p:nvSpPr>
        <p:spPr bwMode="auto">
          <a:xfrm rot="2700000">
            <a:off x="2505075" y="2584450"/>
            <a:ext cx="2590800" cy="25717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1844675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FF00"/>
                </a:solidFill>
              </a:rPr>
              <a:t>Visually we can see that if we eat ½ of the pizza we are eating more than if we had eaten ¼ of the pizza.</a:t>
            </a:r>
          </a:p>
        </p:txBody>
      </p:sp>
      <p:sp>
        <p:nvSpPr>
          <p:cNvPr id="52229" name="PubPieSlice"/>
          <p:cNvSpPr>
            <a:spLocks noEditPoints="1" noChangeArrowheads="1"/>
          </p:cNvSpPr>
          <p:nvPr/>
        </p:nvSpPr>
        <p:spPr bwMode="auto">
          <a:xfrm>
            <a:off x="4419600" y="2667000"/>
            <a:ext cx="1828800" cy="16002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230" name="PubChord"/>
          <p:cNvSpPr>
            <a:spLocks noEditPoints="1" noChangeArrowheads="1"/>
          </p:cNvSpPr>
          <p:nvPr/>
        </p:nvSpPr>
        <p:spPr bwMode="auto">
          <a:xfrm rot="2700000">
            <a:off x="2463006" y="2642394"/>
            <a:ext cx="1624013" cy="1673225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Tahoma" charset="0"/>
              </a:rPr>
              <a:t>But the question remains - How do we know a fraction like 1/2 is more than 1/4 because they have different denominators?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8915400" cy="9747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Comparing </a:t>
            </a:r>
            <a:r>
              <a:rPr lang="en-US" sz="4000" b="1" dirty="0">
                <a:solidFill>
                  <a:srgbClr val="FFFF00"/>
                </a:solidFill>
              </a:rPr>
              <a:t>&amp; Ordering Fractions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>
                <a:solidFill>
                  <a:srgbClr val="00FF00"/>
                </a:solidFill>
              </a:rPr>
              <a:t>Examples: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FFFF00"/>
                </a:solidFill>
              </a:rPr>
              <a:t>Replace each □ with &lt;, &gt;, or = to make a true sentence.</a:t>
            </a:r>
          </a:p>
          <a:p>
            <a:pPr>
              <a:buFontTx/>
              <a:buNone/>
            </a:pPr>
            <a:endParaRPr lang="en-US" sz="27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2700" dirty="0"/>
              <a:t>	</a:t>
            </a:r>
            <a:r>
              <a:rPr lang="en-US" sz="4000" b="1" dirty="0" smtClean="0"/>
              <a:t>a</a:t>
            </a:r>
            <a:r>
              <a:rPr lang="en-US" sz="4000" b="1" dirty="0"/>
              <a:t>) 1/2 □ 3/8 </a:t>
            </a:r>
            <a:r>
              <a:rPr lang="en-US" sz="2700" dirty="0"/>
              <a:t>	</a:t>
            </a:r>
          </a:p>
          <a:p>
            <a:pPr>
              <a:buFontTx/>
              <a:buNone/>
            </a:pPr>
            <a:endParaRPr lang="en-US" sz="900" dirty="0"/>
          </a:p>
          <a:p>
            <a:pPr>
              <a:buFontTx/>
              <a:buNone/>
            </a:pPr>
            <a:r>
              <a:rPr lang="en-US" sz="2700" dirty="0"/>
              <a:t>			     </a:t>
            </a:r>
            <a:r>
              <a:rPr lang="en-US" sz="4000" b="1" dirty="0" smtClean="0"/>
              <a:t>b</a:t>
            </a:r>
            <a:r>
              <a:rPr lang="en-US" sz="4000" b="1" dirty="0"/>
              <a:t>) 3/9 □ 1/3</a:t>
            </a:r>
            <a:r>
              <a:rPr lang="en-US" sz="2700" b="1" dirty="0"/>
              <a:t>     </a:t>
            </a:r>
          </a:p>
          <a:p>
            <a:pPr>
              <a:buFontTx/>
              <a:buNone/>
            </a:pPr>
            <a:endParaRPr lang="en-US" sz="900" dirty="0"/>
          </a:p>
          <a:p>
            <a:pPr>
              <a:buFontTx/>
              <a:buNone/>
            </a:pPr>
            <a:r>
              <a:rPr lang="en-US" sz="2700" dirty="0"/>
              <a:t>						  </a:t>
            </a:r>
            <a:r>
              <a:rPr lang="en-US" sz="4000" b="1" dirty="0"/>
              <a:t>c) 1/4 □ 4/12</a:t>
            </a:r>
          </a:p>
          <a:p>
            <a:pPr>
              <a:buFontTx/>
              <a:buNone/>
            </a:pPr>
            <a:endParaRPr lang="en-US" sz="2700" dirty="0"/>
          </a:p>
          <a:p>
            <a:pPr>
              <a:buFontTx/>
              <a:buNone/>
            </a:pPr>
            <a:endParaRPr lang="en-US" sz="25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the_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Chalkboard</Template>
  <TotalTime>260</TotalTime>
  <Words>604</Words>
  <Application>Microsoft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PM_the_chalkboard</vt:lpstr>
      <vt:lpstr>Slide 1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  <vt:lpstr>Comparing &amp; Ordering Fractions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CCS</cp:lastModifiedBy>
  <cp:revision>33</cp:revision>
  <cp:lastPrinted>1601-01-01T00:00:00Z</cp:lastPrinted>
  <dcterms:created xsi:type="dcterms:W3CDTF">1601-01-01T00:00:00Z</dcterms:created>
  <dcterms:modified xsi:type="dcterms:W3CDTF">2010-11-04T11:12:12Z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