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56" r:id="rId4"/>
    <p:sldId id="257" r:id="rId5"/>
    <p:sldId id="259" r:id="rId6"/>
    <p:sldId id="260" r:id="rId7"/>
    <p:sldId id="261" r:id="rId8"/>
    <p:sldId id="265" r:id="rId9"/>
    <p:sldId id="267" r:id="rId10"/>
    <p:sldId id="271" r:id="rId11"/>
    <p:sldId id="263" r:id="rId12"/>
    <p:sldId id="268" r:id="rId13"/>
    <p:sldId id="269" r:id="rId14"/>
    <p:sldId id="272" r:id="rId15"/>
    <p:sldId id="264" r:id="rId16"/>
    <p:sldId id="266"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31B"/>
    <a:srgbClr val="772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FE24E-B839-486B-A878-1C8DD66A7C34}"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228846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FE24E-B839-486B-A878-1C8DD66A7C34}"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402728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FE24E-B839-486B-A878-1C8DD66A7C34}"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101808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FE24E-B839-486B-A878-1C8DD66A7C34}"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356304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FE24E-B839-486B-A878-1C8DD66A7C34}"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107733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FE24E-B839-486B-A878-1C8DD66A7C34}"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221623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FE24E-B839-486B-A878-1C8DD66A7C34}" type="datetimeFigureOut">
              <a:rPr lang="en-US" smtClean="0"/>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55140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FE24E-B839-486B-A878-1C8DD66A7C34}" type="datetimeFigureOut">
              <a:rPr lang="en-US" smtClean="0"/>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60887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FE24E-B839-486B-A878-1C8DD66A7C34}" type="datetimeFigureOut">
              <a:rPr lang="en-US" smtClean="0"/>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24022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FE24E-B839-486B-A878-1C8DD66A7C34}"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100630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FE24E-B839-486B-A878-1C8DD66A7C34}"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15DA-CD3C-4B22-82B2-0E1E900B5B27}" type="slidenum">
              <a:rPr lang="en-US" smtClean="0"/>
              <a:t>‹#›</a:t>
            </a:fld>
            <a:endParaRPr lang="en-US"/>
          </a:p>
        </p:txBody>
      </p:sp>
    </p:spTree>
    <p:extLst>
      <p:ext uri="{BB962C8B-B14F-4D97-AF65-F5344CB8AC3E}">
        <p14:creationId xmlns:p14="http://schemas.microsoft.com/office/powerpoint/2010/main" val="152976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FE24E-B839-486B-A878-1C8DD66A7C34}" type="datetimeFigureOut">
              <a:rPr lang="en-US" smtClean="0"/>
              <a:t>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715DA-CD3C-4B22-82B2-0E1E900B5B27}" type="slidenum">
              <a:rPr lang="en-US" smtClean="0"/>
              <a:t>‹#›</a:t>
            </a:fld>
            <a:endParaRPr lang="en-US"/>
          </a:p>
        </p:txBody>
      </p:sp>
    </p:spTree>
    <p:extLst>
      <p:ext uri="{BB962C8B-B14F-4D97-AF65-F5344CB8AC3E}">
        <p14:creationId xmlns:p14="http://schemas.microsoft.com/office/powerpoint/2010/main" val="380461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http://academic.evergreen.edu/curricular/summerwork/images/Hine,%20Lewis/Hine,%20Child%20in%20Carolina%20Cotton%20Mill,%201908.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7782" y="218673"/>
            <a:ext cx="10421058" cy="1938992"/>
          </a:xfrm>
          <a:prstGeom prst="rect">
            <a:avLst/>
          </a:prstGeom>
        </p:spPr>
        <p:txBody>
          <a:bodyPr wrap="none">
            <a:spAutoFit/>
          </a:bodyPr>
          <a:lstStyle/>
          <a:p>
            <a:pPr algn="ctr"/>
            <a:r>
              <a:rPr lang="en-US" sz="6000" b="1" dirty="0" smtClean="0">
                <a:solidFill>
                  <a:srgbClr val="25631B"/>
                </a:solidFill>
                <a:effectLst>
                  <a:outerShdw blurRad="38100" dist="38100" dir="2700000" algn="tl">
                    <a:srgbClr val="000000">
                      <a:alpha val="43137"/>
                    </a:srgbClr>
                  </a:outerShdw>
                </a:effectLst>
              </a:rPr>
              <a:t>Child Labor</a:t>
            </a:r>
          </a:p>
          <a:p>
            <a:pPr algn="ctr"/>
            <a:r>
              <a:rPr lang="en-US" sz="6000" b="1" dirty="0" smtClean="0">
                <a:solidFill>
                  <a:srgbClr val="25631B"/>
                </a:solidFill>
                <a:effectLst>
                  <a:outerShdw blurRad="38100" dist="38100" dir="2700000" algn="tl">
                    <a:srgbClr val="000000">
                      <a:alpha val="43137"/>
                    </a:srgbClr>
                  </a:outerShdw>
                </a:effectLst>
              </a:rPr>
              <a:t>During the Industrial Revolution</a:t>
            </a:r>
            <a:endParaRPr lang="en-US" sz="6000" b="1" dirty="0">
              <a:solidFill>
                <a:srgbClr val="25631B"/>
              </a:solidFill>
              <a:effectLst>
                <a:outerShdw blurRad="38100" dist="38100" dir="2700000" algn="tl">
                  <a:srgbClr val="000000">
                    <a:alpha val="43137"/>
                  </a:srgbClr>
                </a:outerShdw>
              </a:effectLst>
            </a:endParaRPr>
          </a:p>
        </p:txBody>
      </p:sp>
      <p:pic>
        <p:nvPicPr>
          <p:cNvPr id="1026" name="Picture 2" descr="https://s-media-cache-ak0.pinimg.com/originals/08/f9/7e/08f97eaad40ef5a4c007387ebcf95c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635" y="2157665"/>
            <a:ext cx="6469352" cy="4528548"/>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9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09" y="218940"/>
            <a:ext cx="7005033" cy="6838683"/>
          </a:xfrm>
        </p:spPr>
        <p:txBody>
          <a:bodyPr>
            <a:normAutofit fontScale="92500" lnSpcReduction="10000"/>
          </a:bodyPr>
          <a:lstStyle/>
          <a:p>
            <a:pPr marL="0" indent="0">
              <a:lnSpc>
                <a:spcPct val="100000"/>
              </a:lnSpc>
              <a:spcBef>
                <a:spcPts val="0"/>
              </a:spcBef>
              <a:buNone/>
            </a:pPr>
            <a:r>
              <a:rPr lang="en-US" dirty="0" smtClean="0"/>
              <a:t>        </a:t>
            </a:r>
            <a:r>
              <a:rPr lang="en-US" b="1" dirty="0" smtClean="0"/>
              <a:t>Take a moment and think about the photos showing child labor during the Industrial Revolution.  In your small group, answer these questions:</a:t>
            </a:r>
          </a:p>
          <a:p>
            <a:pPr marL="514350" indent="-514350">
              <a:lnSpc>
                <a:spcPct val="100000"/>
              </a:lnSpc>
              <a:spcBef>
                <a:spcPts val="0"/>
              </a:spcBef>
              <a:buAutoNum type="arabicPeriod"/>
            </a:pPr>
            <a:endParaRPr lang="en-US" sz="1400" b="1" dirty="0"/>
          </a:p>
          <a:p>
            <a:pPr marL="514350" indent="-514350">
              <a:lnSpc>
                <a:spcPct val="100000"/>
              </a:lnSpc>
              <a:spcBef>
                <a:spcPts val="0"/>
              </a:spcBef>
              <a:buAutoNum type="arabicPeriod"/>
            </a:pPr>
            <a:r>
              <a:rPr lang="en-US" b="1" dirty="0" smtClean="0"/>
              <a:t>Give three reasons why you think business owners wanted to use children for labor.</a:t>
            </a:r>
          </a:p>
          <a:p>
            <a:pPr marL="514350" indent="-514350">
              <a:lnSpc>
                <a:spcPct val="100000"/>
              </a:lnSpc>
              <a:spcBef>
                <a:spcPts val="0"/>
              </a:spcBef>
              <a:buAutoNum type="arabicPeriod"/>
            </a:pPr>
            <a:r>
              <a:rPr lang="en-US" b="1" dirty="0" smtClean="0"/>
              <a:t>Give two reasons why you think a child would want to go to work at a young age.</a:t>
            </a:r>
          </a:p>
          <a:p>
            <a:pPr marL="514350" indent="-514350">
              <a:lnSpc>
                <a:spcPct val="100000"/>
              </a:lnSpc>
              <a:spcBef>
                <a:spcPts val="0"/>
              </a:spcBef>
              <a:buAutoNum type="arabicPeriod"/>
            </a:pPr>
            <a:r>
              <a:rPr lang="en-US" b="1" dirty="0" smtClean="0"/>
              <a:t>Do you think it was fair for business owners to use children for labor?  Why or why not?</a:t>
            </a:r>
          </a:p>
          <a:p>
            <a:pPr marL="514350" indent="-514350">
              <a:lnSpc>
                <a:spcPct val="100000"/>
              </a:lnSpc>
              <a:spcBef>
                <a:spcPts val="0"/>
              </a:spcBef>
              <a:buAutoNum type="arabicPeriod"/>
            </a:pPr>
            <a:r>
              <a:rPr lang="en-US" b="1" dirty="0" smtClean="0"/>
              <a:t>Make a list of 5 working conditions that were unreasonable for children.  Put a star beside the working condition that you feel was the worst.</a:t>
            </a:r>
          </a:p>
          <a:p>
            <a:pPr marL="514350" indent="-514350">
              <a:lnSpc>
                <a:spcPct val="100000"/>
              </a:lnSpc>
              <a:spcBef>
                <a:spcPts val="0"/>
              </a:spcBef>
              <a:buAutoNum type="arabicPeriod"/>
            </a:pPr>
            <a:r>
              <a:rPr lang="en-US" b="1" dirty="0" smtClean="0"/>
              <a:t>Write 3 reforms, or changes, that you would have made to improve children’s working conditions during the Industrial Revolution.</a:t>
            </a:r>
            <a:endParaRPr lang="en-US" b="1" dirty="0"/>
          </a:p>
        </p:txBody>
      </p:sp>
      <p:pic>
        <p:nvPicPr>
          <p:cNvPr id="1028" name="Picture 4" descr="downtown.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39"/>
          <a:stretch/>
        </p:blipFill>
        <p:spPr bwMode="auto">
          <a:xfrm>
            <a:off x="7488564" y="218941"/>
            <a:ext cx="4559539" cy="31810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 Photos of Child Labor During the Industrial Revolution | Cube Bre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563" y="3653799"/>
            <a:ext cx="4559539" cy="300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75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31" y="0"/>
            <a:ext cx="6215130" cy="1140348"/>
          </a:xfrm>
        </p:spPr>
        <p:txBody>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mn-lt"/>
              </a:rPr>
              <a:t>Advantages of Child Labor </a:t>
            </a:r>
            <a:endParaRPr lang="en-US" b="1" dirty="0">
              <a:solidFill>
                <a:schemeClr val="accent6">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61331" y="936785"/>
            <a:ext cx="6516712" cy="3325924"/>
          </a:xfrm>
        </p:spPr>
        <p:txBody>
          <a:bodyPr>
            <a:noAutofit/>
          </a:bodyPr>
          <a:lstStyle/>
          <a:p>
            <a:pPr>
              <a:lnSpc>
                <a:spcPct val="100000"/>
              </a:lnSpc>
              <a:spcBef>
                <a:spcPts val="0"/>
              </a:spcBef>
            </a:pPr>
            <a:r>
              <a:rPr lang="en-US" sz="2600" b="1" dirty="0" smtClean="0"/>
              <a:t>employing </a:t>
            </a:r>
            <a:r>
              <a:rPr lang="en-US" sz="2600" b="1" dirty="0"/>
              <a:t>children was necessary </a:t>
            </a:r>
            <a:r>
              <a:rPr lang="en-US" sz="2600" b="1" dirty="0" smtClean="0"/>
              <a:t>                                            for production </a:t>
            </a:r>
            <a:r>
              <a:rPr lang="en-US" sz="2600" b="1" dirty="0"/>
              <a:t>to run smoothly </a:t>
            </a:r>
            <a:endParaRPr lang="en-US" sz="2600" b="1" dirty="0" smtClean="0"/>
          </a:p>
          <a:p>
            <a:pPr>
              <a:lnSpc>
                <a:spcPct val="100000"/>
              </a:lnSpc>
              <a:spcBef>
                <a:spcPts val="0"/>
              </a:spcBef>
            </a:pPr>
            <a:r>
              <a:rPr lang="en-US" sz="2600" b="1" dirty="0" smtClean="0"/>
              <a:t>children could be paid much less than adults </a:t>
            </a:r>
          </a:p>
          <a:p>
            <a:pPr>
              <a:lnSpc>
                <a:spcPct val="100000"/>
              </a:lnSpc>
              <a:spcBef>
                <a:spcPts val="0"/>
              </a:spcBef>
            </a:pPr>
            <a:r>
              <a:rPr lang="en-US" sz="2600" b="1" dirty="0"/>
              <a:t>t</a:t>
            </a:r>
            <a:r>
              <a:rPr lang="en-US" sz="2600" b="1" dirty="0" smtClean="0"/>
              <a:t>he children earned money for their families</a:t>
            </a:r>
          </a:p>
          <a:p>
            <a:pPr>
              <a:lnSpc>
                <a:spcPct val="100000"/>
              </a:lnSpc>
              <a:spcBef>
                <a:spcPts val="0"/>
              </a:spcBef>
            </a:pPr>
            <a:r>
              <a:rPr lang="en-US" sz="2600" b="1" dirty="0" smtClean="0"/>
              <a:t>children were more obedient and submissive to the foreman</a:t>
            </a:r>
          </a:p>
          <a:p>
            <a:pPr>
              <a:lnSpc>
                <a:spcPct val="100000"/>
              </a:lnSpc>
              <a:spcBef>
                <a:spcPts val="0"/>
              </a:spcBef>
            </a:pPr>
            <a:r>
              <a:rPr lang="en-US" sz="2600" b="1" dirty="0" smtClean="0"/>
              <a:t>children were unlikely to form unions to ask for higher wages and better working conditions</a:t>
            </a:r>
          </a:p>
          <a:p>
            <a:endParaRPr lang="en-US" sz="3200" b="1" dirty="0"/>
          </a:p>
        </p:txBody>
      </p:sp>
      <p:pic>
        <p:nvPicPr>
          <p:cNvPr id="4" name="Picture 2" descr="http://webs.bcp.org/sites/vcleary/ModernWorldHistoryTextbook/IndustrialRevolution/Images/sweeper-and-doff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0197" y="475471"/>
            <a:ext cx="5183924" cy="34917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1331" y="4558193"/>
            <a:ext cx="11603866" cy="2092881"/>
          </a:xfrm>
          <a:prstGeom prst="rect">
            <a:avLst/>
          </a:prstGeom>
          <a:noFill/>
        </p:spPr>
        <p:txBody>
          <a:bodyPr wrap="square" rtlCol="0">
            <a:spAutoFit/>
          </a:bodyPr>
          <a:lstStyle/>
          <a:p>
            <a:pPr marL="285750" indent="-285750">
              <a:buFont typeface="Arial" panose="020B0604020202020204" pitchFamily="34" charset="0"/>
              <a:buChar char="•"/>
            </a:pPr>
            <a:r>
              <a:rPr lang="en-US" sz="2600" b="1" dirty="0" smtClean="0"/>
              <a:t>children’s </a:t>
            </a:r>
            <a:r>
              <a:rPr lang="en-US" sz="2600" b="1" dirty="0"/>
              <a:t>small hands were perfect for working on the </a:t>
            </a:r>
            <a:r>
              <a:rPr lang="en-US" sz="2600" b="1" dirty="0" smtClean="0"/>
              <a:t>machines and their small bodies could fit into small holes in the mines</a:t>
            </a:r>
          </a:p>
          <a:p>
            <a:pPr marL="285750" indent="-285750">
              <a:buFont typeface="Arial" panose="020B0604020202020204" pitchFamily="34" charset="0"/>
              <a:buChar char="•"/>
            </a:pPr>
            <a:r>
              <a:rPr lang="en-US" sz="2600" b="1" dirty="0" smtClean="0"/>
              <a:t>child </a:t>
            </a:r>
            <a:r>
              <a:rPr lang="en-US" sz="2600" b="1" dirty="0"/>
              <a:t>labor </a:t>
            </a:r>
            <a:r>
              <a:rPr lang="en-US" sz="2600" b="1" dirty="0" smtClean="0"/>
              <a:t>was a means to keep children out of trouble</a:t>
            </a:r>
            <a:endParaRPr lang="en-US" sz="2600" b="1" dirty="0"/>
          </a:p>
          <a:p>
            <a:pPr marL="285750" indent="-285750">
              <a:buFont typeface="Arial" panose="020B0604020202020204" pitchFamily="34" charset="0"/>
              <a:buChar char="•"/>
            </a:pPr>
            <a:r>
              <a:rPr lang="en-US" sz="2600" b="1" dirty="0"/>
              <a:t>working hours and conditions had been just as bad in the older domestic </a:t>
            </a:r>
            <a:r>
              <a:rPr lang="en-US" sz="2600" b="1" dirty="0" smtClean="0"/>
              <a:t>industries </a:t>
            </a:r>
            <a:r>
              <a:rPr lang="en-US" sz="2600" b="1" dirty="0"/>
              <a:t>or on the farm as they were in the industrial </a:t>
            </a:r>
            <a:r>
              <a:rPr lang="en-US" sz="2600" b="1" dirty="0" smtClean="0"/>
              <a:t>factories</a:t>
            </a:r>
            <a:endParaRPr lang="en-US" sz="2600" dirty="0"/>
          </a:p>
        </p:txBody>
      </p:sp>
    </p:spTree>
    <p:extLst>
      <p:ext uri="{BB962C8B-B14F-4D97-AF65-F5344CB8AC3E}">
        <p14:creationId xmlns:p14="http://schemas.microsoft.com/office/powerpoint/2010/main" val="378914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344" y="-142332"/>
            <a:ext cx="7520725" cy="1268926"/>
          </a:xfrm>
        </p:spPr>
        <p:txBody>
          <a:bodyPr>
            <a:normAutofit fontScale="90000"/>
          </a:bodyPr>
          <a:lstStyle/>
          <a:p>
            <a:pPr algn="ctr"/>
            <a:r>
              <a:rPr lang="en-US" sz="4900" b="1" dirty="0" smtClean="0">
                <a:solidFill>
                  <a:schemeClr val="accent6">
                    <a:lumMod val="50000"/>
                  </a:schemeClr>
                </a:solidFill>
                <a:effectLst>
                  <a:outerShdw blurRad="38100" dist="38100" dir="2700000" algn="tl">
                    <a:srgbClr val="000000">
                      <a:alpha val="43137"/>
                    </a:srgbClr>
                  </a:outerShdw>
                </a:effectLst>
                <a:latin typeface="+mn-lt"/>
              </a:rPr>
              <a:t>Disadvantages </a:t>
            </a:r>
            <a:r>
              <a:rPr lang="en-US" sz="4900" b="1" dirty="0">
                <a:solidFill>
                  <a:schemeClr val="accent6">
                    <a:lumMod val="50000"/>
                  </a:schemeClr>
                </a:solidFill>
                <a:effectLst>
                  <a:outerShdw blurRad="38100" dist="38100" dir="2700000" algn="tl">
                    <a:srgbClr val="000000">
                      <a:alpha val="43137"/>
                    </a:srgbClr>
                  </a:outerShdw>
                </a:effectLst>
                <a:latin typeface="+mn-lt"/>
              </a:rPr>
              <a:t>of Child Lab</a:t>
            </a:r>
            <a:r>
              <a:rPr lang="en-US" b="1" dirty="0">
                <a:solidFill>
                  <a:schemeClr val="accent6">
                    <a:lumMod val="50000"/>
                  </a:schemeClr>
                </a:solidFill>
                <a:effectLst>
                  <a:outerShdw blurRad="38100" dist="38100" dir="2700000" algn="tl">
                    <a:srgbClr val="000000">
                      <a:alpha val="43137"/>
                    </a:srgbClr>
                  </a:outerShdw>
                </a:effectLst>
                <a:latin typeface="+mn-lt"/>
              </a:rPr>
              <a:t>or </a:t>
            </a:r>
            <a:endParaRPr lang="en-US" dirty="0">
              <a:latin typeface="+mn-lt"/>
            </a:endParaRPr>
          </a:p>
        </p:txBody>
      </p:sp>
      <p:sp>
        <p:nvSpPr>
          <p:cNvPr id="4" name="Content Placeholder 3"/>
          <p:cNvSpPr>
            <a:spLocks noGrp="1"/>
          </p:cNvSpPr>
          <p:nvPr>
            <p:ph idx="1"/>
          </p:nvPr>
        </p:nvSpPr>
        <p:spPr>
          <a:xfrm>
            <a:off x="425003" y="952597"/>
            <a:ext cx="11333408" cy="1616920"/>
          </a:xfrm>
        </p:spPr>
        <p:txBody>
          <a:bodyPr>
            <a:noAutofit/>
          </a:bodyPr>
          <a:lstStyle/>
          <a:p>
            <a:r>
              <a:rPr lang="en-US" b="1" dirty="0" smtClean="0"/>
              <a:t>children made very little money to help their families</a:t>
            </a:r>
          </a:p>
          <a:p>
            <a:r>
              <a:rPr lang="en-US" b="1" dirty="0" smtClean="0"/>
              <a:t>children would get hurt, sometimes losing fingers or limbs, get serious illnesses such as tuberculosis, or even die</a:t>
            </a:r>
          </a:p>
        </p:txBody>
      </p:sp>
      <p:pic>
        <p:nvPicPr>
          <p:cNvPr id="4100" name="Picture 4" descr="https://i.ytimg.com/vi/NCX0GlWijWo/0.jpg"/>
          <p:cNvPicPr>
            <a:picLocks noChangeAspect="1" noChangeArrowheads="1"/>
          </p:cNvPicPr>
          <p:nvPr/>
        </p:nvPicPr>
        <p:blipFill rotWithShape="1">
          <a:blip r:embed="rId2">
            <a:extLst>
              <a:ext uri="{28A0092B-C50C-407E-A947-70E740481C1C}">
                <a14:useLocalDpi xmlns:a14="http://schemas.microsoft.com/office/drawing/2010/main" val="0"/>
              </a:ext>
            </a:extLst>
          </a:blip>
          <a:srcRect l="2512" t="7070" r="2276" b="5794"/>
          <a:stretch/>
        </p:blipFill>
        <p:spPr bwMode="auto">
          <a:xfrm>
            <a:off x="115907" y="2569517"/>
            <a:ext cx="5743977" cy="41959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72388" y="2456577"/>
            <a:ext cx="5956482" cy="4431983"/>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children </a:t>
            </a:r>
            <a:r>
              <a:rPr lang="en-US" sz="2800" b="1" dirty="0"/>
              <a:t>were often beaten or </a:t>
            </a:r>
            <a:r>
              <a:rPr lang="en-US" sz="2800" b="1" dirty="0" smtClean="0"/>
              <a:t>tortured</a:t>
            </a:r>
          </a:p>
          <a:p>
            <a:pPr marL="457200" indent="-457200">
              <a:buFont typeface="Arial" panose="020B0604020202020204" pitchFamily="34" charset="0"/>
              <a:buChar char="•"/>
            </a:pPr>
            <a:r>
              <a:rPr lang="en-US" sz="2800" b="1" dirty="0" smtClean="0"/>
              <a:t>12-16 hour work days with no breaks except for lunch</a:t>
            </a:r>
          </a:p>
          <a:p>
            <a:pPr marL="457200" indent="-457200">
              <a:buFont typeface="Arial" panose="020B0604020202020204" pitchFamily="34" charset="0"/>
              <a:buChar char="•"/>
            </a:pPr>
            <a:r>
              <a:rPr lang="en-US" sz="2800" b="1" dirty="0" smtClean="0"/>
              <a:t>lunch was often inedible and offered little or no nutrition</a:t>
            </a:r>
          </a:p>
          <a:p>
            <a:pPr marL="457200" indent="-457200">
              <a:buFont typeface="Arial" panose="020B0604020202020204" pitchFamily="34" charset="0"/>
              <a:buChar char="•"/>
            </a:pPr>
            <a:r>
              <a:rPr lang="en-US" sz="2800" b="1" dirty="0" smtClean="0"/>
              <a:t>hot, stuffy, poorly lit conditions</a:t>
            </a:r>
          </a:p>
          <a:p>
            <a:pPr marL="457200" indent="-457200">
              <a:buFont typeface="Arial" panose="020B0604020202020204" pitchFamily="34" charset="0"/>
              <a:buChar char="•"/>
            </a:pPr>
            <a:r>
              <a:rPr lang="en-US" sz="2800" b="1" dirty="0" smtClean="0"/>
              <a:t>only one day off per week</a:t>
            </a:r>
          </a:p>
          <a:p>
            <a:pPr marL="457200" indent="-457200">
              <a:buFont typeface="Arial" panose="020B0604020202020204" pitchFamily="34" charset="0"/>
              <a:buChar char="•"/>
            </a:pPr>
            <a:r>
              <a:rPr lang="en-US" sz="2800" b="1" dirty="0" smtClean="0"/>
              <a:t>children could not attend school</a:t>
            </a:r>
            <a:endParaRPr lang="en-US" sz="2800" b="1" dirty="0"/>
          </a:p>
          <a:p>
            <a:endParaRPr lang="en-US" sz="3000" dirty="0"/>
          </a:p>
        </p:txBody>
      </p:sp>
    </p:spTree>
    <p:extLst>
      <p:ext uri="{BB962C8B-B14F-4D97-AF65-F5344CB8AC3E}">
        <p14:creationId xmlns:p14="http://schemas.microsoft.com/office/powerpoint/2010/main" val="40671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185" y="1029501"/>
            <a:ext cx="5600604" cy="5344732"/>
          </a:xfrm>
        </p:spPr>
        <p:txBody>
          <a:bodyPr>
            <a:noAutofit/>
          </a:bodyPr>
          <a:lstStyle/>
          <a:p>
            <a:pPr marL="0" indent="0">
              <a:lnSpc>
                <a:spcPct val="100000"/>
              </a:lnSpc>
              <a:spcBef>
                <a:spcPts val="0"/>
              </a:spcBef>
              <a:buNone/>
            </a:pPr>
            <a:r>
              <a:rPr lang="en-US" sz="2600" b="1" dirty="0" smtClean="0"/>
              <a:t>Beginning in the 1800s, the Social Reform Movement rose awareness about many social issues, including :</a:t>
            </a:r>
          </a:p>
          <a:p>
            <a:pPr>
              <a:lnSpc>
                <a:spcPct val="100000"/>
              </a:lnSpc>
              <a:spcBef>
                <a:spcPts val="0"/>
              </a:spcBef>
            </a:pPr>
            <a:r>
              <a:rPr lang="en-US" sz="2600" b="1" dirty="0" smtClean="0"/>
              <a:t>labor rights </a:t>
            </a:r>
          </a:p>
          <a:p>
            <a:pPr>
              <a:lnSpc>
                <a:spcPct val="100000"/>
              </a:lnSpc>
              <a:spcBef>
                <a:spcPts val="0"/>
              </a:spcBef>
            </a:pPr>
            <a:r>
              <a:rPr lang="en-US" sz="2600" b="1" dirty="0" smtClean="0"/>
              <a:t>slavery</a:t>
            </a:r>
          </a:p>
          <a:p>
            <a:pPr>
              <a:lnSpc>
                <a:spcPct val="100000"/>
              </a:lnSpc>
              <a:spcBef>
                <a:spcPts val="0"/>
              </a:spcBef>
            </a:pPr>
            <a:r>
              <a:rPr lang="en-US" sz="2600" b="1" dirty="0" smtClean="0"/>
              <a:t>women’s suffrage </a:t>
            </a:r>
          </a:p>
          <a:p>
            <a:pPr>
              <a:lnSpc>
                <a:spcPct val="100000"/>
              </a:lnSpc>
              <a:spcBef>
                <a:spcPts val="0"/>
              </a:spcBef>
            </a:pPr>
            <a:r>
              <a:rPr lang="en-US" sz="2600" b="1" dirty="0" smtClean="0"/>
              <a:t>free public education</a:t>
            </a:r>
          </a:p>
          <a:p>
            <a:pPr>
              <a:lnSpc>
                <a:spcPct val="100000"/>
              </a:lnSpc>
              <a:spcBef>
                <a:spcPts val="0"/>
              </a:spcBef>
            </a:pPr>
            <a:r>
              <a:rPr lang="en-US" sz="2600" b="1" dirty="0" smtClean="0"/>
              <a:t>food safety</a:t>
            </a:r>
          </a:p>
          <a:p>
            <a:pPr>
              <a:lnSpc>
                <a:spcPct val="100000"/>
              </a:lnSpc>
              <a:spcBef>
                <a:spcPts val="0"/>
              </a:spcBef>
            </a:pPr>
            <a:r>
              <a:rPr lang="en-US" sz="2600" b="1" dirty="0" smtClean="0"/>
              <a:t>help for the poor</a:t>
            </a:r>
          </a:p>
          <a:p>
            <a:pPr marL="0" indent="0">
              <a:lnSpc>
                <a:spcPct val="100000"/>
              </a:lnSpc>
              <a:spcBef>
                <a:spcPts val="0"/>
              </a:spcBef>
              <a:buNone/>
            </a:pPr>
            <a:endParaRPr lang="en-US" sz="2600" b="1" dirty="0"/>
          </a:p>
          <a:p>
            <a:pPr marL="0" indent="0">
              <a:lnSpc>
                <a:spcPct val="100000"/>
              </a:lnSpc>
              <a:spcBef>
                <a:spcPts val="0"/>
              </a:spcBef>
              <a:buNone/>
            </a:pPr>
            <a:r>
              <a:rPr lang="en-US" sz="2600" b="1" dirty="0" smtClean="0"/>
              <a:t>Laws were passed that reformed,              or changed, the lives of all classes of people, including children.  These laws improved the lives of many people.</a:t>
            </a:r>
            <a:endParaRPr lang="en-US" sz="2600" dirty="0"/>
          </a:p>
        </p:txBody>
      </p:sp>
      <p:pic>
        <p:nvPicPr>
          <p:cNvPr id="8196" name="Picture 4" descr="http://reformmovements1800s.weebly.com/uploads/1/4/8/9/14892282/1359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278" y="3562562"/>
            <a:ext cx="3708802" cy="314506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sp.yimg.com/ib/th?id=HN.608002498660729741&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t="8956" b="4354"/>
          <a:stretch/>
        </p:blipFill>
        <p:spPr bwMode="auto">
          <a:xfrm rot="21209570">
            <a:off x="5616473" y="3598346"/>
            <a:ext cx="2168992" cy="282047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historymartinez.files.wordpress.com/2011/12/anti-slavery.png?w=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9042">
            <a:off x="9642158" y="283224"/>
            <a:ext cx="2033830" cy="305748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media-cache-ec0.pinimg.com/originals/92/85/e9/9285e9748fda39b50b1473a424e0fc8e.jpg"/>
          <p:cNvPicPr>
            <a:picLocks noChangeAspect="1" noChangeArrowheads="1"/>
          </p:cNvPicPr>
          <p:nvPr/>
        </p:nvPicPr>
        <p:blipFill rotWithShape="1">
          <a:blip r:embed="rId5">
            <a:extLst>
              <a:ext uri="{28A0092B-C50C-407E-A947-70E740481C1C}">
                <a14:useLocalDpi xmlns:a14="http://schemas.microsoft.com/office/drawing/2010/main" val="0"/>
              </a:ext>
            </a:extLst>
          </a:blip>
          <a:srcRect l="30100" t="8507" b="2003"/>
          <a:stretch/>
        </p:blipFill>
        <p:spPr bwMode="auto">
          <a:xfrm>
            <a:off x="6026546" y="388848"/>
            <a:ext cx="3108005" cy="2846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185" y="260060"/>
            <a:ext cx="5174456" cy="769441"/>
          </a:xfrm>
          <a:prstGeom prst="rect">
            <a:avLst/>
          </a:prstGeom>
          <a:noFill/>
        </p:spPr>
        <p:txBody>
          <a:bodyPr wrap="square" rtlCol="0">
            <a:spAutoFit/>
          </a:bodyPr>
          <a:lstStyle/>
          <a:p>
            <a:r>
              <a:rPr lang="en-US" sz="4400" b="1" dirty="0" smtClean="0">
                <a:solidFill>
                  <a:schemeClr val="accent6">
                    <a:lumMod val="50000"/>
                  </a:schemeClr>
                </a:solidFill>
                <a:effectLst>
                  <a:outerShdw blurRad="38100" dist="38100" dir="2700000" algn="tl">
                    <a:srgbClr val="000000">
                      <a:alpha val="43137"/>
                    </a:srgbClr>
                  </a:outerShdw>
                </a:effectLst>
              </a:rPr>
              <a:t>It’s Time for Reform!</a:t>
            </a:r>
            <a:endParaRPr lang="en-US" sz="44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058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928" y="412124"/>
            <a:ext cx="9683840" cy="1828800"/>
          </a:xfrm>
        </p:spPr>
        <p:txBody>
          <a:bodyPr>
            <a:noAutofit/>
          </a:bodyPr>
          <a:lstStyle/>
          <a:p>
            <a:pPr algn="ctr"/>
            <a:r>
              <a:rPr lang="en-US" sz="3200" b="1" dirty="0" smtClean="0">
                <a:latin typeface="+mn-lt"/>
              </a:rPr>
              <a:t>Now read the statements </a:t>
            </a:r>
            <a:br>
              <a:rPr lang="en-US" sz="3200" b="1" dirty="0" smtClean="0">
                <a:latin typeface="+mn-lt"/>
              </a:rPr>
            </a:br>
            <a:r>
              <a:rPr lang="en-US" sz="3200" b="1" dirty="0" smtClean="0">
                <a:latin typeface="+mn-lt"/>
              </a:rPr>
              <a:t>of supporters and opponents of child labor reforms</a:t>
            </a:r>
            <a:br>
              <a:rPr lang="en-US" sz="3200" b="1" dirty="0" smtClean="0">
                <a:latin typeface="+mn-lt"/>
              </a:rPr>
            </a:br>
            <a:r>
              <a:rPr lang="en-US" sz="3200" b="1" dirty="0" smtClean="0">
                <a:latin typeface="+mn-lt"/>
              </a:rPr>
              <a:t>during the Industrial Revolution.</a:t>
            </a:r>
            <a:br>
              <a:rPr lang="en-US" sz="3200" b="1" dirty="0" smtClean="0">
                <a:latin typeface="+mn-lt"/>
              </a:rPr>
            </a:br>
            <a:r>
              <a:rPr lang="en-US" sz="3200" b="1" dirty="0" smtClean="0">
                <a:latin typeface="+mn-lt"/>
              </a:rPr>
              <a:t>Answer the questions in your small groups.</a:t>
            </a:r>
            <a:endParaRPr lang="en-US" sz="3200" b="1" dirty="0">
              <a:latin typeface="+mn-lt"/>
            </a:endParaRPr>
          </a:p>
        </p:txBody>
      </p:sp>
      <p:pic>
        <p:nvPicPr>
          <p:cNvPr id="4098" name="Picture 2" descr="child labor during the industrial revolution industrial revolu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701992"/>
            <a:ext cx="4092801" cy="39950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1" name="irc_mi" descr="http://academic.evergreen.edu/curricular/summerwork/images/Hine,%20Lewis/Hine,%20Child%20in%20Carolina%20Cotton%20Mill,%201908.jpg"/>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2790" t="2349" r="1791" b="2041"/>
          <a:stretch/>
        </p:blipFill>
        <p:spPr bwMode="auto">
          <a:xfrm>
            <a:off x="6632620" y="2701992"/>
            <a:ext cx="4623515" cy="39610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3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9" y="152604"/>
            <a:ext cx="11937373" cy="1081825"/>
          </a:xfrm>
        </p:spPr>
        <p:txBody>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mn-lt"/>
              </a:rPr>
              <a:t>British Laws that Improved Child Labor Conditions</a:t>
            </a:r>
            <a:endParaRPr lang="en-US" b="1" dirty="0">
              <a:solidFill>
                <a:schemeClr val="accent6">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09641" y="3160023"/>
            <a:ext cx="5008675" cy="3697978"/>
          </a:xfrm>
        </p:spPr>
        <p:txBody>
          <a:bodyPr>
            <a:normAutofit/>
          </a:bodyPr>
          <a:lstStyle/>
          <a:p>
            <a:pPr>
              <a:lnSpc>
                <a:spcPct val="100000"/>
              </a:lnSpc>
              <a:spcBef>
                <a:spcPts val="0"/>
              </a:spcBef>
            </a:pPr>
            <a:r>
              <a:rPr lang="en-US" sz="3200" b="1" dirty="0" smtClean="0"/>
              <a:t>Ten </a:t>
            </a:r>
            <a:r>
              <a:rPr lang="en-US" sz="3200" b="1" dirty="0"/>
              <a:t>Hours Bill of 1847 </a:t>
            </a:r>
            <a:r>
              <a:rPr lang="en-US" sz="3200" b="1" dirty="0" smtClean="0"/>
              <a:t>- </a:t>
            </a:r>
            <a:r>
              <a:rPr lang="en-US" sz="3200" b="1" dirty="0"/>
              <a:t>limited working hours to 10 for children and </a:t>
            </a:r>
            <a:r>
              <a:rPr lang="en-US" sz="3200" b="1" dirty="0" smtClean="0"/>
              <a:t>women</a:t>
            </a:r>
          </a:p>
          <a:p>
            <a:pPr>
              <a:lnSpc>
                <a:spcPct val="100000"/>
              </a:lnSpc>
              <a:spcBef>
                <a:spcPts val="0"/>
              </a:spcBef>
            </a:pPr>
            <a:r>
              <a:rPr lang="en-US" sz="3200" b="1" dirty="0"/>
              <a:t>Mining Act of 1842 </a:t>
            </a:r>
            <a:r>
              <a:rPr lang="en-US" sz="3200" b="1" dirty="0" smtClean="0"/>
              <a:t>- prohibited </a:t>
            </a:r>
            <a:r>
              <a:rPr lang="en-US" sz="3200" b="1" dirty="0"/>
              <a:t>girls and women from working in mines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352" y="2756080"/>
            <a:ext cx="6566254" cy="3913636"/>
          </a:xfrm>
          <a:prstGeom prst="rect">
            <a:avLst/>
          </a:prstGeom>
        </p:spPr>
      </p:pic>
      <p:sp>
        <p:nvSpPr>
          <p:cNvPr id="6" name="TextBox 5"/>
          <p:cNvSpPr txBox="1"/>
          <p:nvPr/>
        </p:nvSpPr>
        <p:spPr>
          <a:xfrm>
            <a:off x="207269" y="1181528"/>
            <a:ext cx="11757337" cy="2339102"/>
          </a:xfrm>
          <a:prstGeom prst="rect">
            <a:avLst/>
          </a:prstGeom>
          <a:noFill/>
        </p:spPr>
        <p:txBody>
          <a:bodyPr wrap="square" rtlCol="0">
            <a:spAutoFit/>
          </a:bodyPr>
          <a:lstStyle/>
          <a:p>
            <a:pPr marL="285750" indent="-285750">
              <a:buFont typeface="Arial" panose="020B0604020202020204" pitchFamily="34" charset="0"/>
              <a:buChar char="•"/>
            </a:pPr>
            <a:r>
              <a:rPr lang="en-US" sz="3200" b="1" dirty="0"/>
              <a:t>Cotton Factories Regulation Act of 1819 - set the minimum working age at 9 and maximum working hours at 12</a:t>
            </a:r>
          </a:p>
          <a:p>
            <a:pPr marL="285750" indent="-285750">
              <a:buFont typeface="Arial" panose="020B0604020202020204" pitchFamily="34" charset="0"/>
              <a:buChar char="•"/>
            </a:pPr>
            <a:r>
              <a:rPr lang="en-US" sz="3200" b="1" dirty="0"/>
              <a:t>Regulation of Child Labor Law of 1833 - established paid inspectors to enforce the laws</a:t>
            </a:r>
          </a:p>
          <a:p>
            <a:endParaRPr lang="en-US" dirty="0"/>
          </a:p>
        </p:txBody>
      </p:sp>
    </p:spTree>
    <p:extLst>
      <p:ext uri="{BB962C8B-B14F-4D97-AF65-F5344CB8AC3E}">
        <p14:creationId xmlns:p14="http://schemas.microsoft.com/office/powerpoint/2010/main" val="279164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93" y="122350"/>
            <a:ext cx="11320094" cy="1006329"/>
          </a:xfrm>
        </p:spPr>
        <p:txBody>
          <a:bodyPr>
            <a:normAutofit fontScale="90000"/>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mn-lt"/>
              </a:rPr>
              <a:t>Other Factors that Led to the Decline of Child Labor</a:t>
            </a:r>
            <a:endParaRPr lang="en-US" sz="4800" b="1" dirty="0">
              <a:solidFill>
                <a:schemeClr val="accent6">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04451" y="1006330"/>
            <a:ext cx="11683778" cy="2250684"/>
          </a:xfrm>
        </p:spPr>
        <p:txBody>
          <a:bodyPr>
            <a:noAutofit/>
          </a:bodyPr>
          <a:lstStyle/>
          <a:p>
            <a:pPr>
              <a:lnSpc>
                <a:spcPct val="100000"/>
              </a:lnSpc>
              <a:spcBef>
                <a:spcPts val="0"/>
              </a:spcBef>
            </a:pPr>
            <a:r>
              <a:rPr lang="en-US" b="1" dirty="0" smtClean="0"/>
              <a:t>the rise of the idea that the father was the breadwinner and the mother was the housewife spread from the upper and middle classes to the working-class</a:t>
            </a:r>
          </a:p>
          <a:p>
            <a:pPr>
              <a:lnSpc>
                <a:spcPct val="100000"/>
              </a:lnSpc>
              <a:spcBef>
                <a:spcPts val="0"/>
              </a:spcBef>
            </a:pPr>
            <a:r>
              <a:rPr lang="en-US" b="1" dirty="0" smtClean="0"/>
              <a:t>the rise in the standard of living that accompanied the Industrial Revolution allowed parents to keep their children home</a:t>
            </a:r>
          </a:p>
          <a:p>
            <a:pPr>
              <a:lnSpc>
                <a:spcPct val="100000"/>
              </a:lnSpc>
              <a:spcBef>
                <a:spcPts val="0"/>
              </a:spcBef>
            </a:pPr>
            <a:r>
              <a:rPr lang="en-US" b="1" dirty="0" smtClean="0"/>
              <a:t>families </a:t>
            </a:r>
            <a:r>
              <a:rPr lang="en-US" b="1" dirty="0"/>
              <a:t>started showing an interest in education and began sending their children to school voluntarily</a:t>
            </a:r>
          </a:p>
          <a:p>
            <a:pPr>
              <a:spcBef>
                <a:spcPts val="0"/>
              </a:spcBef>
            </a:pPr>
            <a:endParaRPr lang="en-US" b="1" dirty="0" smtClean="0"/>
          </a:p>
        </p:txBody>
      </p:sp>
      <p:pic>
        <p:nvPicPr>
          <p:cNvPr id="7170" name="Picture 2" descr="http://i1.ytimg.com/vi/CWdEb-p3BNs/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13079" b="12930"/>
          <a:stretch/>
        </p:blipFill>
        <p:spPr bwMode="auto">
          <a:xfrm>
            <a:off x="6971971" y="3717385"/>
            <a:ext cx="5122320" cy="2969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936" y="4018645"/>
            <a:ext cx="6711503" cy="295465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advances </a:t>
            </a:r>
            <a:r>
              <a:rPr lang="en-US" sz="2800" b="1" dirty="0"/>
              <a:t>in technology and the new heavier and more complicated machinery required the strength of skilled adult </a:t>
            </a:r>
            <a:r>
              <a:rPr lang="en-US" sz="2800" b="1" dirty="0" smtClean="0"/>
              <a:t>males</a:t>
            </a:r>
          </a:p>
          <a:p>
            <a:pPr marL="285750" indent="-285750">
              <a:buFont typeface="Arial" panose="020B0604020202020204" pitchFamily="34" charset="0"/>
              <a:buChar char="•"/>
            </a:pPr>
            <a:r>
              <a:rPr lang="en-US" sz="2800" b="1" dirty="0" smtClean="0"/>
              <a:t>during the Great Depression, available jobs went to adults, not children</a:t>
            </a:r>
            <a:endParaRPr lang="en-US" sz="2800" b="1" dirty="0"/>
          </a:p>
          <a:p>
            <a:endParaRPr lang="en-US" dirty="0"/>
          </a:p>
        </p:txBody>
      </p:sp>
    </p:spTree>
    <p:extLst>
      <p:ext uri="{BB962C8B-B14F-4D97-AF65-F5344CB8AC3E}">
        <p14:creationId xmlns:p14="http://schemas.microsoft.com/office/powerpoint/2010/main" val="34082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018" y="1538999"/>
            <a:ext cx="6681989" cy="5341468"/>
          </a:xfrm>
        </p:spPr>
        <p:txBody>
          <a:bodyPr>
            <a:normAutofit/>
          </a:bodyPr>
          <a:lstStyle/>
          <a:p>
            <a:r>
              <a:rPr lang="en-US" sz="3200" b="1" dirty="0" smtClean="0"/>
              <a:t>Do children work in the modern world?  If so, what kinds of jobs       do they do?</a:t>
            </a:r>
          </a:p>
          <a:p>
            <a:r>
              <a:rPr lang="en-US" sz="3200" b="1" dirty="0" smtClean="0"/>
              <a:t>Do children work under unfair conditions today?</a:t>
            </a:r>
          </a:p>
          <a:p>
            <a:r>
              <a:rPr lang="en-US" sz="3200" b="1" dirty="0" smtClean="0"/>
              <a:t>Should children have protected human rights?  If so, what rights should they be?</a:t>
            </a:r>
          </a:p>
          <a:p>
            <a:r>
              <a:rPr lang="en-US" sz="3200" b="1" dirty="0" smtClean="0"/>
              <a:t>What is the best way we can protect the rights of children?</a:t>
            </a:r>
            <a:endParaRPr lang="en-US" sz="3200" b="1" dirty="0"/>
          </a:p>
        </p:txBody>
      </p:sp>
      <p:sp>
        <p:nvSpPr>
          <p:cNvPr id="4" name="TextBox 3"/>
          <p:cNvSpPr txBox="1"/>
          <p:nvPr/>
        </p:nvSpPr>
        <p:spPr>
          <a:xfrm>
            <a:off x="3689012" y="315629"/>
            <a:ext cx="5282484" cy="769441"/>
          </a:xfrm>
          <a:prstGeom prst="rect">
            <a:avLst/>
          </a:prstGeom>
          <a:noFill/>
        </p:spPr>
        <p:txBody>
          <a:bodyPr wrap="square" rtlCol="0">
            <a:spAutoFit/>
          </a:bodyPr>
          <a:lstStyle/>
          <a:p>
            <a:r>
              <a:rPr lang="en-US" sz="4400" b="1" dirty="0" smtClean="0">
                <a:solidFill>
                  <a:schemeClr val="accent6">
                    <a:lumMod val="50000"/>
                  </a:schemeClr>
                </a:solidFill>
                <a:effectLst>
                  <a:outerShdw blurRad="38100" dist="38100" dir="2700000" algn="tl">
                    <a:srgbClr val="000000">
                      <a:alpha val="43137"/>
                    </a:srgbClr>
                  </a:outerShdw>
                </a:effectLst>
              </a:rPr>
              <a:t>Questions to Ponder</a:t>
            </a:r>
            <a:endParaRPr lang="en-US" sz="4400" b="1" dirty="0">
              <a:solidFill>
                <a:schemeClr val="accent6">
                  <a:lumMod val="50000"/>
                </a:schemeClr>
              </a:solidFill>
              <a:effectLst>
                <a:outerShdw blurRad="38100" dist="38100" dir="2700000" algn="tl">
                  <a:srgbClr val="000000">
                    <a:alpha val="43137"/>
                  </a:srgbClr>
                </a:outerShdw>
              </a:effectLst>
            </a:endParaRPr>
          </a:p>
        </p:txBody>
      </p:sp>
      <p:pic>
        <p:nvPicPr>
          <p:cNvPr id="2050" name="Picture 2" descr="today is world day against child labor the international lab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7" y="1484157"/>
            <a:ext cx="2019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8up7h6T0Kzc/S1eSm6uGNhI/AAAAAAAAPW8/BFU-y43RJt0/s400/Child+Lab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054" y="4480074"/>
            <a:ext cx="3376143" cy="22395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achievements the cotton mill poem child labor today extended lin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4426" y="1207323"/>
            <a:ext cx="2310216" cy="282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31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153" y="141667"/>
            <a:ext cx="10804301" cy="1893195"/>
          </a:xfrm>
        </p:spPr>
        <p:txBody>
          <a:bodyPr>
            <a:noAutofit/>
          </a:bodyPr>
          <a:lstStyle/>
          <a:p>
            <a:pPr algn="ctr"/>
            <a:r>
              <a:rPr lang="en-US" sz="4000" b="1" dirty="0" smtClean="0">
                <a:solidFill>
                  <a:schemeClr val="accent6">
                    <a:lumMod val="50000"/>
                  </a:schemeClr>
                </a:solidFill>
                <a:effectLst>
                  <a:outerShdw blurRad="38100" dist="38100" dir="2700000" algn="tl">
                    <a:srgbClr val="000000">
                      <a:alpha val="43137"/>
                    </a:srgbClr>
                  </a:outerShdw>
                </a:effectLst>
                <a:latin typeface="+mn-lt"/>
              </a:rPr>
              <a:t>Were children who worked during the Industrial Revolution used unfairly (exploited) or were they provided an opportunity to help their families? </a:t>
            </a:r>
            <a:endParaRPr lang="en-US" b="1" dirty="0">
              <a:solidFill>
                <a:schemeClr val="accent6">
                  <a:lumMod val="50000"/>
                </a:schemeClr>
              </a:solidFill>
              <a:effectLst>
                <a:outerShdw blurRad="38100" dist="38100" dir="2700000" algn="tl">
                  <a:srgbClr val="000000">
                    <a:alpha val="43137"/>
                  </a:srgbClr>
                </a:outerShdw>
              </a:effectLst>
              <a:latin typeface="+mn-lt"/>
            </a:endParaRPr>
          </a:p>
        </p:txBody>
      </p:sp>
      <p:pic>
        <p:nvPicPr>
          <p:cNvPr id="3074" name="Picture 2" descr="Greed"/>
          <p:cNvPicPr>
            <a:picLocks noChangeAspect="1" noChangeArrowheads="1"/>
          </p:cNvPicPr>
          <p:nvPr/>
        </p:nvPicPr>
        <p:blipFill rotWithShape="1">
          <a:blip r:embed="rId2">
            <a:extLst>
              <a:ext uri="{28A0092B-C50C-407E-A947-70E740481C1C}">
                <a14:useLocalDpi xmlns:a14="http://schemas.microsoft.com/office/drawing/2010/main" val="0"/>
              </a:ext>
            </a:extLst>
          </a:blip>
          <a:srcRect l="1248" t="5755" r="5719" b="7749"/>
          <a:stretch/>
        </p:blipFill>
        <p:spPr bwMode="auto">
          <a:xfrm>
            <a:off x="2331075" y="2034862"/>
            <a:ext cx="7890455" cy="479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31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180" y="70634"/>
            <a:ext cx="9375820" cy="67873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76010" y="70634"/>
            <a:ext cx="2640170" cy="6524863"/>
          </a:xfrm>
          <a:prstGeom prst="rect">
            <a:avLst/>
          </a:prstGeom>
        </p:spPr>
        <p:txBody>
          <a:bodyPr wrap="square">
            <a:spAutoFit/>
          </a:bodyPr>
          <a:lstStyle/>
          <a:p>
            <a:r>
              <a:rPr lang="en-US" sz="2200" b="1" dirty="0" smtClean="0">
                <a:solidFill>
                  <a:schemeClr val="accent5">
                    <a:lumMod val="50000"/>
                  </a:schemeClr>
                </a:solidFill>
                <a:effectLst/>
                <a:ea typeface="Calibri" panose="020F0502020204030204" pitchFamily="34" charset="0"/>
                <a:cs typeface="Times New Roman" panose="02020603050405020304" pitchFamily="18" charset="0"/>
              </a:rPr>
              <a:t>These young boys worked inside a factory building in 1911, processing the impurities from the coal by hand. The dust was so thick at times that many of the photographer’s shots didn’t come out at all, yet none of the boys were given protective gear. In fact, they were instead beaten and kicked by their overseers if they didn’t seem to be working fast enough.</a:t>
            </a:r>
            <a:endParaRPr lang="en-US" sz="2200" b="1" dirty="0">
              <a:solidFill>
                <a:schemeClr val="accent5">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05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133"/>
            <a:ext cx="8528766" cy="5932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698568" y="227094"/>
            <a:ext cx="3232597" cy="6186309"/>
          </a:xfrm>
          <a:prstGeom prst="rect">
            <a:avLst/>
          </a:prstGeom>
        </p:spPr>
        <p:txBody>
          <a:bodyPr wrap="square">
            <a:spAutoFit/>
          </a:bodyPr>
          <a:lstStyle/>
          <a:p>
            <a:r>
              <a:rPr lang="en-US" sz="2200" b="1" dirty="0" smtClean="0">
                <a:solidFill>
                  <a:srgbClr val="77220B"/>
                </a:solidFill>
                <a:effectLst/>
                <a:latin typeface="Calibri" panose="020F0502020204030204" pitchFamily="34" charset="0"/>
                <a:ea typeface="Calibri" panose="020F0502020204030204" pitchFamily="34" charset="0"/>
                <a:cs typeface="Times New Roman" panose="02020603050405020304" pitchFamily="18" charset="0"/>
              </a:rPr>
              <a:t>Coal miners have always faced a lot of work hazards. Back before these types of jobs were regulated, employees were given little, if any, protective clothing and forced to work ten or twelve hour shifts.  These boys, photographed in 1908, stayed underground all day from 7 am to 5 pm. The youngest boys at the company would be hired as "trappers," sent to open up the trap doors to allow the drivers through with their coal loads.</a:t>
            </a:r>
            <a:endParaRPr lang="en-US" sz="2200" b="1" dirty="0">
              <a:solidFill>
                <a:srgbClr val="77220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14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773" y="0"/>
            <a:ext cx="7505110" cy="5261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2100" y="5349895"/>
            <a:ext cx="11732456" cy="1508105"/>
          </a:xfrm>
          <a:prstGeom prst="rect">
            <a:avLst/>
          </a:prstGeom>
        </p:spPr>
        <p:txBody>
          <a:bodyPr wrap="square">
            <a:spAutoFit/>
          </a:bodyPr>
          <a:lstStyle/>
          <a:p>
            <a:pPr algn="ctr"/>
            <a:r>
              <a:rPr lang="en-US" sz="2300" b="1" dirty="0" smtClean="0">
                <a:solidFill>
                  <a:schemeClr val="accent6">
                    <a:lumMod val="50000"/>
                  </a:schemeClr>
                </a:solidFill>
                <a:effectLst/>
                <a:ea typeface="Calibri" panose="020F0502020204030204" pitchFamily="34" charset="0"/>
                <a:cs typeface="Times New Roman" panose="02020603050405020304" pitchFamily="18" charset="0"/>
              </a:rPr>
              <a:t>These two berry hullers were only two and three years old, but they worked long, </a:t>
            </a:r>
          </a:p>
          <a:p>
            <a:pPr algn="ctr"/>
            <a:r>
              <a:rPr lang="en-US" sz="2300" b="1" dirty="0" smtClean="0">
                <a:solidFill>
                  <a:schemeClr val="accent6">
                    <a:lumMod val="50000"/>
                  </a:schemeClr>
                </a:solidFill>
                <a:effectLst/>
                <a:ea typeface="Calibri" panose="020F0502020204030204" pitchFamily="34" charset="0"/>
                <a:cs typeface="Times New Roman" panose="02020603050405020304" pitchFamily="18" charset="0"/>
              </a:rPr>
              <a:t>twelve hour shifts, just like the rest of their family members. Hullers at the company </a:t>
            </a:r>
          </a:p>
          <a:p>
            <a:pPr algn="ctr"/>
            <a:r>
              <a:rPr lang="en-US" sz="2300" b="1" dirty="0" smtClean="0">
                <a:solidFill>
                  <a:schemeClr val="accent6">
                    <a:lumMod val="50000"/>
                  </a:schemeClr>
                </a:solidFill>
                <a:effectLst/>
                <a:ea typeface="Calibri" panose="020F0502020204030204" pitchFamily="34" charset="0"/>
                <a:cs typeface="Times New Roman" panose="02020603050405020304" pitchFamily="18" charset="0"/>
              </a:rPr>
              <a:t>would earn two cents per quart of berries finished, but there is no indication of </a:t>
            </a:r>
          </a:p>
          <a:p>
            <a:pPr algn="ctr"/>
            <a:r>
              <a:rPr lang="en-US" sz="2300" b="1" dirty="0" smtClean="0">
                <a:solidFill>
                  <a:schemeClr val="accent6">
                    <a:lumMod val="50000"/>
                  </a:schemeClr>
                </a:solidFill>
                <a:effectLst/>
                <a:ea typeface="Calibri" panose="020F0502020204030204" pitchFamily="34" charset="0"/>
                <a:cs typeface="Times New Roman" panose="02020603050405020304" pitchFamily="18" charset="0"/>
              </a:rPr>
              <a:t>how many quarts would typically be completed in a day.</a:t>
            </a:r>
            <a:endParaRPr lang="en-US" sz="2300" b="1" dirty="0">
              <a:solidFill>
                <a:schemeClr val="accent6">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28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917" y="198778"/>
            <a:ext cx="9198083" cy="652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0379" y="368412"/>
            <a:ext cx="2813538" cy="6186309"/>
          </a:xfrm>
          <a:prstGeom prst="rect">
            <a:avLst/>
          </a:prstGeom>
        </p:spPr>
        <p:txBody>
          <a:bodyPr wrap="square">
            <a:spAutoFit/>
          </a:bodyPr>
          <a:lstStyle/>
          <a:p>
            <a:r>
              <a:rPr lang="en-US" sz="2200" b="1" dirty="0" smtClean="0">
                <a:solidFill>
                  <a:srgbClr val="C00000"/>
                </a:solidFill>
                <a:effectLst/>
                <a:ea typeface="Calibri" panose="020F0502020204030204" pitchFamily="34" charset="0"/>
                <a:cs typeface="Times New Roman" panose="02020603050405020304" pitchFamily="18" charset="0"/>
              </a:rPr>
              <a:t>While there are quite a few children in this image of shrimp pickers, the youngest is eight years old and, while not pictured in this photo, the youngest boys employed by the company were only five. These employees would stand over a trough all day shelling shrimp until their fingers bled, and of course the acid and salt water only worsened the pain.</a:t>
            </a:r>
            <a:endParaRPr lang="en-US" sz="2200" b="1"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058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0"/>
            <a:ext cx="5523840" cy="6821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621194" y="948557"/>
            <a:ext cx="5012788" cy="2677656"/>
          </a:xfrm>
          <a:prstGeom prst="rect">
            <a:avLst/>
          </a:prstGeom>
        </p:spPr>
        <p:txBody>
          <a:bodyPr wrap="square">
            <a:spAutoFit/>
          </a:bodyPr>
          <a:lstStyle/>
          <a:p>
            <a:r>
              <a:rPr lang="en-US" sz="2400" b="1" dirty="0" smtClean="0">
                <a:solidFill>
                  <a:schemeClr val="accent5">
                    <a:lumMod val="50000"/>
                  </a:schemeClr>
                </a:solidFill>
                <a:effectLst/>
                <a:ea typeface="Calibri" panose="020F0502020204030204" pitchFamily="34" charset="0"/>
                <a:cs typeface="Times New Roman" panose="02020603050405020304" pitchFamily="18" charset="0"/>
              </a:rPr>
              <a:t>This eight-year-old girl, working </a:t>
            </a:r>
          </a:p>
          <a:p>
            <a:r>
              <a:rPr lang="en-US" sz="2400" b="1" dirty="0" smtClean="0">
                <a:solidFill>
                  <a:schemeClr val="accent5">
                    <a:lumMod val="50000"/>
                  </a:schemeClr>
                </a:solidFill>
                <a:effectLst/>
                <a:ea typeface="Calibri" panose="020F0502020204030204" pitchFamily="34" charset="0"/>
                <a:cs typeface="Times New Roman" panose="02020603050405020304" pitchFamily="18" charset="0"/>
              </a:rPr>
              <a:t>at a cranberry farm, was kept from school until the harvest was over. Work was so constant that her father even scolded her for pausing so that the photographer could take this image – hence her look of worry.</a:t>
            </a:r>
            <a:endParaRPr lang="en-US" sz="2400" b="1" dirty="0">
              <a:solidFill>
                <a:schemeClr val="accent5">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70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5" y="159063"/>
            <a:ext cx="11159550" cy="1325563"/>
          </a:xfrm>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mn-lt"/>
              </a:rPr>
              <a:t>How Many Children Worked in the British Mills During the Industrial Revolution?</a:t>
            </a:r>
            <a:endParaRPr lang="en-US" sz="4800" b="1" dirty="0">
              <a:solidFill>
                <a:schemeClr val="accent6">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48992" y="1580925"/>
            <a:ext cx="6074535" cy="5032375"/>
          </a:xfrm>
        </p:spPr>
        <p:txBody>
          <a:bodyPr>
            <a:noAutofit/>
          </a:bodyPr>
          <a:lstStyle/>
          <a:p>
            <a:r>
              <a:rPr lang="en-US" sz="3200" b="1" dirty="0"/>
              <a:t>children under 13 comprised roughly 10 to 20 % of the work forces in the cotton, wool, flax, and silk mills in </a:t>
            </a:r>
            <a:r>
              <a:rPr lang="en-US" sz="3200" b="1" dirty="0" smtClean="0"/>
              <a:t>1833</a:t>
            </a:r>
          </a:p>
          <a:p>
            <a:r>
              <a:rPr lang="en-US" sz="3200" b="1" dirty="0"/>
              <a:t>while only 4.5% of the cotton workers were under 10, 54.5% were under the age of </a:t>
            </a:r>
            <a:r>
              <a:rPr lang="en-US" sz="3200" b="1" dirty="0" smtClean="0"/>
              <a:t>19</a:t>
            </a:r>
          </a:p>
          <a:p>
            <a:r>
              <a:rPr lang="en-US" sz="3200" b="1" dirty="0" smtClean="0"/>
              <a:t>there </a:t>
            </a:r>
            <a:r>
              <a:rPr lang="en-US" sz="3200" b="1" dirty="0"/>
              <a:t>were still 58,900 boys and 82,600 girls under 15 employed in textiles and dyeing in </a:t>
            </a:r>
            <a:r>
              <a:rPr lang="en-US" sz="3200" b="1" dirty="0" smtClean="0"/>
              <a:t>1881</a:t>
            </a:r>
          </a:p>
        </p:txBody>
      </p:sp>
      <p:pic>
        <p:nvPicPr>
          <p:cNvPr id="2050" name="Picture 2" descr="http://www.ourprg.com/wp-content/uploads/2012/09/smallmi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771" y="1580925"/>
            <a:ext cx="5107554" cy="498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1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57" y="249817"/>
            <a:ext cx="11227158" cy="1325563"/>
          </a:xfrm>
        </p:spPr>
        <p:txBody>
          <a:bodyPr>
            <a:norm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mn-lt"/>
              </a:rPr>
              <a:t>How Many Children Worked in the </a:t>
            </a:r>
            <a:r>
              <a:rPr lang="en-US" b="1" dirty="0" smtClean="0">
                <a:solidFill>
                  <a:schemeClr val="accent6">
                    <a:lumMod val="50000"/>
                  </a:schemeClr>
                </a:solidFill>
                <a:effectLst>
                  <a:outerShdw blurRad="38100" dist="38100" dir="2700000" algn="tl">
                    <a:srgbClr val="000000">
                      <a:alpha val="43137"/>
                    </a:srgbClr>
                  </a:outerShdw>
                </a:effectLst>
                <a:latin typeface="+mn-lt"/>
              </a:rPr>
              <a:t>British Mines During </a:t>
            </a:r>
            <a:r>
              <a:rPr lang="en-US" b="1" dirty="0">
                <a:solidFill>
                  <a:schemeClr val="accent6">
                    <a:lumMod val="50000"/>
                  </a:schemeClr>
                </a:solidFill>
                <a:effectLst>
                  <a:outerShdw blurRad="38100" dist="38100" dir="2700000" algn="tl">
                    <a:srgbClr val="000000">
                      <a:alpha val="43137"/>
                    </a:srgbClr>
                  </a:outerShdw>
                </a:effectLst>
                <a:latin typeface="+mn-lt"/>
              </a:rPr>
              <a:t>the Industrial Revolution</a:t>
            </a:r>
            <a:r>
              <a:rPr lang="en-US" b="1" dirty="0">
                <a:solidFill>
                  <a:schemeClr val="accent6">
                    <a:lumMod val="50000"/>
                  </a:schemeClr>
                </a:solidFill>
                <a:effectLst>
                  <a:outerShdw blurRad="38100" dist="38100" dir="2700000" algn="tl">
                    <a:srgbClr val="000000">
                      <a:alpha val="43137"/>
                    </a:srgbClr>
                  </a:outerShdw>
                </a:effectLst>
              </a:rPr>
              <a:t>?</a:t>
            </a:r>
            <a:endParaRPr lang="en-US" dirty="0">
              <a:solidFill>
                <a:schemeClr val="accent6">
                  <a:lumMod val="50000"/>
                </a:schemeClr>
              </a:solidFill>
            </a:endParaRPr>
          </a:p>
        </p:txBody>
      </p:sp>
      <p:sp>
        <p:nvSpPr>
          <p:cNvPr id="3" name="Content Placeholder 2"/>
          <p:cNvSpPr>
            <a:spLocks noGrp="1"/>
          </p:cNvSpPr>
          <p:nvPr>
            <p:ph idx="1"/>
          </p:nvPr>
        </p:nvSpPr>
        <p:spPr>
          <a:xfrm>
            <a:off x="6115991" y="2943924"/>
            <a:ext cx="5835604" cy="3470856"/>
          </a:xfrm>
        </p:spPr>
        <p:txBody>
          <a:bodyPr>
            <a:normAutofit/>
          </a:bodyPr>
          <a:lstStyle/>
          <a:p>
            <a:r>
              <a:rPr lang="en-US" sz="3200" b="1" dirty="0"/>
              <a:t>i</a:t>
            </a:r>
            <a:r>
              <a:rPr lang="en-US" sz="3200" b="1" dirty="0" smtClean="0"/>
              <a:t>n </a:t>
            </a:r>
            <a:r>
              <a:rPr lang="en-US" sz="3200" b="1" dirty="0"/>
              <a:t>1851 children and youth (under 20) comprised 30% of the total population of coal miners in Great Britain</a:t>
            </a:r>
          </a:p>
          <a:p>
            <a:r>
              <a:rPr lang="en-US" sz="3200" b="1" dirty="0"/>
              <a:t>by 1881 there were 30,400 boys under 15 still employed and 500 girls under 15</a:t>
            </a:r>
          </a:p>
          <a:p>
            <a:endParaRPr lang="en-US" dirty="0"/>
          </a:p>
        </p:txBody>
      </p:sp>
      <p:sp>
        <p:nvSpPr>
          <p:cNvPr id="4" name="TextBox 3"/>
          <p:cNvSpPr txBox="1"/>
          <p:nvPr/>
        </p:nvSpPr>
        <p:spPr>
          <a:xfrm>
            <a:off x="283335" y="1589707"/>
            <a:ext cx="11397803" cy="1354217"/>
          </a:xfrm>
          <a:prstGeom prst="rect">
            <a:avLst/>
          </a:prstGeom>
          <a:noFill/>
        </p:spPr>
        <p:txBody>
          <a:bodyPr wrap="square" rtlCol="0">
            <a:spAutoFit/>
          </a:bodyPr>
          <a:lstStyle/>
          <a:p>
            <a:pPr marL="285750" indent="-285750">
              <a:buFont typeface="Arial" panose="020B0604020202020204" pitchFamily="34" charset="0"/>
              <a:buChar char="•"/>
            </a:pPr>
            <a:r>
              <a:rPr lang="en-US" sz="3200" b="1" dirty="0"/>
              <a:t>in 1842, the proportion of the work forces that were children and youth in coal and metal mines ranged from 19 to 40%</a:t>
            </a:r>
          </a:p>
          <a:p>
            <a:endParaRPr lang="en-US" dirty="0"/>
          </a:p>
        </p:txBody>
      </p:sp>
      <p:pic>
        <p:nvPicPr>
          <p:cNvPr id="3076" name="Picture 4" descr="http://1.bp.blogspot.com/-vvZnIRcWtLs/ToXVTLEXAiI/AAAAAAAAAE0/6lzUOU-_0Vo/s1600/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4" y="2730321"/>
            <a:ext cx="5855119" cy="397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42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1045</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Were children who worked during the Industrial Revolution used unfairly (exploited) or were they provided an opportunity to help their families? </vt:lpstr>
      <vt:lpstr>PowerPoint Presentation</vt:lpstr>
      <vt:lpstr>PowerPoint Presentation</vt:lpstr>
      <vt:lpstr>PowerPoint Presentation</vt:lpstr>
      <vt:lpstr>PowerPoint Presentation</vt:lpstr>
      <vt:lpstr>PowerPoint Presentation</vt:lpstr>
      <vt:lpstr>How Many Children Worked in the British Mills During the Industrial Revolution?</vt:lpstr>
      <vt:lpstr>How Many Children Worked in the British Mines During the Industrial Revolution?</vt:lpstr>
      <vt:lpstr>PowerPoint Presentation</vt:lpstr>
      <vt:lpstr>Advantages of Child Labor </vt:lpstr>
      <vt:lpstr>Disadvantages of Child Labor </vt:lpstr>
      <vt:lpstr>PowerPoint Presentation</vt:lpstr>
      <vt:lpstr>Now read the statements  of supporters and opponents of child labor reforms during the Industrial Revolution. Answer the questions in your small groups.</vt:lpstr>
      <vt:lpstr>British Laws that Improved Child Labor Conditions</vt:lpstr>
      <vt:lpstr>Other Factors that Led to the Decline of Child Labor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Wise</dc:creator>
  <cp:lastModifiedBy>Rebecca Wise</cp:lastModifiedBy>
  <cp:revision>43</cp:revision>
  <dcterms:created xsi:type="dcterms:W3CDTF">2015-01-16T20:27:00Z</dcterms:created>
  <dcterms:modified xsi:type="dcterms:W3CDTF">2015-02-06T20:00:21Z</dcterms:modified>
</cp:coreProperties>
</file>